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2" r:id="rId9"/>
    <p:sldId id="296" r:id="rId10"/>
    <p:sldId id="293" r:id="rId11"/>
  </p:sldIdLst>
  <p:sldSz cx="13716000" cy="10058400"/>
  <p:notesSz cx="6858000" cy="9144000"/>
  <p:defaultTextStyle>
    <a:defPPr>
      <a:defRPr lang="en-US"/>
    </a:defPPr>
    <a:lvl1pPr marL="0" algn="l" defTabSz="12537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6854" algn="l" defTabSz="12537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3706" algn="l" defTabSz="12537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0560" algn="l" defTabSz="12537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7414" algn="l" defTabSz="12537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4267" algn="l" defTabSz="12537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1121" algn="l" defTabSz="12537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7975" algn="l" defTabSz="12537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4829" algn="l" defTabSz="12537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68">
          <p15:clr>
            <a:srgbClr val="A4A3A4"/>
          </p15:clr>
        </p15:guide>
        <p15:guide id="4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6" autoAdjust="0"/>
    <p:restoredTop sz="94660"/>
  </p:normalViewPr>
  <p:slideViewPr>
    <p:cSldViewPr>
      <p:cViewPr varScale="1">
        <p:scale>
          <a:sx n="44" d="100"/>
          <a:sy n="44" d="100"/>
        </p:scale>
        <p:origin x="-1470" y="-108"/>
      </p:cViewPr>
      <p:guideLst>
        <p:guide orient="horz" pos="2880"/>
        <p:guide orient="horz" pos="3168"/>
        <p:guide pos="2160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124627"/>
            <a:ext cx="11658600" cy="21560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699760"/>
            <a:ext cx="960120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9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8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3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16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95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74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3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6DF0-16A8-4221-8C7F-D68A73D9D035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6EC4-EAF2-4D46-A8EF-D6F6C16833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8762999"/>
            <a:ext cx="13716000" cy="1295401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" name="Picture 2" descr="C:\Users\HP\Downloads\logo DOH (1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8762998"/>
            <a:ext cx="26670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609600" y="9194798"/>
            <a:ext cx="4724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rtl="0">
              <a:defRPr/>
            </a:pPr>
            <a:r>
              <a:rPr lang="en-PH" sz="2400" i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Medical Certificate </a:t>
            </a:r>
            <a:r>
              <a:rPr lang="en-PH" sz="2400" i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 </a:t>
            </a:r>
            <a:r>
              <a:rPr lang="en-PH" sz="2400" i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on Cause of Death</a:t>
            </a:r>
            <a:r>
              <a:rPr lang="en-PH" sz="2800" i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 </a:t>
            </a:r>
            <a:endParaRPr lang="en-US" sz="2800" b="0" i="0" dirty="0">
              <a:solidFill>
                <a:schemeClr val="accent2">
                  <a:lumMod val="20000"/>
                  <a:lumOff val="8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8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6DF0-16A8-4221-8C7F-D68A73D9D035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6EC4-EAF2-4D46-A8EF-D6F6C1683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2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402806"/>
            <a:ext cx="308610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2806"/>
            <a:ext cx="902970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6DF0-16A8-4221-8C7F-D68A73D9D035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6EC4-EAF2-4D46-A8EF-D6F6C1683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9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6DF0-16A8-4221-8C7F-D68A73D9D035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6EC4-EAF2-4D46-A8EF-D6F6C16833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8915400"/>
            <a:ext cx="13716000" cy="1143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2" descr="C:\Users\HP\Downloads\logo DOH (1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8762998"/>
            <a:ext cx="26670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609600" y="9271000"/>
            <a:ext cx="5410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rtl="0">
              <a:defRPr/>
            </a:pPr>
            <a:r>
              <a:rPr lang="en-PH" sz="2800" i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Medical Certificate </a:t>
            </a:r>
            <a:r>
              <a:rPr lang="en-PH" sz="2800" i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 </a:t>
            </a:r>
            <a:r>
              <a:rPr lang="en-PH" sz="2800" i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on Cause of Death</a:t>
            </a:r>
            <a:r>
              <a:rPr lang="en-PH" sz="3200" i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 </a:t>
            </a:r>
            <a:endParaRPr lang="en-US" sz="3200" b="0" i="0" dirty="0">
              <a:solidFill>
                <a:schemeClr val="accent2">
                  <a:lumMod val="20000"/>
                  <a:lumOff val="8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6463454"/>
            <a:ext cx="11658600" cy="199771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4263179"/>
            <a:ext cx="11658600" cy="2200276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90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35816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372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163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9541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744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535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326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6DF0-16A8-4221-8C7F-D68A73D9D035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6EC4-EAF2-4D46-A8EF-D6F6C1683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1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46964"/>
            <a:ext cx="6057900" cy="6638079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346964"/>
            <a:ext cx="6057900" cy="6638079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6DF0-16A8-4221-8C7F-D68A73D9D035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6EC4-EAF2-4D46-A8EF-D6F6C1683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0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51499"/>
            <a:ext cx="6060282" cy="93831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082" indent="0">
              <a:buNone/>
              <a:defRPr sz="3000" b="1"/>
            </a:lvl2pPr>
            <a:lvl3pPr marL="1358166" indent="0">
              <a:buNone/>
              <a:defRPr sz="2500" b="1"/>
            </a:lvl3pPr>
            <a:lvl4pPr marL="2037250" indent="0">
              <a:buNone/>
              <a:defRPr sz="2400" b="1"/>
            </a:lvl4pPr>
            <a:lvl5pPr marL="2716332" indent="0">
              <a:buNone/>
              <a:defRPr sz="2400" b="1"/>
            </a:lvl5pPr>
            <a:lvl6pPr marL="3395416" indent="0">
              <a:buNone/>
              <a:defRPr sz="2400" b="1"/>
            </a:lvl6pPr>
            <a:lvl7pPr marL="4074498" indent="0">
              <a:buNone/>
              <a:defRPr sz="2400" b="1"/>
            </a:lvl7pPr>
            <a:lvl8pPr marL="4753583" indent="0">
              <a:buNone/>
              <a:defRPr sz="2400" b="1"/>
            </a:lvl8pPr>
            <a:lvl9pPr marL="543266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89817"/>
            <a:ext cx="6060282" cy="579522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251499"/>
            <a:ext cx="6062664" cy="93831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082" indent="0">
              <a:buNone/>
              <a:defRPr sz="3000" b="1"/>
            </a:lvl2pPr>
            <a:lvl3pPr marL="1358166" indent="0">
              <a:buNone/>
              <a:defRPr sz="2500" b="1"/>
            </a:lvl3pPr>
            <a:lvl4pPr marL="2037250" indent="0">
              <a:buNone/>
              <a:defRPr sz="2400" b="1"/>
            </a:lvl4pPr>
            <a:lvl5pPr marL="2716332" indent="0">
              <a:buNone/>
              <a:defRPr sz="2400" b="1"/>
            </a:lvl5pPr>
            <a:lvl6pPr marL="3395416" indent="0">
              <a:buNone/>
              <a:defRPr sz="2400" b="1"/>
            </a:lvl6pPr>
            <a:lvl7pPr marL="4074498" indent="0">
              <a:buNone/>
              <a:defRPr sz="2400" b="1"/>
            </a:lvl7pPr>
            <a:lvl8pPr marL="4753583" indent="0">
              <a:buNone/>
              <a:defRPr sz="2400" b="1"/>
            </a:lvl8pPr>
            <a:lvl9pPr marL="543266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3189817"/>
            <a:ext cx="6062664" cy="579522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6DF0-16A8-4221-8C7F-D68A73D9D035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6EC4-EAF2-4D46-A8EF-D6F6C1683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3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6DF0-16A8-4221-8C7F-D68A73D9D035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6EC4-EAF2-4D46-A8EF-D6F6C1683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6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6DF0-16A8-4221-8C7F-D68A73D9D035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6EC4-EAF2-4D46-A8EF-D6F6C1683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3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400473"/>
            <a:ext cx="4512470" cy="170434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8" y="400475"/>
            <a:ext cx="7667625" cy="858456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2104815"/>
            <a:ext cx="4512470" cy="6880226"/>
          </a:xfrm>
        </p:spPr>
        <p:txBody>
          <a:bodyPr/>
          <a:lstStyle>
            <a:lvl1pPr marL="0" indent="0">
              <a:buNone/>
              <a:defRPr sz="2100"/>
            </a:lvl1pPr>
            <a:lvl2pPr marL="679082" indent="0">
              <a:buNone/>
              <a:defRPr sz="1800"/>
            </a:lvl2pPr>
            <a:lvl3pPr marL="1358166" indent="0">
              <a:buNone/>
              <a:defRPr sz="1500"/>
            </a:lvl3pPr>
            <a:lvl4pPr marL="2037250" indent="0">
              <a:buNone/>
              <a:defRPr sz="1300"/>
            </a:lvl4pPr>
            <a:lvl5pPr marL="2716332" indent="0">
              <a:buNone/>
              <a:defRPr sz="1300"/>
            </a:lvl5pPr>
            <a:lvl6pPr marL="3395416" indent="0">
              <a:buNone/>
              <a:defRPr sz="1300"/>
            </a:lvl6pPr>
            <a:lvl7pPr marL="4074498" indent="0">
              <a:buNone/>
              <a:defRPr sz="1300"/>
            </a:lvl7pPr>
            <a:lvl8pPr marL="4753583" indent="0">
              <a:buNone/>
              <a:defRPr sz="1300"/>
            </a:lvl8pPr>
            <a:lvl9pPr marL="543266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6DF0-16A8-4221-8C7F-D68A73D9D035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6EC4-EAF2-4D46-A8EF-D6F6C1683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8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7040880"/>
            <a:ext cx="8229600" cy="83121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98737"/>
            <a:ext cx="8229600" cy="6035040"/>
          </a:xfrm>
        </p:spPr>
        <p:txBody>
          <a:bodyPr/>
          <a:lstStyle>
            <a:lvl1pPr marL="0" indent="0">
              <a:buNone/>
              <a:defRPr sz="4800"/>
            </a:lvl1pPr>
            <a:lvl2pPr marL="679082" indent="0">
              <a:buNone/>
              <a:defRPr sz="4200"/>
            </a:lvl2pPr>
            <a:lvl3pPr marL="1358166" indent="0">
              <a:buNone/>
              <a:defRPr sz="3600"/>
            </a:lvl3pPr>
            <a:lvl4pPr marL="2037250" indent="0">
              <a:buNone/>
              <a:defRPr sz="3000"/>
            </a:lvl4pPr>
            <a:lvl5pPr marL="2716332" indent="0">
              <a:buNone/>
              <a:defRPr sz="3000"/>
            </a:lvl5pPr>
            <a:lvl6pPr marL="3395416" indent="0">
              <a:buNone/>
              <a:defRPr sz="3000"/>
            </a:lvl6pPr>
            <a:lvl7pPr marL="4074498" indent="0">
              <a:buNone/>
              <a:defRPr sz="3000"/>
            </a:lvl7pPr>
            <a:lvl8pPr marL="4753583" indent="0">
              <a:buNone/>
              <a:defRPr sz="3000"/>
            </a:lvl8pPr>
            <a:lvl9pPr marL="5432666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872096"/>
            <a:ext cx="8229600" cy="1180466"/>
          </a:xfrm>
        </p:spPr>
        <p:txBody>
          <a:bodyPr/>
          <a:lstStyle>
            <a:lvl1pPr marL="0" indent="0">
              <a:buNone/>
              <a:defRPr sz="2100"/>
            </a:lvl1pPr>
            <a:lvl2pPr marL="679082" indent="0">
              <a:buNone/>
              <a:defRPr sz="1800"/>
            </a:lvl2pPr>
            <a:lvl3pPr marL="1358166" indent="0">
              <a:buNone/>
              <a:defRPr sz="1500"/>
            </a:lvl3pPr>
            <a:lvl4pPr marL="2037250" indent="0">
              <a:buNone/>
              <a:defRPr sz="1300"/>
            </a:lvl4pPr>
            <a:lvl5pPr marL="2716332" indent="0">
              <a:buNone/>
              <a:defRPr sz="1300"/>
            </a:lvl5pPr>
            <a:lvl6pPr marL="3395416" indent="0">
              <a:buNone/>
              <a:defRPr sz="1300"/>
            </a:lvl6pPr>
            <a:lvl7pPr marL="4074498" indent="0">
              <a:buNone/>
              <a:defRPr sz="1300"/>
            </a:lvl7pPr>
            <a:lvl8pPr marL="4753583" indent="0">
              <a:buNone/>
              <a:defRPr sz="1300"/>
            </a:lvl8pPr>
            <a:lvl9pPr marL="543266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6DF0-16A8-4221-8C7F-D68A73D9D035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6EC4-EAF2-4D46-A8EF-D6F6C1683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8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02802"/>
            <a:ext cx="12344400" cy="1676400"/>
          </a:xfrm>
          <a:prstGeom prst="rect">
            <a:avLst/>
          </a:prstGeom>
        </p:spPr>
        <p:txBody>
          <a:bodyPr vert="horz" lIns="135817" tIns="67907" rIns="135817" bIns="679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46964"/>
            <a:ext cx="12344400" cy="6638079"/>
          </a:xfrm>
          <a:prstGeom prst="rect">
            <a:avLst/>
          </a:prstGeom>
        </p:spPr>
        <p:txBody>
          <a:bodyPr vert="horz" lIns="135817" tIns="67907" rIns="135817" bIns="679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9322650"/>
            <a:ext cx="3200400" cy="535517"/>
          </a:xfrm>
          <a:prstGeom prst="rect">
            <a:avLst/>
          </a:prstGeom>
        </p:spPr>
        <p:txBody>
          <a:bodyPr vert="horz" lIns="135817" tIns="67907" rIns="135817" bIns="6790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86DF0-16A8-4221-8C7F-D68A73D9D035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9322650"/>
            <a:ext cx="4343400" cy="535517"/>
          </a:xfrm>
          <a:prstGeom prst="rect">
            <a:avLst/>
          </a:prstGeom>
        </p:spPr>
        <p:txBody>
          <a:bodyPr vert="horz" lIns="135817" tIns="67907" rIns="135817" bIns="6790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9322650"/>
            <a:ext cx="3200400" cy="535517"/>
          </a:xfrm>
          <a:prstGeom prst="rect">
            <a:avLst/>
          </a:prstGeom>
        </p:spPr>
        <p:txBody>
          <a:bodyPr vert="horz" lIns="135817" tIns="67907" rIns="135817" bIns="6790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76EC4-EAF2-4D46-A8EF-D6F6C1683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5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1358166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9311" indent="-509311" algn="l" defTabSz="1358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3511" indent="-424429" algn="l" defTabSz="1358166" rtl="0" eaLnBrk="1" latinLnBrk="0" hangingPunct="1">
        <a:spcBef>
          <a:spcPct val="20000"/>
        </a:spcBef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97708" indent="-339540" algn="l" defTabSz="1358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6792" indent="-339540" algn="l" defTabSz="1358166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5874" indent="-339540" algn="l" defTabSz="1358166" rtl="0" eaLnBrk="1" latinLnBrk="0" hangingPunct="1">
        <a:spcBef>
          <a:spcPct val="20000"/>
        </a:spcBef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4958" indent="-339540" algn="l" defTabSz="1358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4041" indent="-339540" algn="l" defTabSz="1358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3124" indent="-339540" algn="l" defTabSz="1358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2207" indent="-339540" algn="l" defTabSz="1358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816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79082" algn="l" defTabSz="135816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166" algn="l" defTabSz="135816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250" algn="l" defTabSz="135816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716332" algn="l" defTabSz="135816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395416" algn="l" defTabSz="135816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074498" algn="l" defTabSz="135816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53583" algn="l" defTabSz="135816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2666" algn="l" defTabSz="135816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200400"/>
            <a:ext cx="11506200" cy="32456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dobe Caslon Pro Bold" pitchFamily="18" charset="0"/>
              </a:rPr>
              <a:t>Session VI:</a:t>
            </a:r>
            <a:br>
              <a:rPr lang="en-US" dirty="0" smtClean="0">
                <a:solidFill>
                  <a:schemeClr val="tx1"/>
                </a:solidFill>
                <a:latin typeface="Adobe Caslon Pro Bold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Adobe Caslon Pro Bold" pitchFamily="18" charset="0"/>
              </a:rPr>
              <a:t>Reviewing the Death Certificate</a:t>
            </a:r>
            <a:endParaRPr lang="en-US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819400"/>
            <a:ext cx="8839200" cy="57302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4500" b="1" dirty="0" smtClean="0">
                <a:latin typeface="Copperplate Gothic Bold" panose="020E0705020206020404" pitchFamily="34" charset="0"/>
              </a:rPr>
              <a:t>THANK  YOU</a:t>
            </a:r>
          </a:p>
          <a:p>
            <a:pPr marL="0" indent="0">
              <a:buNone/>
            </a:pPr>
            <a:endParaRPr lang="en-US" sz="4500" b="1" dirty="0" smtClean="0"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n-US" sz="4500" b="1" dirty="0">
                <a:latin typeface="Copperplate Gothic Bold" panose="020E0705020206020404" pitchFamily="34" charset="0"/>
              </a:rPr>
              <a:t> </a:t>
            </a:r>
            <a:r>
              <a:rPr lang="en-US" sz="4500" b="1" dirty="0" smtClean="0">
                <a:latin typeface="Copperplate Gothic Bold" panose="020E0705020206020404" pitchFamily="34" charset="0"/>
              </a:rPr>
              <a:t>               </a:t>
            </a:r>
          </a:p>
          <a:p>
            <a:pPr marL="0" indent="0">
              <a:buNone/>
            </a:pPr>
            <a:r>
              <a:rPr lang="en-US" sz="4500" b="1" dirty="0">
                <a:latin typeface="Copperplate Gothic Bold" panose="020E0705020206020404" pitchFamily="34" charset="0"/>
              </a:rPr>
              <a:t> </a:t>
            </a:r>
            <a:r>
              <a:rPr lang="en-US" sz="4500" b="1" dirty="0" smtClean="0">
                <a:latin typeface="Copperplate Gothic Bold" panose="020E0705020206020404" pitchFamily="34" charset="0"/>
              </a:rPr>
              <a:t>                 AND </a:t>
            </a:r>
          </a:p>
          <a:p>
            <a:pPr marL="0" indent="0">
              <a:buNone/>
            </a:pPr>
            <a:endParaRPr lang="en-US" sz="4500" b="1" dirty="0" smtClean="0"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endParaRPr lang="en-US" sz="4500" b="1" dirty="0"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n-US" sz="4500" b="1" dirty="0" smtClean="0">
                <a:latin typeface="Copperplate Gothic Bold" panose="020E0705020206020404" pitchFamily="34" charset="0"/>
              </a:rPr>
              <a:t>         GOD BLESS!</a:t>
            </a:r>
            <a:endParaRPr lang="en-US" sz="4500" b="1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11658600" cy="13716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Specific Objectives: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11658600" cy="6934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/>
              <a:t>At </a:t>
            </a:r>
            <a:r>
              <a:rPr lang="en-US" sz="4000" dirty="0"/>
              <a:t>the end of the session, the participants will be able to</a:t>
            </a:r>
            <a:r>
              <a:rPr lang="en-US" sz="4000" dirty="0" smtClean="0"/>
              <a:t>:</a:t>
            </a:r>
          </a:p>
          <a:p>
            <a:pPr marL="0" indent="0">
              <a:buNone/>
            </a:pPr>
            <a:endParaRPr lang="en-US" sz="4000" dirty="0"/>
          </a:p>
          <a:p>
            <a:pPr marL="742950" lvl="0" indent="-742950" algn="just">
              <a:buFont typeface="+mj-lt"/>
              <a:buAutoNum type="arabicPeriod"/>
            </a:pPr>
            <a:r>
              <a:rPr lang="en-US" sz="4000" dirty="0"/>
              <a:t>Properly review a certificate of Death based on the Completeness, Correctness, Consistency and Clarity of data/information as requirements for review</a:t>
            </a:r>
            <a:r>
              <a:rPr lang="en-US" sz="4000" dirty="0" smtClean="0"/>
              <a:t>.</a:t>
            </a:r>
          </a:p>
          <a:p>
            <a:pPr marL="0" lvl="0" indent="0" algn="just">
              <a:buNone/>
            </a:pPr>
            <a:endParaRPr lang="en-US" sz="4000" dirty="0"/>
          </a:p>
          <a:p>
            <a:pPr marL="742950" lvl="0" indent="-742950" algn="just">
              <a:buFont typeface="+mj-lt"/>
              <a:buAutoNum type="arabicPeriod"/>
            </a:pPr>
            <a:r>
              <a:rPr lang="en-US" sz="4000" dirty="0"/>
              <a:t>Verify data by courageously calling/ writing the attending physician for correction</a:t>
            </a:r>
          </a:p>
          <a:p>
            <a:pPr marL="705210" indent="-705210">
              <a:buFont typeface="+mj-lt"/>
              <a:buAutoNum type="arabicPeriod"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12344400" cy="134112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  </a:t>
            </a:r>
            <a:r>
              <a:rPr lang="en-US" sz="4400" b="1" dirty="0" smtClean="0"/>
              <a:t>The Reviewer must check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2115800" cy="7152640"/>
          </a:xfrm>
        </p:spPr>
        <p:txBody>
          <a:bodyPr>
            <a:normAutofit lnSpcReduction="10000"/>
          </a:bodyPr>
          <a:lstStyle/>
          <a:p>
            <a:r>
              <a:rPr lang="en-US" sz="3900" dirty="0" smtClean="0"/>
              <a:t> the information regarding the IDENTITY of the deceased</a:t>
            </a:r>
          </a:p>
          <a:p>
            <a:endParaRPr lang="en-US" sz="3900" dirty="0" smtClean="0"/>
          </a:p>
          <a:p>
            <a:r>
              <a:rPr lang="en-US" sz="3900" dirty="0" smtClean="0"/>
              <a:t>all required (blanks) information are provided/ filled out. </a:t>
            </a:r>
            <a:r>
              <a:rPr lang="en-US" sz="3900" i="1" dirty="0" smtClean="0"/>
              <a:t>Don’t leave blanks. Put “N/A” if necessary</a:t>
            </a:r>
          </a:p>
          <a:p>
            <a:endParaRPr lang="en-US" sz="3900" i="1" dirty="0" smtClean="0"/>
          </a:p>
          <a:p>
            <a:r>
              <a:rPr lang="en-US" sz="3900" dirty="0" smtClean="0"/>
              <a:t>Cause of Death properly written out (not mode of dying,  correct sequence of events)</a:t>
            </a:r>
          </a:p>
          <a:p>
            <a:pPr>
              <a:buNone/>
            </a:pPr>
            <a:endParaRPr lang="en-US" sz="3900" dirty="0" smtClean="0"/>
          </a:p>
          <a:p>
            <a:r>
              <a:rPr lang="en-US" sz="3900" dirty="0" smtClean="0"/>
              <a:t>the COD if  legibly written</a:t>
            </a:r>
          </a:p>
          <a:p>
            <a:pPr>
              <a:buNone/>
            </a:pPr>
            <a:endParaRPr lang="en-US" sz="3900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11201400" cy="112395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>
                <a:solidFill>
                  <a:schemeClr val="tx1"/>
                </a:solidFill>
              </a:rPr>
              <a:t>The Reviewer must check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1963400" cy="7148170"/>
          </a:xfrm>
        </p:spPr>
        <p:txBody>
          <a:bodyPr/>
          <a:lstStyle/>
          <a:p>
            <a:r>
              <a:rPr lang="en-US" dirty="0" smtClean="0"/>
              <a:t>The back page of DC for postmortem certification of death in cases of medico-legal cases.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Similarly, the certification of embalmer must always be filled out and signed by the embalmer.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12014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REMEMBER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95600"/>
            <a:ext cx="12344400" cy="5811520"/>
          </a:xfrm>
        </p:spPr>
        <p:txBody>
          <a:bodyPr>
            <a:normAutofit/>
          </a:bodyPr>
          <a:lstStyle/>
          <a:p>
            <a:pPr algn="just"/>
            <a:r>
              <a:rPr lang="en-US" sz="4000" dirty="0" smtClean="0"/>
              <a:t>Finally, take note that you are reviewing a legal (transactional) document; therefore, you MUST AFFIX your OFFICIAL SIGNATURE (NOT INITIALS).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ATH"/>
          <p:cNvPicPr>
            <a:picLocks noChangeAspect="1" noChangeArrowheads="1"/>
          </p:cNvPicPr>
          <p:nvPr/>
        </p:nvPicPr>
        <p:blipFill>
          <a:blip r:embed="rId2" cstate="print">
            <a:lum bright="-54000" contrast="78000"/>
          </a:blip>
          <a:srcRect r="3468"/>
          <a:stretch>
            <a:fillRect/>
          </a:stretch>
        </p:blipFill>
        <p:spPr bwMode="auto">
          <a:xfrm>
            <a:off x="533400" y="279400"/>
            <a:ext cx="12420600" cy="8918454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29202" y="9471662"/>
            <a:ext cx="2443727" cy="508666"/>
          </a:xfrm>
          <a:prstGeom prst="rect">
            <a:avLst/>
          </a:prstGeom>
          <a:noFill/>
        </p:spPr>
        <p:txBody>
          <a:bodyPr wrap="none" lIns="125371" tIns="62685" rIns="125371" bIns="62685" rtlCol="0">
            <a:spAutoFit/>
          </a:bodyPr>
          <a:lstStyle/>
          <a:p>
            <a:r>
              <a:rPr lang="en-US" b="1" dirty="0" smtClean="0">
                <a:latin typeface="+mj-lt"/>
              </a:rPr>
              <a:t>Revised 1993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cosico\Desktop\Flash - Red\DeathCertScan\deathcertbl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9402"/>
            <a:ext cx="12192000" cy="91258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2" y="9471662"/>
            <a:ext cx="2443727" cy="508666"/>
          </a:xfrm>
          <a:prstGeom prst="rect">
            <a:avLst/>
          </a:prstGeom>
          <a:noFill/>
        </p:spPr>
        <p:txBody>
          <a:bodyPr wrap="none" lIns="125371" tIns="62685" rIns="125371" bIns="62685" rtlCol="0">
            <a:spAutoFit/>
          </a:bodyPr>
          <a:lstStyle/>
          <a:p>
            <a:r>
              <a:rPr lang="en-US" b="1" dirty="0" smtClean="0">
                <a:latin typeface="+mj-lt"/>
              </a:rPr>
              <a:t>Revised 2007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cosico\Desktop\deathcertblank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3" y="279400"/>
            <a:ext cx="12725399" cy="9192260"/>
          </a:xfrm>
          <a:prstGeom prst="rect">
            <a:avLst/>
          </a:prstGeom>
          <a:noFill/>
          <a:scene3d>
            <a:camera prst="orthographicFront">
              <a:rot lat="0" lon="0" rev="21594000"/>
            </a:camera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5638802" y="9471662"/>
            <a:ext cx="2443727" cy="508666"/>
          </a:xfrm>
          <a:prstGeom prst="rect">
            <a:avLst/>
          </a:prstGeom>
          <a:noFill/>
        </p:spPr>
        <p:txBody>
          <a:bodyPr wrap="none" lIns="125371" tIns="62685" rIns="125371" bIns="62685" rtlCol="0">
            <a:spAutoFit/>
          </a:bodyPr>
          <a:lstStyle/>
          <a:p>
            <a:r>
              <a:rPr lang="en-US" b="1" dirty="0" smtClean="0">
                <a:latin typeface="+mj-lt"/>
              </a:rPr>
              <a:t>Revised 2007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PH" sz="5400" b="1" dirty="0" smtClean="0"/>
              <a:t>Instructions for Workshop 2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6000" b="1" dirty="0">
                <a:latin typeface="Andalus" pitchFamily="2" charset="-78"/>
                <a:cs typeface="Andalus" pitchFamily="2" charset="-78"/>
              </a:rPr>
              <a:t> </a:t>
            </a:r>
            <a:r>
              <a:rPr lang="en-US" dirty="0">
                <a:latin typeface="Andalus" pitchFamily="2" charset="-78"/>
                <a:cs typeface="Andalus" pitchFamily="2" charset="-78"/>
              </a:rPr>
              <a:t>1,  Review the submitted Certificates of Death</a:t>
            </a:r>
            <a:br>
              <a:rPr lang="en-US" dirty="0">
                <a:latin typeface="Andalus" pitchFamily="2" charset="-78"/>
                <a:cs typeface="Andalus" pitchFamily="2" charset="-78"/>
              </a:rPr>
            </a:br>
            <a:r>
              <a:rPr lang="en-US" dirty="0">
                <a:latin typeface="Andalus" pitchFamily="2" charset="-78"/>
                <a:cs typeface="Andalus" pitchFamily="2" charset="-78"/>
              </a:rPr>
              <a:t>        Spot what is erroneous</a:t>
            </a:r>
            <a:br>
              <a:rPr lang="en-US" dirty="0">
                <a:latin typeface="Andalus" pitchFamily="2" charset="-78"/>
                <a:cs typeface="Andalus" pitchFamily="2" charset="-78"/>
              </a:rPr>
            </a:br>
            <a:r>
              <a:rPr lang="en-US" dirty="0">
                <a:latin typeface="Andalus" pitchFamily="2" charset="-78"/>
                <a:cs typeface="Andalus" pitchFamily="2" charset="-78"/>
              </a:rPr>
              <a:t>         A. In the Medical Certificate entries</a:t>
            </a:r>
            <a:br>
              <a:rPr lang="en-US" dirty="0">
                <a:latin typeface="Andalus" pitchFamily="2" charset="-78"/>
                <a:cs typeface="Andalus" pitchFamily="2" charset="-78"/>
              </a:rPr>
            </a:br>
            <a:r>
              <a:rPr lang="en-US" dirty="0">
                <a:latin typeface="Andalus" pitchFamily="2" charset="-78"/>
                <a:cs typeface="Andalus" pitchFamily="2" charset="-78"/>
              </a:rPr>
              <a:t>         B  In the rest of the certificate</a:t>
            </a:r>
            <a:br>
              <a:rPr lang="en-US" dirty="0">
                <a:latin typeface="Andalus" pitchFamily="2" charset="-78"/>
                <a:cs typeface="Andalus" pitchFamily="2" charset="-78"/>
              </a:rPr>
            </a:br>
            <a:r>
              <a:rPr lang="en-US" dirty="0">
                <a:latin typeface="Andalus" pitchFamily="2" charset="-78"/>
                <a:cs typeface="Andalus" pitchFamily="2" charset="-78"/>
              </a:rPr>
              <a:t>2. If you were to rewrite A ( the medical certificate entries)</a:t>
            </a:r>
            <a:br>
              <a:rPr lang="en-US" dirty="0">
                <a:latin typeface="Andalus" pitchFamily="2" charset="-78"/>
                <a:cs typeface="Andalus" pitchFamily="2" charset="-78"/>
              </a:rPr>
            </a:br>
            <a:r>
              <a:rPr lang="en-US" dirty="0">
                <a:latin typeface="Andalus" pitchFamily="2" charset="-78"/>
                <a:cs typeface="Andalus" pitchFamily="2" charset="-78"/>
              </a:rPr>
              <a:t>how would you do it?</a:t>
            </a:r>
            <a:br>
              <a:rPr lang="en-US" dirty="0">
                <a:latin typeface="Andalus" pitchFamily="2" charset="-78"/>
                <a:cs typeface="Andalus" pitchFamily="2" charset="-78"/>
              </a:rPr>
            </a:br>
            <a:r>
              <a:rPr lang="en-US" dirty="0">
                <a:latin typeface="Andalus" pitchFamily="2" charset="-78"/>
                <a:cs typeface="Andalus" pitchFamily="2" charset="-78"/>
              </a:rPr>
              <a:t/>
            </a:r>
            <a:br>
              <a:rPr lang="en-US" dirty="0">
                <a:latin typeface="Andalus" pitchFamily="2" charset="-78"/>
                <a:cs typeface="Andalus" pitchFamily="2" charset="-78"/>
              </a:rPr>
            </a:br>
            <a:r>
              <a:rPr lang="en-US" dirty="0" smtClean="0">
                <a:latin typeface="Andalus" pitchFamily="2" charset="-78"/>
                <a:cs typeface="Andalus" pitchFamily="2" charset="-78"/>
              </a:rPr>
              <a:t>3. </a:t>
            </a:r>
            <a:r>
              <a:rPr lang="en-US" dirty="0">
                <a:latin typeface="Andalus" pitchFamily="2" charset="-78"/>
                <a:cs typeface="Andalus" pitchFamily="2" charset="-78"/>
              </a:rPr>
              <a:t>What can we do to improve the quality of mortality data of my agency? (Both for the hospital and local health office.)</a:t>
            </a:r>
            <a:br>
              <a:rPr lang="en-US" dirty="0">
                <a:latin typeface="Andalus" pitchFamily="2" charset="-78"/>
                <a:cs typeface="Andalus" pitchFamily="2" charset="-78"/>
              </a:rPr>
            </a:br>
            <a:r>
              <a:rPr lang="en-US" dirty="0">
                <a:latin typeface="Andalus" pitchFamily="2" charset="-78"/>
                <a:cs typeface="Andalus" pitchFamily="2" charset="-78"/>
              </a:rPr>
              <a:t/>
            </a:r>
            <a:br>
              <a:rPr lang="en-US" dirty="0">
                <a:latin typeface="Andalus" pitchFamily="2" charset="-78"/>
                <a:cs typeface="Andalus" pitchFamily="2" charset="-78"/>
              </a:rPr>
            </a:br>
            <a:r>
              <a:rPr lang="en-US" dirty="0">
                <a:latin typeface="Andalus" pitchFamily="2" charset="-78"/>
                <a:cs typeface="Andalus" pitchFamily="2" charset="-78"/>
              </a:rPr>
              <a:t>4. Choose a reporter to present the group's </a:t>
            </a:r>
            <a:r>
              <a:rPr lang="en-US" dirty="0" smtClean="0">
                <a:latin typeface="Andalus" pitchFamily="2" charset="-78"/>
                <a:cs typeface="Andalus" pitchFamily="2" charset="-78"/>
              </a:rPr>
              <a:t>output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91566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202</Words>
  <Application>Microsoft Office PowerPoint</Application>
  <PresentationFormat>Custom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Session VI: Reviewing the Death Certificate</vt:lpstr>
      <vt:lpstr>Specific Objectives:</vt:lpstr>
      <vt:lpstr>  The Reviewer must check</vt:lpstr>
      <vt:lpstr>The Reviewer must check</vt:lpstr>
      <vt:lpstr> REMEMBER</vt:lpstr>
      <vt:lpstr>PowerPoint Presentation</vt:lpstr>
      <vt:lpstr>PowerPoint Presentation</vt:lpstr>
      <vt:lpstr>PowerPoint Presentation</vt:lpstr>
      <vt:lpstr>Instructions for Workshop 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CERTIFICATION ON CAUSE OF DEATH  ROLES OF A REVIEWER</dc:title>
  <dc:creator>lsanjuan</dc:creator>
  <cp:lastModifiedBy>Christine G. Biaoco</cp:lastModifiedBy>
  <cp:revision>63</cp:revision>
  <dcterms:created xsi:type="dcterms:W3CDTF">2014-10-28T06:37:44Z</dcterms:created>
  <dcterms:modified xsi:type="dcterms:W3CDTF">2015-10-20T09:20:46Z</dcterms:modified>
</cp:coreProperties>
</file>