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4" r:id="rId9"/>
    <p:sldId id="265" r:id="rId10"/>
    <p:sldId id="269" r:id="rId11"/>
    <p:sldId id="270" r:id="rId12"/>
    <p:sldId id="337" r:id="rId13"/>
    <p:sldId id="338" r:id="rId14"/>
    <p:sldId id="340" r:id="rId15"/>
    <p:sldId id="341" r:id="rId16"/>
    <p:sldId id="271" r:id="rId17"/>
    <p:sldId id="339" r:id="rId18"/>
    <p:sldId id="272" r:id="rId19"/>
    <p:sldId id="273" r:id="rId20"/>
    <p:sldId id="344" r:id="rId21"/>
    <p:sldId id="342" r:id="rId22"/>
    <p:sldId id="343" r:id="rId23"/>
    <p:sldId id="345" r:id="rId24"/>
    <p:sldId id="347" r:id="rId25"/>
    <p:sldId id="348" r:id="rId26"/>
    <p:sldId id="35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7" autoAdjust="0"/>
    <p:restoredTop sz="94660"/>
  </p:normalViewPr>
  <p:slideViewPr>
    <p:cSldViewPr>
      <p:cViewPr varScale="1">
        <p:scale>
          <a:sx n="103" d="100"/>
          <a:sy n="103" d="100"/>
        </p:scale>
        <p:origin x="-118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BC06A86-4106-43E4-BECA-5AB48FBA39A8}"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06A86-4106-43E4-BECA-5AB48FBA39A8}"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C06A86-4106-43E4-BECA-5AB48FBA39A8}"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6BC06A86-4106-43E4-BECA-5AB48FBA39A8}"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06A86-4106-43E4-BECA-5AB48FBA39A8}"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6BC06A86-4106-43E4-BECA-5AB48FBA39A8}"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BC06A86-4106-43E4-BECA-5AB48FBA39A8}" type="datetimeFigureOut">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06A86-4106-43E4-BECA-5AB48FBA39A8}" type="datetimeFigureOut">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06A86-4106-43E4-BECA-5AB48FBA39A8}" type="datetimeFigureOut">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C06A86-4106-43E4-BECA-5AB48FBA39A8}"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C06A86-4106-43E4-BECA-5AB48FBA39A8}"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5EDC-2AE9-41A1-B3D9-1C585D9EC3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BC06A86-4106-43E4-BECA-5AB48FBA39A8}" type="datetimeFigureOut">
              <a:rPr lang="en-US" smtClean="0"/>
              <a:pPr/>
              <a:t>11/3/2016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2785EDC-2AE9-41A1-B3D9-1C585D9EC33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2209800"/>
          </a:xfrm>
        </p:spPr>
        <p:txBody>
          <a:bodyPr>
            <a:noAutofit/>
          </a:bodyPr>
          <a:lstStyle/>
          <a:p>
            <a:pPr marL="285750" indent="-285750">
              <a:buFont typeface="Wingdings" pitchFamily="2" charset="2"/>
              <a:buChar char="v"/>
            </a:pPr>
            <a:r>
              <a:rPr lang="en-US" b="1" dirty="0" smtClean="0">
                <a:effectLst>
                  <a:outerShdw blurRad="38100" dist="38100" dir="2700000" algn="tl">
                    <a:srgbClr val="000000">
                      <a:alpha val="43137"/>
                    </a:srgbClr>
                  </a:outerShdw>
                </a:effectLst>
                <a:latin typeface="Comic Sans MS" pitchFamily="66" charset="0"/>
              </a:rPr>
              <a:t>Basic Training course in the assessment and management of substance abusers for community based health care providers</a:t>
            </a:r>
            <a:endParaRPr lang="en-US" b="1" dirty="0">
              <a:effectLst>
                <a:outerShdw blurRad="38100" dist="38100" dir="2700000" algn="tl">
                  <a:srgbClr val="000000">
                    <a:alpha val="43137"/>
                  </a:srgbClr>
                </a:outerShdw>
              </a:effectLst>
              <a:latin typeface="Comic Sans MS" pitchFamily="66" charset="0"/>
            </a:endParaRPr>
          </a:p>
        </p:txBody>
      </p:sp>
      <p:sp>
        <p:nvSpPr>
          <p:cNvPr id="4" name="Rectangle 3"/>
          <p:cNvSpPr/>
          <p:nvPr/>
        </p:nvSpPr>
        <p:spPr>
          <a:xfrm>
            <a:off x="255814" y="4648200"/>
            <a:ext cx="8686800" cy="1323439"/>
          </a:xfrm>
          <a:prstGeom prst="rect">
            <a:avLst/>
          </a:prstGeom>
        </p:spPr>
        <p:txBody>
          <a:bodyPr wrap="square">
            <a:spAutoFit/>
          </a:bodyPr>
          <a:lstStyle/>
          <a:p>
            <a:r>
              <a:rPr lang="en-PH" sz="2000" b="1" dirty="0"/>
              <a:t>RAYMUND T. BASBAS,RN,MAN</a:t>
            </a:r>
          </a:p>
          <a:p>
            <a:r>
              <a:rPr lang="en-PH" sz="2000" i="1" dirty="0"/>
              <a:t>OIC-CHIEF ADMINISTRATIVE  OFFICER</a:t>
            </a:r>
          </a:p>
          <a:p>
            <a:r>
              <a:rPr lang="en-PH" sz="2000" i="1" dirty="0"/>
              <a:t>DANGEROUS DRUGS BOARD REPRESENTATIVE</a:t>
            </a:r>
            <a:r>
              <a:rPr lang="en-US" sz="2000" i="1" dirty="0"/>
              <a:t> </a:t>
            </a:r>
          </a:p>
          <a:p>
            <a:r>
              <a:rPr lang="en-US" sz="2000" i="1" dirty="0"/>
              <a:t>DOH-TRC DAGUPAN</a:t>
            </a:r>
            <a:endParaRPr lang="en-PH" sz="2000" i="1" dirty="0"/>
          </a:p>
        </p:txBody>
      </p:sp>
    </p:spTree>
    <p:extLst>
      <p:ext uri="{BB962C8B-B14F-4D97-AF65-F5344CB8AC3E}">
        <p14:creationId xmlns:p14="http://schemas.microsoft.com/office/powerpoint/2010/main" val="1509716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OSPITAL LOGO\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418" y="1752600"/>
            <a:ext cx="4343400" cy="4343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685800"/>
            <a:ext cx="7924800" cy="1143000"/>
          </a:xfrm>
        </p:spPr>
        <p:txBody>
          <a:bodyPr/>
          <a:lstStyle/>
          <a:p>
            <a:pPr algn="ctr"/>
            <a:r>
              <a:rPr lang="en-US" sz="4000" b="1" dirty="0">
                <a:latin typeface="Comic Sans MS" pitchFamily="66" charset="0"/>
              </a:rPr>
              <a:t>DOH-</a:t>
            </a:r>
            <a:r>
              <a:rPr lang="en-US" sz="4000" b="1" dirty="0" err="1">
                <a:latin typeface="Comic Sans MS" pitchFamily="66" charset="0"/>
              </a:rPr>
              <a:t>trc</a:t>
            </a:r>
            <a:r>
              <a:rPr lang="en-US" sz="4000" b="1" dirty="0">
                <a:latin typeface="Comic Sans MS" pitchFamily="66" charset="0"/>
              </a:rPr>
              <a:t> </a:t>
            </a:r>
            <a:r>
              <a:rPr lang="en-US" sz="4000" b="1" dirty="0" err="1">
                <a:latin typeface="Comic Sans MS" pitchFamily="66" charset="0"/>
              </a:rPr>
              <a:t>dagupan</a:t>
            </a:r>
            <a:r>
              <a:rPr lang="en-US" sz="4000" b="1" dirty="0">
                <a:latin typeface="Comic Sans MS" pitchFamily="66" charset="0"/>
              </a:rPr>
              <a:t> city</a:t>
            </a:r>
          </a:p>
        </p:txBody>
      </p:sp>
    </p:spTree>
    <p:extLst>
      <p:ext uri="{BB962C8B-B14F-4D97-AF65-F5344CB8AC3E}">
        <p14:creationId xmlns:p14="http://schemas.microsoft.com/office/powerpoint/2010/main" val="4141889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1143000"/>
          </a:xfrm>
        </p:spPr>
        <p:txBody>
          <a:bodyPr/>
          <a:lstStyle/>
          <a:p>
            <a:r>
              <a:rPr lang="en-US" b="1" dirty="0">
                <a:latin typeface="Comic Sans MS" pitchFamily="66" charset="0"/>
              </a:rPr>
              <a:t/>
            </a:r>
            <a:br>
              <a:rPr lang="en-US" b="1" dirty="0">
                <a:latin typeface="Comic Sans MS" pitchFamily="66" charset="0"/>
              </a:rPr>
            </a:br>
            <a:r>
              <a:rPr lang="en-US" b="1" dirty="0">
                <a:latin typeface="Comic Sans MS" pitchFamily="66" charset="0"/>
              </a:rPr>
              <a:t/>
            </a:r>
            <a:br>
              <a:rPr lang="en-US" b="1" dirty="0">
                <a:latin typeface="Comic Sans MS" pitchFamily="66" charset="0"/>
              </a:rPr>
            </a:br>
            <a:r>
              <a:rPr lang="en-US" b="1" dirty="0" err="1">
                <a:latin typeface="Comic Sans MS" pitchFamily="66" charset="0"/>
              </a:rPr>
              <a:t>BreIF</a:t>
            </a:r>
            <a:r>
              <a:rPr lang="en-US" b="1" dirty="0">
                <a:latin typeface="Comic Sans MS" pitchFamily="66" charset="0"/>
              </a:rPr>
              <a:t> HISTORY:</a:t>
            </a:r>
          </a:p>
        </p:txBody>
      </p:sp>
      <p:sp>
        <p:nvSpPr>
          <p:cNvPr id="3" name="Content Placeholder 2"/>
          <p:cNvSpPr>
            <a:spLocks noGrp="1"/>
          </p:cNvSpPr>
          <p:nvPr>
            <p:ph sz="quarter" idx="13"/>
          </p:nvPr>
        </p:nvSpPr>
        <p:spPr>
          <a:xfrm>
            <a:off x="609600" y="2133600"/>
            <a:ext cx="7924800" cy="4114800"/>
          </a:xfrm>
        </p:spPr>
        <p:txBody>
          <a:bodyPr>
            <a:normAutofit/>
          </a:bodyPr>
          <a:lstStyle/>
          <a:p>
            <a:r>
              <a:rPr lang="en-US" sz="1800" b="1" dirty="0">
                <a:latin typeface="Comic Sans MS" pitchFamily="66" charset="0"/>
              </a:rPr>
              <a:t>OUR TREATMENT AND REHABILITATION CENTER LOCATED IN BONUAN,BINLOC,DAGUPAN CITY PANGASINAN IS THE FIRST GOVERNMENT OWNED DRUG TREATMENT AND REHABILITATION FACILITY,NORTH OF MANILA OPERATED BY THE DEPARTMENT OF HEALTH.THE CENTER OPENED ON DECEMBER 3,2011 AND CATERS TO PATIENTS WITH DRUG PROBLEMS IN THE REGION 1,(PANGASINAN PROVINCES,CORDILLERAS,ILOCOS REGION AND CAGAYAN VALLEY.)</a:t>
            </a:r>
          </a:p>
        </p:txBody>
      </p:sp>
    </p:spTree>
    <p:extLst>
      <p:ext uri="{BB962C8B-B14F-4D97-AF65-F5344CB8AC3E}">
        <p14:creationId xmlns:p14="http://schemas.microsoft.com/office/powerpoint/2010/main" val="753104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14400"/>
            <a:ext cx="8229600" cy="1200329"/>
          </a:xfrm>
          <a:prstGeom prst="rect">
            <a:avLst/>
          </a:prstGeom>
        </p:spPr>
        <p:txBody>
          <a:bodyPr wrap="square">
            <a:spAutoFit/>
          </a:bodyPr>
          <a:lstStyle/>
          <a:p>
            <a:pPr marL="342900" indent="-342900">
              <a:buFont typeface="Wingdings" pitchFamily="2" charset="2"/>
              <a:buChar char="Ø"/>
            </a:pPr>
            <a:r>
              <a:rPr lang="en-PH" sz="2400" b="1" dirty="0">
                <a:latin typeface="Comic Sans MS" pitchFamily="66" charset="0"/>
              </a:rPr>
              <a:t>December 3,2011 </a:t>
            </a:r>
            <a:r>
              <a:rPr lang="en-PH" sz="2400" dirty="0">
                <a:latin typeface="Comic Sans MS" pitchFamily="66" charset="0"/>
              </a:rPr>
              <a:t>was directed to open as outpatient service with (10) Nurses, (5) Psychologist, (2) Social Workers, (1) </a:t>
            </a:r>
            <a:r>
              <a:rPr lang="en-PH" sz="2400" dirty="0" smtClean="0">
                <a:latin typeface="Comic Sans MS" pitchFamily="66" charset="0"/>
              </a:rPr>
              <a:t>Psychiatrist</a:t>
            </a:r>
            <a:endParaRPr lang="en-PH" sz="2400" dirty="0">
              <a:latin typeface="Comic Sans MS" pitchFamily="66" charset="0"/>
            </a:endParaRPr>
          </a:p>
        </p:txBody>
      </p:sp>
      <p:sp>
        <p:nvSpPr>
          <p:cNvPr id="6" name="Rectangle 5"/>
          <p:cNvSpPr/>
          <p:nvPr/>
        </p:nvSpPr>
        <p:spPr>
          <a:xfrm>
            <a:off x="457200" y="2438400"/>
            <a:ext cx="8229600" cy="1200329"/>
          </a:xfrm>
          <a:prstGeom prst="rect">
            <a:avLst/>
          </a:prstGeom>
        </p:spPr>
        <p:txBody>
          <a:bodyPr wrap="square">
            <a:spAutoFit/>
          </a:bodyPr>
          <a:lstStyle/>
          <a:p>
            <a:pPr marL="342900" indent="-342900">
              <a:buFont typeface="Wingdings" pitchFamily="2" charset="2"/>
              <a:buChar char="Ø"/>
            </a:pPr>
            <a:r>
              <a:rPr lang="en-PH" sz="2400" b="1" dirty="0">
                <a:latin typeface="Comic Sans MS" pitchFamily="66" charset="0"/>
              </a:rPr>
              <a:t>August 11,2014 </a:t>
            </a:r>
            <a:r>
              <a:rPr lang="en-PH" sz="2400" dirty="0">
                <a:latin typeface="Comic Sans MS" pitchFamily="66" charset="0"/>
              </a:rPr>
              <a:t>– was Accredited as 300 bed capacity by the Bureau of Health Facilities and Services under Department  of Health.</a:t>
            </a:r>
          </a:p>
        </p:txBody>
      </p:sp>
      <p:sp>
        <p:nvSpPr>
          <p:cNvPr id="8" name="Rectangle 7"/>
          <p:cNvSpPr/>
          <p:nvPr/>
        </p:nvSpPr>
        <p:spPr>
          <a:xfrm>
            <a:off x="609600" y="4038600"/>
            <a:ext cx="7848600" cy="1200329"/>
          </a:xfrm>
          <a:prstGeom prst="rect">
            <a:avLst/>
          </a:prstGeom>
        </p:spPr>
        <p:txBody>
          <a:bodyPr wrap="square">
            <a:spAutoFit/>
          </a:bodyPr>
          <a:lstStyle/>
          <a:p>
            <a:pPr marL="342900" indent="-342900">
              <a:buFont typeface="Wingdings" pitchFamily="2" charset="2"/>
              <a:buChar char="Ø"/>
            </a:pPr>
            <a:r>
              <a:rPr lang="en-PH" sz="2400" b="1" dirty="0" smtClean="0">
                <a:latin typeface="Comic Sans MS" pitchFamily="66" charset="0"/>
              </a:rPr>
              <a:t>February 26,2015- </a:t>
            </a:r>
            <a:r>
              <a:rPr lang="en-PH" sz="2400" dirty="0">
                <a:latin typeface="Comic Sans MS" pitchFamily="66" charset="0"/>
              </a:rPr>
              <a:t>Formal opening and Inauguration of DOH TRC- </a:t>
            </a:r>
            <a:r>
              <a:rPr lang="en-PH" sz="2400" dirty="0" err="1">
                <a:latin typeface="Comic Sans MS" pitchFamily="66" charset="0"/>
              </a:rPr>
              <a:t>Dagupan</a:t>
            </a:r>
            <a:r>
              <a:rPr lang="en-PH" sz="2400" dirty="0">
                <a:latin typeface="Comic Sans MS" pitchFamily="66" charset="0"/>
              </a:rPr>
              <a:t> with Residential ,Aftercare, and OPD Program.</a:t>
            </a:r>
          </a:p>
        </p:txBody>
      </p:sp>
    </p:spTree>
    <p:extLst>
      <p:ext uri="{BB962C8B-B14F-4D97-AF65-F5344CB8AC3E}">
        <p14:creationId xmlns:p14="http://schemas.microsoft.com/office/powerpoint/2010/main" val="318038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136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4406" y="0"/>
            <a:ext cx="8700994" cy="6553200"/>
          </a:xfrm>
          <a:prstGeom prst="rect">
            <a:avLst/>
          </a:prstGeom>
          <a:ln>
            <a:noFill/>
          </a:ln>
          <a:effectLst>
            <a:softEdge rad="112500"/>
          </a:effectLst>
        </p:spPr>
      </p:pic>
    </p:spTree>
    <p:extLst>
      <p:ext uri="{BB962C8B-B14F-4D97-AF65-F5344CB8AC3E}">
        <p14:creationId xmlns:p14="http://schemas.microsoft.com/office/powerpoint/2010/main" val="1024468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272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itchFamily="66" charset="0"/>
              </a:rPr>
              <a:t>OUR TEAMS:</a:t>
            </a:r>
          </a:p>
        </p:txBody>
      </p:sp>
      <p:sp>
        <p:nvSpPr>
          <p:cNvPr id="3" name="Content Placeholder 2"/>
          <p:cNvSpPr>
            <a:spLocks noGrp="1"/>
          </p:cNvSpPr>
          <p:nvPr>
            <p:ph sz="quarter" idx="13"/>
          </p:nvPr>
        </p:nvSpPr>
        <p:spPr/>
        <p:txBody>
          <a:bodyPr>
            <a:normAutofit/>
          </a:bodyPr>
          <a:lstStyle/>
          <a:p>
            <a:pPr>
              <a:buFont typeface="Wingdings" pitchFamily="2" charset="2"/>
              <a:buChar char="Ø"/>
            </a:pPr>
            <a:r>
              <a:rPr lang="en-US" sz="2400" dirty="0">
                <a:latin typeface="Comic Sans MS" pitchFamily="66" charset="0"/>
              </a:rPr>
              <a:t>PSYCHIATRIST</a:t>
            </a:r>
          </a:p>
          <a:p>
            <a:pPr>
              <a:buFont typeface="Wingdings" pitchFamily="2" charset="2"/>
              <a:buChar char="Ø"/>
            </a:pPr>
            <a:r>
              <a:rPr lang="en-US" sz="2400" dirty="0">
                <a:latin typeface="Comic Sans MS" pitchFamily="66" charset="0"/>
              </a:rPr>
              <a:t>PSYCHOLOGIST</a:t>
            </a:r>
          </a:p>
          <a:p>
            <a:pPr>
              <a:buFont typeface="Wingdings" pitchFamily="2" charset="2"/>
              <a:buChar char="Ø"/>
            </a:pPr>
            <a:r>
              <a:rPr lang="en-US" sz="2400" dirty="0">
                <a:latin typeface="Comic Sans MS" pitchFamily="66" charset="0"/>
              </a:rPr>
              <a:t>MEDICAL DOCTORS</a:t>
            </a:r>
          </a:p>
          <a:p>
            <a:pPr>
              <a:buFont typeface="Wingdings" pitchFamily="2" charset="2"/>
              <a:buChar char="Ø"/>
            </a:pPr>
            <a:r>
              <a:rPr lang="en-US" sz="2400" dirty="0">
                <a:latin typeface="Comic Sans MS" pitchFamily="66" charset="0"/>
              </a:rPr>
              <a:t>DENTIST</a:t>
            </a:r>
          </a:p>
          <a:p>
            <a:pPr>
              <a:buFont typeface="Wingdings" pitchFamily="2" charset="2"/>
              <a:buChar char="Ø"/>
            </a:pPr>
            <a:r>
              <a:rPr lang="en-US" sz="2400" dirty="0">
                <a:latin typeface="Comic Sans MS" pitchFamily="66" charset="0"/>
              </a:rPr>
              <a:t>NURSES</a:t>
            </a:r>
          </a:p>
          <a:p>
            <a:pPr>
              <a:buFont typeface="Wingdings" pitchFamily="2" charset="2"/>
              <a:buChar char="Ø"/>
            </a:pPr>
            <a:r>
              <a:rPr lang="en-US" sz="2400" dirty="0">
                <a:latin typeface="Comic Sans MS" pitchFamily="66" charset="0"/>
              </a:rPr>
              <a:t>SOCIAL WORKERS</a:t>
            </a:r>
          </a:p>
          <a:p>
            <a:pPr>
              <a:buFont typeface="Wingdings" pitchFamily="2" charset="2"/>
              <a:buChar char="Ø"/>
            </a:pPr>
            <a:r>
              <a:rPr lang="en-US" sz="2400" dirty="0">
                <a:latin typeface="Comic Sans MS" pitchFamily="66" charset="0"/>
              </a:rPr>
              <a:t>ADMINISTRATIVE OFFICERS</a:t>
            </a:r>
          </a:p>
        </p:txBody>
      </p:sp>
    </p:spTree>
    <p:extLst>
      <p:ext uri="{BB962C8B-B14F-4D97-AF65-F5344CB8AC3E}">
        <p14:creationId xmlns:p14="http://schemas.microsoft.com/office/powerpoint/2010/main" val="158971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090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7924800" cy="1143000"/>
          </a:xfrm>
        </p:spPr>
        <p:txBody>
          <a:bodyPr/>
          <a:lstStyle/>
          <a:p>
            <a:r>
              <a:rPr lang="en-US" b="1" dirty="0">
                <a:latin typeface="Comic Sans MS" pitchFamily="66" charset="0"/>
              </a:rPr>
              <a:t>         </a:t>
            </a:r>
            <a:r>
              <a:rPr lang="en-US" sz="2400" b="1" dirty="0">
                <a:latin typeface="Comic Sans MS" pitchFamily="66" charset="0"/>
              </a:rPr>
              <a:t> </a:t>
            </a:r>
          </a:p>
        </p:txBody>
      </p:sp>
      <p:sp>
        <p:nvSpPr>
          <p:cNvPr id="3" name="Content Placeholder 2"/>
          <p:cNvSpPr>
            <a:spLocks noGrp="1"/>
          </p:cNvSpPr>
          <p:nvPr>
            <p:ph sz="quarter" idx="13"/>
          </p:nvPr>
        </p:nvSpPr>
        <p:spPr>
          <a:xfrm>
            <a:off x="685800" y="762000"/>
            <a:ext cx="7924800" cy="4114800"/>
          </a:xfrm>
        </p:spPr>
        <p:txBody>
          <a:bodyPr>
            <a:normAutofit/>
          </a:bodyPr>
          <a:lstStyle/>
          <a:p>
            <a:pPr marL="0" indent="0">
              <a:buNone/>
            </a:pPr>
            <a:endParaRPr lang="en-US" sz="3200" b="1" dirty="0">
              <a:latin typeface="Comic Sans MS" pitchFamily="66" charset="0"/>
            </a:endParaRPr>
          </a:p>
          <a:p>
            <a:pPr marL="0" indent="0">
              <a:buNone/>
            </a:pPr>
            <a:endParaRPr lang="en-US" sz="3200" b="1" dirty="0">
              <a:latin typeface="Comic Sans MS" pitchFamily="66" charset="0"/>
            </a:endParaRPr>
          </a:p>
          <a:p>
            <a:pPr marL="0" indent="0">
              <a:buNone/>
            </a:pPr>
            <a:endParaRPr lang="en-US" sz="3200" b="1" dirty="0">
              <a:latin typeface="Comic Sans MS" pitchFamily="66" charset="0"/>
            </a:endParaRPr>
          </a:p>
          <a:p>
            <a:pPr marL="0" indent="0">
              <a:buNone/>
            </a:pPr>
            <a:endParaRPr lang="en-US" sz="3200" b="1" dirty="0">
              <a:latin typeface="Comic Sans MS" pitchFamily="66" charset="0"/>
            </a:endParaRPr>
          </a:p>
          <a:p>
            <a:pPr marL="0" indent="0">
              <a:buNone/>
            </a:pPr>
            <a:endParaRPr lang="en-US" sz="3200" b="1" dirty="0">
              <a:latin typeface="Comic Sans MS" pitchFamily="66" charset="0"/>
            </a:endParaRPr>
          </a:p>
        </p:txBody>
      </p:sp>
      <p:sp>
        <p:nvSpPr>
          <p:cNvPr id="4" name="TextBox 3"/>
          <p:cNvSpPr txBox="1"/>
          <p:nvPr/>
        </p:nvSpPr>
        <p:spPr>
          <a:xfrm>
            <a:off x="3429000" y="1274618"/>
            <a:ext cx="2124299" cy="523220"/>
          </a:xfrm>
          <a:prstGeom prst="rect">
            <a:avLst/>
          </a:prstGeom>
          <a:noFill/>
        </p:spPr>
        <p:txBody>
          <a:bodyPr wrap="none" rtlCol="0">
            <a:spAutoFit/>
          </a:bodyPr>
          <a:lstStyle/>
          <a:p>
            <a:pPr algn="ctr"/>
            <a:r>
              <a:rPr lang="en-US" sz="2800" b="1" dirty="0">
                <a:latin typeface="Comic Sans MS" pitchFamily="66" charset="0"/>
              </a:rPr>
              <a:t>MISSION:</a:t>
            </a:r>
          </a:p>
        </p:txBody>
      </p:sp>
      <p:sp>
        <p:nvSpPr>
          <p:cNvPr id="5" name="TextBox 4"/>
          <p:cNvSpPr txBox="1"/>
          <p:nvPr/>
        </p:nvSpPr>
        <p:spPr>
          <a:xfrm>
            <a:off x="304800" y="2209800"/>
            <a:ext cx="8839200" cy="3046988"/>
          </a:xfrm>
          <a:prstGeom prst="rect">
            <a:avLst/>
          </a:prstGeom>
          <a:noFill/>
        </p:spPr>
        <p:txBody>
          <a:bodyPr wrap="square" rtlCol="0">
            <a:spAutoFit/>
          </a:bodyPr>
          <a:lstStyle/>
          <a:p>
            <a:r>
              <a:rPr lang="en-US" sz="2400" dirty="0">
                <a:latin typeface="Comic Sans MS" pitchFamily="66" charset="0"/>
              </a:rPr>
              <a:t>R1MC TREATMENT &amp; REHABILITATION CENTER</a:t>
            </a:r>
          </a:p>
          <a:p>
            <a:r>
              <a:rPr lang="en-US" sz="2400" dirty="0">
                <a:latin typeface="Comic Sans MS" pitchFamily="66" charset="0"/>
              </a:rPr>
              <a:t>OF DAGUPAN CITY,PANGASINAN SHALL PROVIDE</a:t>
            </a:r>
          </a:p>
          <a:p>
            <a:r>
              <a:rPr lang="en-US" sz="2400" dirty="0">
                <a:latin typeface="Comic Sans MS" pitchFamily="66" charset="0"/>
              </a:rPr>
              <a:t>AFFORDABLE QUALITY &amp; SUSTAINABLE REHABILITATIVE SERVICES OF ITS SUBSTANCE ABUSE CLIENTELE REGARDLESS OF SOCIO ECONOMIC</a:t>
            </a:r>
          </a:p>
          <a:p>
            <a:r>
              <a:rPr lang="en-US" sz="2400" dirty="0">
                <a:latin typeface="Comic Sans MS" pitchFamily="66" charset="0"/>
              </a:rPr>
              <a:t>STATUS AND TRANSFORM THEM INTO HEALTHY &amp; PRODUCTIVE INDIVIDUAL ACCEPTABLE TO THE SOCIETY.</a:t>
            </a:r>
          </a:p>
        </p:txBody>
      </p:sp>
    </p:spTree>
    <p:extLst>
      <p:ext uri="{BB962C8B-B14F-4D97-AF65-F5344CB8AC3E}">
        <p14:creationId xmlns:p14="http://schemas.microsoft.com/office/powerpoint/2010/main" val="774109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924800" cy="1143000"/>
          </a:xfrm>
        </p:spPr>
        <p:txBody>
          <a:bodyPr/>
          <a:lstStyle/>
          <a:p>
            <a:r>
              <a:rPr lang="en-US" b="1" dirty="0">
                <a:latin typeface="Comic Sans MS" pitchFamily="66" charset="0"/>
              </a:rPr>
              <a:t>               VISION:</a:t>
            </a:r>
          </a:p>
        </p:txBody>
      </p:sp>
      <p:sp>
        <p:nvSpPr>
          <p:cNvPr id="3" name="Content Placeholder 2"/>
          <p:cNvSpPr>
            <a:spLocks noGrp="1"/>
          </p:cNvSpPr>
          <p:nvPr>
            <p:ph sz="quarter" idx="13"/>
          </p:nvPr>
        </p:nvSpPr>
        <p:spPr>
          <a:xfrm>
            <a:off x="609600" y="2514600"/>
            <a:ext cx="7924800" cy="4114800"/>
          </a:xfrm>
        </p:spPr>
        <p:txBody>
          <a:bodyPr>
            <a:normAutofit/>
          </a:bodyPr>
          <a:lstStyle/>
          <a:p>
            <a:r>
              <a:rPr lang="en-US" sz="2400" dirty="0">
                <a:latin typeface="Comic Sans MS" pitchFamily="66" charset="0"/>
              </a:rPr>
              <a:t>TO BE A WORLD CLASS FULLY EQUIPPED DOH</a:t>
            </a:r>
          </a:p>
          <a:p>
            <a:pPr marL="0" indent="0">
              <a:buNone/>
            </a:pPr>
            <a:r>
              <a:rPr lang="en-US" sz="2400" dirty="0">
                <a:latin typeface="Comic Sans MS" pitchFamily="66" charset="0"/>
              </a:rPr>
              <a:t>TREATMENT &amp; REHABILITATION CENTER OF NORTHERN LUZON.</a:t>
            </a:r>
          </a:p>
        </p:txBody>
      </p:sp>
    </p:spTree>
    <p:extLst>
      <p:ext uri="{BB962C8B-B14F-4D97-AF65-F5344CB8AC3E}">
        <p14:creationId xmlns:p14="http://schemas.microsoft.com/office/powerpoint/2010/main" val="458221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533400"/>
            <a:ext cx="5333999" cy="5333999"/>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0" y="-304800"/>
            <a:ext cx="8763000" cy="1905000"/>
          </a:xfrm>
        </p:spPr>
        <p:txBody>
          <a:bodyPr/>
          <a:lstStyle/>
          <a:p>
            <a:r>
              <a:rPr lang="en-US" b="1" dirty="0">
                <a:latin typeface="Comic Sans MS" pitchFamily="66" charset="0"/>
              </a:rPr>
              <a:t>                </a:t>
            </a:r>
            <a:r>
              <a:rPr lang="en-US" sz="6000" b="1" dirty="0">
                <a:solidFill>
                  <a:srgbClr val="FFC000"/>
                </a:solidFill>
                <a:latin typeface="Comic Sans MS" pitchFamily="66" charset="0"/>
              </a:rPr>
              <a:t>Why</a:t>
            </a:r>
            <a:r>
              <a:rPr lang="en-US" sz="8000" b="1" dirty="0">
                <a:solidFill>
                  <a:srgbClr val="FFC000"/>
                </a:solidFill>
                <a:latin typeface="Comic Sans MS" pitchFamily="66" charset="0"/>
              </a:rPr>
              <a:t>?</a:t>
            </a:r>
          </a:p>
        </p:txBody>
      </p:sp>
    </p:spTree>
    <p:extLst>
      <p:ext uri="{BB962C8B-B14F-4D97-AF65-F5344CB8AC3E}">
        <p14:creationId xmlns:p14="http://schemas.microsoft.com/office/powerpoint/2010/main" val="22401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628781"/>
            <a:ext cx="8458200" cy="954107"/>
          </a:xfrm>
          <a:prstGeom prst="rect">
            <a:avLst/>
          </a:prstGeom>
        </p:spPr>
        <p:txBody>
          <a:bodyPr wrap="square">
            <a:spAutoFit/>
          </a:bodyPr>
          <a:lstStyle/>
          <a:p>
            <a:r>
              <a:rPr lang="en-PH" sz="2800" b="1" dirty="0">
                <a:latin typeface="Comic Sans MS" pitchFamily="66" charset="0"/>
              </a:rPr>
              <a:t>                  PROGRAM FOR</a:t>
            </a:r>
          </a:p>
          <a:p>
            <a:r>
              <a:rPr lang="en-PH" sz="2800" b="1" dirty="0">
                <a:latin typeface="Comic Sans MS" pitchFamily="66" charset="0"/>
              </a:rPr>
              <a:t>DRUG  TREATMENT AND REHABILITATION </a:t>
            </a:r>
          </a:p>
        </p:txBody>
      </p:sp>
    </p:spTree>
    <p:extLst>
      <p:ext uri="{BB962C8B-B14F-4D97-AF65-F5344CB8AC3E}">
        <p14:creationId xmlns:p14="http://schemas.microsoft.com/office/powerpoint/2010/main" val="331892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828800"/>
            <a:ext cx="7924800" cy="4114800"/>
          </a:xfrm>
        </p:spPr>
        <p:txBody>
          <a:bodyPr>
            <a:normAutofit/>
          </a:bodyPr>
          <a:lstStyle/>
          <a:p>
            <a:r>
              <a:rPr lang="en-PH" sz="2000" b="1" dirty="0">
                <a:latin typeface="Comic Sans MS" pitchFamily="66" charset="0"/>
              </a:rPr>
              <a:t>“IT IS FURTHER DECLARED THAT IT IS THE POLICY OF THE STATE TO PROVIDE EFFECTIVE MECHANISMS OR MEASURES TO RE-INTEGRATE INTO SOCIETY INDIVIDUALS WHO HAVE </a:t>
            </a:r>
            <a:r>
              <a:rPr lang="en-PH" sz="2000" b="1" dirty="0" smtClean="0">
                <a:latin typeface="Comic Sans MS" pitchFamily="66" charset="0"/>
              </a:rPr>
              <a:t>BEEN VICTIMS OF DRUG ABUSE THROUGH </a:t>
            </a:r>
            <a:r>
              <a:rPr lang="en-PH" sz="2000" b="1" dirty="0">
                <a:latin typeface="Comic Sans MS" pitchFamily="66" charset="0"/>
              </a:rPr>
              <a:t>SUSTAINABLE PROGRAMS OF DRUG TREATMENT AND REHABILITATION.”</a:t>
            </a:r>
          </a:p>
        </p:txBody>
      </p:sp>
    </p:spTree>
    <p:extLst>
      <p:ext uri="{BB962C8B-B14F-4D97-AF65-F5344CB8AC3E}">
        <p14:creationId xmlns:p14="http://schemas.microsoft.com/office/powerpoint/2010/main" val="264694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533400"/>
            <a:ext cx="3810000" cy="1143000"/>
          </a:xfrm>
        </p:spPr>
        <p:txBody>
          <a:bodyPr/>
          <a:lstStyle/>
          <a:p>
            <a:r>
              <a:rPr lang="en-PH" dirty="0"/>
              <a:t> </a:t>
            </a:r>
            <a:r>
              <a:rPr lang="en-PH" sz="3200" b="1" u="sng" dirty="0">
                <a:latin typeface="Comic Sans MS" pitchFamily="66" charset="0"/>
              </a:rPr>
              <a:t>addiction</a:t>
            </a:r>
          </a:p>
        </p:txBody>
      </p:sp>
      <p:sp>
        <p:nvSpPr>
          <p:cNvPr id="3" name="Content Placeholder 2"/>
          <p:cNvSpPr>
            <a:spLocks noGrp="1"/>
          </p:cNvSpPr>
          <p:nvPr>
            <p:ph sz="quarter" idx="13"/>
          </p:nvPr>
        </p:nvSpPr>
        <p:spPr>
          <a:xfrm>
            <a:off x="609600" y="1752600"/>
            <a:ext cx="7924800" cy="2514600"/>
          </a:xfrm>
        </p:spPr>
        <p:txBody>
          <a:bodyPr/>
          <a:lstStyle/>
          <a:p>
            <a:r>
              <a:rPr lang="en-PH" sz="2400" dirty="0">
                <a:latin typeface="Comic Sans MS" pitchFamily="66" charset="0"/>
              </a:rPr>
              <a:t>-IS A CHRONIC,PROGRESSIVE, RELAPSING CONDITION THAT INVOLVES COMPULSION , LOSS OF CONTROL  AND CONTINUED USE DESPITE ADVERSE CONSEQUENCE.</a:t>
            </a:r>
          </a:p>
          <a:p>
            <a:endParaRPr lang="en-PH" dirty="0"/>
          </a:p>
        </p:txBody>
      </p:sp>
      <p:pic>
        <p:nvPicPr>
          <p:cNvPr id="4" name="Picture 2" descr="http://www.shanghaicounselingservices.com/wp-content/uploads/2015/11/AlcoholAddi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7886" y="3429000"/>
            <a:ext cx="3695700" cy="2463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6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
            <a:ext cx="7924800" cy="1143000"/>
          </a:xfrm>
        </p:spPr>
        <p:txBody>
          <a:bodyPr/>
          <a:lstStyle/>
          <a:p>
            <a:pPr algn="ctr"/>
            <a:r>
              <a:rPr lang="en-PH" b="1" u="sng" dirty="0">
                <a:latin typeface="Comic Sans MS" pitchFamily="66" charset="0"/>
              </a:rPr>
              <a:t>SUBSTANCE USE</a:t>
            </a:r>
          </a:p>
        </p:txBody>
      </p:sp>
      <p:sp>
        <p:nvSpPr>
          <p:cNvPr id="3" name="Content Placeholder 2"/>
          <p:cNvSpPr>
            <a:spLocks noGrp="1"/>
          </p:cNvSpPr>
          <p:nvPr>
            <p:ph sz="quarter" idx="13"/>
          </p:nvPr>
        </p:nvSpPr>
        <p:spPr>
          <a:xfrm>
            <a:off x="533400" y="1295400"/>
            <a:ext cx="7924800" cy="4114800"/>
          </a:xfrm>
        </p:spPr>
        <p:txBody>
          <a:bodyPr/>
          <a:lstStyle/>
          <a:p>
            <a:r>
              <a:rPr lang="en-PH" sz="2400" dirty="0">
                <a:latin typeface="Comic Sans MS" pitchFamily="66" charset="0"/>
              </a:rPr>
              <a:t>-THE USE OF SUBSTANCE TO </a:t>
            </a:r>
            <a:r>
              <a:rPr lang="en-PH" sz="2400" dirty="0" smtClean="0">
                <a:latin typeface="Comic Sans MS" pitchFamily="66" charset="0"/>
              </a:rPr>
              <a:t>RELIEVE </a:t>
            </a:r>
            <a:r>
              <a:rPr lang="en-PH" sz="2400" dirty="0">
                <a:latin typeface="Comic Sans MS" pitchFamily="66" charset="0"/>
              </a:rPr>
              <a:t>PAIN OR OTHER SUFFERING AND TO IMPROVE ABNORMAL CONDITION OF MIND AND BODY.</a:t>
            </a:r>
          </a:p>
          <a:p>
            <a:endParaRPr lang="en-PH" sz="2400" dirty="0">
              <a:latin typeface="Comic Sans MS" pitchFamily="66" charset="0"/>
            </a:endParaRPr>
          </a:p>
          <a:p>
            <a:r>
              <a:rPr lang="en-PH" sz="2400" dirty="0">
                <a:latin typeface="Comic Sans MS" pitchFamily="66" charset="0"/>
              </a:rPr>
              <a:t>-ALSO REFERS TO INTAKE OF SUBSTANCES THAT ARE BRAIN ALTERING.</a:t>
            </a:r>
          </a:p>
          <a:p>
            <a:endParaRPr lang="en-PH"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049486"/>
            <a:ext cx="309086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143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657"/>
            <a:ext cx="7924800" cy="1143000"/>
          </a:xfrm>
        </p:spPr>
        <p:txBody>
          <a:bodyPr/>
          <a:lstStyle/>
          <a:p>
            <a:r>
              <a:rPr lang="en-PH" b="1" dirty="0">
                <a:latin typeface="Comic Sans MS" pitchFamily="66" charset="0"/>
              </a:rPr>
              <a:t>         </a:t>
            </a:r>
            <a:r>
              <a:rPr lang="en-PH" b="1" u="sng" dirty="0">
                <a:latin typeface="Comic Sans MS" pitchFamily="66" charset="0"/>
              </a:rPr>
              <a:t>Substance abuse</a:t>
            </a:r>
          </a:p>
        </p:txBody>
      </p:sp>
      <p:sp>
        <p:nvSpPr>
          <p:cNvPr id="3" name="Content Placeholder 2"/>
          <p:cNvSpPr>
            <a:spLocks noGrp="1"/>
          </p:cNvSpPr>
          <p:nvPr>
            <p:ph sz="quarter" idx="13"/>
          </p:nvPr>
        </p:nvSpPr>
        <p:spPr>
          <a:xfrm>
            <a:off x="664029" y="1371600"/>
            <a:ext cx="7924800" cy="4114800"/>
          </a:xfrm>
        </p:spPr>
        <p:txBody>
          <a:bodyPr/>
          <a:lstStyle/>
          <a:p>
            <a:r>
              <a:rPr lang="en-PH" sz="2400" dirty="0">
                <a:latin typeface="Comic Sans MS" pitchFamily="66" charset="0"/>
              </a:rPr>
              <a:t>-MALADAPTIVE PATTERN OF SUBSTANCE USE LEADING TO CLINICALLY SIGNIFICANT </a:t>
            </a:r>
            <a:r>
              <a:rPr lang="en-PH" sz="2400" dirty="0" smtClean="0">
                <a:latin typeface="Comic Sans MS" pitchFamily="66" charset="0"/>
              </a:rPr>
              <a:t>IMPAIRMENT </a:t>
            </a:r>
            <a:r>
              <a:rPr lang="en-PH" sz="2400" dirty="0">
                <a:latin typeface="Comic Sans MS" pitchFamily="66" charset="0"/>
              </a:rPr>
              <a:t>OR DISTRESS,OCCURS RECURRENTLY IN 12 MONTH PERIOD.</a:t>
            </a:r>
          </a:p>
          <a:p>
            <a:endParaRPr lang="en-PH" dirty="0"/>
          </a:p>
        </p:txBody>
      </p:sp>
      <p:sp>
        <p:nvSpPr>
          <p:cNvPr id="4" name="Rectangle 3"/>
          <p:cNvSpPr/>
          <p:nvPr/>
        </p:nvSpPr>
        <p:spPr>
          <a:xfrm>
            <a:off x="990600" y="3429000"/>
            <a:ext cx="7620000" cy="830997"/>
          </a:xfrm>
          <a:prstGeom prst="rect">
            <a:avLst/>
          </a:prstGeom>
        </p:spPr>
        <p:txBody>
          <a:bodyPr wrap="square">
            <a:spAutoFit/>
          </a:bodyPr>
          <a:lstStyle/>
          <a:p>
            <a:r>
              <a:rPr lang="en-PH" sz="2400" dirty="0">
                <a:latin typeface="Comic Sans MS" pitchFamily="66" charset="0"/>
              </a:rPr>
              <a:t>-CONTINUED USE DESPITE PERSISTENT SOCIAL/INTERPERSONAL PROBLEMS.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286" y="4419600"/>
            <a:ext cx="2971800" cy="227171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744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43000"/>
          </a:xfrm>
        </p:spPr>
        <p:txBody>
          <a:bodyPr/>
          <a:lstStyle/>
          <a:p>
            <a:r>
              <a:rPr lang="en-PH" b="1" dirty="0">
                <a:latin typeface="Comic Sans MS" pitchFamily="66" charset="0"/>
              </a:rPr>
              <a:t>        </a:t>
            </a:r>
            <a:r>
              <a:rPr lang="en-PH" b="1" u="sng" dirty="0">
                <a:latin typeface="Comic Sans MS" pitchFamily="66" charset="0"/>
              </a:rPr>
              <a:t>SUBSTANCE DEPENDENCE</a:t>
            </a:r>
          </a:p>
        </p:txBody>
      </p:sp>
      <p:sp>
        <p:nvSpPr>
          <p:cNvPr id="3" name="Content Placeholder 2"/>
          <p:cNvSpPr>
            <a:spLocks noGrp="1"/>
          </p:cNvSpPr>
          <p:nvPr>
            <p:ph sz="quarter" idx="13"/>
          </p:nvPr>
        </p:nvSpPr>
        <p:spPr/>
        <p:txBody>
          <a:bodyPr/>
          <a:lstStyle/>
          <a:p>
            <a:r>
              <a:rPr lang="en-PH" sz="2400" dirty="0">
                <a:latin typeface="Comic Sans MS" pitchFamily="66" charset="0"/>
              </a:rPr>
              <a:t>-MALADAPTIVE PATTERN OF USE LEADING TO CLINICALLY SIGNIFICANT IMPAIREMENT OR DISTRESS MANIFESTED BY 3 OR MORE SYMPTOMS WITHIN 12 MONTH PERIOD.</a:t>
            </a:r>
          </a:p>
          <a:p>
            <a:r>
              <a:rPr lang="en-PH" sz="2400" b="1" dirty="0">
                <a:latin typeface="Comic Sans MS" pitchFamily="66" charset="0"/>
              </a:rPr>
              <a:t>-</a:t>
            </a:r>
            <a:r>
              <a:rPr lang="en-PH" sz="2400" dirty="0">
                <a:latin typeface="Comic Sans MS" pitchFamily="66" charset="0"/>
              </a:rPr>
              <a:t>TOLERANCE </a:t>
            </a:r>
          </a:p>
          <a:p>
            <a:r>
              <a:rPr lang="en-PH" sz="2000" dirty="0">
                <a:latin typeface="Comic Sans MS" pitchFamily="66" charset="0"/>
              </a:rPr>
              <a:t>a. need for markedly increased amount of the substance to achieve desired effect or intoxication.</a:t>
            </a:r>
          </a:p>
          <a:p>
            <a:endParaRPr lang="en-PH" sz="2000" dirty="0">
              <a:latin typeface="Comic Sans MS" pitchFamily="66" charset="0"/>
            </a:endParaRPr>
          </a:p>
          <a:p>
            <a:r>
              <a:rPr lang="en-PH" sz="2000" dirty="0">
                <a:latin typeface="Comic Sans MS" pitchFamily="66" charset="0"/>
              </a:rPr>
              <a:t>b. markedly diminished effect with continued use of the same amount of substance.</a:t>
            </a:r>
          </a:p>
          <a:p>
            <a:endParaRPr lang="en-PH"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562600"/>
            <a:ext cx="18288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298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a:latin typeface="Comic Sans MS" pitchFamily="66" charset="0"/>
              </a:rPr>
              <a:t>-</a:t>
            </a:r>
            <a:r>
              <a:rPr lang="en-PH" dirty="0">
                <a:latin typeface="Comic Sans MS" pitchFamily="66" charset="0"/>
              </a:rPr>
              <a:t>SUBSTANCE WITHDRAWAL </a:t>
            </a:r>
          </a:p>
        </p:txBody>
      </p:sp>
      <p:sp>
        <p:nvSpPr>
          <p:cNvPr id="3" name="Content Placeholder 2"/>
          <p:cNvSpPr>
            <a:spLocks noGrp="1"/>
          </p:cNvSpPr>
          <p:nvPr>
            <p:ph sz="quarter" idx="13"/>
          </p:nvPr>
        </p:nvSpPr>
        <p:spPr/>
        <p:txBody>
          <a:bodyPr/>
          <a:lstStyle/>
          <a:p>
            <a:r>
              <a:rPr lang="en-PH" sz="2000" dirty="0">
                <a:latin typeface="Comic Sans MS" pitchFamily="66" charset="0"/>
              </a:rPr>
              <a:t>-The development of a substance-specific syndrome due to cessation or reduction in substance use that has been heavy or prolonged.</a:t>
            </a:r>
          </a:p>
          <a:p>
            <a:endParaRPr lang="en-PH" dirty="0"/>
          </a:p>
        </p:txBody>
      </p:sp>
      <p:sp>
        <p:nvSpPr>
          <p:cNvPr id="4" name="Rectangle 3"/>
          <p:cNvSpPr/>
          <p:nvPr/>
        </p:nvSpPr>
        <p:spPr>
          <a:xfrm>
            <a:off x="685800" y="4267200"/>
            <a:ext cx="7772400" cy="1200329"/>
          </a:xfrm>
          <a:prstGeom prst="rect">
            <a:avLst/>
          </a:prstGeom>
        </p:spPr>
        <p:txBody>
          <a:bodyPr wrap="square">
            <a:spAutoFit/>
          </a:bodyPr>
          <a:lstStyle/>
          <a:p>
            <a:r>
              <a:rPr lang="en-PH" sz="2400" dirty="0">
                <a:latin typeface="Comic Sans MS" pitchFamily="66" charset="0"/>
              </a:rPr>
              <a:t>-PERSISTENT DESIRE TO OR UNSUCCESSFUL  EFFORTS TO CUT DOWN OR CONTROL SUBSTANCE USE.</a:t>
            </a:r>
          </a:p>
        </p:txBody>
      </p:sp>
      <p:sp>
        <p:nvSpPr>
          <p:cNvPr id="5" name="Rectangle 4"/>
          <p:cNvSpPr/>
          <p:nvPr/>
        </p:nvSpPr>
        <p:spPr>
          <a:xfrm>
            <a:off x="685800" y="2819400"/>
            <a:ext cx="7924800" cy="1200329"/>
          </a:xfrm>
          <a:prstGeom prst="rect">
            <a:avLst/>
          </a:prstGeom>
        </p:spPr>
        <p:txBody>
          <a:bodyPr wrap="square">
            <a:spAutoFit/>
          </a:bodyPr>
          <a:lstStyle/>
          <a:p>
            <a:r>
              <a:rPr lang="en-PH" sz="2400" dirty="0">
                <a:latin typeface="Comic Sans MS" pitchFamily="66" charset="0"/>
              </a:rPr>
              <a:t>-IMPORTANT SOCIAL,OCCUPATIONAL OR RECREATIONAL  ACTIVITIES ARE REDUCED OR GIVEN UP BECAUSE OF SUBSTANCE USE.</a:t>
            </a:r>
          </a:p>
        </p:txBody>
      </p:sp>
    </p:spTree>
    <p:extLst>
      <p:ext uri="{BB962C8B-B14F-4D97-AF65-F5344CB8AC3E}">
        <p14:creationId xmlns:p14="http://schemas.microsoft.com/office/powerpoint/2010/main" val="285842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000" dirty="0">
                <a:latin typeface="Comic Sans MS" pitchFamily="66" charset="0"/>
              </a:rPr>
              <a:t>THIS IS ESSENTIAL TO ENCOURAGE CONVERGENCE OF SERVICES FROM THE PEOPLE AND THE DIFFERENT LINE AGENCIES TO SUPPORT THE REPUBLIC ACT 9165 0THERWISE KNOWN AS THE “COMPREHENSIVE DANGEROUS DRUG ACT OF 2002.” WHICH FOCUS ON THE REALIZATION OF THE NATIONAL VISION OF A DRUG FREE PHILIPPINES.</a:t>
            </a:r>
          </a:p>
        </p:txBody>
      </p:sp>
    </p:spTree>
    <p:extLst>
      <p:ext uri="{BB962C8B-B14F-4D97-AF65-F5344CB8AC3E}">
        <p14:creationId xmlns:p14="http://schemas.microsoft.com/office/powerpoint/2010/main" val="92641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981200"/>
            <a:ext cx="7924800" cy="4114800"/>
          </a:xfrm>
        </p:spPr>
        <p:txBody>
          <a:bodyPr/>
          <a:lstStyle/>
          <a:p>
            <a:r>
              <a:rPr lang="en-US" sz="2000" dirty="0">
                <a:latin typeface="Comic Sans MS" pitchFamily="66" charset="0"/>
              </a:rPr>
              <a:t>THIS ACTIVITY WILL ENCOURAGE A COMPREHENSIVE AND INTEGRATED DELIVERY OF SERVICES FROM THE LOCAL GOVERNMENT UNITS (LGUs) AND OTHER LINE AGENCIES FOR DRUG ABUSE PREVENTION,TREATMENT AND REHABILITATION OF A DRUG DEPENDENT FROM DIFFERENT  REFERRING MUNICIPALITIES.</a:t>
            </a:r>
          </a:p>
        </p:txBody>
      </p:sp>
    </p:spTree>
    <p:extLst>
      <p:ext uri="{BB962C8B-B14F-4D97-AF65-F5344CB8AC3E}">
        <p14:creationId xmlns:p14="http://schemas.microsoft.com/office/powerpoint/2010/main" val="7937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a:buFont typeface="Wingdings" pitchFamily="2" charset="2"/>
              <a:buChar char="Ø"/>
            </a:pPr>
            <a:r>
              <a:rPr lang="en-US" sz="2400" b="1" dirty="0">
                <a:latin typeface="Comic Sans MS" pitchFamily="66" charset="0"/>
              </a:rPr>
              <a:t>GOALS AND OBJECTIVES:</a:t>
            </a:r>
          </a:p>
        </p:txBody>
      </p:sp>
      <p:sp>
        <p:nvSpPr>
          <p:cNvPr id="3" name="Content Placeholder 2"/>
          <p:cNvSpPr>
            <a:spLocks noGrp="1"/>
          </p:cNvSpPr>
          <p:nvPr>
            <p:ph sz="quarter" idx="13"/>
          </p:nvPr>
        </p:nvSpPr>
        <p:spPr/>
        <p:txBody>
          <a:bodyPr>
            <a:normAutofit/>
          </a:bodyPr>
          <a:lstStyle/>
          <a:p>
            <a:r>
              <a:rPr lang="en-US" sz="2000" u="sng" dirty="0">
                <a:latin typeface="Comic Sans MS" pitchFamily="66" charset="0"/>
              </a:rPr>
              <a:t>GOALS:</a:t>
            </a:r>
          </a:p>
          <a:p>
            <a:r>
              <a:rPr lang="en-US" sz="2000" dirty="0">
                <a:latin typeface="Comic Sans MS" pitchFamily="66" charset="0"/>
              </a:rPr>
              <a:t>THIS ACTIVITY AIMS TO PROMOTE  CONVERGENCE OF SERVICES WITH THE DIFFERENT LINE AGENCIES IN THE IDENTIFICATION AND PROPER CASE MANAGEMENT IN THE TREATMENT AND REHABILITATION OF DRUG DEPENDENTS.</a:t>
            </a:r>
          </a:p>
        </p:txBody>
      </p:sp>
    </p:spTree>
    <p:extLst>
      <p:ext uri="{BB962C8B-B14F-4D97-AF65-F5344CB8AC3E}">
        <p14:creationId xmlns:p14="http://schemas.microsoft.com/office/powerpoint/2010/main" val="334014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SPECIFIC OBJECTIVES:</a:t>
            </a:r>
          </a:p>
        </p:txBody>
      </p:sp>
      <p:sp>
        <p:nvSpPr>
          <p:cNvPr id="3" name="Content Placeholder 2"/>
          <p:cNvSpPr>
            <a:spLocks noGrp="1"/>
          </p:cNvSpPr>
          <p:nvPr>
            <p:ph sz="quarter" idx="13"/>
          </p:nvPr>
        </p:nvSpPr>
        <p:spPr>
          <a:xfrm>
            <a:off x="609600" y="1600200"/>
            <a:ext cx="7924800" cy="1371600"/>
          </a:xfrm>
        </p:spPr>
        <p:txBody>
          <a:bodyPr>
            <a:normAutofit/>
          </a:bodyPr>
          <a:lstStyle/>
          <a:p>
            <a:pPr>
              <a:buFont typeface="Wingdings" pitchFamily="2" charset="2"/>
              <a:buChar char="v"/>
            </a:pPr>
            <a:r>
              <a:rPr lang="en-US" sz="2000" dirty="0">
                <a:latin typeface="Comic Sans MS" pitchFamily="66" charset="0"/>
              </a:rPr>
              <a:t>DEFINE,UNDERSTAND AND ANALYZE THE SERIOUSNESS OF DRUG ABUSE PROBLEM.</a:t>
            </a:r>
          </a:p>
        </p:txBody>
      </p:sp>
      <p:sp>
        <p:nvSpPr>
          <p:cNvPr id="5" name="TextBox 4"/>
          <p:cNvSpPr txBox="1"/>
          <p:nvPr/>
        </p:nvSpPr>
        <p:spPr>
          <a:xfrm>
            <a:off x="609600" y="2514600"/>
            <a:ext cx="6553200" cy="1015663"/>
          </a:xfrm>
          <a:prstGeom prst="rect">
            <a:avLst/>
          </a:prstGeom>
          <a:noFill/>
        </p:spPr>
        <p:txBody>
          <a:bodyPr wrap="square" rtlCol="0">
            <a:spAutoFit/>
          </a:bodyPr>
          <a:lstStyle/>
          <a:p>
            <a:pPr marL="342900" indent="-342900">
              <a:buFont typeface="Wingdings" pitchFamily="2" charset="2"/>
              <a:buChar char="v"/>
            </a:pPr>
            <a:r>
              <a:rPr lang="en-US" sz="2000" dirty="0">
                <a:latin typeface="Comic Sans MS" pitchFamily="66" charset="0"/>
              </a:rPr>
              <a:t>INCREASE ONE’S KNOWLEDGE OF APPROPRIATE  PREVENTION  AND INTERVENTION OF DRUG DEPENDENTS.</a:t>
            </a:r>
          </a:p>
        </p:txBody>
      </p:sp>
      <p:sp>
        <p:nvSpPr>
          <p:cNvPr id="6" name="TextBox 5"/>
          <p:cNvSpPr txBox="1"/>
          <p:nvPr/>
        </p:nvSpPr>
        <p:spPr>
          <a:xfrm>
            <a:off x="609600" y="3810000"/>
            <a:ext cx="8229600" cy="1323439"/>
          </a:xfrm>
          <a:prstGeom prst="rect">
            <a:avLst/>
          </a:prstGeom>
          <a:noFill/>
        </p:spPr>
        <p:txBody>
          <a:bodyPr wrap="square" rtlCol="0">
            <a:spAutoFit/>
          </a:bodyPr>
          <a:lstStyle/>
          <a:p>
            <a:pPr marL="342900" indent="-342900">
              <a:buFont typeface="Wingdings" pitchFamily="2" charset="2"/>
              <a:buChar char="v"/>
            </a:pPr>
            <a:r>
              <a:rPr lang="en-US" sz="2000" dirty="0">
                <a:latin typeface="Comic Sans MS" pitchFamily="66" charset="0"/>
              </a:rPr>
              <a:t>DEFINE THEIR  ROLES  AND  RESPONSIBILITIES  IN  THE PREVENTION  OF  DRUG A BUSE ,TREATMENT AND REHABILITAION  OF DRUG DEPENDENTS  FROM THEIR RESPECTIVE  MUNICIPALITY AND  CITY.</a:t>
            </a:r>
          </a:p>
        </p:txBody>
      </p:sp>
    </p:spTree>
    <p:extLst>
      <p:ext uri="{BB962C8B-B14F-4D97-AF65-F5344CB8AC3E}">
        <p14:creationId xmlns:p14="http://schemas.microsoft.com/office/powerpoint/2010/main" val="365551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924800" cy="1828800"/>
          </a:xfrm>
        </p:spPr>
        <p:txBody>
          <a:bodyPr/>
          <a:lstStyle/>
          <a:p>
            <a:pPr marL="342900" indent="-342900">
              <a:buFont typeface="Wingdings" pitchFamily="2" charset="2"/>
              <a:buChar char="v"/>
            </a:pPr>
            <a:r>
              <a:rPr lang="en-US" sz="2000" b="1" dirty="0">
                <a:latin typeface="Comic Sans MS" pitchFamily="66" charset="0"/>
              </a:rPr>
              <a:t>ASSIST IN THE IDENTIFICATION AND BASELINE DATA GATHERING OF DRUG DEPENDENTS THEIR RESPECTIVE LOCALITY AS BASIS FOR PROGRAM PLANNING OF DRUG TREATMENT AND REHABILITATION CENTER AND THEIR RESPECTIVE MUNICIPALITY.</a:t>
            </a:r>
          </a:p>
        </p:txBody>
      </p:sp>
      <p:sp>
        <p:nvSpPr>
          <p:cNvPr id="3" name="Content Placeholder 2"/>
          <p:cNvSpPr>
            <a:spLocks noGrp="1"/>
          </p:cNvSpPr>
          <p:nvPr>
            <p:ph sz="quarter" idx="13"/>
          </p:nvPr>
        </p:nvSpPr>
        <p:spPr>
          <a:xfrm>
            <a:off x="533400" y="3505200"/>
            <a:ext cx="7924800" cy="1676400"/>
          </a:xfrm>
        </p:spPr>
        <p:txBody>
          <a:bodyPr>
            <a:normAutofit/>
          </a:bodyPr>
          <a:lstStyle/>
          <a:p>
            <a:pPr>
              <a:buFont typeface="Wingdings" pitchFamily="2" charset="2"/>
              <a:buChar char="v"/>
            </a:pPr>
            <a:r>
              <a:rPr lang="en-US" sz="2000" dirty="0">
                <a:latin typeface="Comic Sans MS" pitchFamily="66" charset="0"/>
              </a:rPr>
              <a:t>PROMOTE CONVERGENCE OF SERVICES OF THE DIFFERENT LINE AGENCIES FOR A “DRUG FREE  COMMUNITY”….</a:t>
            </a:r>
          </a:p>
        </p:txBody>
      </p:sp>
    </p:spTree>
    <p:extLst>
      <p:ext uri="{BB962C8B-B14F-4D97-AF65-F5344CB8AC3E}">
        <p14:creationId xmlns:p14="http://schemas.microsoft.com/office/powerpoint/2010/main" val="311287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752600"/>
            <a:ext cx="8534400" cy="3048000"/>
          </a:xfrm>
        </p:spPr>
        <p:txBody>
          <a:bodyPr>
            <a:normAutofit/>
          </a:bodyPr>
          <a:lstStyle/>
          <a:p>
            <a:pPr marL="0" indent="0">
              <a:buNone/>
            </a:pPr>
            <a:r>
              <a:rPr lang="en-US" sz="2000" b="1" u="sng" dirty="0">
                <a:latin typeface="Comic Sans MS" pitchFamily="66" charset="0"/>
              </a:rPr>
              <a:t>WORKSHOP/ACTION PLANNING</a:t>
            </a:r>
          </a:p>
          <a:p>
            <a:pPr marL="0" indent="0">
              <a:buNone/>
            </a:pPr>
            <a:r>
              <a:rPr lang="en-US" sz="2000" b="1" dirty="0">
                <a:latin typeface="Comic Sans MS" pitchFamily="66" charset="0"/>
              </a:rPr>
              <a:t>    </a:t>
            </a:r>
            <a:r>
              <a:rPr lang="en-US" sz="2000" dirty="0">
                <a:latin typeface="Comic Sans MS" pitchFamily="66" charset="0"/>
              </a:rPr>
              <a:t>*ROLES,RESPONSIBILITIES,COMMITMENTS OF EACH HEAD LINE AGENCIES WITH DOH-TRC  DAGUPAN IN THE PREVENTION OF DRUG ABUSE, TREATMENT OF DRUG DEPENDENTS,AND THEIR PARTICIPATION  ON BASELINE DATA GATHERING  OF DRUG DEPENDENTS  IN THEIR RESPECTIVE MUNICIPALITY AS BASIS FOR  AN EFFECTIVE PROGRAM PLANNING.</a:t>
            </a:r>
          </a:p>
        </p:txBody>
      </p:sp>
    </p:spTree>
    <p:extLst>
      <p:ext uri="{BB962C8B-B14F-4D97-AF65-F5344CB8AC3E}">
        <p14:creationId xmlns:p14="http://schemas.microsoft.com/office/powerpoint/2010/main" val="309771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1" y="533400"/>
            <a:ext cx="5105400" cy="523220"/>
          </a:xfrm>
          <a:prstGeom prst="rect">
            <a:avLst/>
          </a:prstGeom>
          <a:noFill/>
        </p:spPr>
        <p:txBody>
          <a:bodyPr wrap="square" rtlCol="0">
            <a:spAutoFit/>
          </a:bodyPr>
          <a:lstStyle/>
          <a:p>
            <a:pPr marL="457200" indent="-457200">
              <a:buFont typeface="Wingdings" pitchFamily="2" charset="2"/>
              <a:buChar char="q"/>
            </a:pPr>
            <a:r>
              <a:rPr lang="en-US" sz="2800" b="1" u="sng" dirty="0">
                <a:latin typeface="Comic Sans MS" pitchFamily="66" charset="0"/>
              </a:rPr>
              <a:t>EXPECTED OUTPUTS</a:t>
            </a:r>
            <a:r>
              <a:rPr lang="en-US" sz="2000" dirty="0">
                <a:latin typeface="Comic Sans MS" pitchFamily="66" charset="0"/>
              </a:rPr>
              <a:t>:</a:t>
            </a:r>
          </a:p>
        </p:txBody>
      </p:sp>
      <p:sp>
        <p:nvSpPr>
          <p:cNvPr id="5" name="TextBox 4"/>
          <p:cNvSpPr txBox="1"/>
          <p:nvPr/>
        </p:nvSpPr>
        <p:spPr>
          <a:xfrm>
            <a:off x="685800" y="1828800"/>
            <a:ext cx="8077199" cy="2677656"/>
          </a:xfrm>
          <a:prstGeom prst="rect">
            <a:avLst/>
          </a:prstGeom>
          <a:noFill/>
        </p:spPr>
        <p:txBody>
          <a:bodyPr wrap="square" rtlCol="0">
            <a:spAutoFit/>
          </a:bodyPr>
          <a:lstStyle/>
          <a:p>
            <a:r>
              <a:rPr lang="en-US" sz="2800" dirty="0">
                <a:latin typeface="Comic Sans MS" pitchFamily="66" charset="0"/>
              </a:rPr>
              <a:t>AFTER COMPLETION OF A 3 DAYS SEMINAR-WORKSHOP A “CERTIFICATE OF PARTICIPATION” WILL BE GIVEN TO EACH PARTICIPANTS AND WOULD BE EXPECTED FOR AN ACTIVE PARTICIPATION IN THE CONVERGENCE OF SERVICES….</a:t>
            </a:r>
          </a:p>
        </p:txBody>
      </p:sp>
    </p:spTree>
    <p:extLst>
      <p:ext uri="{BB962C8B-B14F-4D97-AF65-F5344CB8AC3E}">
        <p14:creationId xmlns:p14="http://schemas.microsoft.com/office/powerpoint/2010/main" val="48119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1131</TotalTime>
  <Words>784</Words>
  <Application>Microsoft Office PowerPoint</Application>
  <PresentationFormat>On-screen Show (4:3)</PresentationFormat>
  <Paragraphs>69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Horizon</vt:lpstr>
      <vt:lpstr>Basic Training course in the assessment and management of substance abusers for community based health care providers</vt:lpstr>
      <vt:lpstr>                Why?</vt:lpstr>
      <vt:lpstr>PowerPoint Presentation</vt:lpstr>
      <vt:lpstr>PowerPoint Presentation</vt:lpstr>
      <vt:lpstr>GOALS AND OBJECTIVES:</vt:lpstr>
      <vt:lpstr>SPECIFIC OBJECTIVES:</vt:lpstr>
      <vt:lpstr>ASSIST IN THE IDENTIFICATION AND BASELINE DATA GATHERING OF DRUG DEPENDENTS THEIR RESPECTIVE LOCALITY AS BASIS FOR PROGRAM PLANNING OF DRUG TREATMENT AND REHABILITATION CENTER AND THEIR RESPECTIVE MUNICIPALITY.</vt:lpstr>
      <vt:lpstr>PowerPoint Presentation</vt:lpstr>
      <vt:lpstr>PowerPoint Presentation</vt:lpstr>
      <vt:lpstr>DOH-trc dagupan city</vt:lpstr>
      <vt:lpstr>  BreIF HISTORY:</vt:lpstr>
      <vt:lpstr>PowerPoint Presentation</vt:lpstr>
      <vt:lpstr>PowerPoint Presentation</vt:lpstr>
      <vt:lpstr>PowerPoint Presentation</vt:lpstr>
      <vt:lpstr>PowerPoint Presentation</vt:lpstr>
      <vt:lpstr>OUR TEAMS:</vt:lpstr>
      <vt:lpstr>PowerPoint Presentation</vt:lpstr>
      <vt:lpstr>          </vt:lpstr>
      <vt:lpstr>               VISION:</vt:lpstr>
      <vt:lpstr>PowerPoint Presentation</vt:lpstr>
      <vt:lpstr>PowerPoint Presentation</vt:lpstr>
      <vt:lpstr> addiction</vt:lpstr>
      <vt:lpstr>SUBSTANCE USE</vt:lpstr>
      <vt:lpstr>         Substance abuse</vt:lpstr>
      <vt:lpstr>        SUBSTANCE DEPENDENCE</vt:lpstr>
      <vt:lpstr>-SUBSTANCE WITHDRAWAL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SEMINAR-WORKSHOP IN THE IDENTIFICATION AND MANAGEMENT OF DRUG DEPENDENTS.</dc:title>
  <dc:creator>hp</dc:creator>
  <cp:lastModifiedBy>CALASIAO RHU</cp:lastModifiedBy>
  <cp:revision>68</cp:revision>
  <dcterms:created xsi:type="dcterms:W3CDTF">2013-02-08T08:53:14Z</dcterms:created>
  <dcterms:modified xsi:type="dcterms:W3CDTF">2016-11-03T19:55:57Z</dcterms:modified>
</cp:coreProperties>
</file>