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5" r:id="rId2"/>
    <p:sldMasterId id="2147483737" r:id="rId3"/>
    <p:sldMasterId id="2147483749" r:id="rId4"/>
    <p:sldMasterId id="2147483761" r:id="rId5"/>
  </p:sldMasterIdLst>
  <p:sldIdLst>
    <p:sldId id="256" r:id="rId6"/>
    <p:sldId id="346" r:id="rId7"/>
    <p:sldId id="352" r:id="rId8"/>
    <p:sldId id="349" r:id="rId9"/>
    <p:sldId id="387" r:id="rId10"/>
    <p:sldId id="385" r:id="rId11"/>
    <p:sldId id="351" r:id="rId12"/>
    <p:sldId id="355" r:id="rId13"/>
    <p:sldId id="354" r:id="rId14"/>
    <p:sldId id="358" r:id="rId15"/>
    <p:sldId id="386" r:id="rId16"/>
    <p:sldId id="388" r:id="rId17"/>
    <p:sldId id="35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7" autoAdjust="0"/>
    <p:restoredTop sz="94660"/>
  </p:normalViewPr>
  <p:slideViewPr>
    <p:cSldViewPr>
      <p:cViewPr varScale="1">
        <p:scale>
          <a:sx n="83" d="100"/>
          <a:sy n="83" d="100"/>
        </p:scale>
        <p:origin x="-163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BC06A86-4106-43E4-BECA-5AB48FBA39A8}"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5EDC-2AE9-41A1-B3D9-1C585D9EC338}"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C06A86-4106-43E4-BECA-5AB48FBA39A8}"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C06A86-4106-43E4-BECA-5AB48FBA39A8}"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17" name="Footer Placeholder 16"/>
          <p:cNvSpPr>
            <a:spLocks noGrp="1"/>
          </p:cNvSpPr>
          <p:nvPr>
            <p:ph type="ftr" sz="quarter" idx="11"/>
          </p:nvPr>
        </p:nvSpPr>
        <p:spPr/>
        <p:txBody>
          <a:bodyPr/>
          <a:lstStyle/>
          <a:p>
            <a:endParaRPr lang="en-PH" dirty="0">
              <a:solidFill>
                <a:srgbClr val="D6ECFF"/>
              </a:solidFill>
            </a:endParaRPr>
          </a:p>
        </p:txBody>
      </p:sp>
      <p:sp>
        <p:nvSpPr>
          <p:cNvPr id="29" name="Slide Number Placeholder 28"/>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156731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731898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93565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p:txBody>
          <a:bodyPr/>
          <a:lstStyle/>
          <a:p>
            <a:endParaRPr lang="en-PH" dirty="0">
              <a:solidFill>
                <a:srgbClr val="D6ECFF"/>
              </a:solidFill>
            </a:endParaRPr>
          </a:p>
        </p:txBody>
      </p:sp>
      <p:sp>
        <p:nvSpPr>
          <p:cNvPr id="7" name="Slide Number Placeholder 6"/>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3061325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8" name="Footer Placeholder 7"/>
          <p:cNvSpPr>
            <a:spLocks noGrp="1"/>
          </p:cNvSpPr>
          <p:nvPr>
            <p:ph type="ftr" sz="quarter" idx="11"/>
          </p:nvPr>
        </p:nvSpPr>
        <p:spPr/>
        <p:txBody>
          <a:bodyPr/>
          <a:lstStyle/>
          <a:p>
            <a:endParaRPr lang="en-PH" dirty="0">
              <a:solidFill>
                <a:srgbClr val="D6ECFF"/>
              </a:solidFill>
            </a:endParaRPr>
          </a:p>
        </p:txBody>
      </p:sp>
      <p:sp>
        <p:nvSpPr>
          <p:cNvPr id="9" name="Slide Number Placeholder 8"/>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59531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4" name="Footer Placeholder 3"/>
          <p:cNvSpPr>
            <a:spLocks noGrp="1"/>
          </p:cNvSpPr>
          <p:nvPr>
            <p:ph type="ftr" sz="quarter" idx="11"/>
          </p:nvPr>
        </p:nvSpPr>
        <p:spPr/>
        <p:txBody>
          <a:bodyPr/>
          <a:lstStyle/>
          <a:p>
            <a:endParaRPr lang="en-PH" dirty="0">
              <a:solidFill>
                <a:srgbClr val="D6ECFF"/>
              </a:solidFill>
            </a:endParaRPr>
          </a:p>
        </p:txBody>
      </p:sp>
      <p:sp>
        <p:nvSpPr>
          <p:cNvPr id="5" name="Slide Number Placeholder 4"/>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137208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3" name="Footer Placeholder 2"/>
          <p:cNvSpPr>
            <a:spLocks noGrp="1"/>
          </p:cNvSpPr>
          <p:nvPr>
            <p:ph type="ftr" sz="quarter" idx="11"/>
          </p:nvPr>
        </p:nvSpPr>
        <p:spPr/>
        <p:txBody>
          <a:bodyPr/>
          <a:lstStyle/>
          <a:p>
            <a:endParaRPr lang="en-PH" dirty="0">
              <a:solidFill>
                <a:srgbClr val="D6ECFF"/>
              </a:solidFill>
            </a:endParaRPr>
          </a:p>
        </p:txBody>
      </p:sp>
      <p:sp>
        <p:nvSpPr>
          <p:cNvPr id="4" name="Slide Number Placeholder 3"/>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87630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p:txBody>
          <a:bodyPr/>
          <a:lstStyle/>
          <a:p>
            <a:endParaRPr lang="en-PH" dirty="0">
              <a:solidFill>
                <a:srgbClr val="D6ECFF"/>
              </a:solidFill>
            </a:endParaRPr>
          </a:p>
        </p:txBody>
      </p:sp>
      <p:sp>
        <p:nvSpPr>
          <p:cNvPr id="7" name="Slide Number Placeholder 6"/>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150485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6BC06A86-4106-43E4-BECA-5AB48FBA39A8}"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5EDC-2AE9-41A1-B3D9-1C585D9EC338}"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PH" dirty="0">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4217563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165596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114111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17" name="Footer Placeholder 16"/>
          <p:cNvSpPr>
            <a:spLocks noGrp="1"/>
          </p:cNvSpPr>
          <p:nvPr>
            <p:ph type="ftr" sz="quarter" idx="11"/>
          </p:nvPr>
        </p:nvSpPr>
        <p:spPr/>
        <p:txBody>
          <a:bodyPr/>
          <a:lstStyle/>
          <a:p>
            <a:endParaRPr lang="en-PH" dirty="0">
              <a:solidFill>
                <a:srgbClr val="D6ECFF"/>
              </a:solidFill>
            </a:endParaRPr>
          </a:p>
        </p:txBody>
      </p:sp>
      <p:sp>
        <p:nvSpPr>
          <p:cNvPr id="29" name="Slide Number Placeholder 28"/>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1449595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125536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619555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p:txBody>
          <a:bodyPr/>
          <a:lstStyle/>
          <a:p>
            <a:endParaRPr lang="en-PH" dirty="0">
              <a:solidFill>
                <a:srgbClr val="D6ECFF"/>
              </a:solidFill>
            </a:endParaRPr>
          </a:p>
        </p:txBody>
      </p:sp>
      <p:sp>
        <p:nvSpPr>
          <p:cNvPr id="7" name="Slide Number Placeholder 6"/>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949575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8" name="Footer Placeholder 7"/>
          <p:cNvSpPr>
            <a:spLocks noGrp="1"/>
          </p:cNvSpPr>
          <p:nvPr>
            <p:ph type="ftr" sz="quarter" idx="11"/>
          </p:nvPr>
        </p:nvSpPr>
        <p:spPr/>
        <p:txBody>
          <a:bodyPr/>
          <a:lstStyle/>
          <a:p>
            <a:endParaRPr lang="en-PH" dirty="0">
              <a:solidFill>
                <a:srgbClr val="D6ECFF"/>
              </a:solidFill>
            </a:endParaRPr>
          </a:p>
        </p:txBody>
      </p:sp>
      <p:sp>
        <p:nvSpPr>
          <p:cNvPr id="9" name="Slide Number Placeholder 8"/>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1107464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4" name="Footer Placeholder 3"/>
          <p:cNvSpPr>
            <a:spLocks noGrp="1"/>
          </p:cNvSpPr>
          <p:nvPr>
            <p:ph type="ftr" sz="quarter" idx="11"/>
          </p:nvPr>
        </p:nvSpPr>
        <p:spPr/>
        <p:txBody>
          <a:bodyPr/>
          <a:lstStyle/>
          <a:p>
            <a:endParaRPr lang="en-PH" dirty="0">
              <a:solidFill>
                <a:srgbClr val="D6ECFF"/>
              </a:solidFill>
            </a:endParaRPr>
          </a:p>
        </p:txBody>
      </p:sp>
      <p:sp>
        <p:nvSpPr>
          <p:cNvPr id="5" name="Slide Number Placeholder 4"/>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3409916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3" name="Footer Placeholder 2"/>
          <p:cNvSpPr>
            <a:spLocks noGrp="1"/>
          </p:cNvSpPr>
          <p:nvPr>
            <p:ph type="ftr" sz="quarter" idx="11"/>
          </p:nvPr>
        </p:nvSpPr>
        <p:spPr/>
        <p:txBody>
          <a:bodyPr/>
          <a:lstStyle/>
          <a:p>
            <a:endParaRPr lang="en-PH" dirty="0">
              <a:solidFill>
                <a:srgbClr val="D6ECFF"/>
              </a:solidFill>
            </a:endParaRPr>
          </a:p>
        </p:txBody>
      </p:sp>
      <p:sp>
        <p:nvSpPr>
          <p:cNvPr id="4" name="Slide Number Placeholder 3"/>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315644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06A86-4106-43E4-BECA-5AB48FBA39A8}"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p:txBody>
          <a:bodyPr/>
          <a:lstStyle/>
          <a:p>
            <a:endParaRPr lang="en-PH" dirty="0">
              <a:solidFill>
                <a:srgbClr val="D6ECFF"/>
              </a:solidFill>
            </a:endParaRPr>
          </a:p>
        </p:txBody>
      </p:sp>
      <p:sp>
        <p:nvSpPr>
          <p:cNvPr id="7" name="Slide Number Placeholder 6"/>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4069208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PH" dirty="0">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976604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054720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332931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17" name="Footer Placeholder 16"/>
          <p:cNvSpPr>
            <a:spLocks noGrp="1"/>
          </p:cNvSpPr>
          <p:nvPr>
            <p:ph type="ftr" sz="quarter" idx="11"/>
          </p:nvPr>
        </p:nvSpPr>
        <p:spPr/>
        <p:txBody>
          <a:bodyPr/>
          <a:lstStyle/>
          <a:p>
            <a:endParaRPr lang="en-PH" dirty="0">
              <a:solidFill>
                <a:srgbClr val="D6ECFF"/>
              </a:solidFill>
            </a:endParaRPr>
          </a:p>
        </p:txBody>
      </p:sp>
      <p:sp>
        <p:nvSpPr>
          <p:cNvPr id="29" name="Slide Number Placeholder 28"/>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3164804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3843711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3508553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p:txBody>
          <a:bodyPr/>
          <a:lstStyle/>
          <a:p>
            <a:endParaRPr lang="en-PH" dirty="0">
              <a:solidFill>
                <a:srgbClr val="D6ECFF"/>
              </a:solidFill>
            </a:endParaRPr>
          </a:p>
        </p:txBody>
      </p:sp>
      <p:sp>
        <p:nvSpPr>
          <p:cNvPr id="7" name="Slide Number Placeholder 6"/>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518324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8" name="Footer Placeholder 7"/>
          <p:cNvSpPr>
            <a:spLocks noGrp="1"/>
          </p:cNvSpPr>
          <p:nvPr>
            <p:ph type="ftr" sz="quarter" idx="11"/>
          </p:nvPr>
        </p:nvSpPr>
        <p:spPr/>
        <p:txBody>
          <a:bodyPr/>
          <a:lstStyle/>
          <a:p>
            <a:endParaRPr lang="en-PH" dirty="0">
              <a:solidFill>
                <a:srgbClr val="D6ECFF"/>
              </a:solidFill>
            </a:endParaRPr>
          </a:p>
        </p:txBody>
      </p:sp>
      <p:sp>
        <p:nvSpPr>
          <p:cNvPr id="9" name="Slide Number Placeholder 8"/>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532403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4" name="Footer Placeholder 3"/>
          <p:cNvSpPr>
            <a:spLocks noGrp="1"/>
          </p:cNvSpPr>
          <p:nvPr>
            <p:ph type="ftr" sz="quarter" idx="11"/>
          </p:nvPr>
        </p:nvSpPr>
        <p:spPr/>
        <p:txBody>
          <a:bodyPr/>
          <a:lstStyle/>
          <a:p>
            <a:endParaRPr lang="en-PH" dirty="0">
              <a:solidFill>
                <a:srgbClr val="D6ECFF"/>
              </a:solidFill>
            </a:endParaRPr>
          </a:p>
        </p:txBody>
      </p:sp>
      <p:sp>
        <p:nvSpPr>
          <p:cNvPr id="5" name="Slide Number Placeholder 4"/>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69137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6BC06A86-4106-43E4-BECA-5AB48FBA39A8}"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3" name="Footer Placeholder 2"/>
          <p:cNvSpPr>
            <a:spLocks noGrp="1"/>
          </p:cNvSpPr>
          <p:nvPr>
            <p:ph type="ftr" sz="quarter" idx="11"/>
          </p:nvPr>
        </p:nvSpPr>
        <p:spPr/>
        <p:txBody>
          <a:bodyPr/>
          <a:lstStyle/>
          <a:p>
            <a:endParaRPr lang="en-PH" dirty="0">
              <a:solidFill>
                <a:srgbClr val="D6ECFF"/>
              </a:solidFill>
            </a:endParaRPr>
          </a:p>
        </p:txBody>
      </p:sp>
      <p:sp>
        <p:nvSpPr>
          <p:cNvPr id="4" name="Slide Number Placeholder 3"/>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048919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p:txBody>
          <a:bodyPr/>
          <a:lstStyle/>
          <a:p>
            <a:endParaRPr lang="en-PH" dirty="0">
              <a:solidFill>
                <a:srgbClr val="D6ECFF"/>
              </a:solidFill>
            </a:endParaRPr>
          </a:p>
        </p:txBody>
      </p:sp>
      <p:sp>
        <p:nvSpPr>
          <p:cNvPr id="7" name="Slide Number Placeholder 6"/>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3108255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PH" dirty="0">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4068413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3310020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3803534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17" name="Footer Placeholder 16"/>
          <p:cNvSpPr>
            <a:spLocks noGrp="1"/>
          </p:cNvSpPr>
          <p:nvPr>
            <p:ph type="ftr" sz="quarter" idx="11"/>
          </p:nvPr>
        </p:nvSpPr>
        <p:spPr/>
        <p:txBody>
          <a:bodyPr/>
          <a:lstStyle/>
          <a:p>
            <a:endParaRPr lang="en-PH" dirty="0">
              <a:solidFill>
                <a:srgbClr val="D6ECFF"/>
              </a:solidFill>
            </a:endParaRPr>
          </a:p>
        </p:txBody>
      </p:sp>
      <p:sp>
        <p:nvSpPr>
          <p:cNvPr id="29" name="Slide Number Placeholder 28"/>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1350870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754355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3646534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p:txBody>
          <a:bodyPr/>
          <a:lstStyle/>
          <a:p>
            <a:endParaRPr lang="en-PH" dirty="0">
              <a:solidFill>
                <a:srgbClr val="D6ECFF"/>
              </a:solidFill>
            </a:endParaRPr>
          </a:p>
        </p:txBody>
      </p:sp>
      <p:sp>
        <p:nvSpPr>
          <p:cNvPr id="7" name="Slide Number Placeholder 6"/>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3052223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8" name="Footer Placeholder 7"/>
          <p:cNvSpPr>
            <a:spLocks noGrp="1"/>
          </p:cNvSpPr>
          <p:nvPr>
            <p:ph type="ftr" sz="quarter" idx="11"/>
          </p:nvPr>
        </p:nvSpPr>
        <p:spPr/>
        <p:txBody>
          <a:bodyPr/>
          <a:lstStyle/>
          <a:p>
            <a:endParaRPr lang="en-PH" dirty="0">
              <a:solidFill>
                <a:srgbClr val="D6ECFF"/>
              </a:solidFill>
            </a:endParaRPr>
          </a:p>
        </p:txBody>
      </p:sp>
      <p:sp>
        <p:nvSpPr>
          <p:cNvPr id="9" name="Slide Number Placeholder 8"/>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xmlns="" val="317413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BC06A86-4106-43E4-BECA-5AB48FBA39A8}" type="datetimeFigureOut">
              <a:rPr lang="en-US" smtClean="0"/>
              <a:pPr/>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4" name="Footer Placeholder 3"/>
          <p:cNvSpPr>
            <a:spLocks noGrp="1"/>
          </p:cNvSpPr>
          <p:nvPr>
            <p:ph type="ftr" sz="quarter" idx="11"/>
          </p:nvPr>
        </p:nvSpPr>
        <p:spPr/>
        <p:txBody>
          <a:bodyPr/>
          <a:lstStyle/>
          <a:p>
            <a:endParaRPr lang="en-PH" dirty="0">
              <a:solidFill>
                <a:srgbClr val="D6ECFF"/>
              </a:solidFill>
            </a:endParaRPr>
          </a:p>
        </p:txBody>
      </p:sp>
      <p:sp>
        <p:nvSpPr>
          <p:cNvPr id="5" name="Slide Number Placeholder 4"/>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087111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3" name="Footer Placeholder 2"/>
          <p:cNvSpPr>
            <a:spLocks noGrp="1"/>
          </p:cNvSpPr>
          <p:nvPr>
            <p:ph type="ftr" sz="quarter" idx="11"/>
          </p:nvPr>
        </p:nvSpPr>
        <p:spPr/>
        <p:txBody>
          <a:bodyPr/>
          <a:lstStyle/>
          <a:p>
            <a:endParaRPr lang="en-PH" dirty="0">
              <a:solidFill>
                <a:srgbClr val="D6ECFF"/>
              </a:solidFill>
            </a:endParaRPr>
          </a:p>
        </p:txBody>
      </p:sp>
      <p:sp>
        <p:nvSpPr>
          <p:cNvPr id="4" name="Slide Number Placeholder 3"/>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67955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p:txBody>
          <a:bodyPr/>
          <a:lstStyle/>
          <a:p>
            <a:endParaRPr lang="en-PH" dirty="0">
              <a:solidFill>
                <a:srgbClr val="D6ECFF"/>
              </a:solidFill>
            </a:endParaRPr>
          </a:p>
        </p:txBody>
      </p:sp>
      <p:sp>
        <p:nvSpPr>
          <p:cNvPr id="7" name="Slide Number Placeholder 6"/>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416359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PH" dirty="0">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3498698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26044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5" name="Footer Placeholder 4"/>
          <p:cNvSpPr>
            <a:spLocks noGrp="1"/>
          </p:cNvSpPr>
          <p:nvPr>
            <p:ph type="ftr" sz="quarter" idx="11"/>
          </p:nvPr>
        </p:nvSpPr>
        <p:spPr/>
        <p:txBody>
          <a:bodyPr/>
          <a:lstStyle/>
          <a:p>
            <a:endParaRPr lang="en-PH" dirty="0">
              <a:solidFill>
                <a:srgbClr val="D6ECFF"/>
              </a:solidFill>
            </a:endParaRPr>
          </a:p>
        </p:txBody>
      </p:sp>
      <p:sp>
        <p:nvSpPr>
          <p:cNvPr id="6" name="Slide Number Placeholder 5"/>
          <p:cNvSpPr>
            <a:spLocks noGrp="1"/>
          </p:cNvSpPr>
          <p:nvPr>
            <p:ph type="sldNum" sz="quarter" idx="12"/>
          </p:nvPr>
        </p:nvSpPr>
        <p:spPr/>
        <p:txBody>
          <a:bodyPr/>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275434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06A86-4106-43E4-BECA-5AB48FBA39A8}" type="datetimeFigureOut">
              <a:rPr lang="en-US" smtClean="0"/>
              <a:pPr/>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06A86-4106-43E4-BECA-5AB48FBA39A8}" type="datetimeFigureOut">
              <a:rPr lang="en-US" smtClean="0"/>
              <a:pPr/>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C06A86-4106-43E4-BECA-5AB48FBA39A8}"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C06A86-4106-43E4-BECA-5AB48FBA39A8}"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BC06A86-4106-43E4-BECA-5AB48FBA39A8}" type="datetimeFigureOut">
              <a:rPr lang="en-US" smtClean="0"/>
              <a:pPr/>
              <a:t>11/4/2016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2785EDC-2AE9-41A1-B3D9-1C585D9EC33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PH" dirty="0">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1204577502"/>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PH" dirty="0">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4073487749"/>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PH" dirty="0">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32213488"/>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B5F3858-463C-422C-9F51-C0A52ECB5342}" type="datetimeFigureOut">
              <a:rPr lang="en-PH" smtClean="0">
                <a:solidFill>
                  <a:srgbClr val="D6ECFF"/>
                </a:solidFill>
              </a:rPr>
              <a:pPr/>
              <a:t>11/4/2016</a:t>
            </a:fld>
            <a:endParaRPr lang="en-PH" dirty="0">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PH" dirty="0">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C2A6DC4-BADC-4A96-B5DD-A7EBACBF982E}" type="slidenum">
              <a:rPr lang="en-PH" smtClean="0">
                <a:solidFill>
                  <a:srgbClr val="D6ECFF"/>
                </a:solidFill>
              </a:rPr>
              <a:pPr/>
              <a:t>‹#›</a:t>
            </a:fld>
            <a:endParaRPr lang="en-PH" dirty="0">
              <a:solidFill>
                <a:srgbClr val="D6ECFF"/>
              </a:solidFill>
            </a:endParaRPr>
          </a:p>
        </p:txBody>
      </p:sp>
    </p:spTree>
    <p:extLst>
      <p:ext uri="{BB962C8B-B14F-4D97-AF65-F5344CB8AC3E}">
        <p14:creationId xmlns:p14="http://schemas.microsoft.com/office/powerpoint/2010/main" xmlns="" val="1324969476"/>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772400" cy="2209800"/>
          </a:xfrm>
        </p:spPr>
        <p:txBody>
          <a:bodyPr>
            <a:noAutofit/>
          </a:bodyPr>
          <a:lstStyle/>
          <a:p>
            <a:pPr marL="285750" indent="-285750">
              <a:buFont typeface="Wingdings" pitchFamily="2" charset="2"/>
              <a:buChar char="v"/>
            </a:pPr>
            <a:r>
              <a:rPr lang="en-US" b="1" dirty="0" smtClean="0">
                <a:effectLst>
                  <a:outerShdw blurRad="38100" dist="38100" dir="2700000" algn="tl">
                    <a:srgbClr val="000000">
                      <a:alpha val="43137"/>
                    </a:srgbClr>
                  </a:outerShdw>
                </a:effectLst>
                <a:latin typeface="Comic Sans MS" pitchFamily="66" charset="0"/>
              </a:rPr>
              <a:t>Basic Training course in the assessment and management of substance abusers for community based health care providers</a:t>
            </a:r>
            <a:endParaRPr lang="en-US" b="1" dirty="0">
              <a:effectLst>
                <a:outerShdw blurRad="38100" dist="38100" dir="2700000" algn="tl">
                  <a:srgbClr val="000000">
                    <a:alpha val="43137"/>
                  </a:srgbClr>
                </a:outerShdw>
              </a:effectLst>
              <a:latin typeface="Comic Sans MS" pitchFamily="66" charset="0"/>
            </a:endParaRPr>
          </a:p>
        </p:txBody>
      </p:sp>
      <p:sp>
        <p:nvSpPr>
          <p:cNvPr id="4" name="Rectangle 3"/>
          <p:cNvSpPr/>
          <p:nvPr/>
        </p:nvSpPr>
        <p:spPr>
          <a:xfrm>
            <a:off x="255814" y="4648200"/>
            <a:ext cx="8686800" cy="1323439"/>
          </a:xfrm>
          <a:prstGeom prst="rect">
            <a:avLst/>
          </a:prstGeom>
        </p:spPr>
        <p:txBody>
          <a:bodyPr wrap="square">
            <a:spAutoFit/>
          </a:bodyPr>
          <a:lstStyle/>
          <a:p>
            <a:r>
              <a:rPr lang="en-PH" sz="2000" b="1" dirty="0"/>
              <a:t>RAYMUND T. BASBAS,RN,MAN</a:t>
            </a:r>
          </a:p>
          <a:p>
            <a:r>
              <a:rPr lang="en-PH" sz="2000" i="1" dirty="0"/>
              <a:t>OIC-CHIEF ADMINISTRATIVE  OFFICER</a:t>
            </a:r>
          </a:p>
          <a:p>
            <a:r>
              <a:rPr lang="en-PH" sz="2000" i="1" dirty="0"/>
              <a:t>DANGEROUS DRUGS BOARD REPRESENTATIVE</a:t>
            </a:r>
            <a:r>
              <a:rPr lang="en-US" sz="2000" i="1" dirty="0"/>
              <a:t> </a:t>
            </a:r>
          </a:p>
          <a:p>
            <a:r>
              <a:rPr lang="en-US" sz="2000" i="1" dirty="0"/>
              <a:t>DOH-TRC DAGUPAN</a:t>
            </a:r>
            <a:endParaRPr lang="en-PH" sz="2000" i="1" dirty="0"/>
          </a:p>
        </p:txBody>
      </p:sp>
    </p:spTree>
    <p:extLst>
      <p:ext uri="{BB962C8B-B14F-4D97-AF65-F5344CB8AC3E}">
        <p14:creationId xmlns:p14="http://schemas.microsoft.com/office/powerpoint/2010/main" xmlns="" val="1509716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PH" sz="2400" b="1" u="sng" dirty="0">
                <a:latin typeface="Comic Sans MS" pitchFamily="66" charset="0"/>
              </a:rPr>
              <a:t>AFTER CARE /FOLLOW UP </a:t>
            </a:r>
          </a:p>
          <a:p>
            <a:endParaRPr lang="en-PH" sz="2400" dirty="0">
              <a:latin typeface="Comic Sans MS" pitchFamily="66" charset="0"/>
            </a:endParaRPr>
          </a:p>
          <a:p>
            <a:r>
              <a:rPr lang="en-PH" sz="2400" dirty="0">
                <a:latin typeface="Comic Sans MS" pitchFamily="66" charset="0"/>
              </a:rPr>
              <a:t>-After 6-12 mos. of Rehabilitation comes another 18 mos. of After Care Program for follow up and monitoring whether a recovering drug dependent is complying for his follow up or relapsing for drug use.</a:t>
            </a:r>
          </a:p>
          <a:p>
            <a:endParaRPr lang="en-PH"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4343400"/>
            <a:ext cx="3206750" cy="2134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9754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0"/>
            <a:ext cx="7772400" cy="914400"/>
          </a:xfrm>
        </p:spPr>
        <p:txBody>
          <a:bodyPr/>
          <a:lstStyle/>
          <a:p>
            <a:r>
              <a:rPr lang="en-PH" sz="2400" dirty="0"/>
              <a:t>SECTION 74: COST SHARING SCHEME IN THE TREATMENT AND REHABILITATION OF DRUG </a:t>
            </a:r>
            <a:r>
              <a:rPr lang="en-PH" sz="2400" dirty="0" smtClean="0"/>
              <a:t>DEPENDENTS</a:t>
            </a:r>
            <a:r>
              <a:rPr lang="en-PH" dirty="0" smtClean="0"/>
              <a:t>.</a:t>
            </a:r>
            <a:r>
              <a:rPr lang="en-PH" dirty="0"/>
              <a:t/>
            </a:r>
            <a:br>
              <a:rPr lang="en-PH" dirty="0"/>
            </a:br>
            <a:endParaRPr lang="en-PH" dirty="0"/>
          </a:p>
        </p:txBody>
      </p:sp>
    </p:spTree>
    <p:extLst>
      <p:ext uri="{BB962C8B-B14F-4D97-AF65-F5344CB8AC3E}">
        <p14:creationId xmlns:p14="http://schemas.microsoft.com/office/powerpoint/2010/main" xmlns="" val="4207288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610600" cy="914400"/>
          </a:xfrm>
        </p:spPr>
        <p:txBody>
          <a:bodyPr/>
          <a:lstStyle/>
          <a:p>
            <a:r>
              <a:rPr lang="en-US" dirty="0"/>
              <a:t>         </a:t>
            </a:r>
            <a:r>
              <a:rPr lang="en-US" sz="2800" b="1" dirty="0"/>
              <a:t>ARTICLE VII</a:t>
            </a:r>
            <a:r>
              <a:rPr lang="en-US" sz="2800" dirty="0"/>
              <a:t/>
            </a:r>
            <a:br>
              <a:rPr lang="en-US" sz="2800" dirty="0"/>
            </a:br>
            <a:r>
              <a:rPr lang="en-US" sz="2800" dirty="0"/>
              <a:t>SEC.51. </a:t>
            </a:r>
            <a:r>
              <a:rPr lang="en-US" sz="2800" u="sng" dirty="0"/>
              <a:t>LOCAL GOVERNMENT UNIT’S ASSISTANCE</a:t>
            </a:r>
            <a:endParaRPr lang="en-US" u="sng" dirty="0"/>
          </a:p>
        </p:txBody>
      </p:sp>
      <p:sp>
        <p:nvSpPr>
          <p:cNvPr id="3" name="Content Placeholder 2"/>
          <p:cNvSpPr>
            <a:spLocks noGrp="1"/>
          </p:cNvSpPr>
          <p:nvPr>
            <p:ph idx="1"/>
          </p:nvPr>
        </p:nvSpPr>
        <p:spPr/>
        <p:txBody>
          <a:bodyPr/>
          <a:lstStyle/>
          <a:p>
            <a:r>
              <a:rPr lang="en-US" dirty="0"/>
              <a:t>The </a:t>
            </a:r>
            <a:r>
              <a:rPr lang="en-US" dirty="0" smtClean="0"/>
              <a:t>LGU</a:t>
            </a:r>
            <a:r>
              <a:rPr lang="en-US" dirty="0"/>
              <a:t> </a:t>
            </a:r>
            <a:r>
              <a:rPr lang="en-US" dirty="0" smtClean="0"/>
              <a:t> </a:t>
            </a:r>
            <a:r>
              <a:rPr lang="en-US" dirty="0"/>
              <a:t>shall appropriate a substantial portion of their respective annual budgets to assist  in or enhance the enforcement of the act giving priority to preventive or educational programs and the rehabilitation or  treatment of drug dependents.</a:t>
            </a:r>
          </a:p>
        </p:txBody>
      </p:sp>
    </p:spTree>
    <p:extLst>
      <p:ext uri="{BB962C8B-B14F-4D97-AF65-F5344CB8AC3E}">
        <p14:creationId xmlns:p14="http://schemas.microsoft.com/office/powerpoint/2010/main" xmlns="" val="3276142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924800" cy="1143000"/>
          </a:xfrm>
        </p:spPr>
        <p:txBody>
          <a:bodyPr/>
          <a:lstStyle/>
          <a:p>
            <a:r>
              <a:rPr lang="en-PH" b="1" dirty="0">
                <a:latin typeface="Comic Sans MS" pitchFamily="66" charset="0"/>
              </a:rPr>
              <a:t>       “</a:t>
            </a:r>
            <a:r>
              <a:rPr lang="en-PH" b="1" u="sng" dirty="0">
                <a:latin typeface="Comic Sans MS" pitchFamily="66" charset="0"/>
              </a:rPr>
              <a:t>COST SHARING SCHEME</a:t>
            </a:r>
            <a:r>
              <a:rPr lang="en-PH" b="1" dirty="0">
                <a:latin typeface="Comic Sans MS" pitchFamily="66" charset="0"/>
              </a:rPr>
              <a:t>”</a:t>
            </a:r>
            <a:r>
              <a:rPr lang="en-PH" dirty="0"/>
              <a:t/>
            </a:r>
            <a:br>
              <a:rPr lang="en-PH" dirty="0"/>
            </a:br>
            <a:endParaRPr lang="en-PH" dirty="0"/>
          </a:p>
        </p:txBody>
      </p:sp>
      <p:sp>
        <p:nvSpPr>
          <p:cNvPr id="3" name="Content Placeholder 2"/>
          <p:cNvSpPr>
            <a:spLocks noGrp="1"/>
          </p:cNvSpPr>
          <p:nvPr>
            <p:ph sz="quarter" idx="13"/>
          </p:nvPr>
        </p:nvSpPr>
        <p:spPr>
          <a:xfrm>
            <a:off x="609600" y="2133600"/>
            <a:ext cx="7924800" cy="3276600"/>
          </a:xfrm>
        </p:spPr>
        <p:txBody>
          <a:bodyPr>
            <a:normAutofit/>
          </a:bodyPr>
          <a:lstStyle/>
          <a:p>
            <a:r>
              <a:rPr lang="en-PH" sz="2400" dirty="0">
                <a:latin typeface="Comic Sans MS" pitchFamily="66" charset="0"/>
              </a:rPr>
              <a:t>       </a:t>
            </a:r>
            <a:r>
              <a:rPr lang="en-PH" sz="2400" u="sng" dirty="0">
                <a:latin typeface="Comic Sans MS" pitchFamily="66" charset="0"/>
              </a:rPr>
              <a:t>RESIDENTIAL PROGRAM COSTING :</a:t>
            </a:r>
          </a:p>
          <a:p>
            <a:endParaRPr lang="en-PH" sz="2400" dirty="0">
              <a:latin typeface="Comic Sans MS" pitchFamily="66" charset="0"/>
            </a:endParaRPr>
          </a:p>
          <a:p>
            <a:r>
              <a:rPr lang="en-PH" sz="2400" dirty="0">
                <a:latin typeface="Comic Sans MS" pitchFamily="66" charset="0"/>
              </a:rPr>
              <a:t>  P 8,000 – FOR 2 WEEKS UPON ADMISSION.</a:t>
            </a:r>
          </a:p>
          <a:p>
            <a:endParaRPr lang="en-PH" sz="2400" dirty="0">
              <a:latin typeface="Comic Sans MS" pitchFamily="66" charset="0"/>
            </a:endParaRPr>
          </a:p>
          <a:p>
            <a:r>
              <a:rPr lang="en-PH" sz="2400" dirty="0">
                <a:latin typeface="Comic Sans MS" pitchFamily="66" charset="0"/>
              </a:rPr>
              <a:t>  P 10,000 – MONTHLY AND SUBJECT FOR SOCIAL CLASSIFICATION</a:t>
            </a:r>
          </a:p>
        </p:txBody>
      </p:sp>
    </p:spTree>
    <p:extLst>
      <p:ext uri="{BB962C8B-B14F-4D97-AF65-F5344CB8AC3E}">
        <p14:creationId xmlns:p14="http://schemas.microsoft.com/office/powerpoint/2010/main" xmlns="" val="3119439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620000" cy="1143000"/>
          </a:xfrm>
        </p:spPr>
        <p:txBody>
          <a:bodyPr/>
          <a:lstStyle/>
          <a:p>
            <a:r>
              <a:rPr lang="en-PH" b="1" dirty="0">
                <a:latin typeface="Comic Sans MS" pitchFamily="66" charset="0"/>
              </a:rPr>
              <a:t>        </a:t>
            </a:r>
            <a:r>
              <a:rPr lang="en-PH" b="1" u="sng" dirty="0">
                <a:latin typeface="Comic Sans MS" pitchFamily="66" charset="0"/>
              </a:rPr>
              <a:t>DRUG REHABILITATION</a:t>
            </a:r>
          </a:p>
        </p:txBody>
      </p:sp>
      <p:sp>
        <p:nvSpPr>
          <p:cNvPr id="3" name="Content Placeholder 2"/>
          <p:cNvSpPr>
            <a:spLocks noGrp="1"/>
          </p:cNvSpPr>
          <p:nvPr>
            <p:ph sz="quarter" idx="13"/>
          </p:nvPr>
        </p:nvSpPr>
        <p:spPr>
          <a:xfrm>
            <a:off x="381000" y="2133600"/>
            <a:ext cx="8229600" cy="4114800"/>
          </a:xfrm>
        </p:spPr>
        <p:txBody>
          <a:bodyPr/>
          <a:lstStyle/>
          <a:p>
            <a:r>
              <a:rPr lang="en-PH" dirty="0"/>
              <a:t>-</a:t>
            </a:r>
            <a:r>
              <a:rPr lang="en-PH" sz="2400" dirty="0">
                <a:latin typeface="Comic Sans MS" pitchFamily="66" charset="0"/>
              </a:rPr>
              <a:t>REFERS TO THE RESTORATION OF ANY OPTIMUM STATE OF HEALTH BY MEDICAL,PSYCHOLOGICAL, SOCIAL AND SPIRITUAL MEANS INCLUDING PEER GROUP SUPPORT, A FAMILY MEMBER OR SIGNIFICANT OTHER.</a:t>
            </a:r>
          </a:p>
          <a:p>
            <a:endParaRPr lang="en-PH" dirty="0"/>
          </a:p>
        </p:txBody>
      </p:sp>
    </p:spTree>
    <p:extLst>
      <p:ext uri="{BB962C8B-B14F-4D97-AF65-F5344CB8AC3E}">
        <p14:creationId xmlns:p14="http://schemas.microsoft.com/office/powerpoint/2010/main" xmlns="" val="409937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PH" b="1" dirty="0">
                <a:latin typeface="Comic Sans MS" pitchFamily="66" charset="0"/>
              </a:rPr>
              <a:t>      </a:t>
            </a:r>
            <a:r>
              <a:rPr lang="en-PH" b="1" u="sng" dirty="0">
                <a:latin typeface="Comic Sans MS" pitchFamily="66" charset="0"/>
              </a:rPr>
              <a:t>OBJECTIVES OF Rehabilitation</a:t>
            </a:r>
            <a:r>
              <a:rPr lang="en-PH" b="1" dirty="0">
                <a:latin typeface="Comic Sans MS" pitchFamily="66" charset="0"/>
              </a:rPr>
              <a:t>:</a:t>
            </a:r>
          </a:p>
        </p:txBody>
      </p:sp>
      <p:sp>
        <p:nvSpPr>
          <p:cNvPr id="3" name="Content Placeholder 2"/>
          <p:cNvSpPr>
            <a:spLocks noGrp="1"/>
          </p:cNvSpPr>
          <p:nvPr>
            <p:ph sz="quarter" idx="13"/>
          </p:nvPr>
        </p:nvSpPr>
        <p:spPr>
          <a:xfrm>
            <a:off x="609600" y="1905000"/>
            <a:ext cx="7924800" cy="4114800"/>
          </a:xfrm>
        </p:spPr>
        <p:txBody>
          <a:bodyPr>
            <a:normAutofit/>
          </a:bodyPr>
          <a:lstStyle/>
          <a:p>
            <a:endParaRPr lang="en-PH" sz="2400" b="1" dirty="0">
              <a:latin typeface="Comic Sans MS" pitchFamily="66" charset="0"/>
            </a:endParaRPr>
          </a:p>
          <a:p>
            <a:r>
              <a:rPr lang="en-PH" sz="2400" b="1" dirty="0">
                <a:latin typeface="Comic Sans MS" pitchFamily="66" charset="0"/>
              </a:rPr>
              <a:t>-</a:t>
            </a:r>
            <a:r>
              <a:rPr lang="en-PH" sz="2400" b="1" dirty="0" smtClean="0">
                <a:latin typeface="Comic Sans MS" pitchFamily="66" charset="0"/>
              </a:rPr>
              <a:t>ABSTINENCE</a:t>
            </a:r>
            <a:endParaRPr lang="en-PH" sz="2400" b="1" dirty="0">
              <a:latin typeface="Comic Sans MS" pitchFamily="66" charset="0"/>
            </a:endParaRPr>
          </a:p>
          <a:p>
            <a:endParaRPr lang="en-PH" sz="2400" b="1" dirty="0">
              <a:latin typeface="Comic Sans MS" pitchFamily="66" charset="0"/>
            </a:endParaRPr>
          </a:p>
          <a:p>
            <a:r>
              <a:rPr lang="en-PH" sz="2400" b="1" dirty="0">
                <a:latin typeface="Comic Sans MS" pitchFamily="66" charset="0"/>
              </a:rPr>
              <a:t>-</a:t>
            </a:r>
            <a:r>
              <a:rPr lang="en-PH" sz="2400" b="1" dirty="0" smtClean="0">
                <a:latin typeface="Comic Sans MS" pitchFamily="66" charset="0"/>
              </a:rPr>
              <a:t>TRAINING</a:t>
            </a:r>
          </a:p>
          <a:p>
            <a:endParaRPr lang="en-PH" sz="2400" b="1" dirty="0">
              <a:latin typeface="Comic Sans MS" pitchFamily="66" charset="0"/>
            </a:endParaRPr>
          </a:p>
          <a:p>
            <a:r>
              <a:rPr lang="en-PH" sz="2400" b="1" dirty="0" smtClean="0">
                <a:latin typeface="Comic Sans MS" pitchFamily="66" charset="0"/>
              </a:rPr>
              <a:t>-RELAPSE PREVENTION</a:t>
            </a:r>
            <a:endParaRPr lang="en-PH" sz="2400" b="1" dirty="0">
              <a:latin typeface="Comic Sans MS" pitchFamily="66" charset="0"/>
            </a:endParaRPr>
          </a:p>
          <a:p>
            <a:endParaRPr lang="en-PH" sz="2400" b="1" dirty="0">
              <a:latin typeface="Comic Sans MS" pitchFamily="66" charset="0"/>
            </a:endParaRPr>
          </a:p>
          <a:p>
            <a:endParaRPr lang="en-PH" sz="2400" b="1" dirty="0">
              <a:latin typeface="Comic Sans MS" pitchFamily="66" charset="0"/>
            </a:endParaRPr>
          </a:p>
        </p:txBody>
      </p:sp>
    </p:spTree>
    <p:extLst>
      <p:ext uri="{BB962C8B-B14F-4D97-AF65-F5344CB8AC3E}">
        <p14:creationId xmlns:p14="http://schemas.microsoft.com/office/powerpoint/2010/main" xmlns="" val="180514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0"/>
            <a:ext cx="7924800" cy="1143000"/>
          </a:xfrm>
        </p:spPr>
        <p:txBody>
          <a:bodyPr/>
          <a:lstStyle/>
          <a:p>
            <a:r>
              <a:rPr lang="en-PH" b="1" dirty="0">
                <a:latin typeface="Comic Sans MS" pitchFamily="66" charset="0"/>
              </a:rPr>
              <a:t>VOLUNTARY SUBMISSION FOR DRUG   TREATMENT AND REHABILITATION</a:t>
            </a:r>
            <a:r>
              <a:rPr lang="en-PH" dirty="0"/>
              <a:t/>
            </a:r>
            <a:br>
              <a:rPr lang="en-PH" dirty="0"/>
            </a:br>
            <a:endParaRPr lang="en-PH" dirty="0"/>
          </a:p>
        </p:txBody>
      </p:sp>
    </p:spTree>
    <p:extLst>
      <p:ext uri="{BB962C8B-B14F-4D97-AF65-F5344CB8AC3E}">
        <p14:creationId xmlns:p14="http://schemas.microsoft.com/office/powerpoint/2010/main" xmlns="" val="7299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76400"/>
            <a:ext cx="7772400" cy="914400"/>
          </a:xfrm>
        </p:spPr>
        <p:txBody>
          <a:bodyPr/>
          <a:lstStyle/>
          <a:p>
            <a:r>
              <a:rPr lang="en-PH" sz="2800" dirty="0"/>
              <a:t>SECTION 54. VOLUNTARY  SUBMISSION OF A DRUG DEPENDENT TO CONFINEMENT,TREATMENT AND REHABILITATION.</a:t>
            </a:r>
            <a:r>
              <a:rPr lang="en-PH" dirty="0"/>
              <a:t/>
            </a:r>
            <a:br>
              <a:rPr lang="en-PH" dirty="0"/>
            </a:br>
            <a:endParaRPr lang="en-PH" dirty="0"/>
          </a:p>
        </p:txBody>
      </p:sp>
    </p:spTree>
    <p:extLst>
      <p:ext uri="{BB962C8B-B14F-4D97-AF65-F5344CB8AC3E}">
        <p14:creationId xmlns:p14="http://schemas.microsoft.com/office/powerpoint/2010/main" xmlns="" val="149922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FLOW CHART</a:t>
            </a:r>
          </a:p>
        </p:txBody>
      </p:sp>
      <p:sp>
        <p:nvSpPr>
          <p:cNvPr id="3" name="Content Placeholder 2"/>
          <p:cNvSpPr>
            <a:spLocks noGrp="1"/>
          </p:cNvSpPr>
          <p:nvPr>
            <p:ph idx="1"/>
          </p:nvPr>
        </p:nvSpPr>
        <p:spPr>
          <a:xfrm>
            <a:off x="914400" y="1295400"/>
            <a:ext cx="7772400" cy="4572000"/>
          </a:xfrm>
        </p:spPr>
        <p:txBody>
          <a:bodyPr/>
          <a:lstStyle/>
          <a:p>
            <a:r>
              <a:rPr lang="en-PH" dirty="0"/>
              <a:t>                        </a:t>
            </a:r>
            <a:r>
              <a:rPr lang="en-PH" sz="2000" b="1" dirty="0"/>
              <a:t>VOLUNTARY  VISIT  TO  TRC</a:t>
            </a:r>
            <a:endParaRPr lang="en-PH" b="1" dirty="0"/>
          </a:p>
        </p:txBody>
      </p:sp>
      <p:sp>
        <p:nvSpPr>
          <p:cNvPr id="5" name="Down Arrow 4"/>
          <p:cNvSpPr/>
          <p:nvPr/>
        </p:nvSpPr>
        <p:spPr>
          <a:xfrm>
            <a:off x="4495800" y="1828800"/>
            <a:ext cx="484632" cy="3032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solidFill>
                <a:prstClr val="white"/>
              </a:solidFill>
            </a:endParaRPr>
          </a:p>
        </p:txBody>
      </p:sp>
      <p:sp>
        <p:nvSpPr>
          <p:cNvPr id="6" name="TextBox 5"/>
          <p:cNvSpPr txBox="1"/>
          <p:nvPr/>
        </p:nvSpPr>
        <p:spPr>
          <a:xfrm>
            <a:off x="3230009" y="2370820"/>
            <a:ext cx="3801490" cy="646331"/>
          </a:xfrm>
          <a:prstGeom prst="rect">
            <a:avLst/>
          </a:prstGeom>
          <a:noFill/>
        </p:spPr>
        <p:txBody>
          <a:bodyPr wrap="none" rtlCol="0">
            <a:spAutoFit/>
          </a:bodyPr>
          <a:lstStyle/>
          <a:p>
            <a:r>
              <a:rPr lang="en-PH" dirty="0">
                <a:solidFill>
                  <a:prstClr val="white"/>
                </a:solidFill>
              </a:rPr>
              <a:t>DRUG  DEPENDENCY EXAMINATION</a:t>
            </a:r>
          </a:p>
          <a:p>
            <a:r>
              <a:rPr lang="en-PH" dirty="0">
                <a:solidFill>
                  <a:prstClr val="white"/>
                </a:solidFill>
              </a:rPr>
              <a:t>        (</a:t>
            </a:r>
            <a:r>
              <a:rPr lang="en-PH" sz="1600" dirty="0">
                <a:solidFill>
                  <a:prstClr val="white"/>
                </a:solidFill>
              </a:rPr>
              <a:t>BY ACCREDITED  PHYSICIAN)</a:t>
            </a:r>
          </a:p>
        </p:txBody>
      </p:sp>
      <p:sp>
        <p:nvSpPr>
          <p:cNvPr id="7" name="Down Arrow 6"/>
          <p:cNvSpPr/>
          <p:nvPr/>
        </p:nvSpPr>
        <p:spPr>
          <a:xfrm>
            <a:off x="4495800" y="3017151"/>
            <a:ext cx="484632" cy="335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solidFill>
                <a:prstClr val="white"/>
              </a:solidFill>
            </a:endParaRPr>
          </a:p>
        </p:txBody>
      </p:sp>
      <p:sp>
        <p:nvSpPr>
          <p:cNvPr id="8" name="TextBox 7"/>
          <p:cNvSpPr txBox="1"/>
          <p:nvPr/>
        </p:nvSpPr>
        <p:spPr>
          <a:xfrm>
            <a:off x="3031340" y="3440668"/>
            <a:ext cx="4484882" cy="369332"/>
          </a:xfrm>
          <a:prstGeom prst="rect">
            <a:avLst/>
          </a:prstGeom>
          <a:noFill/>
        </p:spPr>
        <p:txBody>
          <a:bodyPr wrap="none" rtlCol="0">
            <a:spAutoFit/>
          </a:bodyPr>
          <a:lstStyle/>
          <a:p>
            <a:r>
              <a:rPr lang="en-PH" dirty="0">
                <a:solidFill>
                  <a:prstClr val="white"/>
                </a:solidFill>
              </a:rPr>
              <a:t>DDB BRINGS  THE  MATTER  TO  THE COURT</a:t>
            </a:r>
          </a:p>
        </p:txBody>
      </p:sp>
      <p:sp>
        <p:nvSpPr>
          <p:cNvPr id="9" name="Down Arrow 8"/>
          <p:cNvSpPr/>
          <p:nvPr/>
        </p:nvSpPr>
        <p:spPr>
          <a:xfrm>
            <a:off x="4495800" y="3831771"/>
            <a:ext cx="484632" cy="359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solidFill>
                <a:prstClr val="white"/>
              </a:solidFill>
            </a:endParaRPr>
          </a:p>
        </p:txBody>
      </p:sp>
      <p:sp>
        <p:nvSpPr>
          <p:cNvPr id="10" name="TextBox 9"/>
          <p:cNvSpPr txBox="1"/>
          <p:nvPr/>
        </p:nvSpPr>
        <p:spPr>
          <a:xfrm>
            <a:off x="3230009" y="4220029"/>
            <a:ext cx="3242747" cy="369332"/>
          </a:xfrm>
          <a:prstGeom prst="rect">
            <a:avLst/>
          </a:prstGeom>
          <a:noFill/>
        </p:spPr>
        <p:txBody>
          <a:bodyPr wrap="none" rtlCol="0">
            <a:spAutoFit/>
          </a:bodyPr>
          <a:lstStyle/>
          <a:p>
            <a:r>
              <a:rPr lang="en-PH" dirty="0">
                <a:solidFill>
                  <a:prstClr val="white"/>
                </a:solidFill>
              </a:rPr>
              <a:t>COURT ISSUES  COURT ORDER</a:t>
            </a:r>
          </a:p>
        </p:txBody>
      </p:sp>
      <p:sp>
        <p:nvSpPr>
          <p:cNvPr id="11" name="Down Arrow 10"/>
          <p:cNvSpPr/>
          <p:nvPr/>
        </p:nvSpPr>
        <p:spPr>
          <a:xfrm>
            <a:off x="4519043" y="4599465"/>
            <a:ext cx="484632" cy="353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solidFill>
                <a:prstClr val="white"/>
              </a:solidFill>
            </a:endParaRPr>
          </a:p>
        </p:txBody>
      </p:sp>
      <p:sp>
        <p:nvSpPr>
          <p:cNvPr id="12" name="TextBox 11"/>
          <p:cNvSpPr txBox="1"/>
          <p:nvPr/>
        </p:nvSpPr>
        <p:spPr>
          <a:xfrm>
            <a:off x="2382508" y="5062248"/>
            <a:ext cx="5242333" cy="923330"/>
          </a:xfrm>
          <a:prstGeom prst="rect">
            <a:avLst/>
          </a:prstGeom>
          <a:noFill/>
        </p:spPr>
        <p:txBody>
          <a:bodyPr wrap="none" rtlCol="0">
            <a:spAutoFit/>
          </a:bodyPr>
          <a:lstStyle/>
          <a:p>
            <a:r>
              <a:rPr lang="en-PH" dirty="0">
                <a:solidFill>
                  <a:prstClr val="white"/>
                </a:solidFill>
              </a:rPr>
              <a:t>ADMITTED  FOR RESIDENTIAL  PROGRAM</a:t>
            </a:r>
          </a:p>
          <a:p>
            <a:r>
              <a:rPr lang="en-PH" dirty="0">
                <a:solidFill>
                  <a:prstClr val="white"/>
                </a:solidFill>
              </a:rPr>
              <a:t>   MINIMUM  OF (6 )MOS- (12) MOS BUT NOT LATER </a:t>
            </a:r>
          </a:p>
          <a:p>
            <a:r>
              <a:rPr lang="en-PH" dirty="0">
                <a:solidFill>
                  <a:prstClr val="white"/>
                </a:solidFill>
              </a:rPr>
              <a:t>THAN  (1) YEAR</a:t>
            </a:r>
          </a:p>
        </p:txBody>
      </p:sp>
    </p:spTree>
    <p:extLst>
      <p:ext uri="{BB962C8B-B14F-4D97-AF65-F5344CB8AC3E}">
        <p14:creationId xmlns:p14="http://schemas.microsoft.com/office/powerpoint/2010/main" xmlns="" val="506448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838200"/>
            <a:ext cx="7924800" cy="6019800"/>
          </a:xfrm>
        </p:spPr>
        <p:txBody>
          <a:bodyPr/>
          <a:lstStyle/>
          <a:p>
            <a:r>
              <a:rPr lang="en-PH" sz="2400" b="1" dirty="0">
                <a:latin typeface="Comic Sans MS" pitchFamily="66" charset="0"/>
              </a:rPr>
              <a:t>WHO MAY APPLY:</a:t>
            </a:r>
          </a:p>
          <a:p>
            <a:endParaRPr lang="en-PH" sz="2400" dirty="0">
              <a:latin typeface="Comic Sans MS" pitchFamily="66" charset="0"/>
            </a:endParaRPr>
          </a:p>
          <a:p>
            <a:r>
              <a:rPr lang="en-PH" sz="2400" dirty="0">
                <a:latin typeface="Comic Sans MS" pitchFamily="66" charset="0"/>
              </a:rPr>
              <a:t>ANY PERSON BY HIMSELF/HERSELF </a:t>
            </a:r>
          </a:p>
          <a:p>
            <a:r>
              <a:rPr lang="en-PH" sz="2400" dirty="0">
                <a:latin typeface="Comic Sans MS" pitchFamily="66" charset="0"/>
              </a:rPr>
              <a:t>PARENT</a:t>
            </a:r>
          </a:p>
          <a:p>
            <a:r>
              <a:rPr lang="en-PH" sz="2400" dirty="0">
                <a:latin typeface="Comic Sans MS" pitchFamily="66" charset="0"/>
              </a:rPr>
              <a:t>SPOUSE</a:t>
            </a:r>
          </a:p>
          <a:p>
            <a:r>
              <a:rPr lang="en-PH" sz="2400" dirty="0">
                <a:latin typeface="Comic Sans MS" pitchFamily="66" charset="0"/>
              </a:rPr>
              <a:t>GUARDIAN</a:t>
            </a:r>
          </a:p>
          <a:p>
            <a:r>
              <a:rPr lang="en-PH" sz="2400" dirty="0">
                <a:latin typeface="Comic Sans MS" pitchFamily="66" charset="0"/>
              </a:rPr>
              <a:t>RELATIVE WITHIN THE FOURTH DEGREE OF CONSANGUINITY</a:t>
            </a:r>
          </a:p>
          <a:p>
            <a:endParaRPr lang="en-PH"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4800601"/>
            <a:ext cx="2895600" cy="16764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87583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81000"/>
            <a:ext cx="8610600" cy="6096000"/>
          </a:xfrm>
        </p:spPr>
        <p:txBody>
          <a:bodyPr>
            <a:normAutofit fontScale="62500" lnSpcReduction="20000"/>
          </a:bodyPr>
          <a:lstStyle/>
          <a:p>
            <a:r>
              <a:rPr lang="en-PH" sz="2900" b="1" u="sng" dirty="0">
                <a:latin typeface="Comic Sans MS" pitchFamily="66" charset="0"/>
              </a:rPr>
              <a:t>WHAT ARE THE REQUIREMENTS:</a:t>
            </a:r>
          </a:p>
          <a:p>
            <a:endParaRPr lang="en-PH" sz="2900" dirty="0">
              <a:latin typeface="Comic Sans MS" pitchFamily="66" charset="0"/>
            </a:endParaRPr>
          </a:p>
          <a:p>
            <a:r>
              <a:rPr lang="en-PH" sz="2900" dirty="0">
                <a:latin typeface="Comic Sans MS" pitchFamily="66" charset="0"/>
              </a:rPr>
              <a:t>1.APPLICATION FOR VOLUNTARY CONFINEMENT</a:t>
            </a:r>
          </a:p>
          <a:p>
            <a:r>
              <a:rPr lang="en-PH" sz="2900" dirty="0" smtClean="0">
                <a:latin typeface="Comic Sans MS" pitchFamily="66" charset="0"/>
              </a:rPr>
              <a:t>2.PETITION FOR VOLUNTARY CONFINEMENT</a:t>
            </a:r>
            <a:endParaRPr lang="en-PH" sz="2900" dirty="0">
              <a:latin typeface="Comic Sans MS" pitchFamily="66" charset="0"/>
            </a:endParaRPr>
          </a:p>
          <a:p>
            <a:r>
              <a:rPr lang="en-PH" sz="2900" dirty="0">
                <a:latin typeface="Comic Sans MS" pitchFamily="66" charset="0"/>
              </a:rPr>
              <a:t>3.COURT ORDER</a:t>
            </a:r>
          </a:p>
          <a:p>
            <a:r>
              <a:rPr lang="en-PH" sz="2900" dirty="0">
                <a:latin typeface="Comic Sans MS" pitchFamily="66" charset="0"/>
              </a:rPr>
              <a:t>4.MEDICAL WORKUPS:</a:t>
            </a:r>
          </a:p>
          <a:p>
            <a:r>
              <a:rPr lang="en-PH" sz="2900" dirty="0">
                <a:latin typeface="Comic Sans MS" pitchFamily="66" charset="0"/>
              </a:rPr>
              <a:t>CBC,URINALYSIS,FECALYSIS,HBSAG</a:t>
            </a:r>
          </a:p>
          <a:p>
            <a:r>
              <a:rPr lang="en-PH" sz="2900" dirty="0">
                <a:latin typeface="Comic Sans MS" pitchFamily="66" charset="0"/>
              </a:rPr>
              <a:t>CHEST XRAY, ECG, DRUG TEST,DDE</a:t>
            </a:r>
          </a:p>
          <a:p>
            <a:r>
              <a:rPr lang="en-PH" sz="2900" dirty="0">
                <a:latin typeface="Comic Sans MS" pitchFamily="66" charset="0"/>
              </a:rPr>
              <a:t>5.BIRTH CERTIFICATE</a:t>
            </a:r>
          </a:p>
          <a:p>
            <a:r>
              <a:rPr lang="en-PH" sz="2900" dirty="0">
                <a:latin typeface="Comic Sans MS" pitchFamily="66" charset="0"/>
              </a:rPr>
              <a:t>6.MARRIAGE CONTRACT</a:t>
            </a:r>
          </a:p>
          <a:p>
            <a:r>
              <a:rPr lang="en-PH" sz="2900" dirty="0">
                <a:latin typeface="Comic Sans MS" pitchFamily="66" charset="0"/>
              </a:rPr>
              <a:t>7.VALID IDs (old or new)</a:t>
            </a:r>
          </a:p>
          <a:p>
            <a:r>
              <a:rPr lang="en-PH" sz="2900" dirty="0">
                <a:latin typeface="Comic Sans MS" pitchFamily="66" charset="0"/>
              </a:rPr>
              <a:t>8.CERTIFICATE OF NO PENDING CASE</a:t>
            </a:r>
          </a:p>
          <a:p>
            <a:r>
              <a:rPr lang="en-PH" sz="2900" dirty="0">
                <a:latin typeface="Comic Sans MS" pitchFamily="66" charset="0"/>
              </a:rPr>
              <a:t>9.BARANGAY CLEARANCE</a:t>
            </a:r>
          </a:p>
          <a:p>
            <a:r>
              <a:rPr lang="en-PH" sz="2900" dirty="0">
                <a:latin typeface="Comic Sans MS" pitchFamily="66" charset="0"/>
              </a:rPr>
              <a:t>10.PHILHEALTH MEMBERSHIP (updated MDR)</a:t>
            </a:r>
          </a:p>
          <a:p>
            <a:r>
              <a:rPr lang="en-PH" sz="2900" dirty="0">
                <a:latin typeface="Comic Sans MS" pitchFamily="66" charset="0"/>
              </a:rPr>
              <a:t>                  </a:t>
            </a:r>
          </a:p>
          <a:p>
            <a:r>
              <a:rPr lang="en-PH" sz="2900" dirty="0">
                <a:latin typeface="Comic Sans MS" pitchFamily="66" charset="0"/>
              </a:rPr>
              <a:t>              </a:t>
            </a:r>
            <a:r>
              <a:rPr lang="en-PH" sz="2900" dirty="0">
                <a:solidFill>
                  <a:srgbClr val="FF0000"/>
                </a:solidFill>
                <a:latin typeface="Comic Sans MS" pitchFamily="66" charset="0"/>
              </a:rPr>
              <a:t>“ NO COURT ORDER,NO ADMISSION POLICY</a:t>
            </a:r>
            <a:r>
              <a:rPr lang="en-PH" dirty="0"/>
              <a:t>”</a:t>
            </a:r>
          </a:p>
          <a:p>
            <a:endParaRPr lang="en-PH"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1828800"/>
            <a:ext cx="3194050" cy="267652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77753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62000"/>
            <a:ext cx="7924800" cy="4114800"/>
          </a:xfrm>
        </p:spPr>
        <p:txBody>
          <a:bodyPr/>
          <a:lstStyle/>
          <a:p>
            <a:r>
              <a:rPr lang="en-PH" sz="2400" b="1" u="sng" dirty="0">
                <a:latin typeface="Comic Sans MS" pitchFamily="66" charset="0"/>
              </a:rPr>
              <a:t>REHABILITATION PERIOD:</a:t>
            </a:r>
          </a:p>
          <a:p>
            <a:endParaRPr lang="en-PH" sz="2400" dirty="0">
              <a:latin typeface="Comic Sans MS" pitchFamily="66" charset="0"/>
            </a:endParaRPr>
          </a:p>
          <a:p>
            <a:r>
              <a:rPr lang="en-PH" sz="2400" dirty="0">
                <a:latin typeface="Comic Sans MS" pitchFamily="66" charset="0"/>
              </a:rPr>
              <a:t>UNDER RA 9165, THE PRESCRIBED PERIOD IS MINIMUM OF 6 MOS TO 12 MOS BUT NOT LATER THAN 1 YEAR,DEPENDING ON COMPLIANCE OF A DRUG DEPENDENT</a:t>
            </a:r>
            <a:r>
              <a:rPr lang="en-PH" dirty="0"/>
              <a:t>.</a:t>
            </a:r>
          </a:p>
          <a:p>
            <a:endParaRPr lang="en-PH"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3657600"/>
            <a:ext cx="3886443" cy="291416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6017369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3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1131</TotalTime>
  <Words>384</Words>
  <Application>Microsoft Office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Horizon</vt:lpstr>
      <vt:lpstr>Metro</vt:lpstr>
      <vt:lpstr>1_Metro</vt:lpstr>
      <vt:lpstr>2_Metro</vt:lpstr>
      <vt:lpstr>3_Metro</vt:lpstr>
      <vt:lpstr>Basic Training course in the assessment and management of substance abusers for community based health care providers</vt:lpstr>
      <vt:lpstr>        DRUG REHABILITATION</vt:lpstr>
      <vt:lpstr>      OBJECTIVES OF Rehabilitation:</vt:lpstr>
      <vt:lpstr>VOLUNTARY SUBMISSION FOR DRUG   TREATMENT AND REHABILITATION </vt:lpstr>
      <vt:lpstr>SECTION 54. VOLUNTARY  SUBMISSION OF A DRUG DEPENDENT TO CONFINEMENT,TREATMENT AND REHABILITATION. </vt:lpstr>
      <vt:lpstr>FLOW CHART</vt:lpstr>
      <vt:lpstr>Slide 7</vt:lpstr>
      <vt:lpstr>Slide 8</vt:lpstr>
      <vt:lpstr>Slide 9</vt:lpstr>
      <vt:lpstr>Slide 10</vt:lpstr>
      <vt:lpstr>SECTION 74: COST SHARING SCHEME IN THE TREATMENT AND REHABILITATION OF DRUG DEPENDENTS. </vt:lpstr>
      <vt:lpstr>         ARTICLE VII SEC.51. LOCAL GOVERNMENT UNIT’S ASSISTANCE</vt:lpstr>
      <vt:lpstr>       “COST SHARING SCHEME”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SEMINAR-WORKSHOP IN THE IDENTIFICATION AND MANAGEMENT OF DRUG DEPENDENTS.</dc:title>
  <dc:creator>hp</dc:creator>
  <cp:lastModifiedBy>MHO</cp:lastModifiedBy>
  <cp:revision>69</cp:revision>
  <dcterms:created xsi:type="dcterms:W3CDTF">2013-02-08T08:53:14Z</dcterms:created>
  <dcterms:modified xsi:type="dcterms:W3CDTF">2016-11-04T08:58:31Z</dcterms:modified>
</cp:coreProperties>
</file>