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816" r:id="rId9"/>
  </p:sldMasterIdLst>
  <p:notesMasterIdLst>
    <p:notesMasterId r:id="rId46"/>
  </p:notesMasterIdLst>
  <p:sldIdLst>
    <p:sldId id="256" r:id="rId10"/>
    <p:sldId id="257" r:id="rId11"/>
    <p:sldId id="258" r:id="rId12"/>
    <p:sldId id="259" r:id="rId13"/>
    <p:sldId id="280" r:id="rId14"/>
    <p:sldId id="281" r:id="rId15"/>
    <p:sldId id="282" r:id="rId16"/>
    <p:sldId id="261" r:id="rId17"/>
    <p:sldId id="277" r:id="rId18"/>
    <p:sldId id="262" r:id="rId19"/>
    <p:sldId id="283" r:id="rId20"/>
    <p:sldId id="268" r:id="rId21"/>
    <p:sldId id="284" r:id="rId22"/>
    <p:sldId id="263" r:id="rId23"/>
    <p:sldId id="264" r:id="rId24"/>
    <p:sldId id="266" r:id="rId25"/>
    <p:sldId id="265" r:id="rId26"/>
    <p:sldId id="269" r:id="rId27"/>
    <p:sldId id="285" r:id="rId28"/>
    <p:sldId id="287" r:id="rId29"/>
    <p:sldId id="286" r:id="rId30"/>
    <p:sldId id="288" r:id="rId31"/>
    <p:sldId id="289" r:id="rId32"/>
    <p:sldId id="290" r:id="rId33"/>
    <p:sldId id="291" r:id="rId34"/>
    <p:sldId id="300" r:id="rId35"/>
    <p:sldId id="295" r:id="rId36"/>
    <p:sldId id="294" r:id="rId37"/>
    <p:sldId id="296" r:id="rId38"/>
    <p:sldId id="292" r:id="rId39"/>
    <p:sldId id="293" r:id="rId40"/>
    <p:sldId id="297" r:id="rId41"/>
    <p:sldId id="298" r:id="rId42"/>
    <p:sldId id="299" r:id="rId43"/>
    <p:sldId id="301" r:id="rId44"/>
    <p:sldId id="27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9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4A8E6-B576-454C-82F0-18DF0E87FABD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8550D-6853-4C94-B123-23EA668D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medicine or other substance which has a physiological effect when ingested or otherwise introduced into the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8550D-6853-4C94-B123-23EA668D3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32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long lasting and can lead to many harmful, often self-destructive, behaviors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can result in disability or premature death.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8550D-6853-4C94-B123-23EA668D3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2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8550D-6853-4C94-B123-23EA668D3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 accompanied by unpleasant and potentially fatal side effects stemming from withdrawal, detoxification is often managed with medications administered by a physician in an inpatient or outpatient setting; therefore, it is referred to as "medically managed withdrawal.”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8550D-6853-4C94-B123-23EA668D332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43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known residential treatment model is the therapeutic community (TC)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With planned lengths of stay of between 6 and 12 months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8550D-6853-4C94-B123-23EA668D332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6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4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4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4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4.jpe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0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D9B28E-F7DD-4998-903D-C69E772A2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7502B-3A80-40E7-B16D-86EEF59E7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45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8A57-2709-4C50-B183-23FCF0897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33F2E-2222-485D-8DD6-7C4E2C15B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C77A-A15F-447D-9C09-AC85BC3D6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4CBE-EC22-4CCE-BBFB-4CFCB76DF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65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5BA2-D3C9-47CF-9B1D-F91FA926B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62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E0F93-76C7-4B4E-BE6F-7BE7AA273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4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4FF9E-976B-4001-B80E-F704EA0F67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8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3FE42-57BA-4FD5-B3C1-CF3800832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8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595E-E029-498F-A340-73C8B1150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08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4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561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29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66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76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5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561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2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14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03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D9B28E-F7DD-4998-903D-C69E772A2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7502B-3A80-40E7-B16D-86EEF59E7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452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8A57-2709-4C50-B183-23FCF0897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21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33F2E-2222-485D-8DD6-7C4E2C15B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5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C77A-A15F-447D-9C09-AC85BC3D6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7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4CBE-EC22-4CCE-BBFB-4CFCB76DF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6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29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5BA2-D3C9-47CF-9B1D-F91FA926B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622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E0F93-76C7-4B4E-BE6F-7BE7AA273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30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4FF9E-976B-4001-B80E-F704EA0F67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8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3FE42-57BA-4FD5-B3C1-CF3800832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8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595E-E029-498F-A340-73C8B1150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084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48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26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452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669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85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61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523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696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162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99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F07D57-13FA-4EDB-AE7C-D5C8AE35B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CDAF-5E3A-451E-A3AA-53A0F29EF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9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E2A3-DAEA-42D0-8C90-1D121C8AF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723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CE89-A2AD-42A3-8313-A0A402563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761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5D9F2-74B9-488E-969D-1B381862A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80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F7622-C633-4138-89D7-C5D94CA16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660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2E09-9300-4F29-8CE1-734995EE5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84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8ED4D-2A23-4E52-B594-4C043E445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11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5C622-C484-4657-9D74-1D9F5E74E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890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AE0C6-BCD4-43A0-8581-9FB0040897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49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1C0B-AB4B-4ED9-B4B3-0AB3DA3352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71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F07D57-13FA-4EDB-AE7C-D5C8AE35B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CDAF-5E3A-451E-A3AA-53A0F29EF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48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E2A3-DAEA-42D0-8C90-1D121C8AF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515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CE89-A2AD-42A3-8313-A0A402563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45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5D9F2-74B9-488E-969D-1B381862A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23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F7622-C633-4138-89D7-C5D94CA16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85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2E09-9300-4F29-8CE1-734995EE5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61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8ED4D-2A23-4E52-B594-4C043E445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523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5C622-C484-4657-9D74-1D9F5E74E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696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AE0C6-BCD4-43A0-8581-9FB004089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162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1C0B-AB4B-4ED9-B4B3-0AB3DA335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991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F07D57-13FA-4EDB-AE7C-D5C8AE35B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CDAF-5E3A-451E-A3AA-53A0F29EF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20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E2A3-DAEA-42D0-8C90-1D121C8AF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723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CE89-A2AD-42A3-8313-A0A402563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22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5D9F2-74B9-488E-969D-1B381862A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80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F7622-C633-4138-89D7-C5D94CA16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660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2E09-9300-4F29-8CE1-734995EE5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84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8ED4D-2A23-4E52-B594-4C043E445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11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5C622-C484-4657-9D74-1D9F5E74E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890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AE0C6-BCD4-43A0-8581-9FB0040897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49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1C0B-AB4B-4ED9-B4B3-0AB3DA3352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71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7D57-13FA-4EDB-AE7C-D5C8AE35B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145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DAF-5E3A-451E-A3AA-53A0F29E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E2A3-DAEA-42D0-8C90-1D121C8AF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CE89-A2AD-42A3-8313-A0A40256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D9F2-74B9-488E-969D-1B381862A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F7622-C633-4138-89D7-C5D94CA16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2E09-9300-4F29-8CE1-734995EE5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68ED4D-2A23-4E52-B594-4C043E445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C622-C484-4657-9D74-1D9F5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E0C6-BCD4-43A0-8581-9FB004089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1C0B-AB4B-4ED9-B4B3-0AB3DA335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1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2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2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ags" Target="../tags/tag25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ags" Target="../tags/tag2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ags" Target="../tags/tag29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ags" Target="../tags/tag3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A146E-0E86-4395-8FDD-D9854DE36B1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A146E-0E86-4395-8FDD-D9854DE36B1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A276F5-1509-417F-83DC-33E448BD4ED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A276F5-1509-417F-83DC-33E448BD4ED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298344-F0BF-4BD7-88B8-AD2DB955EDC6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6D22A6-A08F-4240-8B10-D1E30D6A1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95600"/>
            <a:ext cx="8610600" cy="2536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>
                <a:solidFill>
                  <a:srgbClr val="00B0F0"/>
                </a:solidFill>
                <a:latin typeface="Baskerville Old Face" pitchFamily="18" charset="0"/>
              </a:rPr>
              <a:t>DR. JOSEPH B. FAMA FPSMS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FFFF00"/>
                </a:solidFill>
                <a:latin typeface="Vijaya" pitchFamily="34" charset="0"/>
                <a:cs typeface="Vijaya" pitchFamily="34" charset="0"/>
              </a:rPr>
              <a:t>CLINICAL  DEPARTMENT  HEAD </a:t>
            </a:r>
            <a:br>
              <a:rPr lang="en-US" sz="3600" b="1" dirty="0" smtClean="0">
                <a:solidFill>
                  <a:srgbClr val="FFFF00"/>
                </a:solidFill>
                <a:latin typeface="Vijaya" pitchFamily="34" charset="0"/>
                <a:cs typeface="Vijaya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Vijaya" pitchFamily="34" charset="0"/>
                <a:cs typeface="Vijaya" pitchFamily="34" charset="0"/>
              </a:rPr>
              <a:t>DOH-DRUG  TREATMENT  AND  REHABILITATION CENTER</a:t>
            </a:r>
            <a:endParaRPr lang="en-US" sz="3600" b="1" dirty="0">
              <a:solidFill>
                <a:srgbClr val="FFFF00"/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848600" cy="1905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COMMONLY</a:t>
            </a:r>
            <a:r>
              <a:rPr lang="en-US" sz="5400" b="1" dirty="0" smtClean="0">
                <a:latin typeface="Algerian" pitchFamily="82" charset="0"/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USED</a:t>
            </a:r>
            <a:r>
              <a:rPr lang="en-US" sz="5400" b="1" dirty="0" smtClean="0">
                <a:latin typeface="Algerian" pitchFamily="82" charset="0"/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TERMS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 Black" pitchFamily="34" charset="0"/>
              </a:rPr>
              <a:t>SUBSTANCE INTOXICATION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Is </a:t>
            </a:r>
            <a:r>
              <a:rPr lang="en-US" sz="2800" dirty="0"/>
              <a:t>a type of substance use </a:t>
            </a:r>
            <a:r>
              <a:rPr lang="en-US" sz="2800" dirty="0" smtClean="0"/>
              <a:t>disorder which </a:t>
            </a:r>
            <a:r>
              <a:rPr lang="en-US" sz="2800" dirty="0"/>
              <a:t>is potentially </a:t>
            </a:r>
            <a:r>
              <a:rPr lang="en-US" sz="2800" b="1" dirty="0"/>
              <a:t>maladaptive</a:t>
            </a:r>
            <a:r>
              <a:rPr lang="en-US" sz="2800" dirty="0"/>
              <a:t> and </a:t>
            </a:r>
            <a:r>
              <a:rPr lang="en-US" sz="2800" b="1" dirty="0" smtClean="0"/>
              <a:t>impairing</a:t>
            </a:r>
            <a:r>
              <a:rPr lang="en-US" sz="2800" dirty="0" smtClean="0"/>
              <a:t> </a:t>
            </a:r>
            <a:r>
              <a:rPr lang="en-US" sz="2800" dirty="0"/>
              <a:t>but </a:t>
            </a:r>
            <a:r>
              <a:rPr lang="en-US" sz="2800" b="1" dirty="0" smtClean="0"/>
              <a:t>reversible</a:t>
            </a:r>
            <a:r>
              <a:rPr lang="en-US" sz="2800" dirty="0" smtClean="0"/>
              <a:t> and </a:t>
            </a:r>
            <a:r>
              <a:rPr lang="en-US" sz="2800" dirty="0"/>
              <a:t>associated with recent use</a:t>
            </a:r>
            <a:r>
              <a:rPr lang="en-US" sz="2800" dirty="0" smtClean="0"/>
              <a:t>.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dirty="0"/>
              <a:t>a condition that follows the administration of a psychoactive substance </a:t>
            </a:r>
            <a:endParaRPr lang="en-US" sz="28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esults </a:t>
            </a:r>
            <a:r>
              <a:rPr lang="en-US" sz="2800" dirty="0"/>
              <a:t>in disturbances in the level of consciousness, cognition, perception, </a:t>
            </a:r>
            <a:r>
              <a:rPr lang="en-US" sz="2800" dirty="0" err="1"/>
              <a:t>judgement</a:t>
            </a:r>
            <a:r>
              <a:rPr lang="en-US" sz="2800" dirty="0"/>
              <a:t>, affect, or </a:t>
            </a:r>
            <a:r>
              <a:rPr lang="en-US" sz="2800" dirty="0" err="1"/>
              <a:t>behaviour</a:t>
            </a:r>
            <a:r>
              <a:rPr lang="en-US" sz="2800" dirty="0"/>
              <a:t>, or other psychophysiological functions and responses.</a:t>
            </a:r>
            <a:endParaRPr lang="en-US" sz="2800" dirty="0" smtClean="0"/>
          </a:p>
          <a:p>
            <a:r>
              <a:rPr lang="en-US" sz="2800" dirty="0" smtClean="0"/>
              <a:t>Generic </a:t>
            </a:r>
            <a:r>
              <a:rPr lang="en-US" sz="2800" dirty="0"/>
              <a:t>slang terms include: getting </a:t>
            </a:r>
            <a:r>
              <a:rPr lang="en-US" sz="2800" b="1" i="1" dirty="0"/>
              <a:t>high</a:t>
            </a:r>
            <a:r>
              <a:rPr lang="en-US" sz="2800" dirty="0"/>
              <a:t> or being </a:t>
            </a:r>
            <a:r>
              <a:rPr lang="en-US" sz="2800" b="1" i="1" dirty="0"/>
              <a:t>stoned</a:t>
            </a:r>
            <a:r>
              <a:rPr lang="en-US" sz="2800" dirty="0"/>
              <a:t> </a:t>
            </a:r>
            <a:r>
              <a:rPr lang="en-US" sz="2800" dirty="0" smtClean="0"/>
              <a:t>or </a:t>
            </a:r>
            <a:r>
              <a:rPr lang="en-US" sz="2800" b="1" i="1" dirty="0" smtClean="0"/>
              <a:t>blazed.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49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Arial Black" pitchFamily="34" charset="0"/>
              </a:rPr>
              <a:t>SUBSTANCE INTOXICATION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7467600" cy="4525963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highly dependent on the type and dose of drug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is influenced by an individual's level of tolerance and other </a:t>
            </a:r>
            <a:r>
              <a:rPr lang="en-US" dirty="0" smtClean="0"/>
              <a:t>factors.</a:t>
            </a:r>
          </a:p>
          <a:p>
            <a:r>
              <a:rPr lang="en-US" dirty="0" smtClean="0"/>
              <a:t>Frequently</a:t>
            </a:r>
            <a:r>
              <a:rPr lang="en-US" dirty="0"/>
              <a:t>, a drug is taken in order to achieve a desired degree of intoxication.</a:t>
            </a:r>
          </a:p>
        </p:txBody>
      </p:sp>
    </p:spTree>
    <p:extLst>
      <p:ext uri="{BB962C8B-B14F-4D97-AF65-F5344CB8AC3E}">
        <p14:creationId xmlns:p14="http://schemas.microsoft.com/office/powerpoint/2010/main" val="94867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TOLERANCE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diminishing effect of a drug resulting from repeated administration at a given </a:t>
            </a:r>
            <a:r>
              <a:rPr lang="en-US" sz="2800" dirty="0" smtClean="0"/>
              <a:t>dose</a:t>
            </a:r>
          </a:p>
          <a:p>
            <a:r>
              <a:rPr lang="en-US" sz="2800" dirty="0" smtClean="0"/>
              <a:t>Describing </a:t>
            </a:r>
            <a:r>
              <a:rPr lang="en-US" sz="2800" dirty="0"/>
              <a:t>subjects' reduced reaction to a drug following its repeated use. </a:t>
            </a:r>
            <a:endParaRPr lang="en-US" sz="2800" dirty="0" smtClean="0"/>
          </a:p>
          <a:p>
            <a:r>
              <a:rPr lang="en-US" sz="2800" dirty="0" smtClean="0"/>
              <a:t>Increasing </a:t>
            </a:r>
            <a:r>
              <a:rPr lang="en-US" sz="2800" dirty="0"/>
              <a:t>its dosage may re-amplify the drug's effects, however this may accelerate </a:t>
            </a:r>
            <a:r>
              <a:rPr lang="en-US" sz="2800" dirty="0" smtClean="0"/>
              <a:t>tolerance</a:t>
            </a:r>
          </a:p>
          <a:p>
            <a:r>
              <a:rPr lang="en-US" sz="2800" dirty="0" smtClean="0"/>
              <a:t>further </a:t>
            </a:r>
            <a:r>
              <a:rPr lang="en-US" sz="2800" dirty="0"/>
              <a:t>reducing the drug's effects.</a:t>
            </a:r>
          </a:p>
        </p:txBody>
      </p:sp>
    </p:spTree>
    <p:extLst>
      <p:ext uri="{BB962C8B-B14F-4D97-AF65-F5344CB8AC3E}">
        <p14:creationId xmlns:p14="http://schemas.microsoft.com/office/powerpoint/2010/main" val="391412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WITHDRAWAL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7467600" cy="4525963"/>
          </a:xfrm>
        </p:spPr>
        <p:txBody>
          <a:bodyPr/>
          <a:lstStyle/>
          <a:p>
            <a:r>
              <a:rPr lang="en-US" dirty="0"/>
              <a:t>A group of symptoms of variable clustering and degree of severity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occur on cessation or reduction of use of a psychoactive </a:t>
            </a:r>
            <a:r>
              <a:rPr lang="en-US" dirty="0" smtClean="0"/>
              <a:t>substance that </a:t>
            </a:r>
            <a:r>
              <a:rPr lang="en-US" dirty="0"/>
              <a:t>has been taken </a:t>
            </a:r>
            <a:r>
              <a:rPr lang="en-US" dirty="0" smtClean="0"/>
              <a:t>repeatedly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 prolonged period </a:t>
            </a:r>
            <a:r>
              <a:rPr lang="en-US" dirty="0" smtClean="0"/>
              <a:t>and </a:t>
            </a:r>
          </a:p>
          <a:p>
            <a:r>
              <a:rPr lang="en-US" dirty="0" smtClean="0"/>
              <a:t>Or </a:t>
            </a:r>
            <a:r>
              <a:rPr lang="en-US" dirty="0"/>
              <a:t>in high doses.</a:t>
            </a:r>
          </a:p>
        </p:txBody>
      </p:sp>
    </p:spTree>
    <p:extLst>
      <p:ext uri="{BB962C8B-B14F-4D97-AF65-F5344CB8AC3E}">
        <p14:creationId xmlns:p14="http://schemas.microsoft.com/office/powerpoint/2010/main" val="291908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SUBSTANCE USE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</a:t>
            </a:r>
            <a:r>
              <a:rPr lang="en-US" sz="2800" dirty="0"/>
              <a:t>when someone </a:t>
            </a:r>
            <a:r>
              <a:rPr lang="en-US" sz="2800" b="1" dirty="0"/>
              <a:t>consumes </a:t>
            </a:r>
            <a:r>
              <a:rPr lang="en-US" sz="2800" b="1" dirty="0" smtClean="0"/>
              <a:t>a substance </a:t>
            </a:r>
            <a:r>
              <a:rPr lang="en-US" sz="2800" dirty="0" smtClean="0"/>
              <a:t>(alcohol </a:t>
            </a:r>
            <a:r>
              <a:rPr lang="en-US" sz="2800" dirty="0"/>
              <a:t>or </a:t>
            </a:r>
            <a:r>
              <a:rPr lang="en-US" sz="2800" dirty="0" smtClean="0"/>
              <a:t>drugs). </a:t>
            </a:r>
          </a:p>
          <a:p>
            <a:r>
              <a:rPr lang="en-US" sz="2800" dirty="0" smtClean="0"/>
              <a:t>Substance </a:t>
            </a:r>
            <a:r>
              <a:rPr lang="en-US" sz="2800" dirty="0"/>
              <a:t>use does not always lead to addiction </a:t>
            </a:r>
            <a:endParaRPr lang="en-US" sz="2800" dirty="0" smtClean="0"/>
          </a:p>
          <a:p>
            <a:r>
              <a:rPr lang="en-US" sz="2800" dirty="0" smtClean="0"/>
              <a:t>However</a:t>
            </a:r>
            <a:r>
              <a:rPr lang="en-US" sz="2800" dirty="0"/>
              <a:t>, substance use always comes with the risk that it might lead to addiction.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23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SUBSTANCE ABUSE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876800"/>
          </a:xfrm>
        </p:spPr>
        <p:txBody>
          <a:bodyPr>
            <a:no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when a person consumes </a:t>
            </a:r>
            <a:r>
              <a:rPr lang="en-US" sz="2400" dirty="0" smtClean="0"/>
              <a:t>a substance (alcohol </a:t>
            </a:r>
            <a:r>
              <a:rPr lang="en-US" sz="2400" dirty="0"/>
              <a:t>or </a:t>
            </a:r>
            <a:r>
              <a:rPr lang="en-US" sz="2400" dirty="0" smtClean="0"/>
              <a:t>drugs) </a:t>
            </a:r>
            <a:r>
              <a:rPr lang="en-US" sz="2400" b="1" dirty="0" smtClean="0"/>
              <a:t>regularly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espite </a:t>
            </a:r>
            <a:r>
              <a:rPr lang="en-US" sz="2400" dirty="0"/>
              <a:t>the fact that it </a:t>
            </a:r>
            <a:r>
              <a:rPr lang="en-US" sz="2400" b="1" dirty="0"/>
              <a:t>causes issues in their </a:t>
            </a:r>
            <a:r>
              <a:rPr lang="en-US" sz="2400" b="1" dirty="0" smtClean="0"/>
              <a:t>life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issues caused by abuse may be related to their </a:t>
            </a:r>
            <a:r>
              <a:rPr lang="en-US" sz="2400" dirty="0" smtClean="0"/>
              <a:t>job, their </a:t>
            </a:r>
            <a:r>
              <a:rPr lang="en-US" sz="2400" dirty="0"/>
              <a:t>personal life, or even their safety.  </a:t>
            </a:r>
            <a:endParaRPr lang="en-US" sz="2400" dirty="0" smtClean="0"/>
          </a:p>
          <a:p>
            <a:r>
              <a:rPr lang="en-US" sz="2400" dirty="0" smtClean="0"/>
              <a:t>People </a:t>
            </a:r>
            <a:r>
              <a:rPr lang="en-US" sz="2400" dirty="0"/>
              <a:t>who abuse drugs and alcohol continue to consume them, regardless of the consequences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a patterned use of </a:t>
            </a:r>
            <a:r>
              <a:rPr lang="en-US" sz="2400" dirty="0" smtClean="0"/>
              <a:t>a drug</a:t>
            </a:r>
            <a:r>
              <a:rPr lang="en-US" sz="2400" dirty="0"/>
              <a:t> in which the user consumes the substance in amounts </a:t>
            </a:r>
            <a:r>
              <a:rPr lang="en-US" sz="2400" dirty="0" smtClean="0"/>
              <a:t>which </a:t>
            </a:r>
            <a:r>
              <a:rPr lang="en-US" sz="2400" dirty="0"/>
              <a:t>are harmful to themselves or </a:t>
            </a:r>
            <a:r>
              <a:rPr lang="en-US" sz="2400" dirty="0" smtClean="0"/>
              <a:t>others.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68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 Black" pitchFamily="34" charset="0"/>
              </a:rPr>
              <a:t>SUBSTANCE DEPENDENCE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7467600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 </a:t>
            </a:r>
            <a:r>
              <a:rPr lang="en-US" sz="2800" dirty="0"/>
              <a:t>known as </a:t>
            </a:r>
            <a:r>
              <a:rPr lang="en-US" sz="2800" b="1" dirty="0" smtClean="0"/>
              <a:t>DRUG DEPENDENCE</a:t>
            </a:r>
            <a:r>
              <a:rPr lang="en-US" sz="2800" dirty="0"/>
              <a:t> is an </a:t>
            </a:r>
            <a:r>
              <a:rPr lang="en-US" sz="2800" dirty="0" smtClean="0"/>
              <a:t>Maladaptive </a:t>
            </a:r>
            <a:r>
              <a:rPr lang="en-US" sz="2800" dirty="0"/>
              <a:t>state that develops from repeated drug administration, and which results in withdrawal upon cessation of drug use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194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 Black" pitchFamily="34" charset="0"/>
              </a:rPr>
              <a:t>SUBSTANCE DEPENDENCE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dirty="0"/>
              <a:t>a </a:t>
            </a:r>
            <a:r>
              <a:rPr lang="en-US" sz="2800" b="1" dirty="0"/>
              <a:t>full-blown </a:t>
            </a:r>
            <a:r>
              <a:rPr lang="en-US" sz="2800" b="1" dirty="0" smtClean="0"/>
              <a:t>addiction</a:t>
            </a:r>
          </a:p>
          <a:p>
            <a:r>
              <a:rPr lang="en-US" sz="2800" dirty="0" smtClean="0"/>
              <a:t>Including </a:t>
            </a:r>
            <a:r>
              <a:rPr lang="en-US" sz="2800" dirty="0"/>
              <a:t>developing a </a:t>
            </a:r>
            <a:r>
              <a:rPr lang="en-US" sz="2800" b="1" dirty="0" smtClean="0"/>
              <a:t>TOLERANCE</a:t>
            </a:r>
            <a:r>
              <a:rPr lang="en-US" sz="2800" dirty="0" smtClean="0"/>
              <a:t> for </a:t>
            </a:r>
            <a:r>
              <a:rPr lang="en-US" sz="2800" dirty="0"/>
              <a:t>the </a:t>
            </a:r>
            <a:r>
              <a:rPr lang="en-US" sz="2800" dirty="0" smtClean="0"/>
              <a:t>drug 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oing </a:t>
            </a:r>
            <a:r>
              <a:rPr lang="en-US" sz="2800" dirty="0"/>
              <a:t>through</a:t>
            </a:r>
            <a:r>
              <a:rPr lang="en-US" sz="2800" b="1" dirty="0"/>
              <a:t> </a:t>
            </a:r>
            <a:r>
              <a:rPr lang="en-US" sz="2800" b="1" dirty="0" smtClean="0"/>
              <a:t>WITHDRAWAL </a:t>
            </a:r>
            <a:r>
              <a:rPr lang="en-US" sz="2800" dirty="0"/>
              <a:t>symptoms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</a:t>
            </a:r>
            <a:r>
              <a:rPr lang="en-US" sz="2800" dirty="0"/>
              <a:t>struggling to cut back on it. </a:t>
            </a:r>
          </a:p>
        </p:txBody>
      </p:sp>
    </p:spTree>
    <p:extLst>
      <p:ext uri="{BB962C8B-B14F-4D97-AF65-F5344CB8AC3E}">
        <p14:creationId xmlns:p14="http://schemas.microsoft.com/office/powerpoint/2010/main" val="398554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DRUG REHABILITATION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8768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 term for the processes of medical or psychotherapeutic treatment,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dependency </a:t>
            </a:r>
            <a:r>
              <a:rPr lang="en-US" dirty="0" smtClean="0"/>
              <a:t>on psychoactive </a:t>
            </a:r>
            <a:r>
              <a:rPr lang="en-US" dirty="0"/>
              <a:t>substances 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as alcohol</a:t>
            </a:r>
            <a:r>
              <a:rPr lang="en-US" dirty="0" smtClean="0"/>
              <a:t>, prescription drugs </a:t>
            </a:r>
            <a:r>
              <a:rPr lang="en-US" dirty="0"/>
              <a:t>and </a:t>
            </a:r>
            <a:r>
              <a:rPr lang="en-US" dirty="0" smtClean="0"/>
              <a:t>street </a:t>
            </a:r>
            <a:r>
              <a:rPr lang="en-US" dirty="0"/>
              <a:t>drugs such as </a:t>
            </a:r>
            <a:r>
              <a:rPr lang="en-US" dirty="0" smtClean="0"/>
              <a:t>cocaine heroin</a:t>
            </a:r>
            <a:r>
              <a:rPr lang="en-US" dirty="0"/>
              <a:t> or </a:t>
            </a:r>
            <a:r>
              <a:rPr lang="en-US" dirty="0" smtClean="0"/>
              <a:t>amphetamines.</a:t>
            </a:r>
          </a:p>
        </p:txBody>
      </p:sp>
    </p:spTree>
    <p:extLst>
      <p:ext uri="{BB962C8B-B14F-4D97-AF65-F5344CB8AC3E}">
        <p14:creationId xmlns:p14="http://schemas.microsoft.com/office/powerpoint/2010/main" val="359700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DRUG REHABILITATION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6962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treatment is directed towards </a:t>
            </a:r>
            <a:endParaRPr lang="en-US" dirty="0" smtClean="0"/>
          </a:p>
          <a:p>
            <a:r>
              <a:rPr lang="en-US" dirty="0" smtClean="0"/>
              <a:t>Physical</a:t>
            </a:r>
            <a:r>
              <a:rPr lang="en-US" dirty="0"/>
              <a:t>, emotional, psychological, vocational, social and spiritual change on a drug dependent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enable him/her to live life without dangerous </a:t>
            </a:r>
            <a:r>
              <a:rPr lang="en-US" dirty="0" smtClean="0"/>
              <a:t>drug</a:t>
            </a:r>
          </a:p>
          <a:p>
            <a:r>
              <a:rPr lang="en-US" dirty="0" smtClean="0"/>
              <a:t>Enjoy </a:t>
            </a:r>
            <a:r>
              <a:rPr lang="en-US" dirty="0"/>
              <a:t>fullest life compatible with his/her capabilities and potential </a:t>
            </a:r>
          </a:p>
          <a:p>
            <a:r>
              <a:rPr lang="en-US" dirty="0" smtClean="0"/>
              <a:t>Rendering </a:t>
            </a:r>
            <a:r>
              <a:rPr lang="en-US" dirty="0"/>
              <a:t>him/her to become a law abiding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productive member of the </a:t>
            </a:r>
            <a:r>
              <a:rPr lang="en-US" dirty="0" smtClean="0"/>
              <a:t>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 </a:t>
            </a:r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substance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real physical matter of which a person or thing consists and which has a tangible, solid presence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Matter </a:t>
            </a:r>
            <a:r>
              <a:rPr lang="en-US" dirty="0"/>
              <a:t>of particular or definite chemical </a:t>
            </a:r>
            <a:r>
              <a:rPr lang="en-US" dirty="0" smtClean="0"/>
              <a:t>constitution</a:t>
            </a:r>
          </a:p>
          <a:p>
            <a:r>
              <a:rPr lang="en-US" dirty="0"/>
              <a:t>S</a:t>
            </a:r>
            <a:r>
              <a:rPr lang="en-US" dirty="0" smtClean="0"/>
              <a:t>omething </a:t>
            </a:r>
            <a:r>
              <a:rPr lang="en-US" dirty="0"/>
              <a:t>(as alcohol, methamphetamine, or marijuana) deemed harmful and usually subject to legal restriction </a:t>
            </a:r>
            <a:endParaRPr lang="en-US" dirty="0" smtClean="0"/>
          </a:p>
          <a:p>
            <a:r>
              <a:rPr lang="en-US" dirty="0" smtClean="0"/>
              <a:t>For this module the term SUBSTANCE will be used in referring to DRUGS whether legal or illegal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6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Arial Black" pitchFamily="34" charset="0"/>
              </a:rPr>
              <a:t>Types of Treatment Programs</a:t>
            </a:r>
            <a:br>
              <a:rPr lang="en-US" sz="4800" b="1" dirty="0"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84437"/>
            <a:ext cx="7467600" cy="3840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Detoxification Treatment Program</a:t>
            </a:r>
          </a:p>
          <a:p>
            <a:r>
              <a:rPr lang="en-US" sz="2800" dirty="0"/>
              <a:t>Residential </a:t>
            </a:r>
            <a:r>
              <a:rPr lang="en-US" sz="2800" dirty="0" smtClean="0"/>
              <a:t>Treatment Program</a:t>
            </a:r>
          </a:p>
          <a:p>
            <a:r>
              <a:rPr lang="en-US" sz="2800" dirty="0" smtClean="0"/>
              <a:t>After-Care Program</a:t>
            </a:r>
          </a:p>
          <a:p>
            <a:r>
              <a:rPr lang="en-US" sz="2800" dirty="0" smtClean="0"/>
              <a:t>Out-Patient Treatment Program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02194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Detoxification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 </a:t>
            </a:r>
            <a:r>
              <a:rPr lang="en-US" dirty="0"/>
              <a:t>by which the body clears itself of </a:t>
            </a:r>
            <a:r>
              <a:rPr lang="en-US" dirty="0" smtClean="0"/>
              <a:t>drugs</a:t>
            </a:r>
          </a:p>
          <a:p>
            <a:r>
              <a:rPr lang="en-US" dirty="0" smtClean="0"/>
              <a:t>Designed </a:t>
            </a:r>
            <a:r>
              <a:rPr lang="en-US" dirty="0"/>
              <a:t>to manage the acute and potentially dangerous physiological effects of stopping drug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Detoxification </a:t>
            </a:r>
            <a:r>
              <a:rPr lang="en-US" dirty="0"/>
              <a:t>alone does not address the psychological, social, and behavioral problems associated with addiction and </a:t>
            </a:r>
            <a:endParaRPr lang="en-US" dirty="0" smtClean="0"/>
          </a:p>
          <a:p>
            <a:r>
              <a:rPr lang="en-US" dirty="0" smtClean="0"/>
              <a:t>therefore </a:t>
            </a:r>
            <a:r>
              <a:rPr lang="en-US" dirty="0"/>
              <a:t>does not typically produce lasting behavioral changes necessary for recovery</a:t>
            </a:r>
          </a:p>
        </p:txBody>
      </p:sp>
    </p:spTree>
    <p:extLst>
      <p:ext uri="{BB962C8B-B14F-4D97-AF65-F5344CB8AC3E}">
        <p14:creationId xmlns:p14="http://schemas.microsoft.com/office/powerpoint/2010/main" val="397329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Black" pitchFamily="34" charset="0"/>
              </a:rPr>
              <a:t>Detoxification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ften </a:t>
            </a:r>
            <a:r>
              <a:rPr lang="en-US" sz="2800" dirty="0"/>
              <a:t>accompanied by unpleasant and potentially fatal side effects stemming from withdrawal, </a:t>
            </a:r>
            <a:r>
              <a:rPr lang="en-US" sz="2800" dirty="0" smtClean="0"/>
              <a:t>detoxification </a:t>
            </a:r>
          </a:p>
          <a:p>
            <a:r>
              <a:rPr lang="en-US" sz="2800" dirty="0" smtClean="0"/>
              <a:t>Managed </a:t>
            </a:r>
            <a:r>
              <a:rPr lang="en-US" sz="2800" dirty="0"/>
              <a:t>with medications administered by a physician in an inpatient or outpatient </a:t>
            </a:r>
            <a:r>
              <a:rPr lang="en-US" sz="2800" dirty="0" smtClean="0"/>
              <a:t>setting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herefore</a:t>
            </a:r>
            <a:r>
              <a:rPr lang="en-US" sz="2800" dirty="0"/>
              <a:t>, it is referred to as "medically managed withdrawal.” </a:t>
            </a:r>
            <a:endParaRPr lang="en-US" sz="2800" dirty="0" smtClean="0"/>
          </a:p>
          <a:p>
            <a:r>
              <a:rPr lang="en-US" sz="2800" dirty="0"/>
              <a:t>Medications are available to assist in the </a:t>
            </a:r>
            <a:r>
              <a:rPr lang="en-US" sz="2800" dirty="0" smtClean="0"/>
              <a:t>withdrawal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69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Residential Treatment</a:t>
            </a:r>
            <a:br>
              <a:rPr lang="en-US" sz="4000" dirty="0">
                <a:latin typeface="Arial Black" pitchFamily="34" charset="0"/>
              </a:rPr>
            </a:b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715000"/>
          </a:xfrm>
        </p:spPr>
        <p:txBody>
          <a:bodyPr>
            <a:noAutofit/>
          </a:bodyPr>
          <a:lstStyle/>
          <a:p>
            <a:r>
              <a:rPr lang="en-US" sz="2800" dirty="0"/>
              <a:t>Long-term </a:t>
            </a:r>
            <a:r>
              <a:rPr lang="en-US" sz="2800" dirty="0" smtClean="0"/>
              <a:t>treatment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rovides </a:t>
            </a:r>
            <a:r>
              <a:rPr lang="en-US" sz="2800" dirty="0"/>
              <a:t>care 24 hours a </a:t>
            </a:r>
            <a:r>
              <a:rPr lang="en-US" sz="2800" dirty="0" smtClean="0"/>
              <a:t>day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herapeutic </a:t>
            </a:r>
            <a:r>
              <a:rPr lang="en-US" sz="2800" dirty="0"/>
              <a:t>community (TC</a:t>
            </a:r>
            <a:r>
              <a:rPr lang="en-US" sz="2800" dirty="0" smtClean="0"/>
              <a:t>) 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engths </a:t>
            </a:r>
            <a:r>
              <a:rPr lang="en-US" sz="2800" dirty="0"/>
              <a:t>of stay of between 6 and 12 </a:t>
            </a:r>
            <a:r>
              <a:rPr lang="en-US" sz="2800" dirty="0" smtClean="0"/>
              <a:t>months</a:t>
            </a:r>
          </a:p>
          <a:p>
            <a:r>
              <a:rPr lang="en-US" sz="2800" dirty="0" smtClean="0"/>
              <a:t>Focus </a:t>
            </a:r>
            <a:r>
              <a:rPr lang="en-US" sz="2800" dirty="0"/>
              <a:t>on the "</a:t>
            </a:r>
            <a:r>
              <a:rPr lang="en-US" sz="2800" dirty="0" err="1"/>
              <a:t>resocialization</a:t>
            </a:r>
            <a:r>
              <a:rPr lang="en-US" sz="2800" dirty="0"/>
              <a:t>" of the </a:t>
            </a:r>
            <a:r>
              <a:rPr lang="en-US" sz="2800" dirty="0" smtClean="0"/>
              <a:t>individual 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the program’s entire </a:t>
            </a:r>
            <a:r>
              <a:rPr lang="en-US" sz="2800" dirty="0" smtClean="0"/>
              <a:t>community</a:t>
            </a:r>
          </a:p>
          <a:p>
            <a:r>
              <a:rPr lang="en-US" sz="2800" dirty="0" smtClean="0"/>
              <a:t>Including </a:t>
            </a:r>
            <a:r>
              <a:rPr lang="en-US" sz="2800" dirty="0"/>
              <a:t>other residents, staff, and the social </a:t>
            </a:r>
            <a:r>
              <a:rPr lang="en-US" sz="2800" dirty="0" smtClean="0"/>
              <a:t>context as </a:t>
            </a:r>
            <a:r>
              <a:rPr lang="en-US" sz="2800" dirty="0"/>
              <a:t>active components of </a:t>
            </a:r>
            <a:r>
              <a:rPr lang="en-US" sz="2800" dirty="0" smtClean="0"/>
              <a:t>treatment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reatment </a:t>
            </a:r>
            <a:r>
              <a:rPr lang="en-US" sz="2800" dirty="0"/>
              <a:t>focuses on developing personal accountability and responsibility </a:t>
            </a:r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/>
              <a:t>well as socially productive lives</a:t>
            </a:r>
          </a:p>
        </p:txBody>
      </p:sp>
    </p:spTree>
    <p:extLst>
      <p:ext uri="{BB962C8B-B14F-4D97-AF65-F5344CB8AC3E}">
        <p14:creationId xmlns:p14="http://schemas.microsoft.com/office/powerpoint/2010/main" val="42144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itchFamily="34" charset="0"/>
              </a:rPr>
              <a:t>Residential Treatment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/>
              <a:t>Treatment is highly </a:t>
            </a:r>
            <a:r>
              <a:rPr lang="en-US" dirty="0" smtClean="0"/>
              <a:t>structured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be confrontational at </a:t>
            </a:r>
            <a:r>
              <a:rPr lang="en-US" dirty="0" smtClean="0"/>
              <a:t>times</a:t>
            </a:r>
          </a:p>
          <a:p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activities designed to help residents examine damaging beliefs, self-concepts, and destructive patterns of behavior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adopt new, more harmonious and constructive ways to interact with others. </a:t>
            </a:r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dirty="0"/>
              <a:t>employment training and other support services,</a:t>
            </a:r>
          </a:p>
        </p:txBody>
      </p:sp>
    </p:spTree>
    <p:extLst>
      <p:ext uri="{BB962C8B-B14F-4D97-AF65-F5344CB8AC3E}">
        <p14:creationId xmlns:p14="http://schemas.microsoft.com/office/powerpoint/2010/main" val="4391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 Black" pitchFamily="34" charset="0"/>
              </a:rPr>
              <a:t>Outpatient </a:t>
            </a:r>
            <a:r>
              <a:rPr lang="en-US" sz="4000" b="1" dirty="0" smtClean="0">
                <a:latin typeface="Arial Black" pitchFamily="34" charset="0"/>
              </a:rPr>
              <a:t>Treatment </a:t>
            </a:r>
            <a:r>
              <a:rPr lang="en-US" sz="4000" b="1" dirty="0">
                <a:latin typeface="Arial Black" pitchFamily="34" charset="0"/>
              </a:rPr>
              <a:t/>
            </a:r>
            <a:br>
              <a:rPr lang="en-US" sz="4000" b="1" dirty="0">
                <a:latin typeface="Arial Black" pitchFamily="34" charset="0"/>
              </a:rPr>
            </a:b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 </a:t>
            </a:r>
            <a:r>
              <a:rPr lang="en-US" dirty="0"/>
              <a:t>varies in the types and intensity of services </a:t>
            </a:r>
            <a:r>
              <a:rPr lang="en-US" dirty="0" smtClean="0"/>
              <a:t>offered</a:t>
            </a:r>
          </a:p>
          <a:p>
            <a:r>
              <a:rPr lang="en-US" dirty="0" smtClean="0"/>
              <a:t>Such </a:t>
            </a:r>
            <a:r>
              <a:rPr lang="en-US" dirty="0"/>
              <a:t>treatment costs less than residential or inpatient treatment and often is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suitable for people with jobs or extensive social supports. It should be noted, </a:t>
            </a:r>
            <a:r>
              <a:rPr lang="en-US" dirty="0" smtClean="0"/>
              <a:t>however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9974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 Use, Substance Abuse, Substance Dependence</a:t>
            </a:r>
          </a:p>
          <a:p>
            <a:r>
              <a:rPr lang="en-US" dirty="0" smtClean="0"/>
              <a:t>Mild Moderate Severe</a:t>
            </a:r>
          </a:p>
          <a:p>
            <a:r>
              <a:rPr lang="en-US" dirty="0" smtClean="0"/>
              <a:t>Experimenter, Recreational, Abuse 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5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371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</a:t>
            </a:r>
            <a:r>
              <a:rPr lang="en-US" sz="3600" b="1" dirty="0" smtClean="0">
                <a:latin typeface="Arial Black" pitchFamily="34" charset="0"/>
              </a:rPr>
              <a:t>IV Criteria </a:t>
            </a:r>
            <a:r>
              <a:rPr lang="en-US" sz="3600" b="1" dirty="0">
                <a:latin typeface="Arial Black" pitchFamily="34" charset="0"/>
              </a:rPr>
              <a:t>for Substance </a:t>
            </a:r>
            <a:r>
              <a:rPr lang="en-US" sz="3600" b="1" dirty="0" smtClean="0">
                <a:latin typeface="Arial Black" pitchFamily="34" charset="0"/>
              </a:rPr>
              <a:t>Abuse </a:t>
            </a:r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7467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 maladaptive pattern of substance use </a:t>
            </a:r>
            <a:endParaRPr lang="en-US" sz="2800" dirty="0" smtClean="0"/>
          </a:p>
          <a:p>
            <a:r>
              <a:rPr lang="en-US" sz="2800" dirty="0" smtClean="0"/>
              <a:t>leading </a:t>
            </a:r>
            <a:r>
              <a:rPr lang="en-US" sz="2800" dirty="0"/>
              <a:t>to clinically significant impairment or </a:t>
            </a:r>
            <a:r>
              <a:rPr lang="en-US" sz="2800" dirty="0" smtClean="0"/>
              <a:t>distress</a:t>
            </a:r>
          </a:p>
          <a:p>
            <a:r>
              <a:rPr lang="en-US" sz="2800" dirty="0" smtClean="0"/>
              <a:t>as </a:t>
            </a:r>
            <a:r>
              <a:rPr lang="en-US" sz="2800" dirty="0"/>
              <a:t>manifested by one (or more) of the following, occurring within a 12‐month period:</a:t>
            </a:r>
          </a:p>
        </p:txBody>
      </p:sp>
    </p:spTree>
    <p:extLst>
      <p:ext uri="{BB962C8B-B14F-4D97-AF65-F5344CB8AC3E}">
        <p14:creationId xmlns:p14="http://schemas.microsoft.com/office/powerpoint/2010/main" val="420554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</a:t>
            </a:r>
            <a:r>
              <a:rPr lang="en-US" sz="3600" b="1" dirty="0" smtClean="0">
                <a:latin typeface="Arial Black" pitchFamily="34" charset="0"/>
              </a:rPr>
              <a:t>IV Criteria </a:t>
            </a:r>
            <a:r>
              <a:rPr lang="en-US" sz="3600" b="1" dirty="0">
                <a:latin typeface="Arial Black" pitchFamily="34" charset="0"/>
              </a:rPr>
              <a:t>for Substance </a:t>
            </a:r>
            <a:r>
              <a:rPr lang="en-US" sz="3600" b="1" dirty="0" smtClean="0">
                <a:latin typeface="Arial Black" pitchFamily="34" charset="0"/>
              </a:rPr>
              <a:t>Abuse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9530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 smtClean="0"/>
              <a:t>1. Recurrent </a:t>
            </a:r>
            <a:r>
              <a:rPr lang="en-US" sz="2800" dirty="0"/>
              <a:t>substance use resulting in a failure to </a:t>
            </a:r>
            <a:r>
              <a:rPr lang="en-US" sz="2800" dirty="0" smtClean="0"/>
              <a:t>fulfill </a:t>
            </a:r>
            <a:r>
              <a:rPr lang="en-US" sz="2800" dirty="0"/>
              <a:t>major role obligations at work, school, or home </a:t>
            </a:r>
            <a:r>
              <a:rPr lang="en-US" sz="2800" dirty="0" smtClean="0"/>
              <a:t>substance</a:t>
            </a:r>
          </a:p>
          <a:p>
            <a:pPr marL="36576" indent="0">
              <a:buNone/>
            </a:pPr>
            <a:r>
              <a:rPr lang="en-US" sz="2800" dirty="0" smtClean="0"/>
              <a:t>2. Recurrent </a:t>
            </a:r>
            <a:r>
              <a:rPr lang="en-US" sz="2800" dirty="0"/>
              <a:t>substance use in situations in which it is physically </a:t>
            </a:r>
            <a:r>
              <a:rPr lang="en-US" sz="2800" dirty="0" smtClean="0"/>
              <a:t>hazardous</a:t>
            </a:r>
          </a:p>
          <a:p>
            <a:pPr marL="36576" indent="0">
              <a:buNone/>
            </a:pPr>
            <a:r>
              <a:rPr lang="en-US" sz="2800" dirty="0" smtClean="0"/>
              <a:t>3. Recurrent </a:t>
            </a:r>
            <a:r>
              <a:rPr lang="en-US" sz="2800" dirty="0"/>
              <a:t>substance‐related legal problems </a:t>
            </a:r>
            <a:endParaRPr lang="en-US" sz="2800" dirty="0" smtClean="0"/>
          </a:p>
          <a:p>
            <a:pPr marL="36576" indent="0">
              <a:buNone/>
            </a:pPr>
            <a:r>
              <a:rPr lang="en-US" sz="2800" dirty="0" smtClean="0"/>
              <a:t>4. Continued </a:t>
            </a:r>
            <a:r>
              <a:rPr lang="en-US" sz="2800" dirty="0"/>
              <a:t>substance use despite having persistent or recurrent social or interpersonal problems caused or exacerbated by the effects of the </a:t>
            </a:r>
            <a:r>
              <a:rPr lang="en-US" sz="2800" dirty="0" smtClean="0"/>
              <a:t>substance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725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</a:t>
            </a:r>
            <a:r>
              <a:rPr lang="en-US" sz="3600" b="1" dirty="0" smtClean="0">
                <a:latin typeface="Arial Black" pitchFamily="34" charset="0"/>
              </a:rPr>
              <a:t>IV Criteria </a:t>
            </a:r>
            <a:r>
              <a:rPr lang="en-US" sz="3600" b="1" dirty="0">
                <a:latin typeface="Arial Black" pitchFamily="34" charset="0"/>
              </a:rPr>
              <a:t>for Substance </a:t>
            </a:r>
            <a:r>
              <a:rPr lang="en-US" sz="3600" b="1" dirty="0" smtClean="0">
                <a:latin typeface="Arial Black" pitchFamily="34" charset="0"/>
              </a:rPr>
              <a:t>Dependence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7467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 </a:t>
            </a:r>
            <a:r>
              <a:rPr lang="en-US" sz="2800" b="1" dirty="0"/>
              <a:t>maladaptive pattern of substance </a:t>
            </a:r>
            <a:r>
              <a:rPr lang="en-US" sz="2800" b="1" dirty="0" smtClean="0"/>
              <a:t>use</a:t>
            </a:r>
            <a:endParaRPr lang="en-US" sz="2800" dirty="0"/>
          </a:p>
          <a:p>
            <a:r>
              <a:rPr lang="en-US" sz="2800" dirty="0" smtClean="0"/>
              <a:t>leading </a:t>
            </a:r>
            <a:r>
              <a:rPr lang="en-US" sz="2800" dirty="0"/>
              <a:t>to clinically significant impairment or </a:t>
            </a:r>
            <a:r>
              <a:rPr lang="en-US" sz="2800" dirty="0" smtClean="0"/>
              <a:t>distress</a:t>
            </a:r>
          </a:p>
          <a:p>
            <a:r>
              <a:rPr lang="en-US" sz="2800" b="1" dirty="0" smtClean="0"/>
              <a:t>as </a:t>
            </a:r>
            <a:r>
              <a:rPr lang="en-US" sz="2800" b="1" dirty="0"/>
              <a:t>manifested by</a:t>
            </a:r>
            <a:r>
              <a:rPr lang="en-US" sz="2800" dirty="0"/>
              <a:t> three (or more) of the following, occurring at any time in the same 12‐month period</a:t>
            </a:r>
          </a:p>
        </p:txBody>
      </p:sp>
    </p:spTree>
    <p:extLst>
      <p:ext uri="{BB962C8B-B14F-4D97-AF65-F5344CB8AC3E}">
        <p14:creationId xmlns:p14="http://schemas.microsoft.com/office/powerpoint/2010/main" val="121987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DRUG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medicine or other substance that cause physiological effect when ingested or introduced into the body.</a:t>
            </a:r>
          </a:p>
          <a:p>
            <a:r>
              <a:rPr lang="en-US" dirty="0" smtClean="0"/>
              <a:t>Inhaled</a:t>
            </a:r>
          </a:p>
          <a:p>
            <a:r>
              <a:rPr lang="en-US" dirty="0" smtClean="0"/>
              <a:t>Injected</a:t>
            </a:r>
          </a:p>
          <a:p>
            <a:r>
              <a:rPr lang="en-US" dirty="0" smtClean="0"/>
              <a:t>Smoked</a:t>
            </a:r>
          </a:p>
          <a:p>
            <a:r>
              <a:rPr lang="en-US" dirty="0" smtClean="0"/>
              <a:t>Consumed</a:t>
            </a:r>
          </a:p>
          <a:p>
            <a:r>
              <a:rPr lang="en-US" dirty="0" smtClean="0"/>
              <a:t>Absorbed via patch on the skin or dissolved under the tongue causes a physiological change in the body</a:t>
            </a:r>
          </a:p>
          <a:p>
            <a:r>
              <a:rPr lang="en-US" dirty="0" smtClean="0"/>
              <a:t>Medicinal</a:t>
            </a:r>
          </a:p>
          <a:p>
            <a:r>
              <a:rPr lang="en-US" dirty="0" smtClean="0"/>
              <a:t>Illicit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7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</a:t>
            </a:r>
            <a:r>
              <a:rPr lang="en-US" sz="3600" b="1" dirty="0" smtClean="0">
                <a:latin typeface="Arial Black" pitchFamily="34" charset="0"/>
              </a:rPr>
              <a:t>IV Criteria </a:t>
            </a:r>
            <a:r>
              <a:rPr lang="en-US" sz="3600" b="1" dirty="0">
                <a:latin typeface="Arial Black" pitchFamily="34" charset="0"/>
              </a:rPr>
              <a:t>for Substance </a:t>
            </a:r>
            <a:r>
              <a:rPr lang="en-US" sz="3600" b="1" dirty="0" smtClean="0">
                <a:latin typeface="Arial Black" pitchFamily="34" charset="0"/>
              </a:rPr>
              <a:t>Dependence </a:t>
            </a:r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sz="2400" b="1" dirty="0" smtClean="0"/>
              <a:t>1. Tolerance</a:t>
            </a:r>
            <a:r>
              <a:rPr lang="en-US" sz="2400" dirty="0" smtClean="0"/>
              <a:t> - defined </a:t>
            </a:r>
          </a:p>
          <a:p>
            <a:endParaRPr lang="en-US" sz="2400" dirty="0" smtClean="0"/>
          </a:p>
          <a:p>
            <a:pPr lvl="1"/>
            <a:r>
              <a:rPr lang="en-US" sz="2400" dirty="0"/>
              <a:t>A need for markedly increased amounts of the substance to achieve intoxication or desired </a:t>
            </a:r>
            <a:r>
              <a:rPr lang="en-US" sz="2400" dirty="0" smtClean="0"/>
              <a:t>effect or</a:t>
            </a:r>
            <a:endParaRPr lang="en-US" sz="2400" dirty="0"/>
          </a:p>
          <a:p>
            <a:pPr lvl="1"/>
            <a:r>
              <a:rPr lang="en-US" sz="2400" dirty="0"/>
              <a:t>Markedly diminished effect with continued use of the same amount of the </a:t>
            </a:r>
            <a:r>
              <a:rPr lang="en-US" sz="2400" dirty="0" smtClean="0"/>
              <a:t>substance</a:t>
            </a:r>
          </a:p>
          <a:p>
            <a:pPr marL="36576" indent="0">
              <a:buNone/>
            </a:pPr>
            <a:r>
              <a:rPr lang="en-US" sz="2400" b="1" dirty="0" smtClean="0"/>
              <a:t>2. Withdrawal</a:t>
            </a:r>
            <a:r>
              <a:rPr lang="en-US" sz="2400" dirty="0" smtClean="0"/>
              <a:t> - manifested 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characteristic withdrawal syndrome for the </a:t>
            </a:r>
            <a:r>
              <a:rPr lang="en-US" sz="2400" dirty="0" smtClean="0"/>
              <a:t>substance</a:t>
            </a:r>
            <a:endParaRPr lang="en-US" sz="2400" dirty="0"/>
          </a:p>
          <a:p>
            <a:pPr lvl="1"/>
            <a:r>
              <a:rPr lang="en-US" sz="2400" dirty="0"/>
              <a:t>The same (or a closely related) substance is taken to relieve or avoid withdrawal symptoms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15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</a:t>
            </a:r>
            <a:r>
              <a:rPr lang="en-US" sz="3600" b="1" dirty="0" smtClean="0">
                <a:latin typeface="Arial Black" pitchFamily="34" charset="0"/>
              </a:rPr>
              <a:t>IV Criteria </a:t>
            </a:r>
            <a:r>
              <a:rPr lang="en-US" sz="3600" b="1" dirty="0">
                <a:latin typeface="Arial Black" pitchFamily="34" charset="0"/>
              </a:rPr>
              <a:t>for Substance </a:t>
            </a:r>
            <a:r>
              <a:rPr lang="en-US" sz="3600" b="1" dirty="0" smtClean="0">
                <a:latin typeface="Arial Black" pitchFamily="34" charset="0"/>
              </a:rPr>
              <a:t>Dependence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dirty="0" smtClean="0"/>
              <a:t>3. The </a:t>
            </a:r>
            <a:r>
              <a:rPr lang="en-US" sz="2400" dirty="0"/>
              <a:t>substance is often taken in larger amounts or over a longer period than was intended</a:t>
            </a:r>
          </a:p>
          <a:p>
            <a:pPr marL="36576" indent="0">
              <a:buNone/>
            </a:pPr>
            <a:r>
              <a:rPr lang="en-US" sz="2400" dirty="0" smtClean="0"/>
              <a:t>4. There </a:t>
            </a:r>
            <a:r>
              <a:rPr lang="en-US" sz="2400" dirty="0"/>
              <a:t>is a persistent desire or unsuccessful efforts to cut down or control substance use</a:t>
            </a:r>
          </a:p>
          <a:p>
            <a:pPr marL="36576" indent="0">
              <a:buNone/>
            </a:pPr>
            <a:r>
              <a:rPr lang="en-US" sz="2400" dirty="0" smtClean="0"/>
              <a:t>5. A </a:t>
            </a:r>
            <a:r>
              <a:rPr lang="en-US" sz="2400" dirty="0"/>
              <a:t>great deal of time is spent on activities necessary to obtain the </a:t>
            </a:r>
            <a:r>
              <a:rPr lang="en-US" sz="2400" dirty="0" smtClean="0"/>
              <a:t>substance, use </a:t>
            </a:r>
            <a:r>
              <a:rPr lang="en-US" sz="2400" dirty="0"/>
              <a:t>the substance </a:t>
            </a:r>
            <a:r>
              <a:rPr lang="en-US" sz="2400" dirty="0" smtClean="0"/>
              <a:t>or </a:t>
            </a:r>
            <a:r>
              <a:rPr lang="en-US" sz="2400" dirty="0"/>
              <a:t>recover from its </a:t>
            </a:r>
            <a:r>
              <a:rPr lang="en-US" sz="2400" dirty="0" smtClean="0"/>
              <a:t>effects</a:t>
            </a:r>
          </a:p>
          <a:p>
            <a:pPr marL="36576" indent="0">
              <a:buNone/>
            </a:pPr>
            <a:r>
              <a:rPr lang="en-US" sz="2400" dirty="0" smtClean="0"/>
              <a:t>6. Important </a:t>
            </a:r>
            <a:r>
              <a:rPr lang="en-US" sz="2400" dirty="0"/>
              <a:t>social, occupational, or recreational activities are given up or reduced because of substance use</a:t>
            </a:r>
          </a:p>
          <a:p>
            <a:pPr marL="36576" indent="0">
              <a:buNone/>
            </a:pPr>
            <a:r>
              <a:rPr lang="en-US" sz="2400" dirty="0" smtClean="0"/>
              <a:t>7. The </a:t>
            </a:r>
            <a:r>
              <a:rPr lang="en-US" sz="2400" dirty="0"/>
              <a:t>substance use is continued despite knowledge of having a persistent physical or psychological problem that is likely to have been caused or exacerbated by the </a:t>
            </a:r>
            <a:r>
              <a:rPr lang="en-US" sz="2400" dirty="0" smtClean="0"/>
              <a:t>substance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29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</a:t>
            </a:r>
            <a:r>
              <a:rPr lang="en-US" sz="3600" b="1" dirty="0" smtClean="0">
                <a:latin typeface="Arial Black" pitchFamily="34" charset="0"/>
              </a:rPr>
              <a:t>V </a:t>
            </a:r>
            <a:r>
              <a:rPr lang="en-US" sz="3600" b="1" dirty="0">
                <a:latin typeface="Arial Black" pitchFamily="34" charset="0"/>
              </a:rPr>
              <a:t>Criteria for Substance Use Disorder</a:t>
            </a:r>
            <a:br>
              <a:rPr lang="en-US" sz="3600" b="1" dirty="0">
                <a:latin typeface="Arial Black" pitchFamily="34" charset="0"/>
              </a:rPr>
            </a:b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/>
              <a:t>A minimum of 2-3 criteria is required for a mild substance use disorder </a:t>
            </a:r>
            <a:r>
              <a:rPr lang="en-US" dirty="0" smtClean="0"/>
              <a:t>diagnosis</a:t>
            </a:r>
          </a:p>
          <a:p>
            <a:r>
              <a:rPr lang="en-US" dirty="0" smtClean="0"/>
              <a:t>while </a:t>
            </a:r>
            <a:r>
              <a:rPr lang="en-US" dirty="0"/>
              <a:t>4-5 is </a:t>
            </a:r>
            <a:r>
              <a:rPr lang="en-US" dirty="0" smtClean="0"/>
              <a:t>moderate</a:t>
            </a:r>
          </a:p>
          <a:p>
            <a:r>
              <a:rPr lang="en-US" dirty="0" smtClean="0"/>
              <a:t>and </a:t>
            </a:r>
            <a:r>
              <a:rPr lang="en-US" dirty="0"/>
              <a:t>6-7 is severe (APA, </a:t>
            </a:r>
            <a:r>
              <a:rPr lang="en-US" dirty="0" smtClean="0"/>
              <a:t>2013)</a:t>
            </a:r>
          </a:p>
          <a:p>
            <a:r>
              <a:rPr lang="en-US" dirty="0" smtClean="0"/>
              <a:t>Opioid </a:t>
            </a:r>
            <a:r>
              <a:rPr lang="en-US" dirty="0"/>
              <a:t>Use Disorder is specified instead of Substance Use Disorder, if opioids are the drug of </a:t>
            </a:r>
            <a:r>
              <a:rPr lang="en-US" dirty="0" smtClean="0"/>
              <a:t>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V Criteria for Substance Use Disorder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02920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en-US" dirty="0" smtClean="0"/>
              <a:t>1. Taking </a:t>
            </a:r>
            <a:r>
              <a:rPr lang="en-US" dirty="0"/>
              <a:t>the opioid in larger amounts and for longer than intended</a:t>
            </a:r>
          </a:p>
          <a:p>
            <a:pPr marL="36576" indent="0">
              <a:buNone/>
            </a:pPr>
            <a:r>
              <a:rPr lang="en-US" dirty="0" smtClean="0"/>
              <a:t>2. Wanting </a:t>
            </a:r>
            <a:r>
              <a:rPr lang="en-US" dirty="0"/>
              <a:t>to cut down or quit but not being able to do it</a:t>
            </a:r>
          </a:p>
          <a:p>
            <a:pPr marL="36576" indent="0">
              <a:buNone/>
            </a:pPr>
            <a:r>
              <a:rPr lang="en-US" dirty="0" smtClean="0"/>
              <a:t>3. Spending </a:t>
            </a:r>
            <a:r>
              <a:rPr lang="en-US" dirty="0"/>
              <a:t>a lot of time obtaining the opioid</a:t>
            </a:r>
          </a:p>
          <a:p>
            <a:pPr marL="36576" indent="0">
              <a:buNone/>
            </a:pPr>
            <a:r>
              <a:rPr lang="en-US" dirty="0" smtClean="0"/>
              <a:t>4. Craving </a:t>
            </a:r>
            <a:r>
              <a:rPr lang="en-US" dirty="0"/>
              <a:t>or a strong desire to use opioids</a:t>
            </a:r>
          </a:p>
          <a:p>
            <a:pPr marL="36576" indent="0">
              <a:buNone/>
            </a:pPr>
            <a:r>
              <a:rPr lang="en-US" dirty="0" smtClean="0"/>
              <a:t>5. Repeatedly </a:t>
            </a:r>
            <a:r>
              <a:rPr lang="en-US" dirty="0"/>
              <a:t>unable to carry out major obligations at work, school, or home due to opioid use</a:t>
            </a:r>
          </a:p>
          <a:p>
            <a:pPr marL="36576" indent="0">
              <a:buNone/>
            </a:pPr>
            <a:r>
              <a:rPr lang="en-US" dirty="0" smtClean="0"/>
              <a:t>6. Continued </a:t>
            </a:r>
            <a:r>
              <a:rPr lang="en-US" dirty="0"/>
              <a:t>use despite persistent or recurring social or interpersonal problems caused or made worse by opioid use</a:t>
            </a:r>
          </a:p>
          <a:p>
            <a:pPr marL="36576" indent="0">
              <a:buNone/>
            </a:pPr>
            <a:r>
              <a:rPr lang="en-US" dirty="0" smtClean="0"/>
              <a:t>7. Stopping </a:t>
            </a:r>
            <a:r>
              <a:rPr lang="en-US" dirty="0"/>
              <a:t>or reducing important social, occupational, or recreational activities due to opioid use</a:t>
            </a:r>
          </a:p>
        </p:txBody>
      </p:sp>
    </p:spTree>
    <p:extLst>
      <p:ext uri="{BB962C8B-B14F-4D97-AF65-F5344CB8AC3E}">
        <p14:creationId xmlns:p14="http://schemas.microsoft.com/office/powerpoint/2010/main" val="328359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itchFamily="34" charset="0"/>
              </a:rPr>
              <a:t>DSM V Criteria for Substance Use Disorder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en-US" dirty="0" smtClean="0"/>
              <a:t>8. Recurrent </a:t>
            </a:r>
            <a:r>
              <a:rPr lang="en-US" dirty="0"/>
              <a:t>use of opioids in physically hazardous situations</a:t>
            </a:r>
          </a:p>
          <a:p>
            <a:pPr marL="36576" indent="0">
              <a:buNone/>
            </a:pPr>
            <a:r>
              <a:rPr lang="en-US" dirty="0" smtClean="0"/>
              <a:t>9. Consistent </a:t>
            </a:r>
            <a:r>
              <a:rPr lang="en-US" dirty="0"/>
              <a:t>use of opioids despite acknowledgment of persistent or recurrent physical or psychological difficulties from using opioids</a:t>
            </a:r>
          </a:p>
          <a:p>
            <a:pPr marL="36576" indent="0">
              <a:buNone/>
            </a:pPr>
            <a:r>
              <a:rPr lang="en-US" dirty="0" smtClean="0"/>
              <a:t>12. *Tolerance </a:t>
            </a:r>
            <a:r>
              <a:rPr lang="en-US" dirty="0"/>
              <a:t>as defined by either a need for markedly increased amounts to achieve intoxication or desired effect or markedly diminished effect with continued use of the same </a:t>
            </a:r>
            <a:r>
              <a:rPr lang="en-US" dirty="0" smtClean="0"/>
              <a:t>amount</a:t>
            </a:r>
            <a:endParaRPr lang="en-US" dirty="0"/>
          </a:p>
          <a:p>
            <a:pPr marL="36576" indent="0">
              <a:buNone/>
            </a:pPr>
            <a:r>
              <a:rPr lang="en-US" dirty="0" smtClean="0"/>
              <a:t>11. *Withdrawal </a:t>
            </a:r>
            <a:r>
              <a:rPr lang="en-US" dirty="0"/>
              <a:t>manifesting as either characteristic syndrome or the substance is used to avoid </a:t>
            </a:r>
            <a:r>
              <a:rPr lang="en-US" dirty="0" smtClean="0"/>
              <a:t>withdrawal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49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itchFamily="34" charset="0"/>
              </a:rPr>
              <a:t>CRITERIA FOR SUBSTANCE DISORDER</a:t>
            </a:r>
            <a:endParaRPr lang="en-US" sz="3200" b="1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737005"/>
              </p:ext>
            </p:extLst>
          </p:nvPr>
        </p:nvGraphicFramePr>
        <p:xfrm>
          <a:off x="228600" y="1371600"/>
          <a:ext cx="861060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727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Substance Use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Mild</a:t>
                      </a:r>
                    </a:p>
                    <a:p>
                      <a:r>
                        <a:rPr lang="en-US" sz="2800" dirty="0" smtClean="0"/>
                        <a:t>Presence</a:t>
                      </a:r>
                      <a:r>
                        <a:rPr lang="en-US" sz="2800" baseline="0" dirty="0" smtClean="0"/>
                        <a:t> of </a:t>
                      </a:r>
                      <a:r>
                        <a:rPr lang="en-US" sz="2800" dirty="0" smtClean="0"/>
                        <a:t>2-3 Criteria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Experimenter</a:t>
                      </a:r>
                    </a:p>
                    <a:p>
                      <a:r>
                        <a:rPr lang="en-US" sz="2800" dirty="0" smtClean="0"/>
                        <a:t>Recreational</a:t>
                      </a:r>
                      <a:endParaRPr lang="en-US" sz="2800" dirty="0"/>
                    </a:p>
                  </a:txBody>
                  <a:tcPr/>
                </a:tc>
              </a:tr>
              <a:tr h="1727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Substance Abuse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Moderate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Presence</a:t>
                      </a:r>
                      <a:r>
                        <a:rPr lang="en-US" sz="2800" baseline="0" dirty="0" smtClean="0"/>
                        <a:t> of </a:t>
                      </a:r>
                      <a:r>
                        <a:rPr lang="en-US" sz="2800" dirty="0" smtClean="0"/>
                        <a:t>4-5 Criteria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Abuse</a:t>
                      </a:r>
                      <a:endParaRPr lang="en-US" sz="2800" dirty="0"/>
                    </a:p>
                  </a:txBody>
                  <a:tcPr/>
                </a:tc>
              </a:tr>
              <a:tr h="1727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Substance Dependence</a:t>
                      </a:r>
                    </a:p>
                    <a:p>
                      <a:r>
                        <a:rPr lang="en-US" sz="2800" dirty="0" smtClean="0"/>
                        <a:t>Tolerance and Withdrawal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Severe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Presence</a:t>
                      </a:r>
                      <a:r>
                        <a:rPr lang="en-US" sz="2800" baseline="0" dirty="0" smtClean="0"/>
                        <a:t> of </a:t>
                      </a:r>
                      <a:r>
                        <a:rPr lang="en-US" sz="2800" dirty="0" smtClean="0"/>
                        <a:t>6-7 Criteria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Dependence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0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4582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1" y="609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THANK YOU FOR LISTENING</a:t>
            </a:r>
          </a:p>
          <a:p>
            <a:endParaRPr lang="en-PH" sz="4000" dirty="0"/>
          </a:p>
        </p:txBody>
      </p:sp>
    </p:spTree>
    <p:extLst>
      <p:ext uri="{BB962C8B-B14F-4D97-AF65-F5344CB8AC3E}">
        <p14:creationId xmlns:p14="http://schemas.microsoft.com/office/powerpoint/2010/main" val="77064781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DRUG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sz="2800" dirty="0" smtClean="0"/>
              <a:t>s </a:t>
            </a:r>
            <a:r>
              <a:rPr lang="en-US" sz="2800" dirty="0"/>
              <a:t>a chemical substance </a:t>
            </a:r>
            <a:r>
              <a:rPr lang="en-US" sz="2800" dirty="0" smtClean="0"/>
              <a:t>used</a:t>
            </a:r>
          </a:p>
          <a:p>
            <a:r>
              <a:rPr lang="en-US" sz="2800" dirty="0" smtClean="0"/>
              <a:t>Treat</a:t>
            </a:r>
          </a:p>
          <a:p>
            <a:r>
              <a:rPr lang="en-US" sz="2800" dirty="0" smtClean="0"/>
              <a:t>Cure</a:t>
            </a:r>
            <a:endParaRPr lang="en-US" sz="2800" dirty="0"/>
          </a:p>
          <a:p>
            <a:r>
              <a:rPr lang="en-US" sz="2800" dirty="0" smtClean="0"/>
              <a:t>Prevent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Diagnose a</a:t>
            </a:r>
            <a:r>
              <a:rPr lang="en-US" sz="2800" dirty="0"/>
              <a:t> </a:t>
            </a:r>
            <a:r>
              <a:rPr lang="en-US" sz="2800" dirty="0" smtClean="0"/>
              <a:t>disease</a:t>
            </a:r>
          </a:p>
          <a:p>
            <a:r>
              <a:rPr lang="en-US" sz="2800" dirty="0" smtClean="0"/>
              <a:t>Promote well-being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894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ADDICTION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Addiction is a primary, chronic disease of brain reward, motivation, memory and related </a:t>
            </a:r>
            <a:r>
              <a:rPr lang="en-US" sz="2800" dirty="0" smtClean="0"/>
              <a:t>circuitry.</a:t>
            </a:r>
          </a:p>
          <a:p>
            <a:r>
              <a:rPr lang="en-US" sz="2800" dirty="0" smtClean="0"/>
              <a:t>Dysfunction in these circuits leads to characteristic biological, psychological, social and spiritual manifestations. 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is reflected in an individual pathologically pursuing reward and/or relief by substance use and other behaviors.</a:t>
            </a:r>
          </a:p>
        </p:txBody>
      </p:sp>
    </p:spTree>
    <p:extLst>
      <p:ext uri="{BB962C8B-B14F-4D97-AF65-F5344CB8AC3E}">
        <p14:creationId xmlns:p14="http://schemas.microsoft.com/office/powerpoint/2010/main" val="372364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ADDICTION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Inability to consistently </a:t>
            </a:r>
            <a:r>
              <a:rPr lang="en-US" b="1" u="sng" dirty="0"/>
              <a:t>A</a:t>
            </a:r>
            <a:r>
              <a:rPr lang="en-US" b="1" dirty="0"/>
              <a:t>bstain</a:t>
            </a:r>
            <a:r>
              <a:rPr lang="en-US" dirty="0"/>
              <a:t>;</a:t>
            </a:r>
          </a:p>
          <a:p>
            <a:r>
              <a:rPr lang="en-US" b="1" dirty="0"/>
              <a:t>Impairment in </a:t>
            </a:r>
            <a:r>
              <a:rPr lang="en-US" b="1" u="sng" dirty="0"/>
              <a:t>B</a:t>
            </a:r>
            <a:r>
              <a:rPr lang="en-US" b="1" dirty="0"/>
              <a:t>ehavioral control</a:t>
            </a:r>
            <a:r>
              <a:rPr lang="en-US" dirty="0"/>
              <a:t>;</a:t>
            </a:r>
          </a:p>
          <a:p>
            <a:r>
              <a:rPr lang="en-US" b="1" u="sng" dirty="0"/>
              <a:t>C</a:t>
            </a:r>
            <a:r>
              <a:rPr lang="en-US" b="1" dirty="0"/>
              <a:t>raving</a:t>
            </a:r>
            <a:r>
              <a:rPr lang="en-US" dirty="0"/>
              <a:t>; or increased “hunger” for drugs or rewarding experiences;</a:t>
            </a:r>
          </a:p>
          <a:p>
            <a:r>
              <a:rPr lang="en-US" b="1" u="sng" dirty="0"/>
              <a:t>D</a:t>
            </a:r>
            <a:r>
              <a:rPr lang="en-US" b="1" dirty="0"/>
              <a:t>iminished recognition of significant problems</a:t>
            </a:r>
            <a:r>
              <a:rPr lang="en-US" dirty="0"/>
              <a:t> with one’s behaviors and interpersonal relationships; and</a:t>
            </a:r>
          </a:p>
          <a:p>
            <a:r>
              <a:rPr lang="en-US" b="1" dirty="0"/>
              <a:t>A dysfunctional </a:t>
            </a:r>
            <a:r>
              <a:rPr lang="en-US" b="1" u="sng" dirty="0"/>
              <a:t>E</a:t>
            </a:r>
            <a:r>
              <a:rPr lang="en-US" b="1" dirty="0"/>
              <a:t>motional response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ADDICTION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Like other chronic </a:t>
            </a:r>
            <a:r>
              <a:rPr lang="en-US" dirty="0" smtClean="0"/>
              <a:t>diseases</a:t>
            </a:r>
          </a:p>
          <a:p>
            <a:r>
              <a:rPr lang="en-US" dirty="0" smtClean="0"/>
              <a:t>Involves </a:t>
            </a:r>
            <a:r>
              <a:rPr lang="en-US" dirty="0"/>
              <a:t>cycles of relapse and </a:t>
            </a:r>
            <a:r>
              <a:rPr lang="en-US" dirty="0" smtClean="0"/>
              <a:t>remission</a:t>
            </a:r>
          </a:p>
          <a:p>
            <a:r>
              <a:rPr lang="en-US" dirty="0" smtClean="0"/>
              <a:t>Without </a:t>
            </a:r>
            <a:r>
              <a:rPr lang="en-US" dirty="0"/>
              <a:t>treatment or engagement in recovery activities, addiction is progressive 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ong lasting </a:t>
            </a:r>
          </a:p>
          <a:p>
            <a:r>
              <a:rPr lang="en-US" dirty="0" smtClean="0"/>
              <a:t>Lead </a:t>
            </a:r>
            <a:r>
              <a:rPr lang="en-US" dirty="0"/>
              <a:t>to many harmful, often self-destructive, behaviors.</a:t>
            </a:r>
            <a:endParaRPr lang="en-US" dirty="0" smtClean="0"/>
          </a:p>
          <a:p>
            <a:r>
              <a:rPr lang="en-US" dirty="0" smtClean="0"/>
              <a:t>Result </a:t>
            </a:r>
            <a:r>
              <a:rPr lang="en-US" dirty="0"/>
              <a:t>in disability or premature death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ADDICTION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Compulsive </a:t>
            </a:r>
            <a:r>
              <a:rPr lang="en-US" sz="2800" dirty="0"/>
              <a:t>need for and use of a habit-forming substance 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Characterized </a:t>
            </a:r>
            <a:r>
              <a:rPr lang="en-US" sz="2800" dirty="0"/>
              <a:t>by </a:t>
            </a:r>
            <a:r>
              <a:rPr lang="en-US" sz="2800" b="1" dirty="0"/>
              <a:t>tolerance </a:t>
            </a:r>
            <a:r>
              <a:rPr lang="en-US" sz="2800" dirty="0"/>
              <a:t>and by well-defined physiological symptoms upon </a:t>
            </a:r>
            <a:r>
              <a:rPr lang="en-US" sz="2800" b="1" dirty="0" smtClean="0"/>
              <a:t>withdrawal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K</a:t>
            </a:r>
            <a:r>
              <a:rPr lang="en-US" sz="2800" dirty="0" smtClean="0"/>
              <a:t>nown </a:t>
            </a:r>
            <a:r>
              <a:rPr lang="en-US" sz="2800" dirty="0"/>
              <a:t>by the user to be </a:t>
            </a:r>
            <a:r>
              <a:rPr lang="en-US" sz="2800" dirty="0" smtClean="0">
                <a:effectLst/>
              </a:rPr>
              <a:t>physically, psychologically, or socially harmful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687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ADDICTION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3886200"/>
          </a:xfrm>
        </p:spPr>
        <p:txBody>
          <a:bodyPr/>
          <a:lstStyle/>
          <a:p>
            <a:r>
              <a:rPr lang="en-US" dirty="0" smtClean="0"/>
              <a:t>For the purpose of this module </a:t>
            </a:r>
            <a:r>
              <a:rPr lang="en-US" b="1" dirty="0" smtClean="0"/>
              <a:t>SUBSTANCE ADDICTION </a:t>
            </a:r>
            <a:r>
              <a:rPr lang="en-US" dirty="0" smtClean="0"/>
              <a:t>will be synonymous to </a:t>
            </a:r>
            <a:r>
              <a:rPr lang="en-US" b="1" dirty="0" smtClean="0"/>
              <a:t>SUBSTANCE</a:t>
            </a:r>
            <a:r>
              <a:rPr lang="en-US" dirty="0" smtClean="0"/>
              <a:t> </a:t>
            </a:r>
            <a:r>
              <a:rPr lang="en-US" b="1" dirty="0" smtClean="0"/>
              <a:t>DEPENDENCE.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43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Theme2">
  <a:themeElements>
    <a:clrScheme name="Office Theme 2">
      <a:dk1>
        <a:srgbClr val="333333"/>
      </a:dk1>
      <a:lt1>
        <a:srgbClr val="FFFFFF"/>
      </a:lt1>
      <a:dk2>
        <a:srgbClr val="993300"/>
      </a:dk2>
      <a:lt2>
        <a:srgbClr val="FFFFFF"/>
      </a:lt2>
      <a:accent1>
        <a:srgbClr val="EBA346"/>
      </a:accent1>
      <a:accent2>
        <a:srgbClr val="F2858B"/>
      </a:accent2>
      <a:accent3>
        <a:srgbClr val="CAADAA"/>
      </a:accent3>
      <a:accent4>
        <a:srgbClr val="DADADA"/>
      </a:accent4>
      <a:accent5>
        <a:srgbClr val="F3CEB0"/>
      </a:accent5>
      <a:accent6>
        <a:srgbClr val="DB787D"/>
      </a:accent6>
      <a:hlink>
        <a:srgbClr val="FFAA80"/>
      </a:hlink>
      <a:folHlink>
        <a:srgbClr val="F2B6E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D97B4C"/>
        </a:accent1>
        <a:accent2>
          <a:srgbClr val="E68A5C"/>
        </a:accent2>
        <a:accent3>
          <a:srgbClr val="CAADAA"/>
        </a:accent3>
        <a:accent4>
          <a:srgbClr val="DADADA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EBA346"/>
        </a:accent1>
        <a:accent2>
          <a:srgbClr val="F2858B"/>
        </a:accent2>
        <a:accent3>
          <a:srgbClr val="CAADAA"/>
        </a:accent3>
        <a:accent4>
          <a:srgbClr val="DADADA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0D474"/>
        </a:accent1>
        <a:accent2>
          <a:srgbClr val="F2996D"/>
        </a:accent2>
        <a:accent3>
          <a:srgbClr val="CAADAA"/>
        </a:accent3>
        <a:accent4>
          <a:srgbClr val="DADADA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8CFD1"/>
        </a:accent1>
        <a:accent2>
          <a:srgbClr val="D9D56C"/>
        </a:accent2>
        <a:accent3>
          <a:srgbClr val="CAADAA"/>
        </a:accent3>
        <a:accent4>
          <a:srgbClr val="DADADA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7B4C"/>
        </a:accent1>
        <a:accent2>
          <a:srgbClr val="E68A5C"/>
        </a:accent2>
        <a:accent3>
          <a:srgbClr val="FFFFFF"/>
        </a:accent3>
        <a:accent4>
          <a:srgbClr val="000000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346"/>
        </a:accent1>
        <a:accent2>
          <a:srgbClr val="F2858B"/>
        </a:accent2>
        <a:accent3>
          <a:srgbClr val="FFFFFF"/>
        </a:accent3>
        <a:accent4>
          <a:srgbClr val="000000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D474"/>
        </a:accent1>
        <a:accent2>
          <a:srgbClr val="F2996D"/>
        </a:accent2>
        <a:accent3>
          <a:srgbClr val="FFFFFF"/>
        </a:accent3>
        <a:accent4>
          <a:srgbClr val="000000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8CFD1"/>
        </a:accent1>
        <a:accent2>
          <a:srgbClr val="D9D56C"/>
        </a:accent2>
        <a:accent3>
          <a:srgbClr val="FFFFFF"/>
        </a:accent3>
        <a:accent4>
          <a:srgbClr val="000000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993300"/>
      </a:dk2>
      <a:lt2>
        <a:srgbClr val="FFFFFF"/>
      </a:lt2>
      <a:accent1>
        <a:srgbClr val="EBA346"/>
      </a:accent1>
      <a:accent2>
        <a:srgbClr val="F2858B"/>
      </a:accent2>
      <a:accent3>
        <a:srgbClr val="CAADAA"/>
      </a:accent3>
      <a:accent4>
        <a:srgbClr val="DADADA"/>
      </a:accent4>
      <a:accent5>
        <a:srgbClr val="F3CEB0"/>
      </a:accent5>
      <a:accent6>
        <a:srgbClr val="DB787D"/>
      </a:accent6>
      <a:hlink>
        <a:srgbClr val="FFAA80"/>
      </a:hlink>
      <a:folHlink>
        <a:srgbClr val="F2B6E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D97B4C"/>
        </a:accent1>
        <a:accent2>
          <a:srgbClr val="E68A5C"/>
        </a:accent2>
        <a:accent3>
          <a:srgbClr val="CAADAA"/>
        </a:accent3>
        <a:accent4>
          <a:srgbClr val="DADADA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EBA346"/>
        </a:accent1>
        <a:accent2>
          <a:srgbClr val="F2858B"/>
        </a:accent2>
        <a:accent3>
          <a:srgbClr val="CAADAA"/>
        </a:accent3>
        <a:accent4>
          <a:srgbClr val="DADADA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0D474"/>
        </a:accent1>
        <a:accent2>
          <a:srgbClr val="F2996D"/>
        </a:accent2>
        <a:accent3>
          <a:srgbClr val="CAADAA"/>
        </a:accent3>
        <a:accent4>
          <a:srgbClr val="DADADA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8CFD1"/>
        </a:accent1>
        <a:accent2>
          <a:srgbClr val="D9D56C"/>
        </a:accent2>
        <a:accent3>
          <a:srgbClr val="CAADAA"/>
        </a:accent3>
        <a:accent4>
          <a:srgbClr val="DADADA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7B4C"/>
        </a:accent1>
        <a:accent2>
          <a:srgbClr val="E68A5C"/>
        </a:accent2>
        <a:accent3>
          <a:srgbClr val="FFFFFF"/>
        </a:accent3>
        <a:accent4>
          <a:srgbClr val="000000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346"/>
        </a:accent1>
        <a:accent2>
          <a:srgbClr val="F2858B"/>
        </a:accent2>
        <a:accent3>
          <a:srgbClr val="FFFFFF"/>
        </a:accent3>
        <a:accent4>
          <a:srgbClr val="000000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D474"/>
        </a:accent1>
        <a:accent2>
          <a:srgbClr val="F2996D"/>
        </a:accent2>
        <a:accent3>
          <a:srgbClr val="FFFFFF"/>
        </a:accent3>
        <a:accent4>
          <a:srgbClr val="000000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8CFD1"/>
        </a:accent1>
        <a:accent2>
          <a:srgbClr val="D9D56C"/>
        </a:accent2>
        <a:accent3>
          <a:srgbClr val="FFFFFF"/>
        </a:accent3>
        <a:accent4>
          <a:srgbClr val="000000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eme2">
  <a:themeElements>
    <a:clrScheme name="Office Theme 2">
      <a:dk1>
        <a:srgbClr val="333333"/>
      </a:dk1>
      <a:lt1>
        <a:srgbClr val="FFFFFF"/>
      </a:lt1>
      <a:dk2>
        <a:srgbClr val="993300"/>
      </a:dk2>
      <a:lt2>
        <a:srgbClr val="FFFFFF"/>
      </a:lt2>
      <a:accent1>
        <a:srgbClr val="EBA346"/>
      </a:accent1>
      <a:accent2>
        <a:srgbClr val="F2858B"/>
      </a:accent2>
      <a:accent3>
        <a:srgbClr val="CAADAA"/>
      </a:accent3>
      <a:accent4>
        <a:srgbClr val="DADADA"/>
      </a:accent4>
      <a:accent5>
        <a:srgbClr val="F3CEB0"/>
      </a:accent5>
      <a:accent6>
        <a:srgbClr val="DB787D"/>
      </a:accent6>
      <a:hlink>
        <a:srgbClr val="FFAA80"/>
      </a:hlink>
      <a:folHlink>
        <a:srgbClr val="F2B6E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D97B4C"/>
        </a:accent1>
        <a:accent2>
          <a:srgbClr val="E68A5C"/>
        </a:accent2>
        <a:accent3>
          <a:srgbClr val="CAADAA"/>
        </a:accent3>
        <a:accent4>
          <a:srgbClr val="DADADA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EBA346"/>
        </a:accent1>
        <a:accent2>
          <a:srgbClr val="F2858B"/>
        </a:accent2>
        <a:accent3>
          <a:srgbClr val="CAADAA"/>
        </a:accent3>
        <a:accent4>
          <a:srgbClr val="DADADA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0D474"/>
        </a:accent1>
        <a:accent2>
          <a:srgbClr val="F2996D"/>
        </a:accent2>
        <a:accent3>
          <a:srgbClr val="CAADAA"/>
        </a:accent3>
        <a:accent4>
          <a:srgbClr val="DADADA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8CFD1"/>
        </a:accent1>
        <a:accent2>
          <a:srgbClr val="D9D56C"/>
        </a:accent2>
        <a:accent3>
          <a:srgbClr val="CAADAA"/>
        </a:accent3>
        <a:accent4>
          <a:srgbClr val="DADADA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7B4C"/>
        </a:accent1>
        <a:accent2>
          <a:srgbClr val="E68A5C"/>
        </a:accent2>
        <a:accent3>
          <a:srgbClr val="FFFFFF"/>
        </a:accent3>
        <a:accent4>
          <a:srgbClr val="000000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346"/>
        </a:accent1>
        <a:accent2>
          <a:srgbClr val="F2858B"/>
        </a:accent2>
        <a:accent3>
          <a:srgbClr val="FFFFFF"/>
        </a:accent3>
        <a:accent4>
          <a:srgbClr val="000000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D474"/>
        </a:accent1>
        <a:accent2>
          <a:srgbClr val="F2996D"/>
        </a:accent2>
        <a:accent3>
          <a:srgbClr val="FFFFFF"/>
        </a:accent3>
        <a:accent4>
          <a:srgbClr val="000000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8CFD1"/>
        </a:accent1>
        <a:accent2>
          <a:srgbClr val="D9D56C"/>
        </a:accent2>
        <a:accent3>
          <a:srgbClr val="FFFFFF"/>
        </a:accent3>
        <a:accent4>
          <a:srgbClr val="000000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333333"/>
      </a:dk1>
      <a:lt1>
        <a:srgbClr val="FFFFFF"/>
      </a:lt1>
      <a:dk2>
        <a:srgbClr val="993300"/>
      </a:dk2>
      <a:lt2>
        <a:srgbClr val="FFFFFF"/>
      </a:lt2>
      <a:accent1>
        <a:srgbClr val="EBA346"/>
      </a:accent1>
      <a:accent2>
        <a:srgbClr val="F2858B"/>
      </a:accent2>
      <a:accent3>
        <a:srgbClr val="CAADAA"/>
      </a:accent3>
      <a:accent4>
        <a:srgbClr val="DADADA"/>
      </a:accent4>
      <a:accent5>
        <a:srgbClr val="F3CEB0"/>
      </a:accent5>
      <a:accent6>
        <a:srgbClr val="DB787D"/>
      </a:accent6>
      <a:hlink>
        <a:srgbClr val="FFAA80"/>
      </a:hlink>
      <a:folHlink>
        <a:srgbClr val="F2B6E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D97B4C"/>
        </a:accent1>
        <a:accent2>
          <a:srgbClr val="E68A5C"/>
        </a:accent2>
        <a:accent3>
          <a:srgbClr val="CAADAA"/>
        </a:accent3>
        <a:accent4>
          <a:srgbClr val="DADADA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EBA346"/>
        </a:accent1>
        <a:accent2>
          <a:srgbClr val="F2858B"/>
        </a:accent2>
        <a:accent3>
          <a:srgbClr val="CAADAA"/>
        </a:accent3>
        <a:accent4>
          <a:srgbClr val="DADADA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0D474"/>
        </a:accent1>
        <a:accent2>
          <a:srgbClr val="F2996D"/>
        </a:accent2>
        <a:accent3>
          <a:srgbClr val="CAADAA"/>
        </a:accent3>
        <a:accent4>
          <a:srgbClr val="DADADA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3300"/>
        </a:dk2>
        <a:lt2>
          <a:srgbClr val="FFFFFF"/>
        </a:lt2>
        <a:accent1>
          <a:srgbClr val="88CFD1"/>
        </a:accent1>
        <a:accent2>
          <a:srgbClr val="D9D56C"/>
        </a:accent2>
        <a:accent3>
          <a:srgbClr val="CAADAA"/>
        </a:accent3>
        <a:accent4>
          <a:srgbClr val="DADADA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7B4C"/>
        </a:accent1>
        <a:accent2>
          <a:srgbClr val="E68A5C"/>
        </a:accent2>
        <a:accent3>
          <a:srgbClr val="FFFFFF"/>
        </a:accent3>
        <a:accent4>
          <a:srgbClr val="000000"/>
        </a:accent4>
        <a:accent5>
          <a:srgbClr val="E9BFB2"/>
        </a:accent5>
        <a:accent6>
          <a:srgbClr val="D07D53"/>
        </a:accent6>
        <a:hlink>
          <a:srgbClr val="F2A279"/>
        </a:hlink>
        <a:folHlink>
          <a:srgbClr val="FFB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346"/>
        </a:accent1>
        <a:accent2>
          <a:srgbClr val="F2858B"/>
        </a:accent2>
        <a:accent3>
          <a:srgbClr val="FFFFFF"/>
        </a:accent3>
        <a:accent4>
          <a:srgbClr val="000000"/>
        </a:accent4>
        <a:accent5>
          <a:srgbClr val="F3CEB0"/>
        </a:accent5>
        <a:accent6>
          <a:srgbClr val="DB787D"/>
        </a:accent6>
        <a:hlink>
          <a:srgbClr val="FFAA80"/>
        </a:hlink>
        <a:folHlink>
          <a:srgbClr val="F2B6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D474"/>
        </a:accent1>
        <a:accent2>
          <a:srgbClr val="F2996D"/>
        </a:accent2>
        <a:accent3>
          <a:srgbClr val="FFFFFF"/>
        </a:accent3>
        <a:accent4>
          <a:srgbClr val="000000"/>
        </a:accent4>
        <a:accent5>
          <a:srgbClr val="C0E6BC"/>
        </a:accent5>
        <a:accent6>
          <a:srgbClr val="DB8A62"/>
        </a:accent6>
        <a:hlink>
          <a:srgbClr val="D8DE85"/>
        </a:hlink>
        <a:folHlink>
          <a:srgbClr val="ACC8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8CFD1"/>
        </a:accent1>
        <a:accent2>
          <a:srgbClr val="D9D56C"/>
        </a:accent2>
        <a:accent3>
          <a:srgbClr val="FFFFFF"/>
        </a:accent3>
        <a:accent4>
          <a:srgbClr val="000000"/>
        </a:accent4>
        <a:accent5>
          <a:srgbClr val="C3E4E5"/>
        </a:accent5>
        <a:accent6>
          <a:srgbClr val="C4C161"/>
        </a:accent6>
        <a:hlink>
          <a:srgbClr val="DCC7EB"/>
        </a:hlink>
        <a:folHlink>
          <a:srgbClr val="FFAA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eme1">
  <a:themeElements>
    <a:clrScheme name="Office Theme 2">
      <a:dk1>
        <a:srgbClr val="333333"/>
      </a:dk1>
      <a:lt1>
        <a:srgbClr val="FFFFFF"/>
      </a:lt1>
      <a:dk2>
        <a:srgbClr val="999900"/>
      </a:dk2>
      <a:lt2>
        <a:srgbClr val="FFFFFF"/>
      </a:lt2>
      <a:accent1>
        <a:srgbClr val="F2CE3D"/>
      </a:accent1>
      <a:accent2>
        <a:srgbClr val="B8E62E"/>
      </a:accent2>
      <a:accent3>
        <a:srgbClr val="CACAAA"/>
      </a:accent3>
      <a:accent4>
        <a:srgbClr val="DADADA"/>
      </a:accent4>
      <a:accent5>
        <a:srgbClr val="F7E3AF"/>
      </a:accent5>
      <a:accent6>
        <a:srgbClr val="A6D029"/>
      </a:accent6>
      <a:hlink>
        <a:srgbClr val="E6E62E"/>
      </a:hlink>
      <a:folHlink>
        <a:srgbClr val="B6F2B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CCCC14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E3D"/>
        </a:accent1>
        <a:accent2>
          <a:srgbClr val="B8E62E"/>
        </a:accent2>
        <a:accent3>
          <a:srgbClr val="CACAAA"/>
        </a:accent3>
        <a:accent4>
          <a:srgbClr val="DADADA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2DE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AAE0F2"/>
        </a:accent1>
        <a:accent2>
          <a:srgbClr val="F2C7AA"/>
        </a:accent2>
        <a:accent3>
          <a:srgbClr val="CACAAA"/>
        </a:accent3>
        <a:accent4>
          <a:srgbClr val="DADADA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C14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E3D"/>
        </a:accent1>
        <a:accent2>
          <a:srgbClr val="B8E62E"/>
        </a:accent2>
        <a:accent3>
          <a:srgbClr val="FFFFFF"/>
        </a:accent3>
        <a:accent4>
          <a:srgbClr val="000000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2DE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AE0F2"/>
        </a:accent1>
        <a:accent2>
          <a:srgbClr val="F2C7AA"/>
        </a:accent2>
        <a:accent3>
          <a:srgbClr val="FFFFFF"/>
        </a:accent3>
        <a:accent4>
          <a:srgbClr val="000000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2">
      <a:dk1>
        <a:srgbClr val="333333"/>
      </a:dk1>
      <a:lt1>
        <a:srgbClr val="FFFFFF"/>
      </a:lt1>
      <a:dk2>
        <a:srgbClr val="999900"/>
      </a:dk2>
      <a:lt2>
        <a:srgbClr val="FFFFFF"/>
      </a:lt2>
      <a:accent1>
        <a:srgbClr val="F2CE3D"/>
      </a:accent1>
      <a:accent2>
        <a:srgbClr val="B8E62E"/>
      </a:accent2>
      <a:accent3>
        <a:srgbClr val="CACAAA"/>
      </a:accent3>
      <a:accent4>
        <a:srgbClr val="DADADA"/>
      </a:accent4>
      <a:accent5>
        <a:srgbClr val="F7E3AF"/>
      </a:accent5>
      <a:accent6>
        <a:srgbClr val="A6D029"/>
      </a:accent6>
      <a:hlink>
        <a:srgbClr val="E6E62E"/>
      </a:hlink>
      <a:folHlink>
        <a:srgbClr val="B6F2B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CCCC14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E3D"/>
        </a:accent1>
        <a:accent2>
          <a:srgbClr val="B8E62E"/>
        </a:accent2>
        <a:accent3>
          <a:srgbClr val="CACAAA"/>
        </a:accent3>
        <a:accent4>
          <a:srgbClr val="DADADA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2DE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AAE0F2"/>
        </a:accent1>
        <a:accent2>
          <a:srgbClr val="F2C7AA"/>
        </a:accent2>
        <a:accent3>
          <a:srgbClr val="CACAAA"/>
        </a:accent3>
        <a:accent4>
          <a:srgbClr val="DADADA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C14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E3D"/>
        </a:accent1>
        <a:accent2>
          <a:srgbClr val="B8E62E"/>
        </a:accent2>
        <a:accent3>
          <a:srgbClr val="FFFFFF"/>
        </a:accent3>
        <a:accent4>
          <a:srgbClr val="000000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2DE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AE0F2"/>
        </a:accent1>
        <a:accent2>
          <a:srgbClr val="F2C7AA"/>
        </a:accent2>
        <a:accent3>
          <a:srgbClr val="FFFFFF"/>
        </a:accent3>
        <a:accent4>
          <a:srgbClr val="000000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Theme1">
  <a:themeElements>
    <a:clrScheme name="Office Theme 2">
      <a:dk1>
        <a:srgbClr val="333333"/>
      </a:dk1>
      <a:lt1>
        <a:srgbClr val="FFFFFF"/>
      </a:lt1>
      <a:dk2>
        <a:srgbClr val="999900"/>
      </a:dk2>
      <a:lt2>
        <a:srgbClr val="FFFFFF"/>
      </a:lt2>
      <a:accent1>
        <a:srgbClr val="F2CE3D"/>
      </a:accent1>
      <a:accent2>
        <a:srgbClr val="B8E62E"/>
      </a:accent2>
      <a:accent3>
        <a:srgbClr val="CACAAA"/>
      </a:accent3>
      <a:accent4>
        <a:srgbClr val="DADADA"/>
      </a:accent4>
      <a:accent5>
        <a:srgbClr val="F7E3AF"/>
      </a:accent5>
      <a:accent6>
        <a:srgbClr val="A6D029"/>
      </a:accent6>
      <a:hlink>
        <a:srgbClr val="E6E62E"/>
      </a:hlink>
      <a:folHlink>
        <a:srgbClr val="B6F2B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CCCC14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E3D"/>
        </a:accent1>
        <a:accent2>
          <a:srgbClr val="B8E62E"/>
        </a:accent2>
        <a:accent3>
          <a:srgbClr val="CACAAA"/>
        </a:accent3>
        <a:accent4>
          <a:srgbClr val="DADADA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2DE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AAE0F2"/>
        </a:accent1>
        <a:accent2>
          <a:srgbClr val="F2C7AA"/>
        </a:accent2>
        <a:accent3>
          <a:srgbClr val="CACAAA"/>
        </a:accent3>
        <a:accent4>
          <a:srgbClr val="DADADA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C14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E3D"/>
        </a:accent1>
        <a:accent2>
          <a:srgbClr val="B8E62E"/>
        </a:accent2>
        <a:accent3>
          <a:srgbClr val="FFFFFF"/>
        </a:accent3>
        <a:accent4>
          <a:srgbClr val="000000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2DE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AE0F2"/>
        </a:accent1>
        <a:accent2>
          <a:srgbClr val="F2C7AA"/>
        </a:accent2>
        <a:accent3>
          <a:srgbClr val="FFFFFF"/>
        </a:accent3>
        <a:accent4>
          <a:srgbClr val="000000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Default Design">
  <a:themeElements>
    <a:clrScheme name="1_Default Design 2">
      <a:dk1>
        <a:srgbClr val="333333"/>
      </a:dk1>
      <a:lt1>
        <a:srgbClr val="FFFFFF"/>
      </a:lt1>
      <a:dk2>
        <a:srgbClr val="999900"/>
      </a:dk2>
      <a:lt2>
        <a:srgbClr val="FFFFFF"/>
      </a:lt2>
      <a:accent1>
        <a:srgbClr val="F2CE3D"/>
      </a:accent1>
      <a:accent2>
        <a:srgbClr val="B8E62E"/>
      </a:accent2>
      <a:accent3>
        <a:srgbClr val="CACAAA"/>
      </a:accent3>
      <a:accent4>
        <a:srgbClr val="DADADA"/>
      </a:accent4>
      <a:accent5>
        <a:srgbClr val="F7E3AF"/>
      </a:accent5>
      <a:accent6>
        <a:srgbClr val="A6D029"/>
      </a:accent6>
      <a:hlink>
        <a:srgbClr val="E6E62E"/>
      </a:hlink>
      <a:folHlink>
        <a:srgbClr val="B6F2B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CCCC14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E3D"/>
        </a:accent1>
        <a:accent2>
          <a:srgbClr val="B8E62E"/>
        </a:accent2>
        <a:accent3>
          <a:srgbClr val="CACAAA"/>
        </a:accent3>
        <a:accent4>
          <a:srgbClr val="DADADA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F2C2DE"/>
        </a:accent1>
        <a:accent2>
          <a:srgbClr val="D9D92B"/>
        </a:accent2>
        <a:accent3>
          <a:srgbClr val="CACAAA"/>
        </a:accent3>
        <a:accent4>
          <a:srgbClr val="DADADA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9900"/>
        </a:dk2>
        <a:lt2>
          <a:srgbClr val="FFFFFF"/>
        </a:lt2>
        <a:accent1>
          <a:srgbClr val="AAE0F2"/>
        </a:accent1>
        <a:accent2>
          <a:srgbClr val="F2C7AA"/>
        </a:accent2>
        <a:accent3>
          <a:srgbClr val="CACAAA"/>
        </a:accent3>
        <a:accent4>
          <a:srgbClr val="DADADA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C14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C4C426"/>
        </a:accent6>
        <a:hlink>
          <a:srgbClr val="E6E62E"/>
        </a:hlink>
        <a:folHlink>
          <a:srgbClr val="EBEB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E3D"/>
        </a:accent1>
        <a:accent2>
          <a:srgbClr val="B8E62E"/>
        </a:accent2>
        <a:accent3>
          <a:srgbClr val="FFFFFF"/>
        </a:accent3>
        <a:accent4>
          <a:srgbClr val="000000"/>
        </a:accent4>
        <a:accent5>
          <a:srgbClr val="F7E3AF"/>
        </a:accent5>
        <a:accent6>
          <a:srgbClr val="A6D029"/>
        </a:accent6>
        <a:hlink>
          <a:srgbClr val="E6E62E"/>
        </a:hlink>
        <a:folHlink>
          <a:srgbClr val="B6F2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C2DE"/>
        </a:accent1>
        <a:accent2>
          <a:srgbClr val="D9D92B"/>
        </a:accent2>
        <a:accent3>
          <a:srgbClr val="FFFFFF"/>
        </a:accent3>
        <a:accent4>
          <a:srgbClr val="000000"/>
        </a:accent4>
        <a:accent5>
          <a:srgbClr val="F7DDEC"/>
        </a:accent5>
        <a:accent6>
          <a:srgbClr val="C4C426"/>
        </a:accent6>
        <a:hlink>
          <a:srgbClr val="FFD2C1"/>
        </a:hlink>
        <a:folHlink>
          <a:srgbClr val="D4CD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AE0F2"/>
        </a:accent1>
        <a:accent2>
          <a:srgbClr val="F2C7AA"/>
        </a:accent2>
        <a:accent3>
          <a:srgbClr val="FFFFFF"/>
        </a:accent3>
        <a:accent4>
          <a:srgbClr val="000000"/>
        </a:accent4>
        <a:accent5>
          <a:srgbClr val="D2EDF7"/>
        </a:accent5>
        <a:accent6>
          <a:srgbClr val="DBB49A"/>
        </a:accent6>
        <a:hlink>
          <a:srgbClr val="EDCCFF"/>
        </a:hlink>
        <a:folHlink>
          <a:srgbClr val="E6E6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561</TotalTime>
  <Words>1524</Words>
  <Application>Microsoft Office PowerPoint</Application>
  <PresentationFormat>On-screen Show (4:3)</PresentationFormat>
  <Paragraphs>205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Theme2</vt:lpstr>
      <vt:lpstr>1_Default Design</vt:lpstr>
      <vt:lpstr>1_Theme2</vt:lpstr>
      <vt:lpstr>2_Default Design</vt:lpstr>
      <vt:lpstr>Theme1</vt:lpstr>
      <vt:lpstr>3_Default Design</vt:lpstr>
      <vt:lpstr>1_Theme1</vt:lpstr>
      <vt:lpstr>4_Default Design</vt:lpstr>
      <vt:lpstr>Technic</vt:lpstr>
      <vt:lpstr>DR. JOSEPH B. FAMA FPSMS CLINICAL  DEPARTMENT  HEAD  DOH-DRUG  TREATMENT  AND  REHABILITATION CENTER</vt:lpstr>
      <vt:lpstr> substance</vt:lpstr>
      <vt:lpstr>DRUG</vt:lpstr>
      <vt:lpstr>DRUG</vt:lpstr>
      <vt:lpstr>ADDICTION</vt:lpstr>
      <vt:lpstr>ADDICTION</vt:lpstr>
      <vt:lpstr>ADDICTION</vt:lpstr>
      <vt:lpstr>ADDICTION</vt:lpstr>
      <vt:lpstr>ADDICTION</vt:lpstr>
      <vt:lpstr>SUBSTANCE INTOXICATION</vt:lpstr>
      <vt:lpstr>SUBSTANCE INTOXICATION</vt:lpstr>
      <vt:lpstr>TOLERANCE</vt:lpstr>
      <vt:lpstr>WITHDRAWAL</vt:lpstr>
      <vt:lpstr>SUBSTANCE USE</vt:lpstr>
      <vt:lpstr>SUBSTANCE ABUSE</vt:lpstr>
      <vt:lpstr>SUBSTANCE DEPENDENCE</vt:lpstr>
      <vt:lpstr>SUBSTANCE DEPENDENCE</vt:lpstr>
      <vt:lpstr>DRUG REHABILITATION</vt:lpstr>
      <vt:lpstr>DRUG REHABILITATION</vt:lpstr>
      <vt:lpstr>Types of Treatment Programs </vt:lpstr>
      <vt:lpstr>Detoxification</vt:lpstr>
      <vt:lpstr>Detoxification</vt:lpstr>
      <vt:lpstr>Residential Treatment </vt:lpstr>
      <vt:lpstr>Residential Treatment</vt:lpstr>
      <vt:lpstr>Outpatient Treatment  </vt:lpstr>
      <vt:lpstr>PowerPoint Presentation</vt:lpstr>
      <vt:lpstr>DSM IV Criteria for Substance Abuse  </vt:lpstr>
      <vt:lpstr>DSM IV Criteria for Substance Abuse </vt:lpstr>
      <vt:lpstr>DSM IV Criteria for Substance Dependence</vt:lpstr>
      <vt:lpstr>DSM IV Criteria for Substance Dependence  </vt:lpstr>
      <vt:lpstr>DSM IV Criteria for Substance Dependence </vt:lpstr>
      <vt:lpstr>DSM V Criteria for Substance Use Disorder </vt:lpstr>
      <vt:lpstr>DSM V Criteria for Substance Use Disorder</vt:lpstr>
      <vt:lpstr>DSM V Criteria for Substance Use Disorder</vt:lpstr>
      <vt:lpstr>CRITERIA FOR SUBSTANCE DISORDER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CALASIAO RHU</cp:lastModifiedBy>
  <cp:revision>111</cp:revision>
  <dcterms:created xsi:type="dcterms:W3CDTF">2016-08-10T06:44:14Z</dcterms:created>
  <dcterms:modified xsi:type="dcterms:W3CDTF">2016-11-02T22:54:34Z</dcterms:modified>
</cp:coreProperties>
</file>