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3" r:id="rId1"/>
  </p:sldMasterIdLst>
  <p:sldIdLst>
    <p:sldId id="256" r:id="rId2"/>
    <p:sldId id="27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99" r:id="rId11"/>
    <p:sldId id="301" r:id="rId12"/>
    <p:sldId id="265" r:id="rId13"/>
    <p:sldId id="266" r:id="rId14"/>
    <p:sldId id="287" r:id="rId15"/>
    <p:sldId id="288" r:id="rId16"/>
    <p:sldId id="267" r:id="rId17"/>
    <p:sldId id="269" r:id="rId18"/>
    <p:sldId id="270" r:id="rId19"/>
    <p:sldId id="272" r:id="rId20"/>
    <p:sldId id="278" r:id="rId21"/>
    <p:sldId id="273" r:id="rId22"/>
    <p:sldId id="297" r:id="rId23"/>
    <p:sldId id="286" r:id="rId24"/>
    <p:sldId id="311" r:id="rId25"/>
    <p:sldId id="303" r:id="rId26"/>
    <p:sldId id="307" r:id="rId27"/>
    <p:sldId id="308" r:id="rId28"/>
    <p:sldId id="309" r:id="rId29"/>
    <p:sldId id="310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5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57DD-D420-4900-999B-1106471F51C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458D-3026-43A9-B209-DA2E83BDB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57DD-D420-4900-999B-1106471F51C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458D-3026-43A9-B209-DA2E83BDB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57DD-D420-4900-999B-1106471F51C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458D-3026-43A9-B209-DA2E83BDB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57DD-D420-4900-999B-1106471F51C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458D-3026-43A9-B209-DA2E83BDB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57DD-D420-4900-999B-1106471F51C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458D-3026-43A9-B209-DA2E83BDB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57DD-D420-4900-999B-1106471F51C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458D-3026-43A9-B209-DA2E83BDB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57DD-D420-4900-999B-1106471F51C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458D-3026-43A9-B209-DA2E83BDB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57DD-D420-4900-999B-1106471F51C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458D-3026-43A9-B209-DA2E83BDB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57DD-D420-4900-999B-1106471F51C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458D-3026-43A9-B209-DA2E83BDB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57DD-D420-4900-999B-1106471F51C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458D-3026-43A9-B209-DA2E83BDB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57DD-D420-4900-999B-1106471F51C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458D-3026-43A9-B209-DA2E83BDB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D57DD-D420-4900-999B-1106471F51CE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458D-3026-43A9-B209-DA2E83BDB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1765" y="0"/>
            <a:ext cx="2456920" cy="22087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09007" y="2480527"/>
            <a:ext cx="8757388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N</a:t>
            </a:r>
            <a:r>
              <a:rPr lang="en-US" sz="54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EWBORN </a:t>
            </a:r>
            <a:r>
              <a:rPr lang="en-US" sz="66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S</a:t>
            </a:r>
            <a:r>
              <a:rPr lang="en-US" sz="54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CREENING</a:t>
            </a:r>
          </a:p>
          <a:p>
            <a:pPr algn="ctr"/>
            <a:r>
              <a:rPr lang="en-US" sz="66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C</a:t>
            </a:r>
            <a:r>
              <a:rPr lang="en-US" sz="5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ONTINUITY </a:t>
            </a:r>
            <a:r>
              <a:rPr lang="en-US" sz="66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C</a:t>
            </a:r>
            <a:r>
              <a:rPr lang="en-US" sz="5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LINIC</a:t>
            </a:r>
          </a:p>
          <a:p>
            <a:pPr algn="ctr"/>
            <a:endParaRPr lang="en-US" sz="2400" b="1" cap="none" spc="0" dirty="0" smtClean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r>
              <a:rPr lang="en-US" sz="3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The NBS Long-term Follow-up Program</a:t>
            </a:r>
          </a:p>
          <a:p>
            <a:pPr algn="ctr"/>
            <a:endParaRPr lang="en-US" sz="2800" b="1" cap="none" spc="0" dirty="0" smtClean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endParaRPr lang="en-US" sz="2800" b="1" dirty="0" smtClean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2265" y="220143"/>
            <a:ext cx="4666214" cy="189282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dirty="0"/>
              <a:t>Newborn Screening Reference Center</a:t>
            </a:r>
          </a:p>
          <a:p>
            <a:r>
              <a:rPr lang="en-US" dirty="0"/>
              <a:t>National Institutes of Health – Philippines</a:t>
            </a:r>
          </a:p>
          <a:p>
            <a:r>
              <a:rPr lang="en-US" dirty="0"/>
              <a:t>University of the Philippines Manila</a:t>
            </a:r>
          </a:p>
          <a:p>
            <a:pPr>
              <a:lnSpc>
                <a:spcPct val="150000"/>
              </a:lnSpc>
            </a:pPr>
            <a:r>
              <a:rPr lang="en-US" dirty="0"/>
              <a:t>and</a:t>
            </a:r>
          </a:p>
          <a:p>
            <a:r>
              <a:rPr lang="en-US" dirty="0" err="1"/>
              <a:t>Ilocos</a:t>
            </a:r>
            <a:r>
              <a:rPr lang="en-US" dirty="0"/>
              <a:t> Training and Regional Medical Center</a:t>
            </a:r>
          </a:p>
          <a:p>
            <a:r>
              <a:rPr lang="en-US" dirty="0"/>
              <a:t>Department of Pediatrics</a:t>
            </a:r>
          </a:p>
        </p:txBody>
      </p:sp>
    </p:spTree>
    <p:extLst>
      <p:ext uri="{BB962C8B-B14F-4D97-AF65-F5344CB8AC3E}">
        <p14:creationId xmlns:p14="http://schemas.microsoft.com/office/powerpoint/2010/main" xmlns="" val="4216220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6"/>
          <p:cNvSpPr txBox="1">
            <a:spLocks noChangeArrowheads="1"/>
          </p:cNvSpPr>
          <p:nvPr/>
        </p:nvSpPr>
        <p:spPr bwMode="auto">
          <a:xfrm>
            <a:off x="3234922" y="1390650"/>
            <a:ext cx="2881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Dr. Mary Grace M. Padilla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Follow up Head</a:t>
            </a:r>
          </a:p>
        </p:txBody>
      </p:sp>
      <p:pic>
        <p:nvPicPr>
          <p:cNvPr id="20483" name="Picture 5" descr="C:\VANESSA\10392465_916037385078215_45069081341120602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825"/>
          <a:stretch/>
        </p:blipFill>
        <p:spPr bwMode="auto">
          <a:xfrm>
            <a:off x="978794" y="1005681"/>
            <a:ext cx="1841680" cy="132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1258888" y="620713"/>
            <a:ext cx="62658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dirty="0"/>
              <a:t>     Pediatrician</a:t>
            </a:r>
          </a:p>
        </p:txBody>
      </p:sp>
      <p:pic>
        <p:nvPicPr>
          <p:cNvPr id="5" name="Picture 2" descr="https://scontent-sin1-1.xx.fbcdn.net/hphotos-xpa1/v/t1.0-9/12096146_10206138866047918_2665576119271929828_n.jpg?oh=53e12f752e0c93d71125e896b73bf714&amp;oe=56BC665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60" t="25897" r="5526" b="45117"/>
          <a:stretch/>
        </p:blipFill>
        <p:spPr bwMode="auto">
          <a:xfrm>
            <a:off x="1051976" y="3372866"/>
            <a:ext cx="1768498" cy="144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77296" y="3244333"/>
            <a:ext cx="23439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/>
              <a:t>Nurse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2543577" y="3865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dirty="0"/>
              <a:t>Ms. Vanessa B. </a:t>
            </a:r>
            <a:r>
              <a:rPr lang="en-US" dirty="0" err="1"/>
              <a:t>Mabalo</a:t>
            </a:r>
            <a:endParaRPr lang="en-US" dirty="0"/>
          </a:p>
          <a:p>
            <a:pPr algn="ctr">
              <a:spcBef>
                <a:spcPct val="0"/>
              </a:spcBef>
            </a:pPr>
            <a:r>
              <a:rPr lang="en-US" dirty="0"/>
              <a:t>Follow-up Nurse</a:t>
            </a:r>
          </a:p>
        </p:txBody>
      </p:sp>
    </p:spTree>
    <p:extLst>
      <p:ext uri="{BB962C8B-B14F-4D97-AF65-F5344CB8AC3E}">
        <p14:creationId xmlns:p14="http://schemas.microsoft.com/office/powerpoint/2010/main" xmlns="" val="19470022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339921" y="1040859"/>
            <a:ext cx="2545724" cy="58813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Dietician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193097" y="1628994"/>
            <a:ext cx="5327650" cy="911225"/>
          </a:xfrm>
        </p:spPr>
        <p:txBody>
          <a:bodyPr>
            <a:normAutofit fontScale="85000" lnSpcReduction="20000"/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Mrs. Anabelle N. </a:t>
            </a:r>
            <a:r>
              <a:rPr lang="en-US" dirty="0" err="1" smtClean="0"/>
              <a:t>Rebollido</a:t>
            </a:r>
            <a:endParaRPr lang="en-US" dirty="0" smtClean="0"/>
          </a:p>
          <a:p>
            <a:pPr marL="0" indent="0" algn="ctr" eaLnBrk="1" hangingPunct="1">
              <a:buFontTx/>
              <a:buNone/>
            </a:pPr>
            <a:r>
              <a:rPr lang="en-US" dirty="0" smtClean="0"/>
              <a:t>Nutritionist- Dietitian </a:t>
            </a:r>
          </a:p>
        </p:txBody>
      </p:sp>
      <p:pic>
        <p:nvPicPr>
          <p:cNvPr id="22532" name="Picture 2" descr="C:\VANESSA\10403164_10203224678475050_4629263243025178763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35" t="4552" r="5301" b="29906"/>
          <a:stretch>
            <a:fillRect/>
          </a:stretch>
        </p:blipFill>
        <p:spPr bwMode="auto">
          <a:xfrm>
            <a:off x="867177" y="993357"/>
            <a:ext cx="1944107" cy="185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9497" y="223916"/>
            <a:ext cx="6555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Partners in the Program</a:t>
            </a:r>
            <a:endParaRPr lang="en-PH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VANESSA\10561724_10203224679635079_5078550872043898178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5" t="6829" b="20737"/>
          <a:stretch/>
        </p:blipFill>
        <p:spPr bwMode="auto">
          <a:xfrm>
            <a:off x="867176" y="3072508"/>
            <a:ext cx="1944107" cy="168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VANESSA\1455854_782960158387724_1794456183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8" t="43430" r="31028" b="20561"/>
          <a:stretch/>
        </p:blipFill>
        <p:spPr bwMode="auto">
          <a:xfrm>
            <a:off x="867176" y="4983573"/>
            <a:ext cx="1944107" cy="17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80010" y="2945023"/>
            <a:ext cx="3555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DOH NBS Coordinators</a:t>
            </a:r>
            <a:endParaRPr lang="en-PH" sz="2400" dirty="0"/>
          </a:p>
        </p:txBody>
      </p:sp>
      <p:sp>
        <p:nvSpPr>
          <p:cNvPr id="4" name="Rectangle 3"/>
          <p:cNvSpPr/>
          <p:nvPr/>
        </p:nvSpPr>
        <p:spPr>
          <a:xfrm>
            <a:off x="2811283" y="34239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dirty="0"/>
              <a:t>Ms. Marie Kris </a:t>
            </a:r>
            <a:r>
              <a:rPr lang="en-US" dirty="0" err="1"/>
              <a:t>Lacuata</a:t>
            </a:r>
            <a:endParaRPr lang="en-US" dirty="0"/>
          </a:p>
          <a:p>
            <a:pPr algn="ctr">
              <a:spcBef>
                <a:spcPct val="0"/>
              </a:spcBef>
            </a:pPr>
            <a:r>
              <a:rPr lang="en-US" dirty="0"/>
              <a:t>Project Development Officer II</a:t>
            </a:r>
          </a:p>
        </p:txBody>
      </p:sp>
      <p:sp>
        <p:nvSpPr>
          <p:cNvPr id="5" name="Rectangle 4"/>
          <p:cNvSpPr/>
          <p:nvPr/>
        </p:nvSpPr>
        <p:spPr>
          <a:xfrm>
            <a:off x="2948747" y="5481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dirty="0"/>
              <a:t>Mr. Adrian </a:t>
            </a:r>
            <a:r>
              <a:rPr lang="en-US" dirty="0" err="1"/>
              <a:t>Doctolero</a:t>
            </a:r>
            <a:endParaRPr lang="en-US" dirty="0"/>
          </a:p>
          <a:p>
            <a:pPr algn="ctr">
              <a:spcBef>
                <a:spcPct val="0"/>
              </a:spcBef>
            </a:pPr>
            <a:r>
              <a:rPr lang="en-US" dirty="0"/>
              <a:t>Project Development Officer II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66151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303276"/>
            <a:ext cx="8534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NBS Continuity Clinics for Implementation in 2014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National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Capital Region</a:t>
            </a: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Cordillera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Autonomous Region</a:t>
            </a: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Western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Visayas (West Visayas State University Medical Center, January 13, 2014)</a:t>
            </a: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CALABARZON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(GENERAL EMILIO AGUINALDO MEMORIAL HOSPITAL, JUNE 2014)</a:t>
            </a: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 Davao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Region (Southern Philippines Medical Center, February 7, 2014)</a:t>
            </a: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 Central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Luzon (Jose B.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Lingad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Memorial Regional Hospital, February 13, 2014)</a:t>
            </a: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Ilocos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(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Ilocos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 and Regional Medical Center, February 25, 2014)</a:t>
            </a: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8. Cagayan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Valley (Cagayan Valley Medical Center, February 25, 2014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9. NCR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CALABARZON, MIMAROPA (National Institute of Health, UP Manila, March 17, 2014)</a:t>
            </a: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10. Bicol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Region (Bicol Regional Training and Teaching Hospital, March 21, 2014)</a:t>
            </a: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11. Northern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Mindanao (Northern Mindanao Medical Center, March 25, 2014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12. Central Visayas (Vicente Sotto Memorial General Hospital)</a:t>
            </a: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13. Eastern Visayas (Eastern Visayas Regional Medical Center)</a:t>
            </a: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14. Zamboanga Region (Zamboanga City Medical Center)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260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4742" y="-1"/>
            <a:ext cx="916874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6416" y="77833"/>
            <a:ext cx="4011168" cy="6702333"/>
          </a:xfrm>
          <a:prstGeom prst="rect">
            <a:avLst/>
          </a:prstGeom>
        </p:spPr>
      </p:pic>
      <p:sp>
        <p:nvSpPr>
          <p:cNvPr id="5" name="Flowchart: Merge 4"/>
          <p:cNvSpPr/>
          <p:nvPr/>
        </p:nvSpPr>
        <p:spPr>
          <a:xfrm>
            <a:off x="4524233" y="1323832"/>
            <a:ext cx="95534" cy="109183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Flowchart: Merge 5"/>
          <p:cNvSpPr/>
          <p:nvPr/>
        </p:nvSpPr>
        <p:spPr>
          <a:xfrm>
            <a:off x="4096604" y="1530823"/>
            <a:ext cx="95534" cy="109183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Flowchart: Merge 6"/>
          <p:cNvSpPr/>
          <p:nvPr/>
        </p:nvSpPr>
        <p:spPr>
          <a:xfrm>
            <a:off x="4001070" y="1849270"/>
            <a:ext cx="95534" cy="109183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Flowchart: Merge 7"/>
          <p:cNvSpPr/>
          <p:nvPr/>
        </p:nvSpPr>
        <p:spPr>
          <a:xfrm>
            <a:off x="4089780" y="2270076"/>
            <a:ext cx="95534" cy="109183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lowchart: Merge 8"/>
          <p:cNvSpPr/>
          <p:nvPr/>
        </p:nvSpPr>
        <p:spPr>
          <a:xfrm>
            <a:off x="4246729" y="2622644"/>
            <a:ext cx="95534" cy="109183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Flowchart: Merge 9"/>
          <p:cNvSpPr/>
          <p:nvPr/>
        </p:nvSpPr>
        <p:spPr>
          <a:xfrm>
            <a:off x="4096604" y="2872852"/>
            <a:ext cx="95534" cy="109183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lowchart: Merge 10"/>
          <p:cNvSpPr/>
          <p:nvPr/>
        </p:nvSpPr>
        <p:spPr>
          <a:xfrm>
            <a:off x="5268036" y="3191300"/>
            <a:ext cx="95534" cy="109183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lowchart: Merge 11"/>
          <p:cNvSpPr/>
          <p:nvPr/>
        </p:nvSpPr>
        <p:spPr>
          <a:xfrm>
            <a:off x="4840407" y="4253551"/>
            <a:ext cx="95534" cy="109183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lowchart: Merge 12"/>
          <p:cNvSpPr/>
          <p:nvPr/>
        </p:nvSpPr>
        <p:spPr>
          <a:xfrm>
            <a:off x="5381767" y="4362734"/>
            <a:ext cx="95534" cy="109183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lowchart: Merge 13"/>
          <p:cNvSpPr/>
          <p:nvPr/>
        </p:nvSpPr>
        <p:spPr>
          <a:xfrm>
            <a:off x="5697940" y="4080680"/>
            <a:ext cx="95534" cy="109183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Flowchart: Merge 14"/>
          <p:cNvSpPr/>
          <p:nvPr/>
        </p:nvSpPr>
        <p:spPr>
          <a:xfrm>
            <a:off x="5761629" y="5321240"/>
            <a:ext cx="95534" cy="109183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Flowchart: Merge 15"/>
          <p:cNvSpPr/>
          <p:nvPr/>
        </p:nvSpPr>
        <p:spPr>
          <a:xfrm>
            <a:off x="4619767" y="5757080"/>
            <a:ext cx="95534" cy="109183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Flowchart: Merge 16"/>
          <p:cNvSpPr/>
          <p:nvPr/>
        </p:nvSpPr>
        <p:spPr>
          <a:xfrm>
            <a:off x="5672919" y="6168787"/>
            <a:ext cx="95534" cy="109183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Flowchart: Merge 17"/>
          <p:cNvSpPr/>
          <p:nvPr/>
        </p:nvSpPr>
        <p:spPr>
          <a:xfrm>
            <a:off x="6096001" y="5732058"/>
            <a:ext cx="95534" cy="109183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03066" y="1214907"/>
            <a:ext cx="1094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CAGAYAN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6236" y="1412743"/>
            <a:ext cx="1094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BAGUIO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1730" y="1795162"/>
            <a:ext cx="1094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LA UNION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31301" y="2214320"/>
            <a:ext cx="1094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PAMPANGA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96604" y="2666559"/>
            <a:ext cx="1094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MANILA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14130" y="2841228"/>
            <a:ext cx="1094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CAVITE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6037" y="3124818"/>
            <a:ext cx="1094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ALBAY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96331" y="4011718"/>
            <a:ext cx="1094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LEYTE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01702" y="4420087"/>
            <a:ext cx="1094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ILOILO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46037" y="4333417"/>
            <a:ext cx="1094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CEBU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7163" y="5214933"/>
            <a:ext cx="1631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CAGAYAN DE ORO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43620" y="5673171"/>
            <a:ext cx="1094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DAVAO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72919" y="6036466"/>
            <a:ext cx="1094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COTABATO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86729" y="5727763"/>
            <a:ext cx="1280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ZAMBOANGA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388" y="92005"/>
            <a:ext cx="36102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Map of NBS </a:t>
            </a:r>
          </a:p>
          <a:p>
            <a:pPr algn="ctr"/>
            <a:r>
              <a:rPr lang="en-US" sz="3200" b="1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Continuity Clinics</a:t>
            </a:r>
            <a:endParaRPr lang="en-US" sz="32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9954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irtual-asia.com/files/regio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" y="161266"/>
            <a:ext cx="6347713" cy="6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43369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376" y="658368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3600" dirty="0" smtClean="0">
                <a:latin typeface="Arial Rounded MT Bold" pitchFamily="34" charset="0"/>
              </a:rPr>
              <a:t>The Clinic covers the whole Region 1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Arial Rounded MT Bold" pitchFamily="34" charset="0"/>
              </a:rPr>
              <a:t>Ilocos</a:t>
            </a:r>
            <a:r>
              <a:rPr lang="en-US" sz="3600" dirty="0" smtClean="0">
                <a:latin typeface="Arial Rounded MT Bold" pitchFamily="34" charset="0"/>
              </a:rPr>
              <a:t> Norte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Arial Rounded MT Bold" pitchFamily="34" charset="0"/>
              </a:rPr>
              <a:t>Ilocos</a:t>
            </a:r>
            <a:r>
              <a:rPr lang="en-US" sz="3600" dirty="0" smtClean="0">
                <a:latin typeface="Arial Rounded MT Bold" pitchFamily="34" charset="0"/>
              </a:rPr>
              <a:t> Sur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 Rounded MT Bold" pitchFamily="34" charset="0"/>
              </a:rPr>
              <a:t>La Union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Arial Rounded MT Bold" pitchFamily="34" charset="0"/>
              </a:rPr>
              <a:t>Pangasinan</a:t>
            </a:r>
            <a:endParaRPr lang="en-US" sz="36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6246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6" y="164592"/>
            <a:ext cx="8610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Roles and Responsibilities of NBS </a:t>
            </a:r>
            <a:endPara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Continuity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Clinic Team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Patient/Family-Centered Activities (Main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Encourages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family to maintain relationship with Newborn Screening Continuity Clinic and Birth Defects Continuity Clinic to ensure continuous and effective care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Monitors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compliance with treatment (facilitate referral to appropriate sub-specialties, therapies, nutritionists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Reinforces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schedule of follow-up appointments and work-ups by the NSC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Provides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follow-up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counseling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anticipatory guidance to the family.</a:t>
            </a:r>
          </a:p>
          <a:p>
            <a:pPr lvl="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continuing education about the condition to the families and the health professionals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buFont typeface="Arial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Set up patient/family support in coordination with NSRC.</a:t>
            </a:r>
          </a:p>
          <a:p>
            <a:pPr lvl="0">
              <a:buFont typeface="Arial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Coordinates with CHD in patient recall (lost to follow-up cases).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0741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22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Newborn Screening Centers</a:t>
            </a: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Gives diagnosis, makes proper referral and initiate management for all confirmed NBS patients;</a:t>
            </a:r>
          </a:p>
          <a:p>
            <a:pPr>
              <a:buFont typeface="Arial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roster of confirmed patients, including their protocols for management and the list of follow-up laboratory procedures, to the NBS Continuity Clinic.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7343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304" y="312313"/>
            <a:ext cx="822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Health Regional Offices</a:t>
            </a: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Establishes a mechanism for recall of confirmed patients for referral to experts for management and follow-up care;</a:t>
            </a:r>
          </a:p>
          <a:p>
            <a:pPr>
              <a:buFont typeface="Arial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Indigency support for confirmatory testing of patients with significantly elevated laboratory results and for the treatment of long-term management of confirmed patients in the region.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3761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1"/>
            <a:ext cx="82296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Anticipated Referrals</a:t>
            </a: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Minimum in-house specialist include:</a:t>
            </a:r>
          </a:p>
          <a:p>
            <a:pPr lvl="1"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Neonatologist</a:t>
            </a:r>
          </a:p>
          <a:p>
            <a:pPr lvl="1"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Pediatric-Hematologist</a:t>
            </a:r>
          </a:p>
          <a:p>
            <a:pPr lvl="1"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Genetic Counselor</a:t>
            </a:r>
          </a:p>
          <a:p>
            <a:pPr lvl="1">
              <a:buFontTx/>
              <a:buChar char="-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Tele-consultation with other specialist:</a:t>
            </a:r>
          </a:p>
          <a:p>
            <a:pPr lvl="1"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Geneticist</a:t>
            </a:r>
          </a:p>
          <a:p>
            <a:pPr lvl="1"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Pediatric Endocrinologist</a:t>
            </a:r>
          </a:p>
          <a:p>
            <a:pPr lvl="1"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Pulmonologist</a:t>
            </a:r>
          </a:p>
          <a:p>
            <a:pPr lvl="1">
              <a:buFontTx/>
              <a:buChar char="-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Etc. as needed</a:t>
            </a:r>
          </a:p>
          <a:p>
            <a:pPr lvl="1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0972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" y="175260"/>
            <a:ext cx="883920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NEWBORN SCREENING CONTINUITY CLINIC</a:t>
            </a: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Refers to an ambulatory clinic based in a Tertiary hospital identified by the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Health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be part of the National Comprehensive Newborn Screening System Treatment Network.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is equipped to facilitate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CONTINUITY OF CARE OF CONFIRMED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patients in its area of coverage.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*DOH Administrative Order No. 2014-0035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614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6255"/>
            <a:ext cx="9144000" cy="4972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311" y="5804511"/>
            <a:ext cx="59554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Philippine STAR</a:t>
            </a:r>
          </a:p>
          <a:p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VOL. XXIX NO. 112, SUNDAY, NOVEMBER 16, 2014, PAGE 14</a:t>
            </a:r>
            <a:endParaRPr lang="en-US" sz="16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0680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1146" y="117348"/>
            <a:ext cx="92903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EWBORN </a:t>
            </a:r>
            <a:r>
              <a:rPr lang="en-US" sz="4000" b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CREENING </a:t>
            </a:r>
            <a:r>
              <a:rPr lang="en-US" sz="4000" b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ONTINUITY </a:t>
            </a:r>
            <a:r>
              <a:rPr lang="en-US" sz="4000" b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LINIC</a:t>
            </a:r>
          </a:p>
          <a:p>
            <a:pPr algn="ctr"/>
            <a:r>
              <a:rPr lang="en-US" sz="3200" b="1" dirty="0" smtClean="0">
                <a:ln w="10541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Region 1</a:t>
            </a:r>
            <a:endParaRPr lang="en-US" sz="3200" b="1" dirty="0">
              <a:ln w="10541" cmpd="sng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4276" y="1652518"/>
            <a:ext cx="41985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Clinic Set-up: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Located: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Ilocos</a:t>
            </a:r>
            <a:r>
              <a:rPr lang="en-US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 and Regional Medical Center</a:t>
            </a: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San Fernando La Union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photos.wikimapia.org/p/00/03/89/84/65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970" y="1652518"/>
            <a:ext cx="4854306" cy="45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20108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70563" y="191294"/>
            <a:ext cx="6347713" cy="1320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NBS Continuity Clinic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5161" y="5807978"/>
            <a:ext cx="597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In front of </a:t>
            </a:r>
            <a:r>
              <a:rPr lang="en-PH" dirty="0" err="1" smtClean="0"/>
              <a:t>Pedia</a:t>
            </a:r>
            <a:r>
              <a:rPr lang="en-PH" dirty="0" smtClean="0"/>
              <a:t> Conference near NICU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366"/>
          <a:stretch/>
        </p:blipFill>
        <p:spPr>
          <a:xfrm>
            <a:off x="870795" y="1390722"/>
            <a:ext cx="3073624" cy="4140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0789" y="1451408"/>
            <a:ext cx="3367254" cy="407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6257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5327" y="269383"/>
            <a:ext cx="7364571" cy="5334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b="1" dirty="0" smtClean="0"/>
              <a:t>Clinic Schedule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3726" y="1506828"/>
            <a:ext cx="8544059" cy="40192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eaLnBrk="1" fontAlgn="auto" hangingPunct="1">
              <a:buFont typeface="Arial" pitchFamily="34" charset="0"/>
              <a:buNone/>
              <a:defRPr/>
            </a:pPr>
            <a:endParaRPr lang="en-PH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buFont typeface="Arial" pitchFamily="34" charset="0"/>
              <a:buNone/>
              <a:defRPr/>
            </a:pPr>
            <a:r>
              <a:rPr lang="en-PH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Monday- Friday		8:00am -5: 00 pm</a:t>
            </a:r>
            <a:endParaRPr lang="en-PH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buFont typeface="Arial" pitchFamily="34" charset="0"/>
              <a:buNone/>
              <a:defRPr/>
            </a:pPr>
            <a:r>
              <a:rPr lang="en-PH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OF FOLLOW UP CONSULTATIONS</a:t>
            </a:r>
            <a:endParaRPr lang="en-PH" sz="4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0" algn="ctr" eaLnBrk="1" fontAlgn="auto" hangingPunct="1">
              <a:buFont typeface="Arial" pitchFamily="34" charset="0"/>
              <a:buNone/>
              <a:defRPr/>
            </a:pPr>
            <a:r>
              <a:rPr lang="en-PH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 	2:00 – 4:00 pm</a:t>
            </a:r>
          </a:p>
          <a:p>
            <a:pPr marL="800100" lvl="2" indent="0" algn="ctr" eaLnBrk="1" fontAlgn="auto" hangingPunct="1">
              <a:buFont typeface="Arial" pitchFamily="34" charset="0"/>
              <a:buNone/>
              <a:defRPr/>
            </a:pPr>
            <a:endParaRPr lang="en-PH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0406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81" y="472317"/>
            <a:ext cx="7976710" cy="1400530"/>
          </a:xfrm>
        </p:spPr>
        <p:txBody>
          <a:bodyPr/>
          <a:lstStyle/>
          <a:p>
            <a:pPr algn="ctr"/>
            <a:r>
              <a:rPr lang="en-PH" dirty="0" smtClean="0"/>
              <a:t>Census of NBSCC as of   April 2016</a:t>
            </a:r>
            <a:endParaRPr lang="en-P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6463965"/>
              </p:ext>
            </p:extLst>
          </p:nvPr>
        </p:nvGraphicFramePr>
        <p:xfrm>
          <a:off x="359281" y="1872847"/>
          <a:ext cx="8049295" cy="4775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603"/>
                <a:gridCol w="833128"/>
                <a:gridCol w="801192"/>
                <a:gridCol w="1147045"/>
                <a:gridCol w="1045529"/>
                <a:gridCol w="1149899"/>
                <a:gridCol w="1149899"/>
              </a:tblGrid>
              <a:tr h="1054594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dirty="0" smtClean="0"/>
                        <a:t>CH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dirty="0" smtClean="0"/>
                        <a:t>CAH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dirty="0" err="1" smtClean="0"/>
                        <a:t>Galactosemia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dirty="0" smtClean="0"/>
                        <a:t>PKU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dirty="0" smtClean="0"/>
                        <a:t>MSUD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dirty="0" smtClean="0"/>
                        <a:t>ENBS</a:t>
                      </a:r>
                      <a:endParaRPr lang="en-PH" dirty="0"/>
                    </a:p>
                  </a:txBody>
                  <a:tcPr/>
                </a:tc>
              </a:tr>
              <a:tr h="610996">
                <a:tc>
                  <a:txBody>
                    <a:bodyPr/>
                    <a:lstStyle/>
                    <a:p>
                      <a:r>
                        <a:rPr lang="en-PH" dirty="0" err="1" smtClean="0"/>
                        <a:t>Ilocos</a:t>
                      </a:r>
                      <a:r>
                        <a:rPr lang="en-PH" baseline="0" dirty="0" smtClean="0"/>
                        <a:t> </a:t>
                      </a:r>
                      <a:r>
                        <a:rPr lang="en-PH" baseline="0" dirty="0" err="1" smtClean="0"/>
                        <a:t>Norte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4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3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</a:tr>
              <a:tr h="610996">
                <a:tc>
                  <a:txBody>
                    <a:bodyPr/>
                    <a:lstStyle/>
                    <a:p>
                      <a:r>
                        <a:rPr lang="en-PH" dirty="0" err="1" smtClean="0"/>
                        <a:t>Ilocos</a:t>
                      </a:r>
                      <a:r>
                        <a:rPr lang="en-PH" dirty="0" smtClean="0"/>
                        <a:t> Sur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11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5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2</a:t>
                      </a:r>
                      <a:endParaRPr lang="en-PH" dirty="0"/>
                    </a:p>
                  </a:txBody>
                  <a:tcPr/>
                </a:tc>
              </a:tr>
              <a:tr h="610996">
                <a:tc>
                  <a:txBody>
                    <a:bodyPr/>
                    <a:lstStyle/>
                    <a:p>
                      <a:r>
                        <a:rPr lang="en-PH" dirty="0" smtClean="0"/>
                        <a:t>La Union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15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1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1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2</a:t>
                      </a:r>
                      <a:endParaRPr lang="en-PH" dirty="0"/>
                    </a:p>
                  </a:txBody>
                  <a:tcPr/>
                </a:tc>
              </a:tr>
              <a:tr h="610996">
                <a:tc>
                  <a:txBody>
                    <a:bodyPr/>
                    <a:lstStyle/>
                    <a:p>
                      <a:r>
                        <a:rPr lang="en-PH" dirty="0" err="1" smtClean="0"/>
                        <a:t>Pangasinan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45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4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1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5</a:t>
                      </a:r>
                      <a:endParaRPr lang="en-PH" dirty="0"/>
                    </a:p>
                  </a:txBody>
                  <a:tcPr/>
                </a:tc>
              </a:tr>
              <a:tr h="636851">
                <a:tc>
                  <a:txBody>
                    <a:bodyPr/>
                    <a:lstStyle/>
                    <a:p>
                      <a:r>
                        <a:rPr lang="en-PH" b="0" dirty="0" smtClean="0"/>
                        <a:t>No</a:t>
                      </a:r>
                      <a:r>
                        <a:rPr lang="en-PH" b="0" baseline="0" dirty="0" smtClean="0"/>
                        <a:t> address noted</a:t>
                      </a:r>
                      <a:endParaRPr lang="en-P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0" dirty="0" smtClean="0"/>
                        <a:t>2</a:t>
                      </a:r>
                      <a:endParaRPr lang="en-P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0" dirty="0" smtClean="0"/>
                        <a:t>2</a:t>
                      </a:r>
                      <a:endParaRPr lang="en-P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0" dirty="0" smtClean="0"/>
                        <a:t>1</a:t>
                      </a:r>
                      <a:endParaRPr lang="en-P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0" dirty="0" smtClean="0"/>
                        <a:t>1</a:t>
                      </a:r>
                      <a:endParaRPr lang="en-P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0" dirty="0" smtClean="0"/>
                        <a:t>0</a:t>
                      </a:r>
                      <a:endParaRPr lang="en-P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0" dirty="0" smtClean="0"/>
                        <a:t>0</a:t>
                      </a:r>
                    </a:p>
                    <a:p>
                      <a:endParaRPr lang="en-PH" b="0" dirty="0" smtClean="0"/>
                    </a:p>
                  </a:txBody>
                  <a:tcPr/>
                </a:tc>
              </a:tr>
              <a:tr h="636851">
                <a:tc>
                  <a:txBody>
                    <a:bodyPr/>
                    <a:lstStyle/>
                    <a:p>
                      <a:r>
                        <a:rPr lang="en-PH" b="1" dirty="0" smtClean="0"/>
                        <a:t>TOTAL</a:t>
                      </a:r>
                      <a:endParaRPr lang="en-P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1" dirty="0" smtClean="0"/>
                        <a:t>77</a:t>
                      </a:r>
                      <a:endParaRPr lang="en-P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1" dirty="0" smtClean="0"/>
                        <a:t>15</a:t>
                      </a:r>
                      <a:endParaRPr lang="en-P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1" dirty="0" smtClean="0"/>
                        <a:t>1</a:t>
                      </a:r>
                      <a:endParaRPr lang="en-P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1" dirty="0" smtClean="0"/>
                        <a:t>1</a:t>
                      </a:r>
                      <a:endParaRPr lang="en-P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1" dirty="0" smtClean="0"/>
                        <a:t>0</a:t>
                      </a:r>
                      <a:endParaRPr lang="en-P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b="1" dirty="0" smtClean="0"/>
                        <a:t>9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493298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976710" cy="1400530"/>
          </a:xfrm>
        </p:spPr>
        <p:txBody>
          <a:bodyPr/>
          <a:lstStyle/>
          <a:p>
            <a:pPr algn="ctr"/>
            <a:r>
              <a:rPr lang="en-PH" dirty="0" smtClean="0"/>
              <a:t>Census of NBSCC as of   April 2016</a:t>
            </a:r>
            <a:endParaRPr lang="en-P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8847023"/>
              </p:ext>
            </p:extLst>
          </p:nvPr>
        </p:nvGraphicFramePr>
        <p:xfrm>
          <a:off x="608146" y="2494346"/>
          <a:ext cx="7737364" cy="4124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341"/>
                <a:gridCol w="1934341"/>
                <a:gridCol w="1934341"/>
                <a:gridCol w="1934341"/>
              </a:tblGrid>
              <a:tr h="1058350">
                <a:tc>
                  <a:txBody>
                    <a:bodyPr/>
                    <a:lstStyle/>
                    <a:p>
                      <a:r>
                        <a:rPr lang="en-PH" dirty="0" smtClean="0"/>
                        <a:t>Province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Recalled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Uncompliant/ Unrecalled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Lost to Follow</a:t>
                      </a:r>
                      <a:r>
                        <a:rPr lang="en-PH" baseline="0" dirty="0" smtClean="0"/>
                        <a:t>-up</a:t>
                      </a:r>
                      <a:endParaRPr lang="en-PH" dirty="0"/>
                    </a:p>
                  </a:txBody>
                  <a:tcPr/>
                </a:tc>
              </a:tr>
              <a:tr h="613171">
                <a:tc>
                  <a:txBody>
                    <a:bodyPr/>
                    <a:lstStyle/>
                    <a:p>
                      <a:r>
                        <a:rPr lang="en-PH" dirty="0" err="1" smtClean="0"/>
                        <a:t>Ilocos</a:t>
                      </a:r>
                      <a:r>
                        <a:rPr lang="en-PH" baseline="0" dirty="0" smtClean="0"/>
                        <a:t> </a:t>
                      </a:r>
                      <a:r>
                        <a:rPr lang="en-PH" baseline="0" dirty="0" err="1" smtClean="0"/>
                        <a:t>Norte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3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1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</a:tr>
              <a:tr h="613171">
                <a:tc>
                  <a:txBody>
                    <a:bodyPr/>
                    <a:lstStyle/>
                    <a:p>
                      <a:r>
                        <a:rPr lang="en-PH" dirty="0" err="1" smtClean="0"/>
                        <a:t>Ilocos</a:t>
                      </a:r>
                      <a:r>
                        <a:rPr lang="en-PH" dirty="0" smtClean="0"/>
                        <a:t> Sur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5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4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2</a:t>
                      </a:r>
                      <a:endParaRPr lang="en-PH" dirty="0"/>
                    </a:p>
                  </a:txBody>
                  <a:tcPr/>
                </a:tc>
              </a:tr>
              <a:tr h="613171">
                <a:tc>
                  <a:txBody>
                    <a:bodyPr/>
                    <a:lstStyle/>
                    <a:p>
                      <a:r>
                        <a:rPr lang="en-PH" dirty="0" smtClean="0"/>
                        <a:t>La Union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12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3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</a:tr>
              <a:tr h="613171">
                <a:tc>
                  <a:txBody>
                    <a:bodyPr/>
                    <a:lstStyle/>
                    <a:p>
                      <a:r>
                        <a:rPr lang="en-PH" dirty="0" err="1" smtClean="0"/>
                        <a:t>Pangasinan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39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3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2</a:t>
                      </a:r>
                      <a:endParaRPr lang="en-PH" dirty="0"/>
                    </a:p>
                  </a:txBody>
                  <a:tcPr/>
                </a:tc>
              </a:tr>
              <a:tr h="613171">
                <a:tc>
                  <a:txBody>
                    <a:bodyPr/>
                    <a:lstStyle/>
                    <a:p>
                      <a:r>
                        <a:rPr lang="en-PH" dirty="0" smtClean="0"/>
                        <a:t>No</a:t>
                      </a:r>
                      <a:r>
                        <a:rPr lang="en-PH" baseline="0" dirty="0" smtClean="0"/>
                        <a:t> address noted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2</a:t>
                      </a:r>
                      <a:endParaRPr lang="en-P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23506" y="2125014"/>
            <a:ext cx="328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/>
              <a:t>Congenital Hypothyroidism 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7794739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976710" cy="1400530"/>
          </a:xfrm>
        </p:spPr>
        <p:txBody>
          <a:bodyPr/>
          <a:lstStyle/>
          <a:p>
            <a:pPr algn="ctr"/>
            <a:r>
              <a:rPr lang="en-PH" dirty="0" smtClean="0"/>
              <a:t>Census of NBSCC as of   April 2016</a:t>
            </a:r>
            <a:endParaRPr lang="en-P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29683230"/>
              </p:ext>
            </p:extLst>
          </p:nvPr>
        </p:nvGraphicFramePr>
        <p:xfrm>
          <a:off x="878602" y="2494346"/>
          <a:ext cx="7737364" cy="4160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341"/>
                <a:gridCol w="1934341"/>
                <a:gridCol w="1934341"/>
                <a:gridCol w="1934341"/>
              </a:tblGrid>
              <a:tr h="1058350">
                <a:tc>
                  <a:txBody>
                    <a:bodyPr/>
                    <a:lstStyle/>
                    <a:p>
                      <a:r>
                        <a:rPr lang="en-PH" dirty="0" smtClean="0"/>
                        <a:t>Province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Recalled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Uncompliant</a:t>
                      </a:r>
                      <a:r>
                        <a:rPr lang="en-PH" baseline="0" dirty="0" smtClean="0"/>
                        <a:t> 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Lost to Follow</a:t>
                      </a:r>
                      <a:r>
                        <a:rPr lang="en-PH" baseline="0" dirty="0" smtClean="0"/>
                        <a:t>-up</a:t>
                      </a:r>
                      <a:endParaRPr lang="en-PH" dirty="0"/>
                    </a:p>
                  </a:txBody>
                  <a:tcPr/>
                </a:tc>
              </a:tr>
              <a:tr h="649643">
                <a:tc>
                  <a:txBody>
                    <a:bodyPr/>
                    <a:lstStyle/>
                    <a:p>
                      <a:r>
                        <a:rPr lang="en-PH" dirty="0" err="1" smtClean="0"/>
                        <a:t>Ilocos</a:t>
                      </a:r>
                      <a:r>
                        <a:rPr lang="en-PH" baseline="0" dirty="0" smtClean="0"/>
                        <a:t> </a:t>
                      </a:r>
                      <a:r>
                        <a:rPr lang="en-PH" baseline="0" dirty="0" err="1" smtClean="0"/>
                        <a:t>Norte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2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1</a:t>
                      </a:r>
                      <a:endParaRPr lang="en-PH" dirty="0"/>
                    </a:p>
                  </a:txBody>
                  <a:tcPr/>
                </a:tc>
              </a:tr>
              <a:tr h="613171">
                <a:tc>
                  <a:txBody>
                    <a:bodyPr/>
                    <a:lstStyle/>
                    <a:p>
                      <a:r>
                        <a:rPr lang="en-PH" dirty="0" err="1" smtClean="0"/>
                        <a:t>Ilocos</a:t>
                      </a:r>
                      <a:r>
                        <a:rPr lang="en-PH" dirty="0" smtClean="0"/>
                        <a:t> Sur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3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2</a:t>
                      </a:r>
                      <a:endParaRPr lang="en-PH" dirty="0"/>
                    </a:p>
                  </a:txBody>
                  <a:tcPr/>
                </a:tc>
              </a:tr>
              <a:tr h="613171">
                <a:tc>
                  <a:txBody>
                    <a:bodyPr/>
                    <a:lstStyle/>
                    <a:p>
                      <a:r>
                        <a:rPr lang="en-PH" dirty="0" smtClean="0"/>
                        <a:t>La Union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1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</a:tr>
              <a:tr h="613171">
                <a:tc>
                  <a:txBody>
                    <a:bodyPr/>
                    <a:lstStyle/>
                    <a:p>
                      <a:r>
                        <a:rPr lang="en-PH" dirty="0" err="1" smtClean="0"/>
                        <a:t>Pangasinan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2 (1 EXPIRED)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1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1</a:t>
                      </a:r>
                      <a:endParaRPr lang="en-PH" dirty="0"/>
                    </a:p>
                  </a:txBody>
                  <a:tcPr/>
                </a:tc>
              </a:tr>
              <a:tr h="613171">
                <a:tc>
                  <a:txBody>
                    <a:bodyPr/>
                    <a:lstStyle/>
                    <a:p>
                      <a:r>
                        <a:rPr lang="en-PH" dirty="0" smtClean="0"/>
                        <a:t>No</a:t>
                      </a:r>
                      <a:r>
                        <a:rPr lang="en-PH" baseline="0" dirty="0" smtClean="0"/>
                        <a:t> Address noted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2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2</a:t>
                      </a:r>
                      <a:endParaRPr lang="en-P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23506" y="2125014"/>
            <a:ext cx="37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/>
              <a:t>Congenital Adrenal Hyperplasia 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12407627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976710" cy="1400530"/>
          </a:xfrm>
        </p:spPr>
        <p:txBody>
          <a:bodyPr/>
          <a:lstStyle/>
          <a:p>
            <a:pPr algn="ctr"/>
            <a:r>
              <a:rPr lang="en-PH" dirty="0" smtClean="0"/>
              <a:t>Census of NBSCC as of   April 2016</a:t>
            </a:r>
            <a:endParaRPr lang="en-P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6119502"/>
              </p:ext>
            </p:extLst>
          </p:nvPr>
        </p:nvGraphicFramePr>
        <p:xfrm>
          <a:off x="724056" y="3018553"/>
          <a:ext cx="7737364" cy="3511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341"/>
                <a:gridCol w="1934341"/>
                <a:gridCol w="1934341"/>
                <a:gridCol w="1934341"/>
              </a:tblGrid>
              <a:tr h="1058350">
                <a:tc>
                  <a:txBody>
                    <a:bodyPr/>
                    <a:lstStyle/>
                    <a:p>
                      <a:r>
                        <a:rPr lang="en-PH" dirty="0" smtClean="0"/>
                        <a:t>Province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Recalled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Uncompliant/ Unrecalled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Lost to Follow</a:t>
                      </a:r>
                      <a:r>
                        <a:rPr lang="en-PH" baseline="0" dirty="0" smtClean="0"/>
                        <a:t>-up</a:t>
                      </a:r>
                      <a:endParaRPr lang="en-PH" dirty="0"/>
                    </a:p>
                  </a:txBody>
                  <a:tcPr/>
                </a:tc>
              </a:tr>
              <a:tr h="613171">
                <a:tc>
                  <a:txBody>
                    <a:bodyPr/>
                    <a:lstStyle/>
                    <a:p>
                      <a:r>
                        <a:rPr lang="en-PH" dirty="0" err="1" smtClean="0"/>
                        <a:t>Ilocos</a:t>
                      </a:r>
                      <a:r>
                        <a:rPr lang="en-PH" baseline="0" dirty="0" smtClean="0"/>
                        <a:t> </a:t>
                      </a:r>
                      <a:r>
                        <a:rPr lang="en-PH" baseline="0" dirty="0" err="1" smtClean="0"/>
                        <a:t>Norte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</a:tr>
              <a:tr h="613171">
                <a:tc>
                  <a:txBody>
                    <a:bodyPr/>
                    <a:lstStyle/>
                    <a:p>
                      <a:r>
                        <a:rPr lang="en-PH" dirty="0" err="1" smtClean="0"/>
                        <a:t>Ilocos</a:t>
                      </a:r>
                      <a:r>
                        <a:rPr lang="en-PH" dirty="0" smtClean="0"/>
                        <a:t> Sur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</a:tr>
              <a:tr h="613171">
                <a:tc>
                  <a:txBody>
                    <a:bodyPr/>
                    <a:lstStyle/>
                    <a:p>
                      <a:r>
                        <a:rPr lang="en-PH" dirty="0" smtClean="0"/>
                        <a:t>La Union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1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</a:tr>
              <a:tr h="613171">
                <a:tc>
                  <a:txBody>
                    <a:bodyPr/>
                    <a:lstStyle/>
                    <a:p>
                      <a:r>
                        <a:rPr lang="en-PH" dirty="0" err="1" smtClean="0"/>
                        <a:t>Pangasinan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23506" y="2125014"/>
            <a:ext cx="328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dirty="0" err="1" smtClean="0"/>
              <a:t>Galactosemia</a:t>
            </a:r>
            <a:r>
              <a:rPr lang="en-PH" dirty="0" smtClean="0"/>
              <a:t> 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6906439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976710" cy="1400530"/>
          </a:xfrm>
        </p:spPr>
        <p:txBody>
          <a:bodyPr/>
          <a:lstStyle/>
          <a:p>
            <a:pPr algn="ctr"/>
            <a:r>
              <a:rPr lang="en-PH" dirty="0" smtClean="0"/>
              <a:t>Census of NBSCC as of   April 2016</a:t>
            </a:r>
            <a:endParaRPr lang="en-P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7390399"/>
              </p:ext>
            </p:extLst>
          </p:nvPr>
        </p:nvGraphicFramePr>
        <p:xfrm>
          <a:off x="724056" y="3018553"/>
          <a:ext cx="7737364" cy="3511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341"/>
                <a:gridCol w="1934341"/>
                <a:gridCol w="1934341"/>
                <a:gridCol w="1934341"/>
              </a:tblGrid>
              <a:tr h="1058350">
                <a:tc>
                  <a:txBody>
                    <a:bodyPr/>
                    <a:lstStyle/>
                    <a:p>
                      <a:r>
                        <a:rPr lang="en-PH" dirty="0" smtClean="0"/>
                        <a:t>Province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Recalled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Uncompliant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Lost to Follow</a:t>
                      </a:r>
                      <a:r>
                        <a:rPr lang="en-PH" baseline="0" dirty="0" smtClean="0"/>
                        <a:t>-up</a:t>
                      </a:r>
                      <a:endParaRPr lang="en-PH" dirty="0"/>
                    </a:p>
                  </a:txBody>
                  <a:tcPr/>
                </a:tc>
              </a:tr>
              <a:tr h="613171">
                <a:tc>
                  <a:txBody>
                    <a:bodyPr/>
                    <a:lstStyle/>
                    <a:p>
                      <a:r>
                        <a:rPr lang="en-PH" dirty="0" err="1" smtClean="0"/>
                        <a:t>Ilocos</a:t>
                      </a:r>
                      <a:r>
                        <a:rPr lang="en-PH" baseline="0" dirty="0" smtClean="0"/>
                        <a:t> </a:t>
                      </a:r>
                      <a:r>
                        <a:rPr lang="en-PH" baseline="0" dirty="0" err="1" smtClean="0"/>
                        <a:t>Norte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</a:tr>
              <a:tr h="613171">
                <a:tc>
                  <a:txBody>
                    <a:bodyPr/>
                    <a:lstStyle/>
                    <a:p>
                      <a:r>
                        <a:rPr lang="en-PH" dirty="0" err="1" smtClean="0"/>
                        <a:t>Ilocos</a:t>
                      </a:r>
                      <a:r>
                        <a:rPr lang="en-PH" dirty="0" smtClean="0"/>
                        <a:t> Sur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</a:tr>
              <a:tr h="613171">
                <a:tc>
                  <a:txBody>
                    <a:bodyPr/>
                    <a:lstStyle/>
                    <a:p>
                      <a:r>
                        <a:rPr lang="en-PH" dirty="0" smtClean="0"/>
                        <a:t>La Union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</a:tr>
              <a:tr h="613171">
                <a:tc>
                  <a:txBody>
                    <a:bodyPr/>
                    <a:lstStyle/>
                    <a:p>
                      <a:r>
                        <a:rPr lang="en-PH" dirty="0" err="1" smtClean="0"/>
                        <a:t>Pangasinan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1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23506" y="2125014"/>
            <a:ext cx="328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dirty="0" smtClean="0"/>
              <a:t>Phenylketonuria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35926350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976710" cy="1400530"/>
          </a:xfrm>
        </p:spPr>
        <p:txBody>
          <a:bodyPr/>
          <a:lstStyle/>
          <a:p>
            <a:pPr algn="ctr"/>
            <a:r>
              <a:rPr lang="en-PH" dirty="0" smtClean="0"/>
              <a:t>Census of NBSCC as of   April 2016</a:t>
            </a:r>
            <a:endParaRPr lang="en-P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5446054"/>
              </p:ext>
            </p:extLst>
          </p:nvPr>
        </p:nvGraphicFramePr>
        <p:xfrm>
          <a:off x="724056" y="3018553"/>
          <a:ext cx="7737364" cy="3511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341"/>
                <a:gridCol w="1934341"/>
                <a:gridCol w="1934341"/>
                <a:gridCol w="1934341"/>
              </a:tblGrid>
              <a:tr h="1058350">
                <a:tc>
                  <a:txBody>
                    <a:bodyPr/>
                    <a:lstStyle/>
                    <a:p>
                      <a:r>
                        <a:rPr lang="en-PH" dirty="0" smtClean="0"/>
                        <a:t>Province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Recalled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Uncompliant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Lost to Follow</a:t>
                      </a:r>
                      <a:r>
                        <a:rPr lang="en-PH" baseline="0" dirty="0" smtClean="0"/>
                        <a:t>-up</a:t>
                      </a:r>
                      <a:endParaRPr lang="en-PH" dirty="0"/>
                    </a:p>
                  </a:txBody>
                  <a:tcPr/>
                </a:tc>
              </a:tr>
              <a:tr h="613171">
                <a:tc>
                  <a:txBody>
                    <a:bodyPr/>
                    <a:lstStyle/>
                    <a:p>
                      <a:r>
                        <a:rPr lang="en-PH" dirty="0" err="1" smtClean="0"/>
                        <a:t>Ilocos</a:t>
                      </a:r>
                      <a:r>
                        <a:rPr lang="en-PH" baseline="0" dirty="0" smtClean="0"/>
                        <a:t> </a:t>
                      </a:r>
                      <a:r>
                        <a:rPr lang="en-PH" baseline="0" dirty="0" err="1" smtClean="0"/>
                        <a:t>Norte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</a:tr>
              <a:tr h="613171">
                <a:tc>
                  <a:txBody>
                    <a:bodyPr/>
                    <a:lstStyle/>
                    <a:p>
                      <a:r>
                        <a:rPr lang="en-PH" dirty="0" err="1" smtClean="0"/>
                        <a:t>Ilocos</a:t>
                      </a:r>
                      <a:r>
                        <a:rPr lang="en-PH" dirty="0" smtClean="0"/>
                        <a:t> Sur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1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1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</a:tr>
              <a:tr h="613171">
                <a:tc>
                  <a:txBody>
                    <a:bodyPr/>
                    <a:lstStyle/>
                    <a:p>
                      <a:r>
                        <a:rPr lang="en-PH" dirty="0" smtClean="0"/>
                        <a:t>La Union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2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</a:tr>
              <a:tr h="613171">
                <a:tc>
                  <a:txBody>
                    <a:bodyPr/>
                    <a:lstStyle/>
                    <a:p>
                      <a:r>
                        <a:rPr lang="en-PH" dirty="0" err="1" smtClean="0"/>
                        <a:t>Pangasinan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4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1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0</a:t>
                      </a:r>
                      <a:endParaRPr lang="en-P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23506" y="2125014"/>
            <a:ext cx="3657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/>
              <a:t>Expanded </a:t>
            </a:r>
            <a:r>
              <a:rPr lang="en-PH" dirty="0" err="1" smtClean="0"/>
              <a:t>Newborn</a:t>
            </a:r>
            <a:r>
              <a:rPr lang="en-PH" dirty="0" smtClean="0"/>
              <a:t> Screening 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3785490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620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Arial Rounded MT Bold" pitchFamily="34" charset="0"/>
              </a:rPr>
              <a:t>R.A. 9288 Implementing Rules and Regulation</a:t>
            </a:r>
          </a:p>
          <a:p>
            <a:endParaRPr lang="en-US" sz="2400" b="1" dirty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 Section 13 – The DOH being the lead agency for implementing the NCNBSS shall: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Arial Rounded MT Bold" pitchFamily="34" charset="0"/>
            </a:endParaRPr>
          </a:p>
          <a:p>
            <a:r>
              <a:rPr lang="en-US" sz="2400" i="1" dirty="0" smtClean="0">
                <a:latin typeface="Arial Rounded MT Bold" pitchFamily="34" charset="0"/>
              </a:rPr>
              <a:t>“Ensure that a network of facilities for referral and management of all positive cases is established.”</a:t>
            </a:r>
          </a:p>
          <a:p>
            <a:endParaRPr lang="en-US" sz="2400" i="1" dirty="0">
              <a:latin typeface="Arial Rounded MT Bold" pitchFamily="34" charset="0"/>
            </a:endParaRPr>
          </a:p>
          <a:p>
            <a:r>
              <a:rPr lang="en-US" sz="2400" i="1" dirty="0" smtClean="0">
                <a:latin typeface="Arial Rounded MT Bold" pitchFamily="34" charset="0"/>
              </a:rPr>
              <a:t>“Develop referral centers and identify referral teams in strategic areas for referral and management of patients with any of the disorders.”</a:t>
            </a:r>
          </a:p>
        </p:txBody>
      </p:sp>
    </p:spTree>
    <p:extLst>
      <p:ext uri="{BB962C8B-B14F-4D97-AF65-F5344CB8AC3E}">
        <p14:creationId xmlns:p14="http://schemas.microsoft.com/office/powerpoint/2010/main" xmlns="" val="16176443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9301" y="4060444"/>
            <a:ext cx="57086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rint MT Shadow" panose="04020605060303030202" pitchFamily="82" charset="0"/>
              </a:rPr>
              <a:t>THANK YOU</a:t>
            </a:r>
            <a:endParaRPr 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637" y="2101194"/>
            <a:ext cx="1380376" cy="1380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7225" y="2068647"/>
            <a:ext cx="1397221" cy="1331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04785" y="2878383"/>
            <a:ext cx="57278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nsrc</a:t>
            </a:r>
            <a:endParaRPr lang="en-US" sz="14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0242" name="Picture 2" descr="https://fbcdn-profile-a.akamaihd.net/hprofile-ak-xfa1/v/t1.0-1/1014092_360927464050090_621472968_n.jpg?oh=795443f4e7c4714e712365fdb3328522&amp;oe=5691E878&amp;__gda__=1453745352_01faad3eaae6511947fa168a04331b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0998" y="2084920"/>
            <a:ext cx="1316041" cy="129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3493" y="5042118"/>
            <a:ext cx="6304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 smtClean="0"/>
              <a:t>NBSCC Region 1 Contact no. : 09989647665</a:t>
            </a:r>
          </a:p>
          <a:p>
            <a:r>
              <a:rPr lang="en-PH" sz="2800" dirty="0"/>
              <a:t>	</a:t>
            </a:r>
            <a:r>
              <a:rPr lang="en-PH" sz="2800" dirty="0" smtClean="0"/>
              <a:t>		           itrmc.cc@gmail.com</a:t>
            </a:r>
            <a:r>
              <a:rPr lang="en-PH" dirty="0" smtClean="0"/>
              <a:t>	</a:t>
            </a:r>
            <a:endParaRPr lang="en-P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l="4451" t="6110"/>
          <a:stretch/>
        </p:blipFill>
        <p:spPr>
          <a:xfrm>
            <a:off x="7643308" y="2029072"/>
            <a:ext cx="1092705" cy="1331376"/>
          </a:xfrm>
          <a:prstGeom prst="rect">
            <a:avLst/>
          </a:prstGeom>
        </p:spPr>
      </p:pic>
      <p:pic>
        <p:nvPicPr>
          <p:cNvPr id="2050" name="Picture 2" descr="http://nhfr.doh.gov.ph/phpimages/DOH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601" y="2068647"/>
            <a:ext cx="1516809" cy="152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ites.google.com/site/vylhphilippines/_/rsrc/1328584634410/our-partners/NSC%20CL%20logo.jpg?height=90&amp;width=9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439" y="2101195"/>
            <a:ext cx="1148289" cy="12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25490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Newborn Screening Patient Follow-up</a:t>
            </a:r>
          </a:p>
          <a:p>
            <a:endParaRPr lang="en-US" sz="2400" b="1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The success of a national program of Newborn Screening is measured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not only by the number of babies diagnosed, but more so by the quality of life of these infants.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The National Comprehensive Newborn Screening System (NCNBSS) is a nationwide integrated system that includes the diagnosis and management of babies with positive screens and their follow-up.</a:t>
            </a:r>
            <a:endParaRPr lang="en-US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5653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7467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Rounded MT Bold" pitchFamily="34" charset="0"/>
              </a:rPr>
              <a:t>Previous Scenario for </a:t>
            </a:r>
            <a:r>
              <a:rPr lang="en-US" sz="3200" b="1" u="sng" dirty="0" smtClean="0">
                <a:latin typeface="Arial Rounded MT Bold" pitchFamily="34" charset="0"/>
              </a:rPr>
              <a:t>Long Term </a:t>
            </a:r>
            <a:r>
              <a:rPr lang="en-US" sz="3200" b="1" dirty="0" smtClean="0">
                <a:latin typeface="Arial Rounded MT Bold" pitchFamily="34" charset="0"/>
              </a:rPr>
              <a:t>Care</a:t>
            </a:r>
          </a:p>
          <a:p>
            <a:endParaRPr lang="en-US" sz="3200" b="1" dirty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 Rounded MT Bold" pitchFamily="34" charset="0"/>
              </a:rPr>
              <a:t>The long term care of patients with confirmed diagnosis is the responsibility of the Primary Physician (Pediatrician / Family Physician / General Physician).</a:t>
            </a:r>
          </a:p>
        </p:txBody>
      </p:sp>
    </p:spTree>
    <p:extLst>
      <p:ext uri="{BB962C8B-B14F-4D97-AF65-F5344CB8AC3E}">
        <p14:creationId xmlns:p14="http://schemas.microsoft.com/office/powerpoint/2010/main" xmlns="" val="5147048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05968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There were </a:t>
            </a:r>
            <a:r>
              <a:rPr lang="en-US" sz="2400" u="sng" dirty="0" smtClean="0">
                <a:solidFill>
                  <a:srgbClr val="FF0000"/>
                </a:solidFill>
                <a:latin typeface="Arial Rounded MT Bold" pitchFamily="34" charset="0"/>
              </a:rPr>
              <a:t>2 Major events </a:t>
            </a:r>
            <a:r>
              <a:rPr lang="en-US" sz="2400" dirty="0" smtClean="0">
                <a:latin typeface="Arial Rounded MT Bold" pitchFamily="34" charset="0"/>
              </a:rPr>
              <a:t>that pushed the review </a:t>
            </a:r>
          </a:p>
          <a:p>
            <a:r>
              <a:rPr lang="en-US" sz="2400" dirty="0" smtClean="0">
                <a:latin typeface="Arial Rounded MT Bold" pitchFamily="34" charset="0"/>
              </a:rPr>
              <a:t>of referral flow and long term care of patients </a:t>
            </a:r>
          </a:p>
          <a:p>
            <a:r>
              <a:rPr lang="en-US" sz="2400" dirty="0" smtClean="0">
                <a:latin typeface="Arial Rounded MT Bold" pitchFamily="34" charset="0"/>
              </a:rPr>
              <a:t>with confirmed diagnosis:</a:t>
            </a:r>
          </a:p>
          <a:p>
            <a:endParaRPr lang="en-US" sz="2400" dirty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In the 2006 Reunion, some patients had </a:t>
            </a:r>
            <a:r>
              <a:rPr lang="en-US" sz="2400" u="sng" dirty="0" smtClean="0">
                <a:latin typeface="Arial Rounded MT Bold" pitchFamily="34" charset="0"/>
              </a:rPr>
              <a:t>stunting.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Outcome CH Study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Arial Rounded MT Bol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Subjects</a:t>
            </a:r>
          </a:p>
          <a:p>
            <a:pPr lvl="1"/>
            <a:r>
              <a:rPr lang="en-US" sz="2400" dirty="0">
                <a:latin typeface="Arial Rounded MT Bold" pitchFamily="34" charset="0"/>
              </a:rPr>
              <a:t>	</a:t>
            </a:r>
            <a:r>
              <a:rPr lang="en-US" sz="2400" dirty="0" smtClean="0">
                <a:latin typeface="Arial Rounded MT Bold" pitchFamily="34" charset="0"/>
              </a:rPr>
              <a:t>86 CH patients identified through Newborn Screening between July 1996 – December 2008</a:t>
            </a:r>
          </a:p>
          <a:p>
            <a:pPr lvl="1"/>
            <a:endParaRPr lang="en-US" sz="2400" dirty="0">
              <a:latin typeface="Arial Rounded MT Bold" pitchFamily="34" charset="0"/>
            </a:endParaRPr>
          </a:p>
          <a:p>
            <a:pPr lvl="1"/>
            <a:r>
              <a:rPr lang="en-US" sz="2400" dirty="0" smtClean="0">
                <a:latin typeface="Arial Rounded MT Bold" pitchFamily="34" charset="0"/>
              </a:rPr>
              <a:t>	Outcome Prevalence (95%)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Poor control of disease 63% (52-73%)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Stunting 24% (15-34%)</a:t>
            </a:r>
          </a:p>
          <a:p>
            <a:pPr lvl="3">
              <a:buFont typeface="Arial" pitchFamily="34" charset="0"/>
              <a:buChar char="•"/>
            </a:pPr>
            <a:r>
              <a:rPr lang="en-US" sz="2400" dirty="0" smtClean="0">
                <a:latin typeface="Arial Rounded MT Bold" pitchFamily="34" charset="0"/>
              </a:rPr>
              <a:t>Neuro-developmental delay 17% (8-25%)</a:t>
            </a:r>
          </a:p>
        </p:txBody>
      </p:sp>
    </p:spTree>
    <p:extLst>
      <p:ext uri="{BB962C8B-B14F-4D97-AF65-F5344CB8AC3E}">
        <p14:creationId xmlns:p14="http://schemas.microsoft.com/office/powerpoint/2010/main" xmlns="" val="37051729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" y="84124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Rounded MT Bold" pitchFamily="34" charset="0"/>
              </a:rPr>
              <a:t>Establishment of </a:t>
            </a:r>
          </a:p>
          <a:p>
            <a:pPr algn="ctr"/>
            <a:r>
              <a:rPr lang="en-US" sz="3200" b="1" dirty="0" smtClean="0">
                <a:latin typeface="Arial Rounded MT Bold" pitchFamily="34" charset="0"/>
              </a:rPr>
              <a:t>Newborn Screening Continuity Clinic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667000"/>
            <a:ext cx="38862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SHORT – TERM FOLLOW – UP</a:t>
            </a:r>
          </a:p>
          <a:p>
            <a:pPr algn="ctr"/>
            <a:r>
              <a:rPr lang="en-US" sz="2400" b="1" dirty="0" smtClean="0"/>
              <a:t>(Newborn Screening</a:t>
            </a:r>
          </a:p>
          <a:p>
            <a:pPr algn="ctr"/>
            <a:r>
              <a:rPr lang="en-US" sz="2400" b="1" dirty="0" smtClean="0"/>
              <a:t> Center)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2667000"/>
            <a:ext cx="38862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LONG – TERM FOLLOW – UP</a:t>
            </a:r>
          </a:p>
          <a:p>
            <a:pPr algn="ctr"/>
            <a:r>
              <a:rPr lang="en-US" sz="2400" b="1" dirty="0" smtClean="0"/>
              <a:t>(Newborn Screening Continuity Clinic)</a:t>
            </a:r>
            <a:endParaRPr lang="en-US" sz="2400" b="1" dirty="0"/>
          </a:p>
        </p:txBody>
      </p:sp>
      <p:sp>
        <p:nvSpPr>
          <p:cNvPr id="5" name="Right Arrow 4"/>
          <p:cNvSpPr/>
          <p:nvPr/>
        </p:nvSpPr>
        <p:spPr>
          <a:xfrm>
            <a:off x="4191000" y="3420775"/>
            <a:ext cx="723900" cy="45720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4334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 1\Desktop\Picture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 1\Desktop\Picture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1146219" y="1236372"/>
            <a:ext cx="1841679" cy="42500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Oval 4"/>
          <p:cNvSpPr/>
          <p:nvPr/>
        </p:nvSpPr>
        <p:spPr>
          <a:xfrm>
            <a:off x="6143222" y="1236372"/>
            <a:ext cx="1931831" cy="444321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Rounded Rectangle 5"/>
          <p:cNvSpPr/>
          <p:nvPr/>
        </p:nvSpPr>
        <p:spPr>
          <a:xfrm>
            <a:off x="991673" y="785611"/>
            <a:ext cx="2228045" cy="298361"/>
          </a:xfrm>
          <a:prstGeom prst="roundRect">
            <a:avLst/>
          </a:prstGeom>
          <a:solidFill>
            <a:srgbClr val="FF0000">
              <a:alpha val="45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Rounded Rectangle 6"/>
          <p:cNvSpPr/>
          <p:nvPr/>
        </p:nvSpPr>
        <p:spPr>
          <a:xfrm>
            <a:off x="6439437" y="785611"/>
            <a:ext cx="1455312" cy="298361"/>
          </a:xfrm>
          <a:prstGeom prst="roundRect">
            <a:avLst/>
          </a:prstGeom>
          <a:solidFill>
            <a:srgbClr val="FFFF00">
              <a:alpha val="5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14089176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28" y="182880"/>
            <a:ext cx="8382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Will Man the Newborn Screening Continuity Clinic?</a:t>
            </a:r>
          </a:p>
          <a:p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PEDIATRICIAN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(Part-time) – Medical Specialist II</a:t>
            </a:r>
          </a:p>
          <a:p>
            <a:pPr>
              <a:buFont typeface="Arial" pitchFamily="34" charset="0"/>
              <a:buChar char="•"/>
            </a:pP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NURSE / GENETIC COUNSELOR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(Full-time) – Nurse II</a:t>
            </a:r>
          </a:p>
          <a:p>
            <a:pPr>
              <a:buFont typeface="Arial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429768" y="2187853"/>
            <a:ext cx="7825590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PH" sz="2000" b="1" u="sng" dirty="0" smtClean="0"/>
              <a:t>Mary Grace M. Padilla, MD, FPPS</a:t>
            </a:r>
          </a:p>
          <a:p>
            <a:pPr algn="ctr" eaLnBrk="1" hangingPunct="1">
              <a:defRPr/>
            </a:pPr>
            <a:r>
              <a:rPr lang="en-PH" sz="2000" b="1" dirty="0" smtClean="0"/>
              <a:t>Follow up Head</a:t>
            </a:r>
          </a:p>
          <a:p>
            <a:pPr algn="ctr" eaLnBrk="1" hangingPunct="1">
              <a:defRPr/>
            </a:pPr>
            <a:r>
              <a:rPr lang="en-PH" sz="2000" b="1" dirty="0" err="1" smtClean="0"/>
              <a:t>Newborn</a:t>
            </a:r>
            <a:r>
              <a:rPr lang="en-PH" sz="2000" b="1" dirty="0" smtClean="0"/>
              <a:t> Screening Continuity Clinic- REGION 1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29768" y="4431983"/>
            <a:ext cx="8089391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PH" sz="2000" b="1" u="sng" dirty="0" smtClean="0"/>
              <a:t>Vanessa </a:t>
            </a:r>
            <a:r>
              <a:rPr lang="en-PH" sz="2000" b="1" u="sng" dirty="0" err="1" smtClean="0"/>
              <a:t>Mabalo</a:t>
            </a:r>
            <a:r>
              <a:rPr lang="en-PH" sz="2000" b="1" u="sng" dirty="0" smtClean="0"/>
              <a:t>, RN</a:t>
            </a:r>
            <a:endParaRPr lang="en-PH" sz="2000" b="1" u="sng" dirty="0"/>
          </a:p>
          <a:p>
            <a:pPr algn="ctr" eaLnBrk="1" hangingPunct="1"/>
            <a:r>
              <a:rPr lang="en-PH" sz="2000" b="1" dirty="0"/>
              <a:t>Follow up Nurse</a:t>
            </a:r>
          </a:p>
          <a:p>
            <a:pPr algn="ctr" eaLnBrk="1" hangingPunct="1"/>
            <a:r>
              <a:rPr lang="en-PH" sz="2000" b="1" dirty="0" err="1"/>
              <a:t>Newborn</a:t>
            </a:r>
            <a:r>
              <a:rPr lang="en-PH" sz="2000" b="1" dirty="0"/>
              <a:t> Screening Continuity Clinic- </a:t>
            </a:r>
            <a:r>
              <a:rPr lang="en-PH" sz="2000" b="1" dirty="0" smtClean="0"/>
              <a:t>REGION 1</a:t>
            </a:r>
            <a:endParaRPr lang="en-PH" sz="2000" b="1" dirty="0"/>
          </a:p>
        </p:txBody>
      </p:sp>
    </p:spTree>
    <p:extLst>
      <p:ext uri="{BB962C8B-B14F-4D97-AF65-F5344CB8AC3E}">
        <p14:creationId xmlns:p14="http://schemas.microsoft.com/office/powerpoint/2010/main" xmlns="" val="6859108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16408</TotalTime>
  <Words>915</Words>
  <Application>Microsoft Office PowerPoint</Application>
  <PresentationFormat>On-screen Show (4:3)</PresentationFormat>
  <Paragraphs>346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Dietician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NBS Continuity Clinic</vt:lpstr>
      <vt:lpstr>Clinic Schedule</vt:lpstr>
      <vt:lpstr>Census of NBSCC as of   April 2016</vt:lpstr>
      <vt:lpstr>Census of NBSCC as of   April 2016</vt:lpstr>
      <vt:lpstr>Census of NBSCC as of   April 2016</vt:lpstr>
      <vt:lpstr>Census of NBSCC as of   April 2016</vt:lpstr>
      <vt:lpstr>Census of NBSCC as of   April 2016</vt:lpstr>
      <vt:lpstr>Census of NBSCC as of   April 2016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WARNERVE</cp:lastModifiedBy>
  <cp:revision>112</cp:revision>
  <dcterms:created xsi:type="dcterms:W3CDTF">2014-11-24T00:43:04Z</dcterms:created>
  <dcterms:modified xsi:type="dcterms:W3CDTF">2016-05-18T08:40:45Z</dcterms:modified>
</cp:coreProperties>
</file>