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33"/>
  </p:notesMasterIdLst>
  <p:handoutMasterIdLst>
    <p:handoutMasterId r:id="rId34"/>
  </p:handoutMasterIdLst>
  <p:sldIdLst>
    <p:sldId id="266" r:id="rId2"/>
    <p:sldId id="478" r:id="rId3"/>
    <p:sldId id="475" r:id="rId4"/>
    <p:sldId id="460" r:id="rId5"/>
    <p:sldId id="461" r:id="rId6"/>
    <p:sldId id="421" r:id="rId7"/>
    <p:sldId id="479" r:id="rId8"/>
    <p:sldId id="462" r:id="rId9"/>
    <p:sldId id="472" r:id="rId10"/>
    <p:sldId id="426" r:id="rId11"/>
    <p:sldId id="480" r:id="rId12"/>
    <p:sldId id="440" r:id="rId13"/>
    <p:sldId id="481" r:id="rId14"/>
    <p:sldId id="471" r:id="rId15"/>
    <p:sldId id="434" r:id="rId16"/>
    <p:sldId id="465" r:id="rId17"/>
    <p:sldId id="431" r:id="rId18"/>
    <p:sldId id="487" r:id="rId19"/>
    <p:sldId id="485" r:id="rId20"/>
    <p:sldId id="489" r:id="rId21"/>
    <p:sldId id="486" r:id="rId22"/>
    <p:sldId id="463" r:id="rId23"/>
    <p:sldId id="488" r:id="rId24"/>
    <p:sldId id="466" r:id="rId25"/>
    <p:sldId id="482" r:id="rId26"/>
    <p:sldId id="464" r:id="rId27"/>
    <p:sldId id="467" r:id="rId28"/>
    <p:sldId id="469" r:id="rId29"/>
    <p:sldId id="470" r:id="rId30"/>
    <p:sldId id="441" r:id="rId31"/>
    <p:sldId id="474" r:id="rId32"/>
  </p:sldIdLst>
  <p:sldSz cx="9144000" cy="6858000" type="screen4x3"/>
  <p:notesSz cx="7102475" cy="9388475"/>
  <p:defaultTextStyle>
    <a:defPPr>
      <a:defRPr lang="en-US"/>
    </a:defPPr>
    <a:lvl1pPr algn="l" rtl="1" fontAlgn="base">
      <a:spcBef>
        <a:spcPct val="0"/>
      </a:spcBef>
      <a:spcAft>
        <a:spcPct val="0"/>
      </a:spcAft>
      <a:defRPr sz="3900" b="1" i="1" kern="1200">
        <a:solidFill>
          <a:srgbClr val="000066"/>
        </a:solidFill>
        <a:latin typeface="Arial" charset="0"/>
        <a:ea typeface="+mn-ea"/>
        <a:cs typeface="Arial" charset="0"/>
      </a:defRPr>
    </a:lvl1pPr>
    <a:lvl2pPr marL="457200" algn="l" rtl="1" fontAlgn="base">
      <a:spcBef>
        <a:spcPct val="0"/>
      </a:spcBef>
      <a:spcAft>
        <a:spcPct val="0"/>
      </a:spcAft>
      <a:defRPr sz="3900" b="1" i="1" kern="1200">
        <a:solidFill>
          <a:srgbClr val="000066"/>
        </a:solidFill>
        <a:latin typeface="Arial" charset="0"/>
        <a:ea typeface="+mn-ea"/>
        <a:cs typeface="Arial" charset="0"/>
      </a:defRPr>
    </a:lvl2pPr>
    <a:lvl3pPr marL="914400" algn="l" rtl="1" fontAlgn="base">
      <a:spcBef>
        <a:spcPct val="0"/>
      </a:spcBef>
      <a:spcAft>
        <a:spcPct val="0"/>
      </a:spcAft>
      <a:defRPr sz="3900" b="1" i="1" kern="1200">
        <a:solidFill>
          <a:srgbClr val="000066"/>
        </a:solidFill>
        <a:latin typeface="Arial" charset="0"/>
        <a:ea typeface="+mn-ea"/>
        <a:cs typeface="Arial" charset="0"/>
      </a:defRPr>
    </a:lvl3pPr>
    <a:lvl4pPr marL="1371600" algn="l" rtl="1" fontAlgn="base">
      <a:spcBef>
        <a:spcPct val="0"/>
      </a:spcBef>
      <a:spcAft>
        <a:spcPct val="0"/>
      </a:spcAft>
      <a:defRPr sz="3900" b="1" i="1" kern="1200">
        <a:solidFill>
          <a:srgbClr val="000066"/>
        </a:solidFill>
        <a:latin typeface="Arial" charset="0"/>
        <a:ea typeface="+mn-ea"/>
        <a:cs typeface="Arial" charset="0"/>
      </a:defRPr>
    </a:lvl4pPr>
    <a:lvl5pPr marL="1828800" algn="l" rtl="1" fontAlgn="base">
      <a:spcBef>
        <a:spcPct val="0"/>
      </a:spcBef>
      <a:spcAft>
        <a:spcPct val="0"/>
      </a:spcAft>
      <a:defRPr sz="3900" b="1" i="1" kern="1200">
        <a:solidFill>
          <a:srgbClr val="000066"/>
        </a:solidFill>
        <a:latin typeface="Arial" charset="0"/>
        <a:ea typeface="+mn-ea"/>
        <a:cs typeface="Arial" charset="0"/>
      </a:defRPr>
    </a:lvl5pPr>
    <a:lvl6pPr marL="2286000" algn="l" defTabSz="914400" rtl="0" eaLnBrk="1" latinLnBrk="0" hangingPunct="1">
      <a:defRPr sz="3900" b="1" i="1" kern="1200">
        <a:solidFill>
          <a:srgbClr val="000066"/>
        </a:solidFill>
        <a:latin typeface="Arial" charset="0"/>
        <a:ea typeface="+mn-ea"/>
        <a:cs typeface="Arial" charset="0"/>
      </a:defRPr>
    </a:lvl6pPr>
    <a:lvl7pPr marL="2743200" algn="l" defTabSz="914400" rtl="0" eaLnBrk="1" latinLnBrk="0" hangingPunct="1">
      <a:defRPr sz="3900" b="1" i="1" kern="1200">
        <a:solidFill>
          <a:srgbClr val="000066"/>
        </a:solidFill>
        <a:latin typeface="Arial" charset="0"/>
        <a:ea typeface="+mn-ea"/>
        <a:cs typeface="Arial" charset="0"/>
      </a:defRPr>
    </a:lvl7pPr>
    <a:lvl8pPr marL="3200400" algn="l" defTabSz="914400" rtl="0" eaLnBrk="1" latinLnBrk="0" hangingPunct="1">
      <a:defRPr sz="3900" b="1" i="1" kern="1200">
        <a:solidFill>
          <a:srgbClr val="000066"/>
        </a:solidFill>
        <a:latin typeface="Arial" charset="0"/>
        <a:ea typeface="+mn-ea"/>
        <a:cs typeface="Arial" charset="0"/>
      </a:defRPr>
    </a:lvl8pPr>
    <a:lvl9pPr marL="3657600" algn="l" defTabSz="914400" rtl="0" eaLnBrk="1" latinLnBrk="0" hangingPunct="1">
      <a:defRPr sz="3900" b="1" i="1" kern="1200">
        <a:solidFill>
          <a:srgbClr val="000066"/>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3E"/>
    <a:srgbClr val="3399FF"/>
    <a:srgbClr val="FFCC00"/>
    <a:srgbClr val="CC0000"/>
    <a:srgbClr val="95B3D7"/>
    <a:srgbClr val="000066"/>
    <a:srgbClr val="4545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86" autoAdjust="0"/>
    <p:restoredTop sz="92179" autoAdjust="0"/>
  </p:normalViewPr>
  <p:slideViewPr>
    <p:cSldViewPr>
      <p:cViewPr>
        <p:scale>
          <a:sx n="60" d="100"/>
          <a:sy n="60" d="100"/>
        </p:scale>
        <p:origin x="-1986" y="-618"/>
      </p:cViewPr>
      <p:guideLst>
        <p:guide orient="horz" pos="2160"/>
        <p:guide pos="2880"/>
      </p:guideLst>
    </p:cSldViewPr>
  </p:slideViewPr>
  <p:outlineViewPr>
    <p:cViewPr>
      <p:scale>
        <a:sx n="33" d="100"/>
        <a:sy n="33" d="100"/>
      </p:scale>
      <p:origin x="0" y="2946"/>
    </p:cViewPr>
  </p:outlineViewPr>
  <p:notesTextViewPr>
    <p:cViewPr>
      <p:scale>
        <a:sx n="100" d="100"/>
        <a:sy n="100" d="100"/>
      </p:scale>
      <p:origin x="0" y="0"/>
    </p:cViewPr>
  </p:notesTextViewPr>
  <p:sorterViewPr>
    <p:cViewPr>
      <p:scale>
        <a:sx n="66" d="100"/>
        <a:sy n="66" d="100"/>
      </p:scale>
      <p:origin x="0" y="-3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045514979656304E-2"/>
          <c:y val="5.5077446696307295E-3"/>
          <c:w val="0.97319489475580256"/>
          <c:h val="0.87941119860017491"/>
        </c:manualLayout>
      </c:layout>
      <c:lineChart>
        <c:grouping val="standard"/>
        <c:varyColors val="0"/>
        <c:ser>
          <c:idx val="0"/>
          <c:order val="0"/>
          <c:tx>
            <c:strRef>
              <c:f>'[health stats (1).xlsx]health picture'!$B$3</c:f>
              <c:strCache>
                <c:ptCount val="1"/>
                <c:pt idx="0">
                  <c:v>POPULATION</c:v>
                </c:pt>
              </c:strCache>
            </c:strRef>
          </c:tx>
          <c:spPr>
            <a:ln w="28575" cap="rnd">
              <a:solidFill>
                <a:schemeClr val="accent1"/>
              </a:solidFill>
              <a:round/>
            </a:ln>
            <a:effectLst/>
          </c:spPr>
          <c:marker>
            <c:symbol val="none"/>
          </c:marker>
          <c:cat>
            <c:numRef>
              <c:f>'[health stats (1).xlsx]health picture'!$A$4:$A$54</c:f>
              <c:numCache>
                <c:formatCode>General</c:formatCode>
                <c:ptCount val="51"/>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numCache>
            </c:numRef>
          </c:cat>
          <c:val>
            <c:numRef>
              <c:f>'[health stats (1).xlsx]health picture'!$B$4:$B$54</c:f>
            </c:numRef>
          </c:val>
          <c:smooth val="0"/>
        </c:ser>
        <c:ser>
          <c:idx val="1"/>
          <c:order val="1"/>
          <c:tx>
            <c:strRef>
              <c:f>'[health stats (1).xlsx]health picture'!$C$3</c:f>
              <c:strCache>
                <c:ptCount val="1"/>
                <c:pt idx="0">
                  <c:v>CRUDE BIRTH RATE </c:v>
                </c:pt>
              </c:strCache>
            </c:strRef>
          </c:tx>
          <c:spPr>
            <a:ln w="57150" cap="rnd">
              <a:solidFill>
                <a:srgbClr val="9B2D1F">
                  <a:lumMod val="60000"/>
                  <a:lumOff val="40000"/>
                </a:srgbClr>
              </a:solidFill>
              <a:round/>
            </a:ln>
            <a:effectLst/>
          </c:spPr>
          <c:marker>
            <c:symbol val="none"/>
          </c:marker>
          <c:cat>
            <c:numRef>
              <c:f>'[health stats (1).xlsx]health picture'!$A$4:$A$54</c:f>
              <c:numCache>
                <c:formatCode>General</c:formatCode>
                <c:ptCount val="51"/>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numCache>
            </c:numRef>
          </c:cat>
          <c:val>
            <c:numRef>
              <c:f>'[health stats (1).xlsx]health picture'!$C$4:$C$54</c:f>
              <c:numCache>
                <c:formatCode>0.0</c:formatCode>
                <c:ptCount val="51"/>
                <c:pt idx="0">
                  <c:v>29.2</c:v>
                </c:pt>
                <c:pt idx="1">
                  <c:v>27.3</c:v>
                </c:pt>
                <c:pt idx="2">
                  <c:v>28</c:v>
                </c:pt>
                <c:pt idx="3">
                  <c:v>27.7</c:v>
                </c:pt>
                <c:pt idx="4">
                  <c:v>28.2</c:v>
                </c:pt>
                <c:pt idx="5">
                  <c:v>27</c:v>
                </c:pt>
                <c:pt idx="6">
                  <c:v>27.1</c:v>
                </c:pt>
                <c:pt idx="7">
                  <c:v>26.3</c:v>
                </c:pt>
                <c:pt idx="8">
                  <c:v>26.8</c:v>
                </c:pt>
                <c:pt idx="9">
                  <c:v>27.3</c:v>
                </c:pt>
                <c:pt idx="10">
                  <c:v>27.4</c:v>
                </c:pt>
                <c:pt idx="11">
                  <c:v>25.4</c:v>
                </c:pt>
                <c:pt idx="12">
                  <c:v>26.1</c:v>
                </c:pt>
                <c:pt idx="13">
                  <c:v>26.1</c:v>
                </c:pt>
                <c:pt idx="14">
                  <c:v>26.1</c:v>
                </c:pt>
                <c:pt idx="15">
                  <c:v>28.8</c:v>
                </c:pt>
                <c:pt idx="16">
                  <c:v>30.1</c:v>
                </c:pt>
                <c:pt idx="17">
                  <c:v>29.9</c:v>
                </c:pt>
                <c:pt idx="18">
                  <c:v>30.5</c:v>
                </c:pt>
                <c:pt idx="19">
                  <c:v>30.7</c:v>
                </c:pt>
                <c:pt idx="20">
                  <c:v>30.2</c:v>
                </c:pt>
                <c:pt idx="21">
                  <c:v>29.5</c:v>
                </c:pt>
                <c:pt idx="22">
                  <c:v>28.7</c:v>
                </c:pt>
                <c:pt idx="23">
                  <c:v>29.3</c:v>
                </c:pt>
                <c:pt idx="24">
                  <c:v>27.8</c:v>
                </c:pt>
                <c:pt idx="25">
                  <c:v>26.3</c:v>
                </c:pt>
                <c:pt idx="26">
                  <c:v>26.7</c:v>
                </c:pt>
                <c:pt idx="27">
                  <c:v>27.6</c:v>
                </c:pt>
                <c:pt idx="28">
                  <c:v>26.7</c:v>
                </c:pt>
                <c:pt idx="29">
                  <c:v>26</c:v>
                </c:pt>
                <c:pt idx="30">
                  <c:v>26.3</c:v>
                </c:pt>
                <c:pt idx="31">
                  <c:v>25.8</c:v>
                </c:pt>
                <c:pt idx="32">
                  <c:v>25.8</c:v>
                </c:pt>
                <c:pt idx="33">
                  <c:v>25.1</c:v>
                </c:pt>
                <c:pt idx="34">
                  <c:v>24</c:v>
                </c:pt>
                <c:pt idx="35">
                  <c:v>24</c:v>
                </c:pt>
                <c:pt idx="36">
                  <c:v>23</c:v>
                </c:pt>
                <c:pt idx="37">
                  <c:v>23.1</c:v>
                </c:pt>
                <c:pt idx="38">
                  <c:v>22.3</c:v>
                </c:pt>
                <c:pt idx="39">
                  <c:v>21.6</c:v>
                </c:pt>
                <c:pt idx="40">
                  <c:v>23.1</c:v>
                </c:pt>
                <c:pt idx="41">
                  <c:v>22</c:v>
                </c:pt>
                <c:pt idx="42">
                  <c:v>21</c:v>
                </c:pt>
                <c:pt idx="43">
                  <c:v>20.6</c:v>
                </c:pt>
                <c:pt idx="44">
                  <c:v>20.5</c:v>
                </c:pt>
                <c:pt idx="45">
                  <c:v>19.8</c:v>
                </c:pt>
                <c:pt idx="46">
                  <c:v>19.100000000000001</c:v>
                </c:pt>
                <c:pt idx="47">
                  <c:v>19.8</c:v>
                </c:pt>
                <c:pt idx="48">
                  <c:v>19.7</c:v>
                </c:pt>
                <c:pt idx="49">
                  <c:v>18.899999999999999</c:v>
                </c:pt>
                <c:pt idx="50">
                  <c:v>19</c:v>
                </c:pt>
              </c:numCache>
            </c:numRef>
          </c:val>
          <c:smooth val="0"/>
        </c:ser>
        <c:ser>
          <c:idx val="2"/>
          <c:order val="2"/>
          <c:tx>
            <c:strRef>
              <c:f>'[health stats (1).xlsx]health picture'!$D$3</c:f>
              <c:strCache>
                <c:ptCount val="1"/>
                <c:pt idx="0">
                  <c:v>CRUDE DEATH RATE</c:v>
                </c:pt>
              </c:strCache>
            </c:strRef>
          </c:tx>
          <c:spPr>
            <a:ln w="28575" cap="rnd">
              <a:solidFill>
                <a:schemeClr val="accent3"/>
              </a:solidFill>
              <a:round/>
            </a:ln>
            <a:effectLst/>
          </c:spPr>
          <c:marker>
            <c:symbol val="none"/>
          </c:marker>
          <c:cat>
            <c:numRef>
              <c:f>'[health stats (1).xlsx]health picture'!$A$4:$A$54</c:f>
              <c:numCache>
                <c:formatCode>General</c:formatCode>
                <c:ptCount val="51"/>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numCache>
            </c:numRef>
          </c:cat>
          <c:val>
            <c:numRef>
              <c:f>'[health stats (1).xlsx]health picture'!$D$4:$D$54</c:f>
            </c:numRef>
          </c:val>
          <c:smooth val="0"/>
        </c:ser>
        <c:ser>
          <c:idx val="3"/>
          <c:order val="3"/>
          <c:tx>
            <c:strRef>
              <c:f>'[health stats (1).xlsx]health picture'!$E$3</c:f>
              <c:strCache>
                <c:ptCount val="1"/>
                <c:pt idx="0">
                  <c:v>INFANT DEATH RATE</c:v>
                </c:pt>
              </c:strCache>
            </c:strRef>
          </c:tx>
          <c:spPr>
            <a:ln w="76200" cap="rnd">
              <a:solidFill>
                <a:srgbClr val="7030A0"/>
              </a:solidFill>
              <a:round/>
            </a:ln>
            <a:effectLst/>
          </c:spPr>
          <c:marker>
            <c:symbol val="none"/>
          </c:marker>
          <c:cat>
            <c:numRef>
              <c:f>'[health stats (1).xlsx]health picture'!$A$4:$A$54</c:f>
              <c:numCache>
                <c:formatCode>General</c:formatCode>
                <c:ptCount val="51"/>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numCache>
            </c:numRef>
          </c:cat>
          <c:val>
            <c:numRef>
              <c:f>'[health stats (1).xlsx]health picture'!$E$4:$E$54</c:f>
              <c:numCache>
                <c:formatCode>General</c:formatCode>
                <c:ptCount val="51"/>
                <c:pt idx="0">
                  <c:v>73.099999999999994</c:v>
                </c:pt>
                <c:pt idx="1">
                  <c:v>72.400000000000006</c:v>
                </c:pt>
                <c:pt idx="2">
                  <c:v>67.7</c:v>
                </c:pt>
                <c:pt idx="3">
                  <c:v>66.599999999999994</c:v>
                </c:pt>
                <c:pt idx="4">
                  <c:v>61.5</c:v>
                </c:pt>
                <c:pt idx="5">
                  <c:v>68.5</c:v>
                </c:pt>
                <c:pt idx="6">
                  <c:v>65.5</c:v>
                </c:pt>
                <c:pt idx="7">
                  <c:v>65.2</c:v>
                </c:pt>
                <c:pt idx="8">
                  <c:v>65.5</c:v>
                </c:pt>
                <c:pt idx="9">
                  <c:v>64.099999999999994</c:v>
                </c:pt>
                <c:pt idx="10">
                  <c:v>59.3</c:v>
                </c:pt>
                <c:pt idx="11">
                  <c:v>62</c:v>
                </c:pt>
                <c:pt idx="12">
                  <c:v>64.7</c:v>
                </c:pt>
                <c:pt idx="13">
                  <c:v>64.7</c:v>
                </c:pt>
                <c:pt idx="14">
                  <c:v>58.7</c:v>
                </c:pt>
                <c:pt idx="15">
                  <c:v>53.3</c:v>
                </c:pt>
                <c:pt idx="16">
                  <c:v>56.9</c:v>
                </c:pt>
                <c:pt idx="17">
                  <c:v>56.8</c:v>
                </c:pt>
                <c:pt idx="18">
                  <c:v>53.1</c:v>
                </c:pt>
                <c:pt idx="19">
                  <c:v>50.2</c:v>
                </c:pt>
                <c:pt idx="20">
                  <c:v>45.1</c:v>
                </c:pt>
                <c:pt idx="21">
                  <c:v>44.1</c:v>
                </c:pt>
                <c:pt idx="22">
                  <c:v>41.8</c:v>
                </c:pt>
                <c:pt idx="23">
                  <c:v>42.7</c:v>
                </c:pt>
                <c:pt idx="24">
                  <c:v>38.5</c:v>
                </c:pt>
                <c:pt idx="25">
                  <c:v>38</c:v>
                </c:pt>
                <c:pt idx="26">
                  <c:v>35</c:v>
                </c:pt>
                <c:pt idx="27">
                  <c:v>32.1</c:v>
                </c:pt>
                <c:pt idx="28">
                  <c:v>30.1</c:v>
                </c:pt>
                <c:pt idx="29">
                  <c:v>27.5</c:v>
                </c:pt>
                <c:pt idx="30">
                  <c:v>24.3</c:v>
                </c:pt>
                <c:pt idx="31">
                  <c:v>20.9</c:v>
                </c:pt>
                <c:pt idx="32">
                  <c:v>21.9</c:v>
                </c:pt>
                <c:pt idx="33">
                  <c:v>20.6</c:v>
                </c:pt>
                <c:pt idx="34">
                  <c:v>18.899999999999999</c:v>
                </c:pt>
                <c:pt idx="35">
                  <c:v>18.600000000000001</c:v>
                </c:pt>
                <c:pt idx="36">
                  <c:v>19</c:v>
                </c:pt>
                <c:pt idx="37">
                  <c:v>17</c:v>
                </c:pt>
                <c:pt idx="38">
                  <c:v>17.3</c:v>
                </c:pt>
                <c:pt idx="39">
                  <c:v>15.6</c:v>
                </c:pt>
                <c:pt idx="40">
                  <c:v>15.7</c:v>
                </c:pt>
                <c:pt idx="41">
                  <c:v>15.2</c:v>
                </c:pt>
                <c:pt idx="42">
                  <c:v>14.3</c:v>
                </c:pt>
                <c:pt idx="43">
                  <c:v>13.7</c:v>
                </c:pt>
                <c:pt idx="44">
                  <c:v>13.2</c:v>
                </c:pt>
                <c:pt idx="45">
                  <c:v>12.8</c:v>
                </c:pt>
                <c:pt idx="46">
                  <c:v>13.1</c:v>
                </c:pt>
                <c:pt idx="47">
                  <c:v>12.4</c:v>
                </c:pt>
                <c:pt idx="48">
                  <c:v>12.5</c:v>
                </c:pt>
                <c:pt idx="49">
                  <c:v>12.4</c:v>
                </c:pt>
                <c:pt idx="50">
                  <c:v>12.6</c:v>
                </c:pt>
              </c:numCache>
            </c:numRef>
          </c:val>
          <c:smooth val="0"/>
        </c:ser>
        <c:ser>
          <c:idx val="4"/>
          <c:order val="4"/>
          <c:tx>
            <c:strRef>
              <c:f>'[health stats (1).xlsx]health picture'!$F$3</c:f>
              <c:strCache>
                <c:ptCount val="1"/>
                <c:pt idx="0">
                  <c:v>FETAL DEATH RATE</c:v>
                </c:pt>
              </c:strCache>
            </c:strRef>
          </c:tx>
          <c:spPr>
            <a:ln w="76200" cap="rnd">
              <a:solidFill>
                <a:srgbClr val="3399FF"/>
              </a:solidFill>
              <a:round/>
            </a:ln>
            <a:effectLst/>
          </c:spPr>
          <c:marker>
            <c:symbol val="none"/>
          </c:marker>
          <c:cat>
            <c:numRef>
              <c:f>'[health stats (1).xlsx]health picture'!$A$4:$A$54</c:f>
              <c:numCache>
                <c:formatCode>General</c:formatCode>
                <c:ptCount val="51"/>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numCache>
            </c:numRef>
          </c:cat>
          <c:val>
            <c:numRef>
              <c:f>'[health stats (1).xlsx]health picture'!$F$4:$F$54</c:f>
              <c:numCache>
                <c:formatCode>General</c:formatCode>
                <c:ptCount val="51"/>
                <c:pt idx="0">
                  <c:v>35</c:v>
                </c:pt>
                <c:pt idx="1">
                  <c:v>34.700000000000003</c:v>
                </c:pt>
                <c:pt idx="2">
                  <c:v>33.5</c:v>
                </c:pt>
                <c:pt idx="3">
                  <c:v>31.3</c:v>
                </c:pt>
                <c:pt idx="4">
                  <c:v>30.2</c:v>
                </c:pt>
                <c:pt idx="5">
                  <c:v>32.4</c:v>
                </c:pt>
                <c:pt idx="6">
                  <c:v>31.2</c:v>
                </c:pt>
                <c:pt idx="7">
                  <c:v>30.4</c:v>
                </c:pt>
                <c:pt idx="8">
                  <c:v>32.200000000000003</c:v>
                </c:pt>
                <c:pt idx="9">
                  <c:v>30.9</c:v>
                </c:pt>
                <c:pt idx="10">
                  <c:v>29.9</c:v>
                </c:pt>
                <c:pt idx="11">
                  <c:v>13.5</c:v>
                </c:pt>
                <c:pt idx="12">
                  <c:v>14</c:v>
                </c:pt>
                <c:pt idx="13">
                  <c:v>30.3</c:v>
                </c:pt>
                <c:pt idx="14">
                  <c:v>26</c:v>
                </c:pt>
                <c:pt idx="15">
                  <c:v>24.4</c:v>
                </c:pt>
                <c:pt idx="16">
                  <c:v>24.8</c:v>
                </c:pt>
                <c:pt idx="17">
                  <c:v>24</c:v>
                </c:pt>
                <c:pt idx="18">
                  <c:v>22.3</c:v>
                </c:pt>
                <c:pt idx="19">
                  <c:v>10.199999999999999</c:v>
                </c:pt>
                <c:pt idx="20">
                  <c:v>9.6</c:v>
                </c:pt>
                <c:pt idx="21">
                  <c:v>9.1</c:v>
                </c:pt>
                <c:pt idx="22">
                  <c:v>9.1</c:v>
                </c:pt>
                <c:pt idx="23">
                  <c:v>9.8000000000000007</c:v>
                </c:pt>
                <c:pt idx="24">
                  <c:v>16</c:v>
                </c:pt>
                <c:pt idx="25">
                  <c:v>15.5</c:v>
                </c:pt>
                <c:pt idx="26">
                  <c:v>14.5</c:v>
                </c:pt>
                <c:pt idx="27">
                  <c:v>13.5</c:v>
                </c:pt>
                <c:pt idx="28">
                  <c:v>13</c:v>
                </c:pt>
                <c:pt idx="29">
                  <c:v>12.7</c:v>
                </c:pt>
                <c:pt idx="30">
                  <c:v>11.7</c:v>
                </c:pt>
                <c:pt idx="31">
                  <c:v>7.3</c:v>
                </c:pt>
                <c:pt idx="32">
                  <c:v>5.0999999999999996</c:v>
                </c:pt>
                <c:pt idx="33">
                  <c:v>10</c:v>
                </c:pt>
                <c:pt idx="34">
                  <c:v>9.9</c:v>
                </c:pt>
                <c:pt idx="35">
                  <c:v>9.8000000000000007</c:v>
                </c:pt>
                <c:pt idx="36">
                  <c:v>10</c:v>
                </c:pt>
                <c:pt idx="37">
                  <c:v>9.5</c:v>
                </c:pt>
                <c:pt idx="38">
                  <c:v>9.5</c:v>
                </c:pt>
                <c:pt idx="39">
                  <c:v>6.1</c:v>
                </c:pt>
                <c:pt idx="40">
                  <c:v>5.9</c:v>
                </c:pt>
                <c:pt idx="41">
                  <c:v>5.6</c:v>
                </c:pt>
                <c:pt idx="42">
                  <c:v>5.6</c:v>
                </c:pt>
                <c:pt idx="43">
                  <c:v>5.4</c:v>
                </c:pt>
                <c:pt idx="44">
                  <c:v>5.2</c:v>
                </c:pt>
                <c:pt idx="45">
                  <c:v>6.1</c:v>
                </c:pt>
                <c:pt idx="46">
                  <c:v>5.0999999999999996</c:v>
                </c:pt>
                <c:pt idx="47">
                  <c:v>4.7</c:v>
                </c:pt>
                <c:pt idx="48">
                  <c:v>4.7</c:v>
                </c:pt>
                <c:pt idx="49">
                  <c:v>4.5999999999999996</c:v>
                </c:pt>
                <c:pt idx="50">
                  <c:v>4.5</c:v>
                </c:pt>
              </c:numCache>
            </c:numRef>
          </c:val>
          <c:smooth val="0"/>
        </c:ser>
        <c:ser>
          <c:idx val="5"/>
          <c:order val="5"/>
          <c:tx>
            <c:strRef>
              <c:f>'[health stats (1).xlsx]health picture'!$G$3</c:f>
              <c:strCache>
                <c:ptCount val="1"/>
                <c:pt idx="0">
                  <c:v>TUBERCULOSIS DEATH RATE</c:v>
                </c:pt>
              </c:strCache>
            </c:strRef>
          </c:tx>
          <c:spPr>
            <a:ln w="76200" cap="rnd">
              <a:solidFill>
                <a:srgbClr val="00B050"/>
              </a:solidFill>
              <a:round/>
            </a:ln>
            <a:effectLst/>
          </c:spPr>
          <c:marker>
            <c:symbol val="none"/>
          </c:marker>
          <c:cat>
            <c:numRef>
              <c:f>'[health stats (1).xlsx]health picture'!$A$4:$A$54</c:f>
              <c:numCache>
                <c:formatCode>General</c:formatCode>
                <c:ptCount val="51"/>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numCache>
            </c:numRef>
          </c:cat>
          <c:val>
            <c:numRef>
              <c:f>'[health stats (1).xlsx]health picture'!$G$4:$G$54</c:f>
              <c:numCache>
                <c:formatCode>General</c:formatCode>
                <c:ptCount val="51"/>
                <c:pt idx="0">
                  <c:v>92.1</c:v>
                </c:pt>
                <c:pt idx="1">
                  <c:v>89.6</c:v>
                </c:pt>
                <c:pt idx="2">
                  <c:v>84.4</c:v>
                </c:pt>
                <c:pt idx="3">
                  <c:v>83.8</c:v>
                </c:pt>
                <c:pt idx="4">
                  <c:v>81.8</c:v>
                </c:pt>
                <c:pt idx="5">
                  <c:v>88.7</c:v>
                </c:pt>
                <c:pt idx="6">
                  <c:v>85.8</c:v>
                </c:pt>
                <c:pt idx="7">
                  <c:v>82.5</c:v>
                </c:pt>
                <c:pt idx="8">
                  <c:v>82.5</c:v>
                </c:pt>
                <c:pt idx="9">
                  <c:v>77.8</c:v>
                </c:pt>
                <c:pt idx="10">
                  <c:v>80.099999999999994</c:v>
                </c:pt>
                <c:pt idx="11">
                  <c:v>68.599999999999994</c:v>
                </c:pt>
                <c:pt idx="12">
                  <c:v>76.3</c:v>
                </c:pt>
                <c:pt idx="13">
                  <c:v>70.3</c:v>
                </c:pt>
                <c:pt idx="14">
                  <c:v>74.900000000000006</c:v>
                </c:pt>
                <c:pt idx="15">
                  <c:v>69.2</c:v>
                </c:pt>
                <c:pt idx="16">
                  <c:v>71.7</c:v>
                </c:pt>
                <c:pt idx="17">
                  <c:v>70.599999999999994</c:v>
                </c:pt>
                <c:pt idx="18">
                  <c:v>62.4</c:v>
                </c:pt>
                <c:pt idx="19">
                  <c:v>58.4</c:v>
                </c:pt>
                <c:pt idx="20">
                  <c:v>58.1</c:v>
                </c:pt>
                <c:pt idx="21">
                  <c:v>53.2</c:v>
                </c:pt>
                <c:pt idx="22">
                  <c:v>55.1</c:v>
                </c:pt>
                <c:pt idx="23">
                  <c:v>55</c:v>
                </c:pt>
                <c:pt idx="24">
                  <c:v>52.6</c:v>
                </c:pt>
                <c:pt idx="25">
                  <c:v>57.9</c:v>
                </c:pt>
                <c:pt idx="26">
                  <c:v>54.6</c:v>
                </c:pt>
                <c:pt idx="27">
                  <c:v>50</c:v>
                </c:pt>
                <c:pt idx="28">
                  <c:v>46</c:v>
                </c:pt>
                <c:pt idx="29">
                  <c:v>43.8</c:v>
                </c:pt>
                <c:pt idx="30">
                  <c:v>39.1</c:v>
                </c:pt>
                <c:pt idx="31">
                  <c:v>35.9</c:v>
                </c:pt>
                <c:pt idx="32">
                  <c:v>35.700000000000003</c:v>
                </c:pt>
                <c:pt idx="33">
                  <c:v>36.700000000000003</c:v>
                </c:pt>
                <c:pt idx="34">
                  <c:v>39.799999999999997</c:v>
                </c:pt>
                <c:pt idx="35">
                  <c:v>39.4</c:v>
                </c:pt>
                <c:pt idx="36">
                  <c:v>39.200000000000003</c:v>
                </c:pt>
                <c:pt idx="37">
                  <c:v>32.200000000000003</c:v>
                </c:pt>
                <c:pt idx="38">
                  <c:v>38.299999999999997</c:v>
                </c:pt>
                <c:pt idx="39">
                  <c:v>38.700000000000003</c:v>
                </c:pt>
                <c:pt idx="40">
                  <c:v>36.1</c:v>
                </c:pt>
                <c:pt idx="41">
                  <c:v>35.1</c:v>
                </c:pt>
                <c:pt idx="42">
                  <c:v>35.9</c:v>
                </c:pt>
                <c:pt idx="43">
                  <c:v>33</c:v>
                </c:pt>
                <c:pt idx="44">
                  <c:v>31</c:v>
                </c:pt>
                <c:pt idx="45">
                  <c:v>31.5</c:v>
                </c:pt>
                <c:pt idx="46">
                  <c:v>29.7</c:v>
                </c:pt>
                <c:pt idx="47">
                  <c:v>27.1</c:v>
                </c:pt>
                <c:pt idx="48">
                  <c:v>27.2</c:v>
                </c:pt>
                <c:pt idx="49">
                  <c:v>27.6</c:v>
                </c:pt>
                <c:pt idx="50">
                  <c:v>26.3</c:v>
                </c:pt>
              </c:numCache>
            </c:numRef>
          </c:val>
          <c:smooth val="0"/>
        </c:ser>
        <c:dLbls>
          <c:showLegendKey val="0"/>
          <c:showVal val="0"/>
          <c:showCatName val="0"/>
          <c:showSerName val="0"/>
          <c:showPercent val="0"/>
          <c:showBubbleSize val="0"/>
        </c:dLbls>
        <c:marker val="1"/>
        <c:smooth val="0"/>
        <c:axId val="75947008"/>
        <c:axId val="75952896"/>
      </c:lineChart>
      <c:catAx>
        <c:axId val="75947008"/>
        <c:scaling>
          <c:orientation val="minMax"/>
        </c:scaling>
        <c:delete val="1"/>
        <c:axPos val="b"/>
        <c:numFmt formatCode="General" sourceLinked="1"/>
        <c:majorTickMark val="none"/>
        <c:minorTickMark val="none"/>
        <c:tickLblPos val="nextTo"/>
        <c:crossAx val="75952896"/>
        <c:crosses val="autoZero"/>
        <c:auto val="1"/>
        <c:lblAlgn val="ctr"/>
        <c:lblOffset val="100"/>
        <c:noMultiLvlLbl val="0"/>
      </c:catAx>
      <c:valAx>
        <c:axId val="75952896"/>
        <c:scaling>
          <c:orientation val="minMax"/>
        </c:scaling>
        <c:delete val="1"/>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75947008"/>
        <c:crosses val="autoZero"/>
        <c:crossBetween val="between"/>
      </c:val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0.52985</cdr:x>
      <cdr:y>0.02222</cdr:y>
    </cdr:from>
    <cdr:to>
      <cdr:x>0.94976</cdr:x>
      <cdr:y>0.3326</cdr:y>
    </cdr:to>
    <cdr:sp macro="" textlink="">
      <cdr:nvSpPr>
        <cdr:cNvPr id="2" name="Title 1"/>
        <cdr:cNvSpPr>
          <a:spLocks xmlns:a="http://schemas.openxmlformats.org/drawingml/2006/main" noGrp="1"/>
        </cdr:cNvSpPr>
      </cdr:nvSpPr>
      <cdr:spPr>
        <a:xfrm xmlns:a="http://schemas.openxmlformats.org/drawingml/2006/main">
          <a:off x="4788024" y="144016"/>
          <a:ext cx="3794515" cy="2011486"/>
        </a:xfrm>
        <a:prstGeom xmlns:a="http://schemas.openxmlformats.org/drawingml/2006/main" prst="rect">
          <a:avLst/>
        </a:prstGeom>
      </cdr:spPr>
      <cdr:txBody>
        <a:bodyPr xmlns:a="http://schemas.openxmlformats.org/drawingml/2006/main" vert="horz" lIns="91440" tIns="45720" rIns="91440" bIns="45720" rtlCol="0" anchor="b">
          <a:normAutofit fontScale="90000"/>
        </a:bodyPr>
        <a:lstStyle xmlns:a="http://schemas.openxmlformats.org/drawingml/2006/main">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xmlns:a="http://schemas.openxmlformats.org/drawingml/2006/main">
          <a:r>
            <a:rPr lang="en-PH" sz="4000" b="1" dirty="0" smtClean="0"/>
            <a:t>Health  Picture,</a:t>
          </a:r>
        </a:p>
        <a:p xmlns:a="http://schemas.openxmlformats.org/drawingml/2006/main">
          <a:r>
            <a:rPr lang="en-PH" sz="4000" b="1" dirty="0" smtClean="0"/>
            <a:t>1960-2010</a:t>
          </a:r>
          <a:endParaRPr lang="en-PH" sz="40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hdr" sz="quarter"/>
          </p:nvPr>
        </p:nvSpPr>
        <p:spPr bwMode="auto">
          <a:xfrm>
            <a:off x="0" y="0"/>
            <a:ext cx="3078163" cy="468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200" b="0" i="0">
                <a:solidFill>
                  <a:schemeClr val="tx1"/>
                </a:solidFill>
              </a:defRPr>
            </a:lvl1pPr>
          </a:lstStyle>
          <a:p>
            <a:pPr>
              <a:defRPr/>
            </a:pPr>
            <a:endParaRPr lang="en-GB"/>
          </a:p>
        </p:txBody>
      </p:sp>
      <p:sp>
        <p:nvSpPr>
          <p:cNvPr id="202755" name="Rectangle 3"/>
          <p:cNvSpPr>
            <a:spLocks noGrp="1" noChangeArrowheads="1"/>
          </p:cNvSpPr>
          <p:nvPr>
            <p:ph type="dt" sz="quarter" idx="1"/>
          </p:nvPr>
        </p:nvSpPr>
        <p:spPr bwMode="auto">
          <a:xfrm>
            <a:off x="4022725" y="0"/>
            <a:ext cx="3078163" cy="468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200" b="0" i="0">
                <a:solidFill>
                  <a:schemeClr val="tx1"/>
                </a:solidFill>
              </a:defRPr>
            </a:lvl1pPr>
          </a:lstStyle>
          <a:p>
            <a:pPr>
              <a:defRPr/>
            </a:pPr>
            <a:endParaRPr lang="en-GB"/>
          </a:p>
        </p:txBody>
      </p:sp>
      <p:sp>
        <p:nvSpPr>
          <p:cNvPr id="202756" name="Rectangle 4"/>
          <p:cNvSpPr>
            <a:spLocks noGrp="1" noChangeArrowheads="1"/>
          </p:cNvSpPr>
          <p:nvPr>
            <p:ph type="ftr" sz="quarter" idx="2"/>
          </p:nvPr>
        </p:nvSpPr>
        <p:spPr bwMode="auto">
          <a:xfrm>
            <a:off x="0" y="8918575"/>
            <a:ext cx="3078163" cy="468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b="0" i="0">
                <a:solidFill>
                  <a:schemeClr val="tx1"/>
                </a:solidFill>
              </a:defRPr>
            </a:lvl1pPr>
          </a:lstStyle>
          <a:p>
            <a:pPr>
              <a:defRPr/>
            </a:pPr>
            <a:endParaRPr lang="en-GB"/>
          </a:p>
        </p:txBody>
      </p:sp>
      <p:sp>
        <p:nvSpPr>
          <p:cNvPr id="202757" name="Rectangle 5"/>
          <p:cNvSpPr>
            <a:spLocks noGrp="1" noChangeArrowheads="1"/>
          </p:cNvSpPr>
          <p:nvPr>
            <p:ph type="sldNum" sz="quarter" idx="3"/>
          </p:nvPr>
        </p:nvSpPr>
        <p:spPr bwMode="auto">
          <a:xfrm>
            <a:off x="4022725" y="8918575"/>
            <a:ext cx="3078163" cy="468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defRPr sz="1200" b="0" i="0">
                <a:solidFill>
                  <a:schemeClr val="tx1"/>
                </a:solidFill>
              </a:defRPr>
            </a:lvl1pPr>
          </a:lstStyle>
          <a:p>
            <a:pPr>
              <a:defRPr/>
            </a:pPr>
            <a:fld id="{4E7D58B0-686C-4452-A769-30F37FD9915F}" type="slidenum">
              <a:rPr lang="en-GB"/>
              <a:pPr>
                <a:defRPr/>
              </a:pPr>
              <a:t>‹#›</a:t>
            </a:fld>
            <a:endParaRPr lang="en-GB"/>
          </a:p>
        </p:txBody>
      </p:sp>
    </p:spTree>
    <p:extLst>
      <p:ext uri="{BB962C8B-B14F-4D97-AF65-F5344CB8AC3E}">
        <p14:creationId xmlns:p14="http://schemas.microsoft.com/office/powerpoint/2010/main" val="3072502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78163" cy="468313"/>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rtl="0">
              <a:defRPr sz="1300" b="0" i="0">
                <a:solidFill>
                  <a:schemeClr val="tx1"/>
                </a:solidFill>
              </a:defRPr>
            </a:lvl1pPr>
          </a:lstStyle>
          <a:p>
            <a:pPr>
              <a:defRPr/>
            </a:pPr>
            <a:endParaRPr lang="en-US"/>
          </a:p>
        </p:txBody>
      </p:sp>
      <p:sp>
        <p:nvSpPr>
          <p:cNvPr id="20483" name="Rectangle 3"/>
          <p:cNvSpPr>
            <a:spLocks noGrp="1" noChangeArrowheads="1"/>
          </p:cNvSpPr>
          <p:nvPr>
            <p:ph type="dt" idx="1"/>
          </p:nvPr>
        </p:nvSpPr>
        <p:spPr bwMode="auto">
          <a:xfrm>
            <a:off x="4022725" y="0"/>
            <a:ext cx="3078163" cy="468313"/>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rtl="0">
              <a:defRPr sz="1300" b="0" i="0">
                <a:solidFill>
                  <a:schemeClr val="tx1"/>
                </a:solidFill>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709613" y="4459288"/>
            <a:ext cx="5683250" cy="4224337"/>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918575"/>
            <a:ext cx="3078163" cy="468313"/>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rtl="0">
              <a:defRPr sz="1300" b="0" i="0">
                <a:solidFill>
                  <a:schemeClr val="tx1"/>
                </a:solidFill>
              </a:defRPr>
            </a:lvl1pPr>
          </a:lstStyle>
          <a:p>
            <a:pPr>
              <a:defRPr/>
            </a:pPr>
            <a:endParaRPr lang="en-US"/>
          </a:p>
        </p:txBody>
      </p:sp>
      <p:sp>
        <p:nvSpPr>
          <p:cNvPr id="20487" name="Rectangle 7"/>
          <p:cNvSpPr>
            <a:spLocks noGrp="1" noChangeArrowheads="1"/>
          </p:cNvSpPr>
          <p:nvPr>
            <p:ph type="sldNum" sz="quarter" idx="5"/>
          </p:nvPr>
        </p:nvSpPr>
        <p:spPr bwMode="auto">
          <a:xfrm>
            <a:off x="4022725" y="8918575"/>
            <a:ext cx="3078163" cy="468313"/>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rtl="0">
              <a:defRPr sz="1300" b="0" i="0">
                <a:solidFill>
                  <a:schemeClr val="tx1"/>
                </a:solidFill>
              </a:defRPr>
            </a:lvl1pPr>
          </a:lstStyle>
          <a:p>
            <a:pPr>
              <a:defRPr/>
            </a:pPr>
            <a:fld id="{BB04B88E-2DA2-4081-A26E-7D441FCEDCCB}" type="slidenum">
              <a:rPr lang="en-US"/>
              <a:pPr>
                <a:defRPr/>
              </a:pPr>
              <a:t>‹#›</a:t>
            </a:fld>
            <a:endParaRPr lang="en-US"/>
          </a:p>
        </p:txBody>
      </p:sp>
    </p:spTree>
    <p:extLst>
      <p:ext uri="{BB962C8B-B14F-4D97-AF65-F5344CB8AC3E}">
        <p14:creationId xmlns:p14="http://schemas.microsoft.com/office/powerpoint/2010/main" val="3398448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304A0404-11D2-459C-9735-03BAD8360F5A}" type="slidenum">
              <a:rPr lang="en-US" smtClean="0"/>
              <a:pPr/>
              <a:t>10</a:t>
            </a:fld>
            <a:endParaRPr lang="en-US" dirty="0" smtClean="0"/>
          </a:p>
        </p:txBody>
      </p:sp>
      <p:sp>
        <p:nvSpPr>
          <p:cNvPr id="39939" name="Slide Image Placeholder 1"/>
          <p:cNvSpPr>
            <a:spLocks noGrp="1" noRot="1" noChangeAspect="1" noTextEdit="1"/>
          </p:cNvSpPr>
          <p:nvPr>
            <p:ph type="sldImg"/>
          </p:nvPr>
        </p:nvSpPr>
        <p:spPr>
          <a:ln/>
        </p:spPr>
      </p:sp>
      <p:sp>
        <p:nvSpPr>
          <p:cNvPr id="39940" name="Notes Placeholder 2"/>
          <p:cNvSpPr>
            <a:spLocks noGrp="1"/>
          </p:cNvSpPr>
          <p:nvPr>
            <p:ph type="body" idx="1"/>
          </p:nvPr>
        </p:nvSpPr>
        <p:spPr>
          <a:noFill/>
          <a:ln/>
        </p:spPr>
        <p:txBody>
          <a:bodyPr lIns="94768" tIns="47384" rIns="94768" bIns="47384"/>
          <a:lstStyle/>
          <a:p>
            <a:pPr eaLnBrk="1" hangingPunct="1">
              <a:spcBef>
                <a:spcPct val="0"/>
              </a:spcBef>
            </a:pPr>
            <a:endParaRPr lang="en-GB" dirty="0" smtClean="0"/>
          </a:p>
        </p:txBody>
      </p:sp>
      <p:sp>
        <p:nvSpPr>
          <p:cNvPr id="39941" name="Slide Number Placeholder 3"/>
          <p:cNvSpPr txBox="1">
            <a:spLocks noGrp="1"/>
          </p:cNvSpPr>
          <p:nvPr/>
        </p:nvSpPr>
        <p:spPr bwMode="auto">
          <a:xfrm>
            <a:off x="4022725" y="8916988"/>
            <a:ext cx="3078163" cy="469900"/>
          </a:xfrm>
          <a:prstGeom prst="rect">
            <a:avLst/>
          </a:prstGeom>
          <a:noFill/>
          <a:ln w="9525">
            <a:noFill/>
            <a:miter lim="800000"/>
            <a:headEnd/>
            <a:tailEnd/>
          </a:ln>
        </p:spPr>
        <p:txBody>
          <a:bodyPr lIns="94768" tIns="47384" rIns="94768" bIns="47384" anchor="b"/>
          <a:lstStyle/>
          <a:p>
            <a:pPr algn="r" defTabSz="947738" rtl="0"/>
            <a:fld id="{50F90927-9F68-4051-BFB2-EB8ECFD23BC5}" type="slidenum">
              <a:rPr lang="en-GB" sz="1200" b="0" i="0">
                <a:solidFill>
                  <a:schemeClr val="tx1"/>
                </a:solidFill>
              </a:rPr>
              <a:pPr algn="r" defTabSz="947738" rtl="0"/>
              <a:t>10</a:t>
            </a:fld>
            <a:endParaRPr lang="en-GB" sz="1200" b="0" i="0" dirty="0">
              <a:solidFill>
                <a:schemeClr val="tx1"/>
              </a:solidFill>
            </a:endParaRPr>
          </a:p>
        </p:txBody>
      </p:sp>
    </p:spTree>
    <p:extLst>
      <p:ext uri="{BB962C8B-B14F-4D97-AF65-F5344CB8AC3E}">
        <p14:creationId xmlns:p14="http://schemas.microsoft.com/office/powerpoint/2010/main" val="967801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A2782F13-B67F-4567-AB4C-4DD9834C9589}" type="slidenum">
              <a:rPr lang="en-US" smtClean="0"/>
              <a:pPr/>
              <a:t>17</a:t>
            </a:fld>
            <a:endParaRPr lang="en-US" smtClean="0"/>
          </a:p>
        </p:txBody>
      </p:sp>
      <p:sp>
        <p:nvSpPr>
          <p:cNvPr id="43011" name="Rectangle 2"/>
          <p:cNvSpPr>
            <a:spLocks noGrp="1" noRot="1" noChangeAspect="1" noChangeArrowheads="1" noTextEdit="1"/>
          </p:cNvSpPr>
          <p:nvPr>
            <p:ph type="sldImg"/>
          </p:nvPr>
        </p:nvSpPr>
        <p:spPr>
          <a:xfrm>
            <a:off x="1204913" y="704850"/>
            <a:ext cx="4694237" cy="3519488"/>
          </a:xfrm>
          <a:ln/>
        </p:spPr>
      </p:sp>
      <p:sp>
        <p:nvSpPr>
          <p:cNvPr id="43012" name="Rectangle 3"/>
          <p:cNvSpPr>
            <a:spLocks noGrp="1" noChangeArrowheads="1"/>
          </p:cNvSpPr>
          <p:nvPr>
            <p:ph type="body" idx="1"/>
          </p:nvPr>
        </p:nvSpPr>
        <p:spPr>
          <a:noFill/>
          <a:ln/>
        </p:spPr>
        <p:txBody>
          <a:bodyPr lIns="94768" tIns="47384" rIns="94768" bIns="47384"/>
          <a:lstStyle/>
          <a:p>
            <a:pPr eaLnBrk="1" hangingPunct="1">
              <a:spcBef>
                <a:spcPct val="0"/>
              </a:spcBef>
            </a:pPr>
            <a:r>
              <a:rPr lang="en-GB" sz="1800" smtClean="0"/>
              <a:t>MDGs are summary measures of progress but more progress needed on their measurement </a:t>
            </a:r>
          </a:p>
          <a:p>
            <a:pPr eaLnBrk="1" hangingPunct="1">
              <a:spcBef>
                <a:spcPct val="0"/>
              </a:spcBef>
            </a:pPr>
            <a:r>
              <a:rPr lang="en-US" sz="1800" smtClean="0"/>
              <a:t>Statistical modeling to fill data gaps is a </a:t>
            </a:r>
            <a:r>
              <a:rPr lang="en-GB" sz="1800" smtClean="0"/>
              <a:t>poor guide to action, especially at subnational level</a:t>
            </a:r>
          </a:p>
          <a:p>
            <a:pPr eaLnBrk="1" hangingPunct="1">
              <a:spcBef>
                <a:spcPct val="0"/>
              </a:spcBef>
            </a:pPr>
            <a:r>
              <a:rPr lang="en-GB" sz="1800" smtClean="0"/>
              <a:t>Need to go beyond the numbers to identify causes and solutions</a:t>
            </a:r>
          </a:p>
          <a:p>
            <a:pPr eaLnBrk="1" hangingPunct="1">
              <a:spcBef>
                <a:spcPct val="0"/>
              </a:spcBef>
            </a:pPr>
            <a:r>
              <a:rPr lang="en-GB" sz="1800" smtClean="0"/>
              <a:t>Better health data and stronger health systems are mutually reinforcing</a:t>
            </a:r>
          </a:p>
          <a:p>
            <a:pPr eaLnBrk="1" hangingPunct="1">
              <a:spcBef>
                <a:spcPct val="0"/>
              </a:spcBef>
            </a:pPr>
            <a:endParaRPr lang="en-US" sz="1600" smtClean="0"/>
          </a:p>
        </p:txBody>
      </p:sp>
    </p:spTree>
    <p:extLst>
      <p:ext uri="{BB962C8B-B14F-4D97-AF65-F5344CB8AC3E}">
        <p14:creationId xmlns:p14="http://schemas.microsoft.com/office/powerpoint/2010/main" val="886160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AU" sz="1200" kern="1200" dirty="0" smtClean="0">
              <a:solidFill>
                <a:schemeClr val="tx1"/>
              </a:solidFill>
              <a:effectLst/>
              <a:latin typeface="Arial" charset="0"/>
              <a:ea typeface="+mn-ea"/>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AU" sz="1200" kern="1200" dirty="0" smtClean="0">
                <a:solidFill>
                  <a:schemeClr val="tx1"/>
                </a:solidFill>
                <a:effectLst/>
                <a:latin typeface="Arial" charset="0"/>
                <a:ea typeface="+mn-ea"/>
                <a:cs typeface="Arial" charset="0"/>
              </a:rPr>
              <a:t>- Leading cause of death is interpersonal violence for males 15-49 in 2010.</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AU" sz="1200" kern="1200" dirty="0" smtClean="0">
                <a:solidFill>
                  <a:schemeClr val="tx1"/>
                </a:solidFill>
                <a:effectLst/>
                <a:latin typeface="Arial" charset="0"/>
                <a:ea typeface="+mn-ea"/>
                <a:cs typeface="Arial" charset="0"/>
              </a:rPr>
              <a:t>Green is the Injury, all causes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AU" sz="1200" kern="1200" dirty="0" smtClean="0">
                <a:solidFill>
                  <a:schemeClr val="tx1"/>
                </a:solidFill>
                <a:effectLst/>
                <a:latin typeface="Arial" charset="0"/>
                <a:ea typeface="+mn-ea"/>
                <a:cs typeface="Arial" charset="0"/>
              </a:rPr>
              <a:t>Blue is the Non-Communicable</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AU" sz="1200" kern="1200" dirty="0" smtClean="0">
                <a:solidFill>
                  <a:schemeClr val="tx1"/>
                </a:solidFill>
                <a:effectLst/>
                <a:latin typeface="Arial" charset="0"/>
                <a:ea typeface="+mn-ea"/>
                <a:cs typeface="Arial" charset="0"/>
              </a:rPr>
              <a:t>Red is the communicable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AU" sz="1200" kern="1200" dirty="0" smtClean="0">
              <a:solidFill>
                <a:schemeClr val="tx1"/>
              </a:solidFill>
              <a:effectLst/>
              <a:latin typeface="Arial" charset="0"/>
              <a:ea typeface="+mn-ea"/>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AU" sz="1200" kern="1200" dirty="0" smtClean="0">
                <a:solidFill>
                  <a:schemeClr val="tx1"/>
                </a:solidFill>
                <a:effectLst/>
                <a:latin typeface="Arial" charset="0"/>
                <a:ea typeface="+mn-ea"/>
                <a:cs typeface="Arial" charset="0"/>
              </a:rPr>
              <a:t>Figure 2 illustrates that interpersonal violence was the leading cause of death for men aged 15-49 in the Philippines in 2010, accounting for 15% of all deaths. Ischaemic Heart Disease (IHD) was the second leading cause of death, accounting for 12.5% of all deaths. However, these conclusions about the leading causes of premature death in Philippines are uncertain. One of the benefits of the GBD approach is that it guides countries in carrying out a “data audit” of the availability, reliability and utility of their existing data collections, and highlights critically important investments required to strengthen national health information systems to more reliably monitor national burden of disease patterns.</a:t>
            </a:r>
            <a:endParaRPr lang="en-PH" sz="1200" kern="1200" dirty="0" smtClean="0">
              <a:solidFill>
                <a:schemeClr val="tx1"/>
              </a:solidFill>
              <a:effectLst/>
              <a:latin typeface="Arial" charset="0"/>
              <a:ea typeface="+mn-ea"/>
              <a:cs typeface="Arial" charset="0"/>
            </a:endParaRPr>
          </a:p>
          <a:p>
            <a:endParaRPr lang="en-PH" dirty="0"/>
          </a:p>
        </p:txBody>
      </p:sp>
      <p:sp>
        <p:nvSpPr>
          <p:cNvPr id="4" name="Slide Number Placeholder 3"/>
          <p:cNvSpPr>
            <a:spLocks noGrp="1"/>
          </p:cNvSpPr>
          <p:nvPr>
            <p:ph type="sldNum" sz="quarter" idx="10"/>
          </p:nvPr>
        </p:nvSpPr>
        <p:spPr/>
        <p:txBody>
          <a:bodyPr/>
          <a:lstStyle/>
          <a:p>
            <a:pPr>
              <a:defRPr/>
            </a:pPr>
            <a:fld id="{BB04B88E-2DA2-4081-A26E-7D441FCEDCCB}" type="slidenum">
              <a:rPr lang="en-US" smtClean="0"/>
              <a:pPr>
                <a:defRPr/>
              </a:pPr>
              <a:t>19</a:t>
            </a:fld>
            <a:endParaRPr lang="en-US"/>
          </a:p>
        </p:txBody>
      </p:sp>
    </p:spTree>
    <p:extLst>
      <p:ext uri="{BB962C8B-B14F-4D97-AF65-F5344CB8AC3E}">
        <p14:creationId xmlns:p14="http://schemas.microsoft.com/office/powerpoint/2010/main" val="1353419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04B88E-2DA2-4081-A26E-7D441FCEDCCB}" type="slidenum">
              <a:rPr lang="en-US" smtClean="0"/>
              <a:pPr>
                <a:defRPr/>
              </a:pPr>
              <a:t>21</a:t>
            </a:fld>
            <a:endParaRPr lang="en-US"/>
          </a:p>
        </p:txBody>
      </p:sp>
    </p:spTree>
    <p:extLst>
      <p:ext uri="{BB962C8B-B14F-4D97-AF65-F5344CB8AC3E}">
        <p14:creationId xmlns:p14="http://schemas.microsoft.com/office/powerpoint/2010/main" val="791862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E7FB8"/>
        </a:solidFill>
        <a:effectLst/>
      </p:bgPr>
    </p:bg>
    <p:spTree>
      <p:nvGrpSpPr>
        <p:cNvPr id="1" name=""/>
        <p:cNvGrpSpPr/>
        <p:nvPr/>
      </p:nvGrpSpPr>
      <p:grpSpPr>
        <a:xfrm>
          <a:off x="0" y="0"/>
          <a:ext cx="0" cy="0"/>
          <a:chOff x="0" y="0"/>
          <a:chExt cx="0" cy="0"/>
        </a:xfrm>
      </p:grpSpPr>
      <p:sp>
        <p:nvSpPr>
          <p:cNvPr id="10" name="AutoShape 3"/>
          <p:cNvSpPr>
            <a:spLocks noChangeArrowheads="1"/>
          </p:cNvSpPr>
          <p:nvPr userDrawn="1"/>
        </p:nvSpPr>
        <p:spPr bwMode="auto">
          <a:xfrm>
            <a:off x="34925" y="0"/>
            <a:ext cx="9144000" cy="6858000"/>
          </a:xfrm>
          <a:prstGeom prst="roundRect">
            <a:avLst>
              <a:gd name="adj" fmla="val 23"/>
            </a:avLst>
          </a:prstGeom>
          <a:gradFill rotWithShape="0">
            <a:gsLst>
              <a:gs pos="0">
                <a:srgbClr val="00CC99"/>
              </a:gs>
              <a:gs pos="100000">
                <a:srgbClr val="33CC33"/>
              </a:gs>
            </a:gsLst>
            <a:lin ang="10800000" scaled="1"/>
          </a:gradFill>
          <a:ln w="9525">
            <a:noFill/>
            <a:round/>
            <a:headEnd/>
            <a:tailEnd/>
          </a:ln>
        </p:spPr>
        <p:txBody>
          <a:bodyPr wrap="none" anchor="ctr"/>
          <a:lstStyle/>
          <a:p>
            <a:endParaRPr lang="en-US"/>
          </a:p>
        </p:txBody>
      </p:sp>
      <p:sp>
        <p:nvSpPr>
          <p:cNvPr id="11" name="Freeform 6"/>
          <p:cNvSpPr>
            <a:spLocks noChangeArrowheads="1"/>
          </p:cNvSpPr>
          <p:nvPr userDrawn="1"/>
        </p:nvSpPr>
        <p:spPr bwMode="auto">
          <a:xfrm>
            <a:off x="12700" y="0"/>
            <a:ext cx="9166225" cy="6478588"/>
          </a:xfrm>
          <a:custGeom>
            <a:avLst/>
            <a:gdLst>
              <a:gd name="T0" fmla="*/ 0 w 25462"/>
              <a:gd name="T1" fmla="*/ 0 h 17997"/>
              <a:gd name="T2" fmla="*/ 0 w 25462"/>
              <a:gd name="T3" fmla="*/ 0 h 17997"/>
              <a:gd name="T4" fmla="*/ 0 w 25462"/>
              <a:gd name="T5" fmla="*/ 0 h 17997"/>
              <a:gd name="T6" fmla="*/ 0 w 25462"/>
              <a:gd name="T7" fmla="*/ 0 h 17997"/>
              <a:gd name="T8" fmla="*/ 0 w 25462"/>
              <a:gd name="T9" fmla="*/ 0 h 17997"/>
              <a:gd name="T10" fmla="*/ 0 w 25462"/>
              <a:gd name="T11" fmla="*/ 0 h 17997"/>
              <a:gd name="T12" fmla="*/ 0 w 25462"/>
              <a:gd name="T13" fmla="*/ 0 h 17997"/>
              <a:gd name="T14" fmla="*/ 0 w 25462"/>
              <a:gd name="T15" fmla="*/ 0 h 17997"/>
              <a:gd name="T16" fmla="*/ 0 60000 65536"/>
              <a:gd name="T17" fmla="*/ 0 60000 65536"/>
              <a:gd name="T18" fmla="*/ 0 60000 65536"/>
              <a:gd name="T19" fmla="*/ 0 60000 65536"/>
              <a:gd name="T20" fmla="*/ 0 60000 65536"/>
              <a:gd name="T21" fmla="*/ 0 60000 65536"/>
              <a:gd name="T22" fmla="*/ 0 60000 65536"/>
              <a:gd name="T23" fmla="*/ 0 60000 65536"/>
              <a:gd name="T24" fmla="*/ 0 w 25462"/>
              <a:gd name="T25" fmla="*/ 0 h 17997"/>
              <a:gd name="T26" fmla="*/ 25462 w 25462"/>
              <a:gd name="T27" fmla="*/ 17997 h 1799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462" h="17997">
                <a:moveTo>
                  <a:pt x="0" y="15150"/>
                </a:moveTo>
                <a:cubicBezTo>
                  <a:pt x="308" y="15459"/>
                  <a:pt x="2833" y="17481"/>
                  <a:pt x="8729" y="17741"/>
                </a:cubicBezTo>
                <a:cubicBezTo>
                  <a:pt x="14622" y="17996"/>
                  <a:pt x="23822" y="14637"/>
                  <a:pt x="25461" y="13189"/>
                </a:cubicBezTo>
                <a:lnTo>
                  <a:pt x="25461" y="0"/>
                </a:lnTo>
                <a:lnTo>
                  <a:pt x="39" y="38"/>
                </a:lnTo>
                <a:lnTo>
                  <a:pt x="66" y="83"/>
                </a:lnTo>
                <a:lnTo>
                  <a:pt x="0" y="15150"/>
                </a:lnTo>
              </a:path>
            </a:pathLst>
          </a:custGeom>
          <a:solidFill>
            <a:srgbClr val="FFFFFF"/>
          </a:solidFill>
          <a:ln w="9525">
            <a:noFill/>
            <a:round/>
            <a:headEnd/>
            <a:tailEnd/>
          </a:ln>
        </p:spPr>
        <p:txBody>
          <a:bodyPr wrap="none" anchor="ctr"/>
          <a:lstStyle/>
          <a:p>
            <a:endParaRPr lang="en-US"/>
          </a:p>
        </p:txBody>
      </p:sp>
      <p:grpSp>
        <p:nvGrpSpPr>
          <p:cNvPr id="12" name="Group 7"/>
          <p:cNvGrpSpPr>
            <a:grpSpLocks/>
          </p:cNvGrpSpPr>
          <p:nvPr userDrawn="1"/>
        </p:nvGrpSpPr>
        <p:grpSpPr bwMode="auto">
          <a:xfrm>
            <a:off x="0" y="0"/>
            <a:ext cx="9180513" cy="6251576"/>
            <a:chOff x="0" y="0"/>
            <a:chExt cx="5783" cy="3938"/>
          </a:xfrm>
        </p:grpSpPr>
        <p:sp>
          <p:nvSpPr>
            <p:cNvPr id="13" name="Freeform 8"/>
            <p:cNvSpPr>
              <a:spLocks noChangeArrowheads="1"/>
            </p:cNvSpPr>
            <p:nvPr/>
          </p:nvSpPr>
          <p:spPr bwMode="auto">
            <a:xfrm>
              <a:off x="0" y="0"/>
              <a:ext cx="5774" cy="3929"/>
            </a:xfrm>
            <a:custGeom>
              <a:avLst/>
              <a:gdLst>
                <a:gd name="T0" fmla="*/ 0 w 25462"/>
                <a:gd name="T1" fmla="*/ 0 h 17327"/>
                <a:gd name="T2" fmla="*/ 0 w 25462"/>
                <a:gd name="T3" fmla="*/ 0 h 17327"/>
                <a:gd name="T4" fmla="*/ 0 w 25462"/>
                <a:gd name="T5" fmla="*/ 0 h 17327"/>
                <a:gd name="T6" fmla="*/ 0 w 25462"/>
                <a:gd name="T7" fmla="*/ 0 h 17327"/>
                <a:gd name="T8" fmla="*/ 0 w 25462"/>
                <a:gd name="T9" fmla="*/ 0 h 17327"/>
                <a:gd name="T10" fmla="*/ 0 w 25462"/>
                <a:gd name="T11" fmla="*/ 0 h 17327"/>
                <a:gd name="T12" fmla="*/ 0 w 25462"/>
                <a:gd name="T13" fmla="*/ 0 h 17327"/>
                <a:gd name="T14" fmla="*/ 0 w 25462"/>
                <a:gd name="T15" fmla="*/ 0 h 17327"/>
                <a:gd name="T16" fmla="*/ 0 60000 65536"/>
                <a:gd name="T17" fmla="*/ 0 60000 65536"/>
                <a:gd name="T18" fmla="*/ 0 60000 65536"/>
                <a:gd name="T19" fmla="*/ 0 60000 65536"/>
                <a:gd name="T20" fmla="*/ 0 60000 65536"/>
                <a:gd name="T21" fmla="*/ 0 60000 65536"/>
                <a:gd name="T22" fmla="*/ 0 60000 65536"/>
                <a:gd name="T23" fmla="*/ 0 60000 65536"/>
                <a:gd name="T24" fmla="*/ 0 w 25462"/>
                <a:gd name="T25" fmla="*/ 0 h 17327"/>
                <a:gd name="T26" fmla="*/ 25462 w 25462"/>
                <a:gd name="T27" fmla="*/ 17327 h 173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462" h="17327">
                  <a:moveTo>
                    <a:pt x="0" y="14587"/>
                  </a:moveTo>
                  <a:cubicBezTo>
                    <a:pt x="308" y="14884"/>
                    <a:pt x="2833" y="16830"/>
                    <a:pt x="8729" y="17080"/>
                  </a:cubicBezTo>
                  <a:cubicBezTo>
                    <a:pt x="14621" y="17326"/>
                    <a:pt x="23822" y="14092"/>
                    <a:pt x="25461" y="12697"/>
                  </a:cubicBezTo>
                  <a:lnTo>
                    <a:pt x="25461" y="0"/>
                  </a:lnTo>
                  <a:lnTo>
                    <a:pt x="39" y="36"/>
                  </a:lnTo>
                  <a:lnTo>
                    <a:pt x="66" y="79"/>
                  </a:lnTo>
                  <a:lnTo>
                    <a:pt x="0" y="14587"/>
                  </a:lnTo>
                </a:path>
              </a:pathLst>
            </a:custGeom>
            <a:gradFill rotWithShape="0">
              <a:gsLst>
                <a:gs pos="0">
                  <a:srgbClr val="FFFFFF"/>
                </a:gs>
                <a:gs pos="100000">
                  <a:srgbClr val="00CC99"/>
                </a:gs>
              </a:gsLst>
              <a:lin ang="5400000" scaled="1"/>
            </a:gradFill>
            <a:ln w="9525">
              <a:noFill/>
              <a:round/>
              <a:headEnd/>
              <a:tailEnd/>
            </a:ln>
          </p:spPr>
          <p:txBody>
            <a:bodyPr wrap="none" anchor="ctr"/>
            <a:lstStyle/>
            <a:p>
              <a:endParaRPr lang="en-US"/>
            </a:p>
          </p:txBody>
        </p:sp>
        <p:sp>
          <p:nvSpPr>
            <p:cNvPr id="14" name="Freeform 9"/>
            <p:cNvSpPr>
              <a:spLocks noChangeArrowheads="1"/>
            </p:cNvSpPr>
            <p:nvPr/>
          </p:nvSpPr>
          <p:spPr bwMode="auto">
            <a:xfrm>
              <a:off x="0" y="9"/>
              <a:ext cx="5783" cy="3929"/>
            </a:xfrm>
            <a:custGeom>
              <a:avLst/>
              <a:gdLst>
                <a:gd name="T0" fmla="*/ 0 w 25462"/>
                <a:gd name="T1" fmla="*/ 0 h 17327"/>
                <a:gd name="T2" fmla="*/ 0 w 25462"/>
                <a:gd name="T3" fmla="*/ 0 h 17327"/>
                <a:gd name="T4" fmla="*/ 0 w 25462"/>
                <a:gd name="T5" fmla="*/ 0 h 17327"/>
                <a:gd name="T6" fmla="*/ 0 w 25462"/>
                <a:gd name="T7" fmla="*/ 0 h 17327"/>
                <a:gd name="T8" fmla="*/ 0 w 25462"/>
                <a:gd name="T9" fmla="*/ 0 h 17327"/>
                <a:gd name="T10" fmla="*/ 0 w 25462"/>
                <a:gd name="T11" fmla="*/ 0 h 17327"/>
                <a:gd name="T12" fmla="*/ 0 w 25462"/>
                <a:gd name="T13" fmla="*/ 0 h 17327"/>
                <a:gd name="T14" fmla="*/ 0 w 25462"/>
                <a:gd name="T15" fmla="*/ 0 h 17327"/>
                <a:gd name="T16" fmla="*/ 0 60000 65536"/>
                <a:gd name="T17" fmla="*/ 0 60000 65536"/>
                <a:gd name="T18" fmla="*/ 0 60000 65536"/>
                <a:gd name="T19" fmla="*/ 0 60000 65536"/>
                <a:gd name="T20" fmla="*/ 0 60000 65536"/>
                <a:gd name="T21" fmla="*/ 0 60000 65536"/>
                <a:gd name="T22" fmla="*/ 0 60000 65536"/>
                <a:gd name="T23" fmla="*/ 0 60000 65536"/>
                <a:gd name="T24" fmla="*/ 0 w 25462"/>
                <a:gd name="T25" fmla="*/ 0 h 17327"/>
                <a:gd name="T26" fmla="*/ 25462 w 25462"/>
                <a:gd name="T27" fmla="*/ 17327 h 173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462" h="17327">
                  <a:moveTo>
                    <a:pt x="0" y="14587"/>
                  </a:moveTo>
                  <a:cubicBezTo>
                    <a:pt x="308" y="14885"/>
                    <a:pt x="2833" y="16830"/>
                    <a:pt x="8729" y="17080"/>
                  </a:cubicBezTo>
                  <a:cubicBezTo>
                    <a:pt x="14622" y="17326"/>
                    <a:pt x="23822" y="14092"/>
                    <a:pt x="25461" y="12697"/>
                  </a:cubicBezTo>
                  <a:lnTo>
                    <a:pt x="25461" y="0"/>
                  </a:lnTo>
                  <a:lnTo>
                    <a:pt x="39" y="36"/>
                  </a:lnTo>
                  <a:lnTo>
                    <a:pt x="66" y="79"/>
                  </a:lnTo>
                  <a:lnTo>
                    <a:pt x="0" y="14587"/>
                  </a:lnTo>
                </a:path>
              </a:pathLst>
            </a:custGeom>
            <a:gradFill rotWithShape="0">
              <a:gsLst>
                <a:gs pos="0">
                  <a:srgbClr val="FFFFFF"/>
                </a:gs>
                <a:gs pos="100000">
                  <a:srgbClr val="00CC99"/>
                </a:gs>
              </a:gsLst>
              <a:lin ang="5400000" scaled="1"/>
            </a:gradFill>
            <a:ln w="9525">
              <a:noFill/>
              <a:round/>
              <a:headEnd/>
              <a:tailEnd/>
            </a:ln>
          </p:spPr>
          <p:txBody>
            <a:bodyPr wrap="none" anchor="ctr"/>
            <a:lstStyle/>
            <a:p>
              <a:endParaRPr lang="en-US"/>
            </a:p>
          </p:txBody>
        </p:sp>
      </p:gr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483768" y="3573016"/>
            <a:ext cx="3960440" cy="1630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6126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668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9928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992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4902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a:xfrm>
            <a:off x="6172200" y="6191250"/>
            <a:ext cx="2476500" cy="476250"/>
          </a:xfrm>
          <a:prstGeom prst="rect">
            <a:avLst/>
          </a:prstGeom>
        </p:spPr>
        <p:txBody>
          <a:bodyPr/>
          <a:lstStyle/>
          <a:p>
            <a:pPr>
              <a:defRPr/>
            </a:pPr>
            <a:fld id="{813E6196-3887-4077-B9CE-F286BAF97E3F}" type="datetimeFigureOut">
              <a:rPr lang="en-US" smtClean="0"/>
              <a:pPr>
                <a:defRPr/>
              </a:pPr>
              <a:t>11/6/2015</a:t>
            </a:fld>
            <a:endParaRPr lang="en-US" dirty="0"/>
          </a:p>
        </p:txBody>
      </p:sp>
      <p:sp>
        <p:nvSpPr>
          <p:cNvPr id="4" name="Footer Placeholder 3"/>
          <p:cNvSpPr>
            <a:spLocks noGrp="1"/>
          </p:cNvSpPr>
          <p:nvPr>
            <p:ph type="ftr" sz="quarter" idx="11"/>
          </p:nvPr>
        </p:nvSpPr>
        <p:spPr>
          <a:xfrm>
            <a:off x="914400" y="6172200"/>
            <a:ext cx="3962400" cy="457200"/>
          </a:xfrm>
          <a:prstGeom prst="rect">
            <a:avLst/>
          </a:prstGeom>
        </p:spPr>
        <p:txBody>
          <a:bodyPr/>
          <a:lstStyle/>
          <a:p>
            <a:pPr>
              <a:defRPr/>
            </a:pPr>
            <a:endParaRPr lang="en-US"/>
          </a:p>
        </p:txBody>
      </p:sp>
      <p:sp>
        <p:nvSpPr>
          <p:cNvPr id="5" name="Slide Number Placeholder 4"/>
          <p:cNvSpPr>
            <a:spLocks noGrp="1"/>
          </p:cNvSpPr>
          <p:nvPr>
            <p:ph type="sldNum" sz="quarter" idx="12"/>
          </p:nvPr>
        </p:nvSpPr>
        <p:spPr>
          <a:xfrm>
            <a:off x="146050" y="6210300"/>
            <a:ext cx="457200" cy="457200"/>
          </a:xfrm>
          <a:prstGeom prst="ellipse">
            <a:avLst/>
          </a:prstGeom>
        </p:spPr>
        <p:txBody>
          <a:bodyPr/>
          <a:lstStyle/>
          <a:p>
            <a:pPr>
              <a:defRPr/>
            </a:pPr>
            <a:fld id="{58472D20-6320-47E5-9AE3-566B51767E50}" type="slidenum">
              <a:rPr lang="en-US" smtClean="0"/>
              <a:pPr>
                <a:defRPr/>
              </a:pPr>
              <a:t>‹#›</a:t>
            </a:fld>
            <a:endParaRPr lang="en-US" dirty="0"/>
          </a:p>
        </p:txBody>
      </p:sp>
      <p:sp>
        <p:nvSpPr>
          <p:cNvPr id="6" name="Rounded Rectangle 5"/>
          <p:cNvSpPr/>
          <p:nvPr userDrawn="1"/>
        </p:nvSpPr>
        <p:spPr>
          <a:xfrm>
            <a:off x="35496" y="44624"/>
            <a:ext cx="9052560" cy="6720840"/>
          </a:xfrm>
          <a:prstGeom prst="roundRect">
            <a:avLst>
              <a:gd name="adj" fmla="val 50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grpSp>
        <p:nvGrpSpPr>
          <p:cNvPr id="7" name="Group 12"/>
          <p:cNvGrpSpPr/>
          <p:nvPr userDrawn="1"/>
        </p:nvGrpSpPr>
        <p:grpSpPr>
          <a:xfrm>
            <a:off x="0" y="0"/>
            <a:ext cx="9180513" cy="6858000"/>
            <a:chOff x="-34925" y="0"/>
            <a:chExt cx="9180513" cy="6858000"/>
          </a:xfrm>
        </p:grpSpPr>
        <p:sp>
          <p:nvSpPr>
            <p:cNvPr id="8" name="AutoShape 3"/>
            <p:cNvSpPr>
              <a:spLocks noChangeArrowheads="1"/>
            </p:cNvSpPr>
            <p:nvPr/>
          </p:nvSpPr>
          <p:spPr bwMode="auto">
            <a:xfrm>
              <a:off x="0" y="0"/>
              <a:ext cx="9144000" cy="6858000"/>
            </a:xfrm>
            <a:prstGeom prst="roundRect">
              <a:avLst>
                <a:gd name="adj" fmla="val 23"/>
              </a:avLst>
            </a:prstGeom>
            <a:gradFill rotWithShape="0">
              <a:gsLst>
                <a:gs pos="0">
                  <a:srgbClr val="00CC99"/>
                </a:gs>
                <a:gs pos="100000">
                  <a:srgbClr val="33CC33"/>
                </a:gs>
              </a:gsLst>
              <a:lin ang="10800000" scaled="1"/>
            </a:gradFill>
            <a:ln w="9525">
              <a:noFill/>
              <a:round/>
              <a:headEnd/>
              <a:tailEnd/>
            </a:ln>
          </p:spPr>
          <p:txBody>
            <a:bodyPr wrap="none" anchor="ctr"/>
            <a:lstStyle/>
            <a:p>
              <a:endParaRPr lang="en-US"/>
            </a:p>
          </p:txBody>
        </p:sp>
        <p:sp>
          <p:nvSpPr>
            <p:cNvPr id="9" name="Freeform 6"/>
            <p:cNvSpPr>
              <a:spLocks noChangeArrowheads="1"/>
            </p:cNvSpPr>
            <p:nvPr/>
          </p:nvSpPr>
          <p:spPr bwMode="auto">
            <a:xfrm>
              <a:off x="-22225" y="0"/>
              <a:ext cx="9166225" cy="6478588"/>
            </a:xfrm>
            <a:custGeom>
              <a:avLst/>
              <a:gdLst>
                <a:gd name="T0" fmla="*/ 0 w 25462"/>
                <a:gd name="T1" fmla="*/ 0 h 17997"/>
                <a:gd name="T2" fmla="*/ 0 w 25462"/>
                <a:gd name="T3" fmla="*/ 0 h 17997"/>
                <a:gd name="T4" fmla="*/ 0 w 25462"/>
                <a:gd name="T5" fmla="*/ 0 h 17997"/>
                <a:gd name="T6" fmla="*/ 0 w 25462"/>
                <a:gd name="T7" fmla="*/ 0 h 17997"/>
                <a:gd name="T8" fmla="*/ 0 w 25462"/>
                <a:gd name="T9" fmla="*/ 0 h 17997"/>
                <a:gd name="T10" fmla="*/ 0 w 25462"/>
                <a:gd name="T11" fmla="*/ 0 h 17997"/>
                <a:gd name="T12" fmla="*/ 0 w 25462"/>
                <a:gd name="T13" fmla="*/ 0 h 17997"/>
                <a:gd name="T14" fmla="*/ 0 w 25462"/>
                <a:gd name="T15" fmla="*/ 0 h 17997"/>
                <a:gd name="T16" fmla="*/ 0 60000 65536"/>
                <a:gd name="T17" fmla="*/ 0 60000 65536"/>
                <a:gd name="T18" fmla="*/ 0 60000 65536"/>
                <a:gd name="T19" fmla="*/ 0 60000 65536"/>
                <a:gd name="T20" fmla="*/ 0 60000 65536"/>
                <a:gd name="T21" fmla="*/ 0 60000 65536"/>
                <a:gd name="T22" fmla="*/ 0 60000 65536"/>
                <a:gd name="T23" fmla="*/ 0 60000 65536"/>
                <a:gd name="T24" fmla="*/ 0 w 25462"/>
                <a:gd name="T25" fmla="*/ 0 h 17997"/>
                <a:gd name="T26" fmla="*/ 25462 w 25462"/>
                <a:gd name="T27" fmla="*/ 17997 h 1799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462" h="17997">
                  <a:moveTo>
                    <a:pt x="0" y="15150"/>
                  </a:moveTo>
                  <a:cubicBezTo>
                    <a:pt x="308" y="15459"/>
                    <a:pt x="2833" y="17481"/>
                    <a:pt x="8729" y="17741"/>
                  </a:cubicBezTo>
                  <a:cubicBezTo>
                    <a:pt x="14622" y="17996"/>
                    <a:pt x="23822" y="14637"/>
                    <a:pt x="25461" y="13189"/>
                  </a:cubicBezTo>
                  <a:lnTo>
                    <a:pt x="25461" y="0"/>
                  </a:lnTo>
                  <a:lnTo>
                    <a:pt x="39" y="38"/>
                  </a:lnTo>
                  <a:lnTo>
                    <a:pt x="66" y="83"/>
                  </a:lnTo>
                  <a:lnTo>
                    <a:pt x="0" y="15150"/>
                  </a:lnTo>
                </a:path>
              </a:pathLst>
            </a:custGeom>
            <a:solidFill>
              <a:srgbClr val="FFFFFF"/>
            </a:solidFill>
            <a:ln w="9525">
              <a:noFill/>
              <a:round/>
              <a:headEnd/>
              <a:tailEnd/>
            </a:ln>
          </p:spPr>
          <p:txBody>
            <a:bodyPr wrap="none" anchor="ctr"/>
            <a:lstStyle/>
            <a:p>
              <a:endParaRPr lang="en-US"/>
            </a:p>
          </p:txBody>
        </p:sp>
        <p:grpSp>
          <p:nvGrpSpPr>
            <p:cNvPr id="10" name="Group 7"/>
            <p:cNvGrpSpPr>
              <a:grpSpLocks/>
            </p:cNvGrpSpPr>
            <p:nvPr/>
          </p:nvGrpSpPr>
          <p:grpSpPr bwMode="auto">
            <a:xfrm>
              <a:off x="-34925" y="0"/>
              <a:ext cx="9180513" cy="6251576"/>
              <a:chOff x="0" y="0"/>
              <a:chExt cx="5783" cy="3938"/>
            </a:xfrm>
          </p:grpSpPr>
          <p:sp>
            <p:nvSpPr>
              <p:cNvPr id="11" name="Freeform 8"/>
              <p:cNvSpPr>
                <a:spLocks noChangeArrowheads="1"/>
              </p:cNvSpPr>
              <p:nvPr/>
            </p:nvSpPr>
            <p:spPr bwMode="auto">
              <a:xfrm>
                <a:off x="0" y="0"/>
                <a:ext cx="5774" cy="3929"/>
              </a:xfrm>
              <a:custGeom>
                <a:avLst/>
                <a:gdLst>
                  <a:gd name="T0" fmla="*/ 0 w 25462"/>
                  <a:gd name="T1" fmla="*/ 0 h 17327"/>
                  <a:gd name="T2" fmla="*/ 0 w 25462"/>
                  <a:gd name="T3" fmla="*/ 0 h 17327"/>
                  <a:gd name="T4" fmla="*/ 0 w 25462"/>
                  <a:gd name="T5" fmla="*/ 0 h 17327"/>
                  <a:gd name="T6" fmla="*/ 0 w 25462"/>
                  <a:gd name="T7" fmla="*/ 0 h 17327"/>
                  <a:gd name="T8" fmla="*/ 0 w 25462"/>
                  <a:gd name="T9" fmla="*/ 0 h 17327"/>
                  <a:gd name="T10" fmla="*/ 0 w 25462"/>
                  <a:gd name="T11" fmla="*/ 0 h 17327"/>
                  <a:gd name="T12" fmla="*/ 0 w 25462"/>
                  <a:gd name="T13" fmla="*/ 0 h 17327"/>
                  <a:gd name="T14" fmla="*/ 0 w 25462"/>
                  <a:gd name="T15" fmla="*/ 0 h 17327"/>
                  <a:gd name="T16" fmla="*/ 0 60000 65536"/>
                  <a:gd name="T17" fmla="*/ 0 60000 65536"/>
                  <a:gd name="T18" fmla="*/ 0 60000 65536"/>
                  <a:gd name="T19" fmla="*/ 0 60000 65536"/>
                  <a:gd name="T20" fmla="*/ 0 60000 65536"/>
                  <a:gd name="T21" fmla="*/ 0 60000 65536"/>
                  <a:gd name="T22" fmla="*/ 0 60000 65536"/>
                  <a:gd name="T23" fmla="*/ 0 60000 65536"/>
                  <a:gd name="T24" fmla="*/ 0 w 25462"/>
                  <a:gd name="T25" fmla="*/ 0 h 17327"/>
                  <a:gd name="T26" fmla="*/ 25462 w 25462"/>
                  <a:gd name="T27" fmla="*/ 17327 h 173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462" h="17327">
                    <a:moveTo>
                      <a:pt x="0" y="14587"/>
                    </a:moveTo>
                    <a:cubicBezTo>
                      <a:pt x="308" y="14884"/>
                      <a:pt x="2833" y="16830"/>
                      <a:pt x="8729" y="17080"/>
                    </a:cubicBezTo>
                    <a:cubicBezTo>
                      <a:pt x="14621" y="17326"/>
                      <a:pt x="23822" y="14092"/>
                      <a:pt x="25461" y="12697"/>
                    </a:cubicBezTo>
                    <a:lnTo>
                      <a:pt x="25461" y="0"/>
                    </a:lnTo>
                    <a:lnTo>
                      <a:pt x="39" y="36"/>
                    </a:lnTo>
                    <a:lnTo>
                      <a:pt x="66" y="79"/>
                    </a:lnTo>
                    <a:lnTo>
                      <a:pt x="0" y="14587"/>
                    </a:lnTo>
                  </a:path>
                </a:pathLst>
              </a:custGeom>
              <a:gradFill rotWithShape="0">
                <a:gsLst>
                  <a:gs pos="0">
                    <a:srgbClr val="FFFFFF"/>
                  </a:gs>
                  <a:gs pos="100000">
                    <a:srgbClr val="00CC99"/>
                  </a:gs>
                </a:gsLst>
                <a:lin ang="5400000" scaled="1"/>
              </a:gradFill>
              <a:ln w="9525">
                <a:noFill/>
                <a:round/>
                <a:headEnd/>
                <a:tailEnd/>
              </a:ln>
            </p:spPr>
            <p:txBody>
              <a:bodyPr wrap="none" anchor="ctr"/>
              <a:lstStyle/>
              <a:p>
                <a:endParaRPr lang="en-US"/>
              </a:p>
            </p:txBody>
          </p:sp>
          <p:sp>
            <p:nvSpPr>
              <p:cNvPr id="12" name="Freeform 9"/>
              <p:cNvSpPr>
                <a:spLocks noChangeArrowheads="1"/>
              </p:cNvSpPr>
              <p:nvPr/>
            </p:nvSpPr>
            <p:spPr bwMode="auto">
              <a:xfrm>
                <a:off x="9" y="9"/>
                <a:ext cx="5774" cy="3929"/>
              </a:xfrm>
              <a:custGeom>
                <a:avLst/>
                <a:gdLst>
                  <a:gd name="T0" fmla="*/ 0 w 25462"/>
                  <a:gd name="T1" fmla="*/ 0 h 17327"/>
                  <a:gd name="T2" fmla="*/ 0 w 25462"/>
                  <a:gd name="T3" fmla="*/ 0 h 17327"/>
                  <a:gd name="T4" fmla="*/ 0 w 25462"/>
                  <a:gd name="T5" fmla="*/ 0 h 17327"/>
                  <a:gd name="T6" fmla="*/ 0 w 25462"/>
                  <a:gd name="T7" fmla="*/ 0 h 17327"/>
                  <a:gd name="T8" fmla="*/ 0 w 25462"/>
                  <a:gd name="T9" fmla="*/ 0 h 17327"/>
                  <a:gd name="T10" fmla="*/ 0 w 25462"/>
                  <a:gd name="T11" fmla="*/ 0 h 17327"/>
                  <a:gd name="T12" fmla="*/ 0 w 25462"/>
                  <a:gd name="T13" fmla="*/ 0 h 17327"/>
                  <a:gd name="T14" fmla="*/ 0 w 25462"/>
                  <a:gd name="T15" fmla="*/ 0 h 17327"/>
                  <a:gd name="T16" fmla="*/ 0 60000 65536"/>
                  <a:gd name="T17" fmla="*/ 0 60000 65536"/>
                  <a:gd name="T18" fmla="*/ 0 60000 65536"/>
                  <a:gd name="T19" fmla="*/ 0 60000 65536"/>
                  <a:gd name="T20" fmla="*/ 0 60000 65536"/>
                  <a:gd name="T21" fmla="*/ 0 60000 65536"/>
                  <a:gd name="T22" fmla="*/ 0 60000 65536"/>
                  <a:gd name="T23" fmla="*/ 0 60000 65536"/>
                  <a:gd name="T24" fmla="*/ 0 w 25462"/>
                  <a:gd name="T25" fmla="*/ 0 h 17327"/>
                  <a:gd name="T26" fmla="*/ 25462 w 25462"/>
                  <a:gd name="T27" fmla="*/ 17327 h 173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462" h="17327">
                    <a:moveTo>
                      <a:pt x="0" y="14587"/>
                    </a:moveTo>
                    <a:cubicBezTo>
                      <a:pt x="308" y="14885"/>
                      <a:pt x="2833" y="16830"/>
                      <a:pt x="8729" y="17080"/>
                    </a:cubicBezTo>
                    <a:cubicBezTo>
                      <a:pt x="14622" y="17326"/>
                      <a:pt x="23822" y="14092"/>
                      <a:pt x="25461" y="12697"/>
                    </a:cubicBezTo>
                    <a:lnTo>
                      <a:pt x="25461" y="0"/>
                    </a:lnTo>
                    <a:lnTo>
                      <a:pt x="39" y="36"/>
                    </a:lnTo>
                    <a:lnTo>
                      <a:pt x="66" y="79"/>
                    </a:lnTo>
                    <a:lnTo>
                      <a:pt x="0" y="14587"/>
                    </a:lnTo>
                  </a:path>
                </a:pathLst>
              </a:custGeom>
              <a:gradFill rotWithShape="0">
                <a:gsLst>
                  <a:gs pos="0">
                    <a:srgbClr val="FFFFFF"/>
                  </a:gs>
                  <a:gs pos="100000">
                    <a:srgbClr val="00CC99"/>
                  </a:gs>
                </a:gsLst>
                <a:lin ang="5400000" scaled="1"/>
              </a:gradFill>
              <a:ln w="9525">
                <a:noFill/>
                <a:round/>
                <a:headEnd/>
                <a:tailEnd/>
              </a:ln>
            </p:spPr>
            <p:txBody>
              <a:bodyPr wrap="none" anchor="ctr"/>
              <a:lstStyle/>
              <a:p>
                <a:endParaRPr lang="en-US"/>
              </a:p>
            </p:txBody>
          </p:sp>
        </p:grpSp>
      </p:grpSp>
    </p:spTree>
    <p:extLst>
      <p:ext uri="{BB962C8B-B14F-4D97-AF65-F5344CB8AC3E}">
        <p14:creationId xmlns:p14="http://schemas.microsoft.com/office/powerpoint/2010/main" val="265854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36496" cy="980728"/>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1631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10933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2913" y="1381125"/>
            <a:ext cx="4068762" cy="4611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4075" y="1381125"/>
            <a:ext cx="4070350" cy="4611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210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9806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0028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354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6987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3401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bwMode="auto">
          <a:xfrm>
            <a:off x="-32924" y="0"/>
            <a:ext cx="9176923" cy="1111252"/>
          </a:xfrm>
          <a:prstGeom prst="rect">
            <a:avLst/>
          </a:prstGeom>
          <a:noFill/>
          <a:ln w="9525">
            <a:noFill/>
            <a:miter lim="800000"/>
            <a:headEnd/>
            <a:tailEnd/>
          </a:ln>
          <a:effectLst>
            <a:outerShdw dist="17961" dir="2700000" algn="ctr" rotWithShape="0">
              <a:srgbClr val="96CCEE"/>
            </a:outerShdw>
          </a:effec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42913" y="1381125"/>
            <a:ext cx="8291512" cy="46116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7589" name="Rectangle 5"/>
          <p:cNvSpPr>
            <a:spLocks noChangeArrowheads="1"/>
          </p:cNvSpPr>
          <p:nvPr/>
        </p:nvSpPr>
        <p:spPr bwMode="auto">
          <a:xfrm>
            <a:off x="0" y="5977732"/>
            <a:ext cx="9144000" cy="842962"/>
          </a:xfrm>
          <a:prstGeom prst="rect">
            <a:avLst/>
          </a:prstGeom>
          <a:solidFill>
            <a:srgbClr val="00B050"/>
          </a:solidFill>
          <a:ln w="9525">
            <a:noFill/>
            <a:miter lim="800000"/>
            <a:headEnd/>
            <a:tailEnd/>
          </a:ln>
          <a:effectLst/>
        </p:spPr>
        <p:txBody>
          <a:bodyPr wrap="none" anchor="ctr"/>
          <a:lstStyle/>
          <a:p>
            <a:pPr>
              <a:defRPr/>
            </a:pPr>
            <a:endParaRPr lang="en-US"/>
          </a:p>
        </p:txBody>
      </p:sp>
      <p:sp>
        <p:nvSpPr>
          <p:cNvPr id="67591" name="Rectangle 7"/>
          <p:cNvSpPr>
            <a:spLocks noChangeArrowheads="1"/>
          </p:cNvSpPr>
          <p:nvPr/>
        </p:nvSpPr>
        <p:spPr bwMode="auto">
          <a:xfrm>
            <a:off x="360363" y="6399213"/>
            <a:ext cx="355600" cy="331787"/>
          </a:xfrm>
          <a:prstGeom prst="rect">
            <a:avLst/>
          </a:prstGeom>
          <a:noFill/>
          <a:ln w="9525">
            <a:noFill/>
            <a:miter lim="800000"/>
            <a:headEnd/>
            <a:tailEnd/>
          </a:ln>
          <a:effectLst/>
        </p:spPr>
        <p:txBody>
          <a:bodyPr lIns="0" tIns="0" rIns="0" bIns="0"/>
          <a:lstStyle/>
          <a:p>
            <a:pPr algn="r" rtl="0">
              <a:defRPr/>
            </a:pPr>
            <a:fld id="{C34604E3-6284-4302-9ED3-33112625AE7E}" type="slidenum">
              <a:rPr lang="ar-SA" sz="1500" i="0">
                <a:solidFill>
                  <a:srgbClr val="72BBE8"/>
                </a:solidFill>
                <a:latin typeface="Arial Narrow" pitchFamily="34" charset="0"/>
              </a:rPr>
              <a:pPr algn="r" rtl="0">
                <a:defRPr/>
              </a:pPr>
              <a:t>‹#›</a:t>
            </a:fld>
            <a:r>
              <a:rPr lang="en-US" sz="1500" i="0" dirty="0">
                <a:solidFill>
                  <a:srgbClr val="72BBE8"/>
                </a:solidFill>
                <a:latin typeface="Arial Narrow" pitchFamily="34" charset="0"/>
              </a:rPr>
              <a:t> </a:t>
            </a:r>
            <a:r>
              <a:rPr lang="en-US" sz="2100" i="0" baseline="14000" dirty="0">
                <a:solidFill>
                  <a:schemeClr val="bg1"/>
                </a:solidFill>
                <a:latin typeface="Arial Narrow" pitchFamily="34" charset="0"/>
              </a:rPr>
              <a:t>|</a:t>
            </a:r>
          </a:p>
        </p:txBody>
      </p:sp>
      <p:pic>
        <p:nvPicPr>
          <p:cNvPr id="8"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208168" y="5877272"/>
            <a:ext cx="1935832" cy="945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6"/>
          <p:cNvSpPr>
            <a:spLocks noChangeArrowheads="1"/>
          </p:cNvSpPr>
          <p:nvPr userDrawn="1"/>
        </p:nvSpPr>
        <p:spPr bwMode="auto">
          <a:xfrm>
            <a:off x="939782" y="6299200"/>
            <a:ext cx="4724400" cy="431800"/>
          </a:xfrm>
          <a:prstGeom prst="rect">
            <a:avLst/>
          </a:prstGeom>
          <a:noFill/>
          <a:ln w="9525">
            <a:noFill/>
            <a:miter lim="800000"/>
            <a:headEnd/>
            <a:tailEnd/>
          </a:ln>
          <a:effectLst/>
        </p:spPr>
        <p:txBody>
          <a:bodyPr lIns="0" tIns="0" rIns="0" bIns="0"/>
          <a:lstStyle/>
          <a:p>
            <a:pPr rtl="0">
              <a:defRPr/>
            </a:pPr>
            <a:r>
              <a:rPr lang="en-PH" sz="1800" i="0" dirty="0" smtClean="0">
                <a:solidFill>
                  <a:schemeClr val="accent2">
                    <a:lumMod val="20000"/>
                    <a:lumOff val="80000"/>
                  </a:schemeClr>
                </a:solidFill>
                <a:latin typeface="Arial Narrow" pitchFamily="34" charset="0"/>
              </a:rPr>
              <a:t>Medical Certification</a:t>
            </a:r>
            <a:r>
              <a:rPr lang="en-PH" sz="1800" i="0" baseline="0" dirty="0" smtClean="0">
                <a:solidFill>
                  <a:schemeClr val="accent2">
                    <a:lumMod val="20000"/>
                    <a:lumOff val="80000"/>
                  </a:schemeClr>
                </a:solidFill>
                <a:latin typeface="Arial Narrow" pitchFamily="34" charset="0"/>
              </a:rPr>
              <a:t> </a:t>
            </a:r>
            <a:r>
              <a:rPr lang="en-PH" sz="1800" i="0" dirty="0" smtClean="0">
                <a:solidFill>
                  <a:schemeClr val="accent2">
                    <a:lumMod val="20000"/>
                    <a:lumOff val="80000"/>
                  </a:schemeClr>
                </a:solidFill>
                <a:latin typeface="Arial Narrow" pitchFamily="34" charset="0"/>
              </a:rPr>
              <a:t>on Cause of Death </a:t>
            </a:r>
            <a:endParaRPr lang="en-US" sz="1800" b="0" i="0" dirty="0">
              <a:solidFill>
                <a:schemeClr val="accent2">
                  <a:lumMod val="20000"/>
                  <a:lumOff val="80000"/>
                </a:schemeClr>
              </a:solidFill>
              <a:latin typeface="Arial Narrow" pitchFamily="34" charset="0"/>
            </a:endParaRPr>
          </a:p>
        </p:txBody>
      </p:sp>
    </p:spTree>
    <p:extLst>
      <p:ext uri="{BB962C8B-B14F-4D97-AF65-F5344CB8AC3E}">
        <p14:creationId xmlns:p14="http://schemas.microsoft.com/office/powerpoint/2010/main" val="2408798850"/>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7" r:id="rId12"/>
  </p:sldLayoutIdLst>
  <p:txStyles>
    <p:titleStyle>
      <a:lvl1pPr algn="ctr" rtl="0" eaLnBrk="0" fontAlgn="base" hangingPunct="0">
        <a:spcBef>
          <a:spcPct val="0"/>
        </a:spcBef>
        <a:spcAft>
          <a:spcPct val="0"/>
        </a:spcAft>
        <a:defRPr sz="3500" b="1">
          <a:solidFill>
            <a:srgbClr val="000066"/>
          </a:solidFill>
          <a:latin typeface="+mj-lt"/>
          <a:ea typeface="+mj-ea"/>
          <a:cs typeface="+mj-cs"/>
        </a:defRPr>
      </a:lvl1pPr>
      <a:lvl2pPr algn="ctr" rtl="0" eaLnBrk="0" fontAlgn="base" hangingPunct="0">
        <a:spcBef>
          <a:spcPct val="0"/>
        </a:spcBef>
        <a:spcAft>
          <a:spcPct val="0"/>
        </a:spcAft>
        <a:defRPr sz="3500" b="1">
          <a:solidFill>
            <a:srgbClr val="000066"/>
          </a:solidFill>
          <a:latin typeface="Arial" charset="0"/>
          <a:cs typeface="Arial" charset="0"/>
        </a:defRPr>
      </a:lvl2pPr>
      <a:lvl3pPr algn="ctr" rtl="0" eaLnBrk="0" fontAlgn="base" hangingPunct="0">
        <a:spcBef>
          <a:spcPct val="0"/>
        </a:spcBef>
        <a:spcAft>
          <a:spcPct val="0"/>
        </a:spcAft>
        <a:defRPr sz="3500" b="1">
          <a:solidFill>
            <a:srgbClr val="000066"/>
          </a:solidFill>
          <a:latin typeface="Arial" charset="0"/>
          <a:cs typeface="Arial" charset="0"/>
        </a:defRPr>
      </a:lvl3pPr>
      <a:lvl4pPr algn="ctr" rtl="0" eaLnBrk="0" fontAlgn="base" hangingPunct="0">
        <a:spcBef>
          <a:spcPct val="0"/>
        </a:spcBef>
        <a:spcAft>
          <a:spcPct val="0"/>
        </a:spcAft>
        <a:defRPr sz="3500" b="1">
          <a:solidFill>
            <a:srgbClr val="000066"/>
          </a:solidFill>
          <a:latin typeface="Arial" charset="0"/>
          <a:cs typeface="Arial" charset="0"/>
        </a:defRPr>
      </a:lvl4pPr>
      <a:lvl5pPr algn="ctr" rtl="0" eaLnBrk="0" fontAlgn="base" hangingPunct="0">
        <a:spcBef>
          <a:spcPct val="0"/>
        </a:spcBef>
        <a:spcAft>
          <a:spcPct val="0"/>
        </a:spcAft>
        <a:defRPr sz="3500" b="1">
          <a:solidFill>
            <a:srgbClr val="000066"/>
          </a:solidFill>
          <a:latin typeface="Arial" charset="0"/>
          <a:cs typeface="Arial" charset="0"/>
        </a:defRPr>
      </a:lvl5pPr>
      <a:lvl6pPr marL="457200" algn="ctr" rtl="0" fontAlgn="base">
        <a:spcBef>
          <a:spcPct val="0"/>
        </a:spcBef>
        <a:spcAft>
          <a:spcPct val="0"/>
        </a:spcAft>
        <a:defRPr sz="3500" b="1">
          <a:solidFill>
            <a:srgbClr val="000066"/>
          </a:solidFill>
          <a:latin typeface="Arial" charset="0"/>
          <a:cs typeface="Arial" charset="0"/>
        </a:defRPr>
      </a:lvl6pPr>
      <a:lvl7pPr marL="914400" algn="ctr" rtl="0" fontAlgn="base">
        <a:spcBef>
          <a:spcPct val="0"/>
        </a:spcBef>
        <a:spcAft>
          <a:spcPct val="0"/>
        </a:spcAft>
        <a:defRPr sz="3500" b="1">
          <a:solidFill>
            <a:srgbClr val="000066"/>
          </a:solidFill>
          <a:latin typeface="Arial" charset="0"/>
          <a:cs typeface="Arial" charset="0"/>
        </a:defRPr>
      </a:lvl7pPr>
      <a:lvl8pPr marL="1371600" algn="ctr" rtl="0" fontAlgn="base">
        <a:spcBef>
          <a:spcPct val="0"/>
        </a:spcBef>
        <a:spcAft>
          <a:spcPct val="0"/>
        </a:spcAft>
        <a:defRPr sz="3500" b="1">
          <a:solidFill>
            <a:srgbClr val="000066"/>
          </a:solidFill>
          <a:latin typeface="Arial" charset="0"/>
          <a:cs typeface="Arial" charset="0"/>
        </a:defRPr>
      </a:lvl8pPr>
      <a:lvl9pPr marL="1828800" algn="ctr" rtl="0" fontAlgn="base">
        <a:spcBef>
          <a:spcPct val="0"/>
        </a:spcBef>
        <a:spcAft>
          <a:spcPct val="0"/>
        </a:spcAft>
        <a:defRPr sz="3500" b="1">
          <a:solidFill>
            <a:srgbClr val="000066"/>
          </a:solidFill>
          <a:latin typeface="Arial" charset="0"/>
          <a:cs typeface="Arial" charset="0"/>
        </a:defRPr>
      </a:lvl9pPr>
    </p:titleStyle>
    <p:bodyStyle>
      <a:lvl1pPr marL="342900" indent="-342900" algn="l" rtl="0" eaLnBrk="0" fontAlgn="base" hangingPunct="0">
        <a:spcBef>
          <a:spcPct val="80000"/>
        </a:spcBef>
        <a:spcAft>
          <a:spcPct val="0"/>
        </a:spcAft>
        <a:buClr>
          <a:srgbClr val="1E7FB8"/>
        </a:buClr>
        <a:buFont typeface="Wingdings" pitchFamily="2" charset="2"/>
        <a:buChar char="l"/>
        <a:defRPr sz="2500">
          <a:solidFill>
            <a:srgbClr val="000066"/>
          </a:solidFill>
          <a:latin typeface="+mn-lt"/>
          <a:ea typeface="+mn-ea"/>
          <a:cs typeface="+mn-cs"/>
        </a:defRPr>
      </a:lvl1pPr>
      <a:lvl2pPr marL="804863" indent="-280988" algn="l" rtl="0" eaLnBrk="0" fontAlgn="base" hangingPunct="0">
        <a:spcBef>
          <a:spcPct val="20000"/>
        </a:spcBef>
        <a:spcAft>
          <a:spcPct val="0"/>
        </a:spcAft>
        <a:buClr>
          <a:srgbClr val="1E7FB8"/>
        </a:buClr>
        <a:buFont typeface="Arial" charset="0"/>
        <a:buChar char="–"/>
        <a:defRPr sz="2100">
          <a:solidFill>
            <a:srgbClr val="000066"/>
          </a:solidFill>
          <a:latin typeface="+mn-lt"/>
          <a:cs typeface="+mn-cs"/>
        </a:defRPr>
      </a:lvl2pPr>
      <a:lvl3pPr marL="1255713" indent="-269875" algn="l"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3pPr>
      <a:lvl4pPr marL="1663700" indent="-227013" algn="l"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4pPr>
      <a:lvl5pPr marL="1989138" indent="-146050" algn="r" rtl="1" eaLnBrk="0" fontAlgn="base" hangingPunct="0">
        <a:spcBef>
          <a:spcPct val="20000"/>
        </a:spcBef>
        <a:spcAft>
          <a:spcPct val="0"/>
        </a:spcAft>
        <a:buChar char="»"/>
        <a:defRPr sz="2000">
          <a:solidFill>
            <a:srgbClr val="000066"/>
          </a:solidFill>
          <a:latin typeface="+mn-lt"/>
          <a:cs typeface="+mn-cs"/>
        </a:defRPr>
      </a:lvl5pPr>
      <a:lvl6pPr marL="2446338" indent="-146050" algn="r" rtl="1" fontAlgn="base">
        <a:spcBef>
          <a:spcPct val="20000"/>
        </a:spcBef>
        <a:spcAft>
          <a:spcPct val="0"/>
        </a:spcAft>
        <a:buChar char="»"/>
        <a:defRPr sz="2000">
          <a:solidFill>
            <a:srgbClr val="000066"/>
          </a:solidFill>
          <a:latin typeface="+mn-lt"/>
          <a:cs typeface="+mn-cs"/>
        </a:defRPr>
      </a:lvl6pPr>
      <a:lvl7pPr marL="2903538" indent="-146050" algn="r" rtl="1" fontAlgn="base">
        <a:spcBef>
          <a:spcPct val="20000"/>
        </a:spcBef>
        <a:spcAft>
          <a:spcPct val="0"/>
        </a:spcAft>
        <a:buChar char="»"/>
        <a:defRPr sz="2000">
          <a:solidFill>
            <a:srgbClr val="000066"/>
          </a:solidFill>
          <a:latin typeface="+mn-lt"/>
          <a:cs typeface="+mn-cs"/>
        </a:defRPr>
      </a:lvl7pPr>
      <a:lvl8pPr marL="3360738" indent="-146050" algn="r" rtl="1" fontAlgn="base">
        <a:spcBef>
          <a:spcPct val="20000"/>
        </a:spcBef>
        <a:spcAft>
          <a:spcPct val="0"/>
        </a:spcAft>
        <a:buChar char="»"/>
        <a:defRPr sz="2000">
          <a:solidFill>
            <a:srgbClr val="000066"/>
          </a:solidFill>
          <a:latin typeface="+mn-lt"/>
          <a:cs typeface="+mn-cs"/>
        </a:defRPr>
      </a:lvl8pPr>
      <a:lvl9pPr marL="3817938" indent="-146050" algn="r"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313768" y="2420888"/>
            <a:ext cx="6300440" cy="2000548"/>
          </a:xfrm>
          <a:prstGeom prst="rect">
            <a:avLst/>
          </a:prstGeom>
          <a:noFill/>
          <a:ln w="9525">
            <a:noFill/>
            <a:miter lim="800000"/>
            <a:headEnd/>
            <a:tailEnd/>
          </a:ln>
        </p:spPr>
        <p:txBody>
          <a:bodyPr wrap="square">
            <a:spAutoFit/>
          </a:bodyPr>
          <a:lstStyle/>
          <a:p>
            <a:pPr algn="ctr" rtl="0"/>
            <a:endParaRPr lang="en-GB" sz="2000" i="0" dirty="0">
              <a:solidFill>
                <a:schemeClr val="accent1">
                  <a:lumMod val="60000"/>
                  <a:lumOff val="40000"/>
                </a:schemeClr>
              </a:solidFill>
            </a:endParaRPr>
          </a:p>
          <a:p>
            <a:pPr algn="ctr" rtl="0"/>
            <a:r>
              <a:rPr lang="en-GB" sz="3200" i="0" dirty="0" smtClean="0">
                <a:solidFill>
                  <a:srgbClr val="002060"/>
                </a:solidFill>
                <a:latin typeface="Adobe Garamond Pro" pitchFamily="18" charset="0"/>
              </a:rPr>
              <a:t>Charity L. </a:t>
            </a:r>
            <a:r>
              <a:rPr lang="en-GB" sz="3200" i="0" dirty="0">
                <a:solidFill>
                  <a:srgbClr val="002060"/>
                </a:solidFill>
                <a:latin typeface="Adobe Garamond Pro" pitchFamily="18" charset="0"/>
              </a:rPr>
              <a:t>Tan</a:t>
            </a:r>
          </a:p>
          <a:p>
            <a:pPr algn="ctr" rtl="0"/>
            <a:r>
              <a:rPr lang="en-GB" sz="2400" i="0" dirty="0">
                <a:solidFill>
                  <a:srgbClr val="002060"/>
                </a:solidFill>
                <a:latin typeface="Adobe Garamond Pro" pitchFamily="18" charset="0"/>
              </a:rPr>
              <a:t>Chief, Knowledge Management Division</a:t>
            </a:r>
          </a:p>
          <a:p>
            <a:pPr algn="ctr" rtl="0"/>
            <a:r>
              <a:rPr lang="en-GB" sz="2400" i="0" dirty="0">
                <a:solidFill>
                  <a:srgbClr val="002060"/>
                </a:solidFill>
                <a:latin typeface="Adobe Garamond Pro" pitchFamily="18" charset="0"/>
              </a:rPr>
              <a:t>Department of Health</a:t>
            </a:r>
          </a:p>
          <a:p>
            <a:pPr algn="ctr" rtl="0"/>
            <a:endParaRPr lang="en-GB" sz="1200" i="0" dirty="0">
              <a:solidFill>
                <a:srgbClr val="002060"/>
              </a:solidFill>
            </a:endParaRPr>
          </a:p>
          <a:p>
            <a:pPr algn="ctr" rtl="0"/>
            <a:endParaRPr lang="en-GB" sz="1200" i="0" dirty="0">
              <a:solidFill>
                <a:srgbClr val="002060"/>
              </a:solidFill>
            </a:endParaRPr>
          </a:p>
        </p:txBody>
      </p:sp>
      <p:sp>
        <p:nvSpPr>
          <p:cNvPr id="4" name="Title 3"/>
          <p:cNvSpPr>
            <a:spLocks noGrp="1"/>
          </p:cNvSpPr>
          <p:nvPr>
            <p:ph type="title"/>
          </p:nvPr>
        </p:nvSpPr>
        <p:spPr>
          <a:xfrm>
            <a:off x="639779" y="908720"/>
            <a:ext cx="7772400" cy="1143000"/>
          </a:xfrm>
        </p:spPr>
        <p:txBody>
          <a:bodyPr/>
          <a:lstStyle/>
          <a:p>
            <a:pPr algn="ctr"/>
            <a:r>
              <a:rPr lang="en-US" sz="4400" b="1" dirty="0">
                <a:solidFill>
                  <a:srgbClr val="002060"/>
                </a:solidFill>
                <a:latin typeface="Adobe Garamond Pro" pitchFamily="18" charset="0"/>
              </a:rPr>
              <a:t>Importance of </a:t>
            </a:r>
            <a:r>
              <a:rPr lang="en-US" sz="4400" b="1" dirty="0" smtClean="0">
                <a:solidFill>
                  <a:srgbClr val="002060"/>
                </a:solidFill>
                <a:latin typeface="Adobe Garamond Pro" pitchFamily="18" charset="0"/>
              </a:rPr>
              <a:t>Cause of Death </a:t>
            </a:r>
            <a:r>
              <a:rPr lang="en-US" sz="4400" b="1" dirty="0">
                <a:solidFill>
                  <a:srgbClr val="002060"/>
                </a:solidFill>
                <a:latin typeface="Adobe Garamond Pro" pitchFamily="18" charset="0"/>
              </a:rPr>
              <a:t>Certification in </a:t>
            </a:r>
            <a:r>
              <a:rPr lang="en-US" sz="4400" b="1" dirty="0" smtClean="0">
                <a:solidFill>
                  <a:srgbClr val="002060"/>
                </a:solidFill>
                <a:latin typeface="Adobe Garamond Pro" pitchFamily="18" charset="0"/>
              </a:rPr>
              <a:t>Vital Statistics</a:t>
            </a:r>
            <a:endParaRPr lang="en-PH" sz="4400" b="1" dirty="0">
              <a:solidFill>
                <a:srgbClr val="002060"/>
              </a:solidFill>
              <a:latin typeface="Adobe Garamond Pro"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4419835"/>
            <a:ext cx="2664295" cy="953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1" name="Content Placeholder 2"/>
          <p:cNvSpPr>
            <a:spLocks noGrp="1"/>
          </p:cNvSpPr>
          <p:nvPr>
            <p:ph idx="4294967295"/>
          </p:nvPr>
        </p:nvSpPr>
        <p:spPr>
          <a:xfrm>
            <a:off x="539552" y="1268413"/>
            <a:ext cx="8208912" cy="4654550"/>
          </a:xfrm>
        </p:spPr>
        <p:txBody>
          <a:bodyPr/>
          <a:lstStyle/>
          <a:p>
            <a:pPr eaLnBrk="1" hangingPunct="1">
              <a:spcBef>
                <a:spcPts val="1200"/>
              </a:spcBef>
            </a:pPr>
            <a:r>
              <a:rPr lang="en-GB" sz="3200" dirty="0" smtClean="0"/>
              <a:t>Data on </a:t>
            </a:r>
            <a:r>
              <a:rPr lang="en-GB" sz="3200" b="1" dirty="0" smtClean="0">
                <a:solidFill>
                  <a:srgbClr val="FF0000"/>
                </a:solidFill>
              </a:rPr>
              <a:t>prevalence and distribution of mortality </a:t>
            </a:r>
            <a:r>
              <a:rPr lang="en-GB" sz="3200" dirty="0" smtClean="0"/>
              <a:t>by cause</a:t>
            </a:r>
          </a:p>
          <a:p>
            <a:pPr eaLnBrk="1" hangingPunct="1">
              <a:spcBef>
                <a:spcPts val="1200"/>
              </a:spcBef>
            </a:pPr>
            <a:r>
              <a:rPr lang="en-GB" sz="3200" dirty="0" smtClean="0"/>
              <a:t>Identification of </a:t>
            </a:r>
            <a:r>
              <a:rPr lang="en-GB" sz="3200" b="1" dirty="0" smtClean="0">
                <a:solidFill>
                  <a:srgbClr val="FF0000"/>
                </a:solidFill>
              </a:rPr>
              <a:t>health inequalities</a:t>
            </a:r>
          </a:p>
          <a:p>
            <a:pPr eaLnBrk="1" hangingPunct="1">
              <a:spcBef>
                <a:spcPts val="1200"/>
              </a:spcBef>
            </a:pPr>
            <a:r>
              <a:rPr lang="en-GB" sz="3200" dirty="0" smtClean="0"/>
              <a:t>Establishment of </a:t>
            </a:r>
            <a:r>
              <a:rPr lang="en-GB" sz="3200" b="1" dirty="0" smtClean="0">
                <a:solidFill>
                  <a:srgbClr val="FF0000"/>
                </a:solidFill>
              </a:rPr>
              <a:t>priorities</a:t>
            </a:r>
            <a:r>
              <a:rPr lang="en-GB" sz="3200" dirty="0" smtClean="0"/>
              <a:t>, monitoring of </a:t>
            </a:r>
            <a:r>
              <a:rPr lang="en-GB" sz="3200" b="1" dirty="0" smtClean="0">
                <a:solidFill>
                  <a:srgbClr val="FF0000"/>
                </a:solidFill>
              </a:rPr>
              <a:t>trends</a:t>
            </a:r>
            <a:r>
              <a:rPr lang="en-GB" sz="3200" dirty="0" smtClean="0"/>
              <a:t> and evaluation of the </a:t>
            </a:r>
            <a:r>
              <a:rPr lang="en-GB" sz="3200" b="1" dirty="0" smtClean="0">
                <a:solidFill>
                  <a:srgbClr val="FF0000"/>
                </a:solidFill>
              </a:rPr>
              <a:t>impact</a:t>
            </a:r>
            <a:r>
              <a:rPr lang="en-GB" sz="3200" dirty="0" smtClean="0"/>
              <a:t> and effectiveness of health programmes</a:t>
            </a:r>
          </a:p>
        </p:txBody>
      </p:sp>
      <p:sp>
        <p:nvSpPr>
          <p:cNvPr id="2" name="Title 1"/>
          <p:cNvSpPr>
            <a:spLocks/>
          </p:cNvSpPr>
          <p:nvPr/>
        </p:nvSpPr>
        <p:spPr bwMode="auto">
          <a:xfrm>
            <a:off x="0" y="260350"/>
            <a:ext cx="9144000" cy="1008063"/>
          </a:xfrm>
          <a:prstGeom prst="rect">
            <a:avLst/>
          </a:prstGeom>
          <a:noFill/>
          <a:ln w="9525">
            <a:noFill/>
            <a:miter lim="800000"/>
            <a:headEnd/>
            <a:tailEnd/>
          </a:ln>
          <a:effectLst>
            <a:outerShdw dist="17961" dir="2700000" algn="ctr" rotWithShape="0">
              <a:srgbClr val="96CCEE"/>
            </a:outerShdw>
          </a:effectLst>
        </p:spPr>
        <p:txBody>
          <a:bodyPr/>
          <a:lstStyle/>
          <a:p>
            <a:pPr algn="ctr" rtl="0">
              <a:defRPr/>
            </a:pPr>
            <a:r>
              <a:rPr lang="en-GB" sz="3200" b="0" i="0" dirty="0">
                <a:effectLst>
                  <a:outerShdw blurRad="38100" dist="38100" dir="2700000" algn="tl">
                    <a:srgbClr val="C0C0C0"/>
                  </a:outerShdw>
                </a:effectLst>
                <a:latin typeface="+mj-lt"/>
              </a:rPr>
              <a:t>Use of vital statistics in the health sector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293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52931">
                                            <p:txEl>
                                              <p:pRg st="0" end="0"/>
                                            </p:txEl>
                                          </p:spTgt>
                                        </p:tgtEl>
                                        <p:attrNameLst>
                                          <p:attrName>ppt_c</p:attrName>
                                        </p:attrNameLst>
                                      </p:cBhvr>
                                      <p:to>
                                        <a:srgbClr val="3399F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293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52931">
                                            <p:txEl>
                                              <p:pRg st="1" end="1"/>
                                            </p:txEl>
                                          </p:spTgt>
                                        </p:tgtEl>
                                        <p:attrNameLst>
                                          <p:attrName>ppt_c</p:attrName>
                                        </p:attrNameLst>
                                      </p:cBhvr>
                                      <p:to>
                                        <a:srgbClr val="3399F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293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52931">
                                            <p:txEl>
                                              <p:pRg st="2" end="2"/>
                                            </p:txEl>
                                          </p:spTgt>
                                        </p:tgtEl>
                                        <p:attrNameLst>
                                          <p:attrName>ppt_c</p:attrName>
                                        </p:attrNameLst>
                                      </p:cBhvr>
                                      <p:to>
                                        <a:srgbClr val="3399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0" dirty="0">
                <a:effectLst>
                  <a:outerShdw blurRad="38100" dist="38100" dir="2700000" algn="tl">
                    <a:srgbClr val="C0C0C0"/>
                  </a:outerShdw>
                </a:effectLst>
              </a:rPr>
              <a:t>Use of vital statistics in the health sector (1</a:t>
            </a:r>
            <a:r>
              <a:rPr lang="en-GB" sz="3200" b="0" dirty="0" smtClean="0">
                <a:effectLst>
                  <a:outerShdw blurRad="38100" dist="38100" dir="2700000" algn="tl">
                    <a:srgbClr val="C0C0C0"/>
                  </a:outerShdw>
                </a:effectLst>
              </a:rPr>
              <a:t>)</a:t>
            </a:r>
            <a:endParaRPr lang="en-US" dirty="0"/>
          </a:p>
        </p:txBody>
      </p:sp>
      <p:sp>
        <p:nvSpPr>
          <p:cNvPr id="3" name="Content Placeholder 2"/>
          <p:cNvSpPr>
            <a:spLocks noGrp="1"/>
          </p:cNvSpPr>
          <p:nvPr>
            <p:ph idx="1"/>
          </p:nvPr>
        </p:nvSpPr>
        <p:spPr>
          <a:xfrm>
            <a:off x="467544" y="1196752"/>
            <a:ext cx="8291512" cy="4611688"/>
          </a:xfrm>
        </p:spPr>
        <p:txBody>
          <a:bodyPr/>
          <a:lstStyle/>
          <a:p>
            <a:pPr eaLnBrk="1" hangingPunct="1">
              <a:lnSpc>
                <a:spcPct val="114000"/>
              </a:lnSpc>
              <a:spcBef>
                <a:spcPts val="600"/>
              </a:spcBef>
            </a:pPr>
            <a:r>
              <a:rPr lang="en-GB" dirty="0"/>
              <a:t>Assessment of </a:t>
            </a:r>
            <a:r>
              <a:rPr lang="en-GB" sz="2800" b="1" dirty="0">
                <a:solidFill>
                  <a:srgbClr val="FF0000"/>
                </a:solidFill>
              </a:rPr>
              <a:t>health system performance</a:t>
            </a:r>
            <a:endParaRPr lang="en-GB" dirty="0">
              <a:solidFill>
                <a:srgbClr val="FF0000"/>
              </a:solidFill>
            </a:endParaRPr>
          </a:p>
          <a:p>
            <a:pPr eaLnBrk="1" hangingPunct="1">
              <a:lnSpc>
                <a:spcPct val="114000"/>
              </a:lnSpc>
              <a:spcBef>
                <a:spcPts val="600"/>
              </a:spcBef>
            </a:pPr>
            <a:r>
              <a:rPr lang="en-GB" sz="2800" b="1" dirty="0">
                <a:solidFill>
                  <a:srgbClr val="FF0000"/>
                </a:solidFill>
              </a:rPr>
              <a:t>Tracking national strategies</a:t>
            </a:r>
            <a:r>
              <a:rPr lang="en-GB" sz="2800" dirty="0">
                <a:solidFill>
                  <a:srgbClr val="FF0000"/>
                </a:solidFill>
              </a:rPr>
              <a:t> </a:t>
            </a:r>
            <a:r>
              <a:rPr lang="en-GB" dirty="0"/>
              <a:t>such as health-sector reform, poverty reduction and development efforts</a:t>
            </a:r>
          </a:p>
          <a:p>
            <a:pPr eaLnBrk="1" hangingPunct="1">
              <a:lnSpc>
                <a:spcPct val="114000"/>
              </a:lnSpc>
              <a:spcBef>
                <a:spcPts val="600"/>
              </a:spcBef>
            </a:pPr>
            <a:r>
              <a:rPr lang="en-GB" dirty="0"/>
              <a:t>Measuring baseline levels and monitoring progress towards goals, such as the Millennium Development Goals (</a:t>
            </a:r>
            <a:r>
              <a:rPr lang="en-GB" sz="2800" b="1" dirty="0">
                <a:solidFill>
                  <a:srgbClr val="FF0000"/>
                </a:solidFill>
              </a:rPr>
              <a:t>MDG</a:t>
            </a:r>
            <a:r>
              <a:rPr lang="en-GB" b="1" dirty="0"/>
              <a:t>s</a:t>
            </a:r>
            <a:r>
              <a:rPr lang="en-GB" dirty="0"/>
              <a:t>)</a:t>
            </a:r>
          </a:p>
          <a:p>
            <a:pPr eaLnBrk="1" hangingPunct="1">
              <a:lnSpc>
                <a:spcPct val="114000"/>
              </a:lnSpc>
              <a:spcBef>
                <a:spcPts val="600"/>
              </a:spcBef>
            </a:pPr>
            <a:r>
              <a:rPr lang="en-GB" dirty="0"/>
              <a:t>Understanding </a:t>
            </a:r>
            <a:r>
              <a:rPr lang="en-GB" sz="2800" b="1" dirty="0">
                <a:solidFill>
                  <a:srgbClr val="FF0000"/>
                </a:solidFill>
              </a:rPr>
              <a:t>emerging health challenges</a:t>
            </a:r>
            <a:r>
              <a:rPr lang="en-GB" dirty="0"/>
              <a:t>, e.g. </a:t>
            </a:r>
            <a:r>
              <a:rPr lang="en-GB" dirty="0" err="1"/>
              <a:t>noncommunicable</a:t>
            </a:r>
            <a:r>
              <a:rPr lang="en-GB" dirty="0"/>
              <a:t> diseases, injuries, HIV/AIDS</a:t>
            </a:r>
          </a:p>
          <a:p>
            <a:pPr eaLnBrk="1" hangingPunct="1">
              <a:spcBef>
                <a:spcPct val="50000"/>
              </a:spcBef>
            </a:pPr>
            <a:endParaRPr lang="en-GB" dirty="0"/>
          </a:p>
          <a:p>
            <a:endParaRPr lang="en-US" dirty="0"/>
          </a:p>
        </p:txBody>
      </p:sp>
    </p:spTree>
    <p:extLst>
      <p:ext uri="{BB962C8B-B14F-4D97-AF65-F5344CB8AC3E}">
        <p14:creationId xmlns:p14="http://schemas.microsoft.com/office/powerpoint/2010/main" val="211789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79512" y="332656"/>
            <a:ext cx="8784976" cy="576064"/>
          </a:xfrm>
        </p:spPr>
        <p:txBody>
          <a:bodyPr/>
          <a:lstStyle/>
          <a:p>
            <a:pPr eaLnBrk="1" hangingPunct="1"/>
            <a:r>
              <a:rPr lang="en-US" sz="2800" b="1" dirty="0" smtClean="0"/>
              <a:t>Globally, common problems with Vital Statistics</a:t>
            </a:r>
          </a:p>
        </p:txBody>
      </p:sp>
      <p:sp>
        <p:nvSpPr>
          <p:cNvPr id="15363" name="Rectangle 3"/>
          <p:cNvSpPr>
            <a:spLocks noGrp="1" noChangeArrowheads="1"/>
          </p:cNvSpPr>
          <p:nvPr>
            <p:ph idx="1"/>
          </p:nvPr>
        </p:nvSpPr>
        <p:spPr>
          <a:xfrm>
            <a:off x="611560" y="1628800"/>
            <a:ext cx="8132961" cy="4572000"/>
          </a:xfrm>
        </p:spPr>
        <p:txBody>
          <a:bodyPr/>
          <a:lstStyle/>
          <a:p>
            <a:pPr eaLnBrk="1" hangingPunct="1">
              <a:lnSpc>
                <a:spcPct val="85000"/>
              </a:lnSpc>
              <a:spcBef>
                <a:spcPts val="1800"/>
              </a:spcBef>
            </a:pPr>
            <a:r>
              <a:rPr lang="en-US" sz="2800" dirty="0" smtClean="0"/>
              <a:t>Data are not readily available</a:t>
            </a:r>
          </a:p>
          <a:p>
            <a:pPr eaLnBrk="1" hangingPunct="1">
              <a:lnSpc>
                <a:spcPct val="85000"/>
              </a:lnSpc>
              <a:spcBef>
                <a:spcPts val="1800"/>
              </a:spcBef>
            </a:pPr>
            <a:r>
              <a:rPr lang="en-US" sz="2800" dirty="0" smtClean="0"/>
              <a:t>Poor communication channels or collaboration between the different authorities responsible </a:t>
            </a:r>
          </a:p>
          <a:p>
            <a:pPr eaLnBrk="1" hangingPunct="1">
              <a:lnSpc>
                <a:spcPct val="85000"/>
              </a:lnSpc>
              <a:spcBef>
                <a:spcPts val="1800"/>
              </a:spcBef>
            </a:pPr>
            <a:r>
              <a:rPr lang="en-US" sz="2800" dirty="0" smtClean="0"/>
              <a:t>Low emphasis on death certification</a:t>
            </a:r>
          </a:p>
          <a:p>
            <a:pPr eaLnBrk="1" hangingPunct="1">
              <a:lnSpc>
                <a:spcPct val="85000"/>
              </a:lnSpc>
              <a:spcBef>
                <a:spcPts val="1800"/>
              </a:spcBef>
            </a:pPr>
            <a:r>
              <a:rPr lang="en-US" sz="2800" dirty="0" smtClean="0"/>
              <a:t>Low quality of data (lack of standards, checking procedures, training of registrars and doctors, coders)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fade">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fade">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036496" cy="980728"/>
          </a:xfrm>
        </p:spPr>
        <p:txBody>
          <a:bodyPr/>
          <a:lstStyle/>
          <a:p>
            <a:r>
              <a:rPr lang="en-US" sz="2800" dirty="0"/>
              <a:t>Globally, common problems with Vital Statistics</a:t>
            </a:r>
          </a:p>
        </p:txBody>
      </p:sp>
      <p:sp>
        <p:nvSpPr>
          <p:cNvPr id="3" name="Content Placeholder 2"/>
          <p:cNvSpPr>
            <a:spLocks noGrp="1"/>
          </p:cNvSpPr>
          <p:nvPr>
            <p:ph idx="1"/>
          </p:nvPr>
        </p:nvSpPr>
        <p:spPr/>
        <p:txBody>
          <a:bodyPr/>
          <a:lstStyle/>
          <a:p>
            <a:pPr eaLnBrk="1" hangingPunct="1">
              <a:lnSpc>
                <a:spcPct val="85000"/>
              </a:lnSpc>
            </a:pPr>
            <a:r>
              <a:rPr lang="en-US" sz="3200" dirty="0"/>
              <a:t>Lack of investments (weak infrastructure, lack of manpower, </a:t>
            </a:r>
            <a:r>
              <a:rPr lang="en-US" sz="3200" dirty="0" err="1"/>
              <a:t>etc</a:t>
            </a:r>
            <a:r>
              <a:rPr lang="en-US" sz="3200" dirty="0"/>
              <a:t>)</a:t>
            </a:r>
          </a:p>
          <a:p>
            <a:pPr eaLnBrk="1" hangingPunct="1">
              <a:lnSpc>
                <a:spcPct val="85000"/>
              </a:lnSpc>
            </a:pPr>
            <a:r>
              <a:rPr lang="en-US" sz="3200" dirty="0"/>
              <a:t>Little use made of the data in countries</a:t>
            </a:r>
          </a:p>
          <a:p>
            <a:endParaRPr lang="en-US" dirty="0"/>
          </a:p>
        </p:txBody>
      </p:sp>
    </p:spTree>
    <p:extLst>
      <p:ext uri="{BB962C8B-B14F-4D97-AF65-F5344CB8AC3E}">
        <p14:creationId xmlns:p14="http://schemas.microsoft.com/office/powerpoint/2010/main" val="41870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784976" cy="1143000"/>
          </a:xfrm>
        </p:spPr>
        <p:txBody>
          <a:bodyPr>
            <a:noAutofit/>
          </a:bodyPr>
          <a:lstStyle/>
          <a:p>
            <a:pPr eaLnBrk="1" fontAlgn="auto" hangingPunct="1">
              <a:spcAft>
                <a:spcPts val="0"/>
              </a:spcAft>
              <a:defRPr/>
            </a:pPr>
            <a:r>
              <a:rPr lang="en-US" sz="2800" b="1" dirty="0" smtClean="0"/>
              <a:t>Globally, common problems with death statistics</a:t>
            </a:r>
            <a:endParaRPr lang="en-US" sz="2800" b="1" dirty="0"/>
          </a:p>
        </p:txBody>
      </p:sp>
      <p:sp>
        <p:nvSpPr>
          <p:cNvPr id="17411" name="Content Placeholder 2"/>
          <p:cNvSpPr>
            <a:spLocks noGrp="1"/>
          </p:cNvSpPr>
          <p:nvPr>
            <p:ph idx="1"/>
          </p:nvPr>
        </p:nvSpPr>
        <p:spPr>
          <a:xfrm>
            <a:off x="539552" y="1484784"/>
            <a:ext cx="7992888" cy="3573016"/>
          </a:xfrm>
        </p:spPr>
        <p:txBody>
          <a:bodyPr/>
          <a:lstStyle/>
          <a:p>
            <a:pPr algn="just" eaLnBrk="1" hangingPunct="1"/>
            <a:r>
              <a:rPr lang="en-US" sz="3200" dirty="0" smtClean="0"/>
              <a:t>Inaccurate cause of death specified on the death certificate</a:t>
            </a:r>
          </a:p>
          <a:p>
            <a:pPr algn="just" eaLnBrk="1" hangingPunct="1"/>
            <a:r>
              <a:rPr lang="en-US" sz="3200" dirty="0" smtClean="0"/>
              <a:t>High proportion of ill-defined deaths</a:t>
            </a:r>
          </a:p>
          <a:p>
            <a:pPr algn="just" eaLnBrk="1" hangingPunct="1"/>
            <a:r>
              <a:rPr lang="en-US" sz="3200" dirty="0" smtClean="0"/>
              <a:t>Confusion between immediate, antecedent and underlying cause of death</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0318" y="5791196"/>
            <a:ext cx="1553682" cy="1023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228600" y="-76200"/>
            <a:ext cx="8763000" cy="1371600"/>
          </a:xfrm>
          <a:prstGeom prst="rect">
            <a:avLst/>
          </a:prstGeom>
          <a:noFill/>
          <a:ln w="9525">
            <a:noFill/>
            <a:miter lim="800000"/>
            <a:headEnd/>
            <a:tailEnd/>
          </a:ln>
        </p:spPr>
        <p:txBody>
          <a:bodyPr anchor="ctr"/>
          <a:lstStyle/>
          <a:p>
            <a:pPr algn="ctr" rtl="0" eaLnBrk="0" hangingPunct="0">
              <a:defRPr/>
            </a:pPr>
            <a:r>
              <a:rPr lang="en-US" sz="2400" i="0" dirty="0">
                <a:effectLst>
                  <a:outerShdw blurRad="38100" dist="38100" dir="2700000" algn="tl">
                    <a:srgbClr val="C0C0C0"/>
                  </a:outerShdw>
                </a:effectLst>
                <a:latin typeface="+mj-lt"/>
              </a:rPr>
              <a:t>Fraction of deaths assigned to “garbage codes”, latest ICD-10 year since 2000</a:t>
            </a:r>
          </a:p>
        </p:txBody>
      </p:sp>
      <p:pic>
        <p:nvPicPr>
          <p:cNvPr id="20483" name="Picture 2"/>
          <p:cNvPicPr>
            <a:picLocks noChangeAspect="1" noChangeArrowheads="1"/>
          </p:cNvPicPr>
          <p:nvPr/>
        </p:nvPicPr>
        <p:blipFill>
          <a:blip r:embed="rId2" cstate="print"/>
          <a:srcRect/>
          <a:stretch>
            <a:fillRect/>
          </a:stretch>
        </p:blipFill>
        <p:spPr bwMode="auto">
          <a:xfrm>
            <a:off x="0" y="1052513"/>
            <a:ext cx="9144000" cy="5805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95536" y="404664"/>
            <a:ext cx="8229600" cy="792088"/>
          </a:xfrm>
        </p:spPr>
        <p:txBody>
          <a:bodyPr/>
          <a:lstStyle/>
          <a:p>
            <a:pPr eaLnBrk="1" hangingPunct="1"/>
            <a:r>
              <a:rPr lang="en-US" b="1" dirty="0" smtClean="0"/>
              <a:t>10 Leading Causes of Death, 2004</a:t>
            </a:r>
          </a:p>
        </p:txBody>
      </p:sp>
      <p:sp>
        <p:nvSpPr>
          <p:cNvPr id="11267" name="Content Placeholder 2"/>
          <p:cNvSpPr>
            <a:spLocks noGrp="1"/>
          </p:cNvSpPr>
          <p:nvPr>
            <p:ph idx="1"/>
          </p:nvPr>
        </p:nvSpPr>
        <p:spPr>
          <a:xfrm>
            <a:off x="395536" y="1340768"/>
            <a:ext cx="8305800" cy="4724400"/>
          </a:xfrm>
          <a:ln>
            <a:solidFill>
              <a:schemeClr val="bg1"/>
            </a:solidFill>
          </a:ln>
        </p:spPr>
        <p:txBody>
          <a:bodyPr/>
          <a:lstStyle/>
          <a:p>
            <a:pPr marL="514350" indent="-514350" eaLnBrk="1" hangingPunct="1">
              <a:spcBef>
                <a:spcPct val="0"/>
              </a:spcBef>
              <a:buFont typeface="Calibri" pitchFamily="34" charset="0"/>
              <a:buAutoNum type="arabicPeriod"/>
            </a:pPr>
            <a:r>
              <a:rPr lang="en-US" sz="2400" dirty="0" smtClean="0"/>
              <a:t>Diseases of the heart (I00-I09, I11, I13, I20-I52)</a:t>
            </a:r>
          </a:p>
          <a:p>
            <a:pPr marL="514350" indent="-514350" eaLnBrk="1" hangingPunct="1">
              <a:spcBef>
                <a:spcPct val="0"/>
              </a:spcBef>
              <a:buFont typeface="Calibri" pitchFamily="34" charset="0"/>
              <a:buAutoNum type="arabicPeriod"/>
            </a:pPr>
            <a:r>
              <a:rPr lang="en-US" sz="2400" dirty="0" smtClean="0"/>
              <a:t>Diseases of the vascular system (I10,I12,I60-I64,I67..)</a:t>
            </a:r>
          </a:p>
          <a:p>
            <a:pPr marL="514350" indent="-514350" eaLnBrk="1" hangingPunct="1">
              <a:spcBef>
                <a:spcPct val="0"/>
              </a:spcBef>
              <a:buFont typeface="Calibri" pitchFamily="34" charset="0"/>
              <a:buAutoNum type="arabicPeriod"/>
            </a:pPr>
            <a:r>
              <a:rPr lang="en-US" sz="2400" dirty="0" smtClean="0"/>
              <a:t>Malignant </a:t>
            </a:r>
            <a:r>
              <a:rPr lang="en-US" sz="2400" dirty="0" err="1" smtClean="0"/>
              <a:t>neoplasms</a:t>
            </a:r>
            <a:r>
              <a:rPr lang="en-US" sz="2400" dirty="0" smtClean="0"/>
              <a:t> (C00-C97)</a:t>
            </a:r>
          </a:p>
          <a:p>
            <a:pPr marL="514350" indent="-514350" eaLnBrk="1" hangingPunct="1">
              <a:spcBef>
                <a:spcPct val="0"/>
              </a:spcBef>
              <a:buFont typeface="Calibri" pitchFamily="34" charset="0"/>
              <a:buAutoNum type="arabicPeriod"/>
            </a:pPr>
            <a:r>
              <a:rPr lang="en-US" sz="2400" dirty="0" smtClean="0"/>
              <a:t>Accidents** (V01-Y89)</a:t>
            </a:r>
          </a:p>
          <a:p>
            <a:pPr marL="514350" indent="-514350" eaLnBrk="1" hangingPunct="1">
              <a:spcBef>
                <a:spcPct val="0"/>
              </a:spcBef>
              <a:buFont typeface="Calibri" pitchFamily="34" charset="0"/>
              <a:buAutoNum type="arabicPeriod"/>
            </a:pPr>
            <a:r>
              <a:rPr lang="en-US" sz="2400" dirty="0" smtClean="0"/>
              <a:t>Pneumonia (J12-J18)</a:t>
            </a:r>
          </a:p>
          <a:p>
            <a:pPr marL="514350" indent="-514350" eaLnBrk="1" hangingPunct="1">
              <a:spcBef>
                <a:spcPct val="0"/>
              </a:spcBef>
              <a:buFont typeface="Calibri" pitchFamily="34" charset="0"/>
              <a:buAutoNum type="arabicPeriod"/>
            </a:pPr>
            <a:r>
              <a:rPr lang="en-US" sz="2400" dirty="0" smtClean="0"/>
              <a:t>Tuberculosis, all forms (A15-A19, B90)</a:t>
            </a:r>
          </a:p>
          <a:p>
            <a:pPr marL="514350" indent="-514350" eaLnBrk="1" hangingPunct="1">
              <a:spcBef>
                <a:spcPct val="0"/>
              </a:spcBef>
              <a:buFont typeface="Calibri" pitchFamily="34" charset="0"/>
              <a:buAutoNum type="arabicPeriod"/>
            </a:pPr>
            <a:r>
              <a:rPr lang="en-US" sz="3200" b="1" dirty="0" smtClean="0">
                <a:solidFill>
                  <a:srgbClr val="FF0000"/>
                </a:solidFill>
              </a:rPr>
              <a:t>Ill-defined and unknown causes of mortality (R00-R68, R70-R99)</a:t>
            </a:r>
          </a:p>
          <a:p>
            <a:pPr marL="514350" indent="-514350" eaLnBrk="1" hangingPunct="1">
              <a:spcBef>
                <a:spcPct val="0"/>
              </a:spcBef>
              <a:buFont typeface="Calibri" pitchFamily="34" charset="0"/>
              <a:buAutoNum type="arabicPeriod"/>
            </a:pPr>
            <a:r>
              <a:rPr lang="en-US" sz="2400" dirty="0" smtClean="0"/>
              <a:t>Chronic lower respiratory diseases (J40-J47)</a:t>
            </a:r>
          </a:p>
          <a:p>
            <a:pPr marL="514350" indent="-514350" eaLnBrk="1" hangingPunct="1">
              <a:spcBef>
                <a:spcPct val="0"/>
              </a:spcBef>
              <a:buFont typeface="Calibri" pitchFamily="34" charset="0"/>
              <a:buAutoNum type="arabicPeriod"/>
            </a:pPr>
            <a:r>
              <a:rPr lang="en-US" sz="2400" dirty="0" smtClean="0"/>
              <a:t>Diabetes mellitus (E10-E14)</a:t>
            </a:r>
          </a:p>
          <a:p>
            <a:pPr marL="514350" indent="-514350" eaLnBrk="1" hangingPunct="1">
              <a:spcBef>
                <a:spcPct val="0"/>
              </a:spcBef>
              <a:buFont typeface="Calibri" pitchFamily="34" charset="0"/>
              <a:buAutoNum type="arabicPeriod"/>
            </a:pPr>
            <a:r>
              <a:rPr lang="en-US" sz="2400" dirty="0" smtClean="0"/>
              <a:t>Certain conditions originating in the </a:t>
            </a:r>
            <a:r>
              <a:rPr lang="en-US" sz="2400" dirty="0" err="1" smtClean="0"/>
              <a:t>perinatal</a:t>
            </a:r>
            <a:r>
              <a:rPr lang="en-US" sz="2400" dirty="0" smtClean="0"/>
              <a:t> period (P00-P99)</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76672"/>
            <a:ext cx="9144000" cy="1143000"/>
          </a:xfrm>
        </p:spPr>
        <p:txBody>
          <a:bodyPr bIns="45720" anchor="t">
            <a:noAutofit/>
          </a:bodyPr>
          <a:lstStyle/>
          <a:p>
            <a:pPr algn="ctr" eaLnBrk="1" fontAlgn="auto" hangingPunct="1">
              <a:spcAft>
                <a:spcPts val="0"/>
              </a:spcAft>
              <a:defRPr/>
            </a:pPr>
            <a:r>
              <a:rPr lang="en-US" sz="3600" dirty="0" smtClean="0"/>
              <a:t>Who is not counted globally?</a:t>
            </a:r>
            <a:endParaRPr lang="en-US" sz="3600" dirty="0"/>
          </a:p>
        </p:txBody>
      </p:sp>
      <p:pic>
        <p:nvPicPr>
          <p:cNvPr id="17411" name="Picture 6" descr="http://farm4.static.flickr.com/3585/3410395161_b38a5f03c3.jpg"/>
          <p:cNvPicPr>
            <a:picLocks noChangeAspect="1" noChangeArrowheads="1"/>
          </p:cNvPicPr>
          <p:nvPr/>
        </p:nvPicPr>
        <p:blipFill>
          <a:blip r:embed="rId3" cstate="print"/>
          <a:srcRect/>
          <a:stretch>
            <a:fillRect/>
          </a:stretch>
        </p:blipFill>
        <p:spPr bwMode="auto">
          <a:xfrm>
            <a:off x="669966" y="1988840"/>
            <a:ext cx="3600400" cy="2664197"/>
          </a:xfrm>
          <a:prstGeom prst="rect">
            <a:avLst/>
          </a:prstGeom>
          <a:noFill/>
          <a:ln w="9525">
            <a:noFill/>
            <a:miter lim="800000"/>
            <a:headEnd/>
            <a:tailEnd/>
          </a:ln>
        </p:spPr>
      </p:pic>
      <p:sp>
        <p:nvSpPr>
          <p:cNvPr id="6" name="Content Placeholder 2"/>
          <p:cNvSpPr txBox="1">
            <a:spLocks/>
          </p:cNvSpPr>
          <p:nvPr/>
        </p:nvSpPr>
        <p:spPr>
          <a:xfrm>
            <a:off x="4716016" y="1340768"/>
            <a:ext cx="3956497" cy="2268537"/>
          </a:xfrm>
          <a:prstGeom prst="rect">
            <a:avLst/>
          </a:prstGeom>
        </p:spPr>
        <p:txBody>
          <a:bodyPr/>
          <a:lstStyle/>
          <a:p>
            <a:pPr marL="274320" indent="-274320" rtl="0" fontAlgn="auto">
              <a:spcBef>
                <a:spcPts val="580"/>
              </a:spcBef>
              <a:spcAft>
                <a:spcPts val="0"/>
              </a:spcAft>
              <a:buClr>
                <a:schemeClr val="accent1"/>
              </a:buClr>
              <a:buSzPct val="85000"/>
              <a:buFont typeface="Wingdings 2"/>
              <a:buChar char=""/>
              <a:defRPr/>
            </a:pPr>
            <a:r>
              <a:rPr lang="en-US" sz="2400" b="0" i="0" dirty="0">
                <a:solidFill>
                  <a:srgbClr val="002060"/>
                </a:solidFill>
                <a:latin typeface="+mn-lt"/>
                <a:cs typeface="+mn-cs"/>
              </a:rPr>
              <a:t>1 in 3 births – 40 million annually are not registered</a:t>
            </a:r>
          </a:p>
          <a:p>
            <a:pPr marL="274320" indent="-274320" rtl="0" fontAlgn="auto">
              <a:spcBef>
                <a:spcPts val="580"/>
              </a:spcBef>
              <a:spcAft>
                <a:spcPts val="0"/>
              </a:spcAft>
              <a:buClr>
                <a:schemeClr val="accent1"/>
              </a:buClr>
              <a:buSzPct val="85000"/>
              <a:buFont typeface="Wingdings 2"/>
              <a:buChar char=""/>
              <a:defRPr/>
            </a:pPr>
            <a:r>
              <a:rPr lang="en-US" sz="2400" b="0" i="0" dirty="0">
                <a:solidFill>
                  <a:srgbClr val="002060"/>
                </a:solidFill>
                <a:latin typeface="+mn-lt"/>
                <a:cs typeface="+mn-cs"/>
              </a:rPr>
              <a:t>2 in 3 deaths – 40 million annually are not registered</a:t>
            </a:r>
          </a:p>
          <a:p>
            <a:pPr marL="274320" indent="-274320" rtl="0" fontAlgn="auto">
              <a:spcBef>
                <a:spcPts val="580"/>
              </a:spcBef>
              <a:spcAft>
                <a:spcPts val="0"/>
              </a:spcAft>
              <a:buClr>
                <a:schemeClr val="accent1"/>
              </a:buClr>
              <a:buSzPct val="85000"/>
              <a:buFont typeface="Wingdings 2"/>
              <a:buChar char=""/>
              <a:defRPr/>
            </a:pPr>
            <a:r>
              <a:rPr lang="en-US" sz="2400" b="0" i="0" dirty="0">
                <a:solidFill>
                  <a:srgbClr val="002060"/>
                </a:solidFill>
                <a:latin typeface="+mn-lt"/>
                <a:cs typeface="+mn-cs"/>
              </a:rPr>
              <a:t>85 countries with 66% of the world’s population do not have reliable cause of death statistics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827584" y="1556792"/>
            <a:ext cx="7772400" cy="1500187"/>
          </a:xfrm>
        </p:spPr>
        <p:txBody>
          <a:bodyPr/>
          <a:lstStyle/>
          <a:p>
            <a:r>
              <a:rPr lang="en-US" sz="4400" b="1" dirty="0" smtClean="0">
                <a:latin typeface="+mj-lt"/>
              </a:rPr>
              <a:t>Philippine Setting</a:t>
            </a:r>
            <a:endParaRPr lang="en-US" sz="4400" b="1" dirty="0">
              <a:latin typeface="+mj-lt"/>
            </a:endParaRPr>
          </a:p>
        </p:txBody>
      </p:sp>
    </p:spTree>
    <p:extLst>
      <p:ext uri="{BB962C8B-B14F-4D97-AF65-F5344CB8AC3E}">
        <p14:creationId xmlns:p14="http://schemas.microsoft.com/office/powerpoint/2010/main" val="732173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90264"/>
            <a:ext cx="9036496" cy="1143000"/>
          </a:xfrm>
        </p:spPr>
        <p:txBody>
          <a:bodyPr/>
          <a:lstStyle/>
          <a:p>
            <a:r>
              <a:rPr lang="en-PH" sz="1800" dirty="0" smtClean="0"/>
              <a:t>Tree map of Causes of Death for Males aged 15-49 in 2010, Philippines</a:t>
            </a:r>
            <a:endParaRPr lang="en-PH" sz="1800" dirty="0"/>
          </a:p>
        </p:txBody>
      </p:sp>
      <p:pic>
        <p:nvPicPr>
          <p:cNvPr id="4" name="Content Placeholder 3"/>
          <p:cNvPicPr>
            <a:picLocks noGrp="1"/>
          </p:cNvPicPr>
          <p:nvPr>
            <p:ph idx="1"/>
          </p:nvPr>
        </p:nvPicPr>
        <p:blipFill>
          <a:blip r:embed="rId3"/>
          <a:stretch>
            <a:fillRect/>
          </a:stretch>
        </p:blipFill>
        <p:spPr>
          <a:xfrm>
            <a:off x="899592" y="1196752"/>
            <a:ext cx="7467567" cy="4611688"/>
          </a:xfrm>
          <a:prstGeom prst="rect">
            <a:avLst/>
          </a:prstGeom>
        </p:spPr>
      </p:pic>
    </p:spTree>
    <p:extLst>
      <p:ext uri="{BB962C8B-B14F-4D97-AF65-F5344CB8AC3E}">
        <p14:creationId xmlns:p14="http://schemas.microsoft.com/office/powerpoint/2010/main" val="3876553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720080"/>
          </a:xfrm>
        </p:spPr>
        <p:txBody>
          <a:bodyPr/>
          <a:lstStyle/>
          <a:p>
            <a:r>
              <a:rPr lang="en-US" dirty="0"/>
              <a:t> </a:t>
            </a:r>
            <a:br>
              <a:rPr lang="en-US" dirty="0"/>
            </a:br>
            <a:r>
              <a:rPr lang="en-US" dirty="0" smtClean="0"/>
              <a:t>Session </a:t>
            </a:r>
            <a:r>
              <a:rPr lang="en-US" b="1" dirty="0" smtClean="0"/>
              <a:t>Objectives</a:t>
            </a:r>
            <a:r>
              <a:rPr lang="en-US" b="1" dirty="0"/>
              <a:t>:</a:t>
            </a:r>
            <a:r>
              <a:rPr lang="en-US" dirty="0"/>
              <a:t/>
            </a:r>
            <a:br>
              <a:rPr lang="en-US" dirty="0"/>
            </a:br>
            <a:endParaRPr lang="en-US" dirty="0"/>
          </a:p>
        </p:txBody>
      </p:sp>
      <p:sp>
        <p:nvSpPr>
          <p:cNvPr id="3" name="Content Placeholder 2"/>
          <p:cNvSpPr>
            <a:spLocks noGrp="1"/>
          </p:cNvSpPr>
          <p:nvPr>
            <p:ph idx="1"/>
          </p:nvPr>
        </p:nvSpPr>
        <p:spPr>
          <a:xfrm>
            <a:off x="442913" y="1196753"/>
            <a:ext cx="8017519" cy="4608512"/>
          </a:xfrm>
          <a:solidFill>
            <a:schemeClr val="bg1"/>
          </a:solidFill>
        </p:spPr>
        <p:txBody>
          <a:bodyPr/>
          <a:lstStyle/>
          <a:p>
            <a:pPr marL="0" indent="0">
              <a:buNone/>
            </a:pPr>
            <a:r>
              <a:rPr lang="en-US" sz="2800" dirty="0" smtClean="0"/>
              <a:t>At </a:t>
            </a:r>
            <a:r>
              <a:rPr lang="en-US" sz="2800" dirty="0"/>
              <a:t>the end of the session, the participants will be able to</a:t>
            </a:r>
            <a:r>
              <a:rPr lang="en-US" sz="2800" dirty="0" smtClean="0"/>
              <a:t>:</a:t>
            </a:r>
          </a:p>
          <a:p>
            <a:pPr marL="514350" lvl="0" indent="-514350">
              <a:buFont typeface="+mj-lt"/>
              <a:buAutoNum type="arabicPeriod"/>
            </a:pPr>
            <a:r>
              <a:rPr lang="en-US" sz="2800" dirty="0" smtClean="0"/>
              <a:t>Describe </a:t>
            </a:r>
            <a:r>
              <a:rPr lang="en-US" sz="2800" dirty="0"/>
              <a:t>the key features of the Philippine situation on Certification of Death;</a:t>
            </a:r>
          </a:p>
          <a:p>
            <a:pPr marL="514350" lvl="0" indent="-514350">
              <a:buFont typeface="+mj-lt"/>
              <a:buAutoNum type="arabicPeriod"/>
            </a:pPr>
            <a:r>
              <a:rPr lang="en-US" sz="2800" dirty="0"/>
              <a:t>Explain what is Civil Registration and Vital Statistics (CRVS); and</a:t>
            </a:r>
          </a:p>
          <a:p>
            <a:pPr marL="514350" lvl="0" indent="-514350">
              <a:buFont typeface="+mj-lt"/>
              <a:buAutoNum type="arabicPeriod"/>
            </a:pPr>
            <a:r>
              <a:rPr lang="en-US" sz="2800" dirty="0"/>
              <a:t>Enumerate the issues and concerns identified during the CRVS assessment done in </a:t>
            </a:r>
            <a:r>
              <a:rPr lang="en-US" sz="2800" dirty="0" smtClean="0"/>
              <a:t>2011</a:t>
            </a:r>
            <a:endParaRPr lang="en-US" sz="2800" dirty="0"/>
          </a:p>
          <a:p>
            <a:endParaRPr lang="en-US" dirty="0"/>
          </a:p>
        </p:txBody>
      </p:sp>
    </p:spTree>
    <p:extLst>
      <p:ext uri="{BB962C8B-B14F-4D97-AF65-F5344CB8AC3E}">
        <p14:creationId xmlns:p14="http://schemas.microsoft.com/office/powerpoint/2010/main" val="1524764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COD files\boss.jp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7553" t="5798" r="26243" b="13314"/>
          <a:stretch/>
        </p:blipFill>
        <p:spPr bwMode="auto">
          <a:xfrm>
            <a:off x="251520" y="567558"/>
            <a:ext cx="8568952" cy="5381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6485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85711493"/>
              </p:ext>
            </p:extLst>
          </p:nvPr>
        </p:nvGraphicFramePr>
        <p:xfrm>
          <a:off x="323528" y="260648"/>
          <a:ext cx="8496944" cy="5862071"/>
        </p:xfrm>
        <a:graphic>
          <a:graphicData uri="http://schemas.openxmlformats.org/drawingml/2006/table">
            <a:tbl>
              <a:tblPr/>
              <a:tblGrid>
                <a:gridCol w="792088"/>
                <a:gridCol w="4494900"/>
                <a:gridCol w="1510568"/>
                <a:gridCol w="1699388"/>
              </a:tblGrid>
              <a:tr h="5040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effectLst/>
                      </a:endParaRPr>
                    </a:p>
                  </a:txBody>
                  <a:tcPr marL="7219" marR="7219" marT="7219" marB="7219" anchor="ctr">
                    <a:lnL>
                      <a:noFill/>
                    </a:lnL>
                    <a:lnR>
                      <a:noFill/>
                    </a:lnR>
                    <a:lnT>
                      <a:noFill/>
                    </a:lnT>
                    <a:lnB>
                      <a:noFill/>
                    </a:lnB>
                    <a:no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a:effectLst/>
                        </a:rPr>
                        <a:t>MORTALITY:  TEN (10) LEADING </a:t>
                      </a:r>
                      <a:r>
                        <a:rPr lang="en-US" sz="1800" b="1" dirty="0" smtClean="0">
                          <a:effectLst/>
                        </a:rPr>
                        <a:t>CAUSES  in</a:t>
                      </a:r>
                      <a:r>
                        <a:rPr lang="en-US" sz="1800" b="1" baseline="0" dirty="0" smtClean="0">
                          <a:effectLst/>
                        </a:rPr>
                        <a:t> the Philippines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effectLst/>
                        </a:rPr>
                        <a:t>5-Year Average (2004-2008) &amp; 2009</a:t>
                      </a:r>
                      <a:endParaRPr lang="en-US" sz="1800" dirty="0" smtClean="0">
                        <a:effectLst/>
                      </a:endParaRPr>
                    </a:p>
                  </a:txBody>
                  <a:tcPr marL="7219" marR="7219" marT="7219" marB="7219" anchor="ctr">
                    <a:lnL>
                      <a:noFill/>
                    </a:lnL>
                    <a:lnR>
                      <a:noFill/>
                    </a:lnR>
                    <a:lnT>
                      <a:noFill/>
                    </a:lnT>
                    <a:lnB>
                      <a:noFill/>
                    </a:lnB>
                    <a:noFill/>
                  </a:tcPr>
                </a:tc>
                <a:tc hMerge="1">
                  <a:txBody>
                    <a:bodyPr/>
                    <a:lstStyle/>
                    <a:p>
                      <a:endParaRPr lang="en-US"/>
                    </a:p>
                  </a:txBody>
                  <a:tcPr/>
                </a:tc>
                <a:tc hMerge="1">
                  <a:txBody>
                    <a:bodyPr/>
                    <a:lstStyle/>
                    <a:p>
                      <a:endParaRPr lang="en-US"/>
                    </a:p>
                  </a:txBody>
                  <a:tcPr/>
                </a:tc>
              </a:tr>
              <a:tr h="332578">
                <a:tc rowSpan="2">
                  <a:txBody>
                    <a:bodyPr/>
                    <a:lstStyle/>
                    <a:p>
                      <a:pPr algn="ctr"/>
                      <a:endParaRPr lang="en-US" sz="1600" dirty="0">
                        <a:effectLst/>
                      </a:endParaRPr>
                    </a:p>
                  </a:txBody>
                  <a:tcPr marL="7219" marR="7219" marT="7219" marB="7219" anchor="ctr">
                    <a:lnL>
                      <a:noFill/>
                    </a:lnL>
                    <a:lnR>
                      <a:noFill/>
                    </a:lnR>
                    <a:lnT>
                      <a:noFill/>
                    </a:lnT>
                    <a:lnB>
                      <a:noFill/>
                    </a:lnB>
                  </a:tcPr>
                </a:tc>
                <a:tc rowSpan="2">
                  <a:txBody>
                    <a:bodyPr/>
                    <a:lstStyle/>
                    <a:p>
                      <a:pPr algn="ctr"/>
                      <a:r>
                        <a:rPr lang="en-US" sz="1600" b="1" dirty="0">
                          <a:effectLst/>
                        </a:rPr>
                        <a:t>CAUSES</a:t>
                      </a:r>
                      <a:endParaRPr lang="en-US" sz="1600" dirty="0">
                        <a:effectLst/>
                      </a:endParaRPr>
                    </a:p>
                  </a:txBody>
                  <a:tcPr marL="7219" marR="7219" marT="7219" marB="7219" anchor="ctr">
                    <a:lnL>
                      <a:noFill/>
                    </a:lnL>
                    <a:lnR>
                      <a:noFill/>
                    </a:lnR>
                    <a:lnT>
                      <a:noFill/>
                    </a:lnT>
                    <a:lnB>
                      <a:noFill/>
                    </a:lnB>
                  </a:tcPr>
                </a:tc>
                <a:tc>
                  <a:txBody>
                    <a:bodyPr/>
                    <a:lstStyle/>
                    <a:p>
                      <a:pPr algn="ctr"/>
                      <a:r>
                        <a:rPr lang="en-US" sz="1200" b="1" dirty="0">
                          <a:effectLst/>
                        </a:rPr>
                        <a:t>5-Year Average</a:t>
                      </a:r>
                      <a:br>
                        <a:rPr lang="en-US" sz="1200" b="1" dirty="0">
                          <a:effectLst/>
                        </a:rPr>
                      </a:br>
                      <a:r>
                        <a:rPr lang="en-US" sz="1200" b="1" dirty="0">
                          <a:effectLst/>
                        </a:rPr>
                        <a:t>(2004-2008)</a:t>
                      </a:r>
                      <a:endParaRPr lang="en-US" sz="1200" dirty="0">
                        <a:effectLst/>
                      </a:endParaRPr>
                    </a:p>
                  </a:txBody>
                  <a:tcPr marL="7219" marR="7219" marT="7219" marB="7219" anchor="ctr">
                    <a:lnL>
                      <a:noFill/>
                    </a:lnL>
                    <a:lnR>
                      <a:noFill/>
                    </a:lnR>
                    <a:lnT>
                      <a:noFill/>
                    </a:lnT>
                    <a:lnB>
                      <a:noFill/>
                    </a:lnB>
                  </a:tcPr>
                </a:tc>
                <a:tc>
                  <a:txBody>
                    <a:bodyPr/>
                    <a:lstStyle/>
                    <a:p>
                      <a:pPr algn="ctr"/>
                      <a:r>
                        <a:rPr lang="en-US" sz="1600" b="1" dirty="0" smtClean="0">
                          <a:effectLst/>
                        </a:rPr>
                        <a:t>2009*</a:t>
                      </a:r>
                      <a:endParaRPr lang="en-US" sz="1600" dirty="0" smtClean="0">
                        <a:effectLst/>
                      </a:endParaRPr>
                    </a:p>
                  </a:txBody>
                  <a:tcPr marL="7219" marR="7219" marT="7219" marB="7219" anchor="ctr">
                    <a:lnL>
                      <a:noFill/>
                    </a:lnL>
                    <a:lnR>
                      <a:noFill/>
                    </a:lnR>
                    <a:lnT>
                      <a:noFill/>
                    </a:lnT>
                    <a:lnB>
                      <a:noFill/>
                    </a:lnB>
                  </a:tcPr>
                </a:tc>
              </a:tr>
              <a:tr h="173467">
                <a:tc vMerge="1">
                  <a:txBody>
                    <a:bodyPr/>
                    <a:lstStyle/>
                    <a:p>
                      <a:endParaRPr lang="en-US"/>
                    </a:p>
                  </a:txBody>
                  <a:tcPr/>
                </a:tc>
                <a:tc vMerge="1">
                  <a:txBody>
                    <a:bodyPr/>
                    <a:lstStyle/>
                    <a:p>
                      <a:endParaRPr lang="en-US"/>
                    </a:p>
                  </a:txBody>
                  <a:tcPr/>
                </a:tc>
                <a:tc>
                  <a:txBody>
                    <a:bodyPr/>
                    <a:lstStyle/>
                    <a:p>
                      <a:pPr algn="ctr"/>
                      <a:r>
                        <a:rPr lang="en-US" sz="1600" b="1" dirty="0">
                          <a:effectLst/>
                        </a:rPr>
                        <a:t>Rate</a:t>
                      </a:r>
                      <a:endParaRPr lang="en-US" sz="1600" dirty="0">
                        <a:effectLst/>
                      </a:endParaRPr>
                    </a:p>
                  </a:txBody>
                  <a:tcPr marL="7219" marR="7219" marT="7219" marB="7219" anchor="ctr">
                    <a:lnL>
                      <a:noFill/>
                    </a:lnL>
                    <a:lnR>
                      <a:noFill/>
                    </a:lnR>
                    <a:lnT>
                      <a:noFill/>
                    </a:lnT>
                    <a:lnB>
                      <a:noFill/>
                    </a:lnB>
                  </a:tcPr>
                </a:tc>
                <a:tc>
                  <a:txBody>
                    <a:bodyPr/>
                    <a:lstStyle/>
                    <a:p>
                      <a:pPr algn="ctr"/>
                      <a:r>
                        <a:rPr lang="en-US" sz="1400" b="1" dirty="0" smtClean="0">
                          <a:effectLst/>
                        </a:rPr>
                        <a:t>Rate</a:t>
                      </a:r>
                      <a:endParaRPr lang="en-US" sz="1400" dirty="0">
                        <a:effectLst/>
                      </a:endParaRPr>
                    </a:p>
                  </a:txBody>
                  <a:tcPr marL="7219" marR="7219" marT="7219" marB="7219" anchor="ctr">
                    <a:lnL>
                      <a:noFill/>
                    </a:lnL>
                    <a:lnR>
                      <a:noFill/>
                    </a:lnR>
                    <a:lnT>
                      <a:noFill/>
                    </a:lnT>
                    <a:lnB>
                      <a:noFill/>
                    </a:lnB>
                  </a:tcPr>
                </a:tc>
              </a:tr>
              <a:tr h="202034">
                <a:tc>
                  <a:txBody>
                    <a:bodyPr/>
                    <a:lstStyle/>
                    <a:p>
                      <a:pPr algn="ctr" defTabSz="640080">
                        <a:tabLst>
                          <a:tab pos="112713" algn="l"/>
                        </a:tabLst>
                      </a:pPr>
                      <a:r>
                        <a:rPr lang="en-US" sz="1800" dirty="0" smtClean="0">
                          <a:effectLst/>
                          <a:latin typeface="+mn-lt"/>
                        </a:rPr>
                        <a:t>1</a:t>
                      </a:r>
                      <a:endParaRPr lang="en-US" sz="1800" dirty="0">
                        <a:effectLst/>
                        <a:latin typeface="+mn-lt"/>
                      </a:endParaRPr>
                    </a:p>
                  </a:txBody>
                  <a:tcPr marL="7219" marR="7219" marT="7219" marB="7219" anchor="ctr">
                    <a:lnL>
                      <a:noFill/>
                    </a:lnL>
                    <a:lnR>
                      <a:noFill/>
                    </a:lnR>
                    <a:lnT>
                      <a:noFill/>
                    </a:lnT>
                    <a:lnB>
                      <a:noFill/>
                    </a:lnB>
                  </a:tcPr>
                </a:tc>
                <a:tc>
                  <a:txBody>
                    <a:bodyPr/>
                    <a:lstStyle/>
                    <a:p>
                      <a:pPr defTabSz="640080">
                        <a:tabLst>
                          <a:tab pos="112713" algn="l"/>
                        </a:tabLst>
                      </a:pPr>
                      <a:r>
                        <a:rPr lang="en-US" sz="1800" dirty="0" smtClean="0">
                          <a:effectLst/>
                          <a:latin typeface="+mn-lt"/>
                        </a:rPr>
                        <a:t>Diseases </a:t>
                      </a:r>
                      <a:r>
                        <a:rPr lang="en-US" sz="1800" dirty="0">
                          <a:effectLst/>
                          <a:latin typeface="+mn-lt"/>
                        </a:rPr>
                        <a:t>of the Heart</a:t>
                      </a:r>
                    </a:p>
                  </a:txBody>
                  <a:tcPr marL="7219" marR="7219" marT="7219" marB="7219" anchor="ctr">
                    <a:lnL>
                      <a:noFill/>
                    </a:lnL>
                    <a:lnR>
                      <a:noFill/>
                    </a:lnR>
                    <a:lnT>
                      <a:noFill/>
                    </a:lnT>
                    <a:lnB>
                      <a:noFill/>
                    </a:lnB>
                  </a:tcPr>
                </a:tc>
                <a:tc>
                  <a:txBody>
                    <a:bodyPr/>
                    <a:lstStyle/>
                    <a:p>
                      <a:pPr algn="ctr"/>
                      <a:r>
                        <a:rPr lang="en-US" sz="1800" dirty="0">
                          <a:effectLst/>
                          <a:latin typeface="+mn-lt"/>
                        </a:rPr>
                        <a:t>94.5</a:t>
                      </a:r>
                    </a:p>
                  </a:txBody>
                  <a:tcPr marL="7219" marR="7219" marT="7219" marB="7219" anchor="ctr">
                    <a:lnL>
                      <a:noFill/>
                    </a:lnL>
                    <a:lnR>
                      <a:noFill/>
                    </a:lnR>
                    <a:lnT>
                      <a:noFill/>
                    </a:lnT>
                    <a:lnB>
                      <a:noFill/>
                    </a:lnB>
                  </a:tcPr>
                </a:tc>
                <a:tc>
                  <a:txBody>
                    <a:bodyPr/>
                    <a:lstStyle/>
                    <a:p>
                      <a:pPr algn="ctr"/>
                      <a:r>
                        <a:rPr lang="en-US" sz="1800" dirty="0">
                          <a:effectLst/>
                          <a:latin typeface="+mn-lt"/>
                        </a:rPr>
                        <a:t>109.4</a:t>
                      </a:r>
                    </a:p>
                  </a:txBody>
                  <a:tcPr marL="7219" marR="7219" marT="7219" marB="7219" anchor="ctr">
                    <a:lnL>
                      <a:noFill/>
                    </a:lnL>
                    <a:lnR>
                      <a:noFill/>
                    </a:lnR>
                    <a:lnT>
                      <a:noFill/>
                    </a:lnT>
                    <a:lnB>
                      <a:noFill/>
                    </a:lnB>
                  </a:tcPr>
                </a:tc>
              </a:tr>
              <a:tr h="299938">
                <a:tc>
                  <a:txBody>
                    <a:bodyPr/>
                    <a:lstStyle/>
                    <a:p>
                      <a:pPr algn="ctr" defTabSz="640080"/>
                      <a:r>
                        <a:rPr lang="en-US" sz="1800" dirty="0" smtClean="0">
                          <a:effectLst/>
                          <a:latin typeface="+mn-lt"/>
                        </a:rPr>
                        <a:t>2</a:t>
                      </a:r>
                      <a:endParaRPr lang="en-US" sz="1800" dirty="0">
                        <a:effectLst/>
                        <a:latin typeface="+mn-lt"/>
                      </a:endParaRPr>
                    </a:p>
                  </a:txBody>
                  <a:tcPr marL="7219" marR="7219" marT="7219" marB="7219" anchor="ctr">
                    <a:lnL>
                      <a:noFill/>
                    </a:lnL>
                    <a:lnR>
                      <a:noFill/>
                    </a:lnR>
                    <a:lnT>
                      <a:noFill/>
                    </a:lnT>
                    <a:lnB>
                      <a:noFill/>
                    </a:lnB>
                  </a:tcPr>
                </a:tc>
                <a:tc>
                  <a:txBody>
                    <a:bodyPr/>
                    <a:lstStyle/>
                    <a:p>
                      <a:pPr defTabSz="640080"/>
                      <a:r>
                        <a:rPr lang="en-US" sz="1800" dirty="0" smtClean="0">
                          <a:effectLst/>
                          <a:latin typeface="+mn-lt"/>
                        </a:rPr>
                        <a:t>Diseases </a:t>
                      </a:r>
                      <a:r>
                        <a:rPr lang="en-US" sz="1800" dirty="0">
                          <a:effectLst/>
                          <a:latin typeface="+mn-lt"/>
                        </a:rPr>
                        <a:t>of the Vascular System</a:t>
                      </a:r>
                    </a:p>
                  </a:txBody>
                  <a:tcPr marL="7219" marR="7219" marT="7219" marB="7219" anchor="ctr">
                    <a:lnL>
                      <a:noFill/>
                    </a:lnL>
                    <a:lnR>
                      <a:noFill/>
                    </a:lnR>
                    <a:lnT>
                      <a:noFill/>
                    </a:lnT>
                    <a:lnB>
                      <a:noFill/>
                    </a:lnB>
                  </a:tcPr>
                </a:tc>
                <a:tc>
                  <a:txBody>
                    <a:bodyPr/>
                    <a:lstStyle/>
                    <a:p>
                      <a:pPr algn="ctr"/>
                      <a:r>
                        <a:rPr lang="en-US" sz="1800" dirty="0">
                          <a:effectLst/>
                          <a:latin typeface="+mn-lt"/>
                        </a:rPr>
                        <a:t>64.3</a:t>
                      </a:r>
                    </a:p>
                  </a:txBody>
                  <a:tcPr marL="7219" marR="7219" marT="7219" marB="7219" anchor="ctr">
                    <a:lnL>
                      <a:noFill/>
                    </a:lnL>
                    <a:lnR>
                      <a:noFill/>
                    </a:lnR>
                    <a:lnT>
                      <a:noFill/>
                    </a:lnT>
                    <a:lnB>
                      <a:noFill/>
                    </a:lnB>
                  </a:tcPr>
                </a:tc>
                <a:tc>
                  <a:txBody>
                    <a:bodyPr/>
                    <a:lstStyle/>
                    <a:p>
                      <a:pPr algn="ctr"/>
                      <a:r>
                        <a:rPr lang="en-US" sz="1800" dirty="0">
                          <a:effectLst/>
                          <a:latin typeface="+mn-lt"/>
                        </a:rPr>
                        <a:t>71.0</a:t>
                      </a:r>
                    </a:p>
                  </a:txBody>
                  <a:tcPr marL="7219" marR="7219" marT="7219" marB="7219" anchor="ctr">
                    <a:lnL>
                      <a:noFill/>
                    </a:lnL>
                    <a:lnR>
                      <a:noFill/>
                    </a:lnR>
                    <a:lnT>
                      <a:noFill/>
                    </a:lnT>
                    <a:lnB>
                      <a:noFill/>
                    </a:lnB>
                  </a:tcPr>
                </a:tc>
              </a:tr>
              <a:tr h="288032">
                <a:tc>
                  <a:txBody>
                    <a:bodyPr/>
                    <a:lstStyle/>
                    <a:p>
                      <a:pPr algn="ctr" defTabSz="640080"/>
                      <a:r>
                        <a:rPr lang="en-US" sz="1800" dirty="0" smtClean="0">
                          <a:effectLst/>
                          <a:latin typeface="+mn-lt"/>
                        </a:rPr>
                        <a:t>3</a:t>
                      </a:r>
                      <a:endParaRPr lang="en-US" sz="1800" dirty="0">
                        <a:effectLst/>
                        <a:latin typeface="+mn-lt"/>
                      </a:endParaRPr>
                    </a:p>
                  </a:txBody>
                  <a:tcPr marL="7219" marR="7219" marT="7219" marB="7219" anchor="ctr">
                    <a:lnL>
                      <a:noFill/>
                    </a:lnL>
                    <a:lnR>
                      <a:noFill/>
                    </a:lnR>
                    <a:lnT>
                      <a:noFill/>
                    </a:lnT>
                    <a:lnB>
                      <a:noFill/>
                    </a:lnB>
                  </a:tcPr>
                </a:tc>
                <a:tc>
                  <a:txBody>
                    <a:bodyPr/>
                    <a:lstStyle/>
                    <a:p>
                      <a:pPr defTabSz="640080"/>
                      <a:r>
                        <a:rPr lang="en-US" sz="1800" dirty="0" smtClean="0">
                          <a:effectLst/>
                          <a:latin typeface="+mn-lt"/>
                        </a:rPr>
                        <a:t>Malignant </a:t>
                      </a:r>
                      <a:r>
                        <a:rPr lang="en-US" sz="1800" dirty="0">
                          <a:effectLst/>
                          <a:latin typeface="+mn-lt"/>
                        </a:rPr>
                        <a:t>Neoplasms</a:t>
                      </a:r>
                    </a:p>
                  </a:txBody>
                  <a:tcPr marL="7219" marR="7219" marT="7219" marB="7219" anchor="ctr">
                    <a:lnL>
                      <a:noFill/>
                    </a:lnL>
                    <a:lnR>
                      <a:noFill/>
                    </a:lnR>
                    <a:lnT>
                      <a:noFill/>
                    </a:lnT>
                    <a:lnB>
                      <a:noFill/>
                    </a:lnB>
                  </a:tcPr>
                </a:tc>
                <a:tc>
                  <a:txBody>
                    <a:bodyPr/>
                    <a:lstStyle/>
                    <a:p>
                      <a:pPr algn="ctr"/>
                      <a:r>
                        <a:rPr lang="en-US" sz="1800" dirty="0">
                          <a:effectLst/>
                          <a:latin typeface="+mn-lt"/>
                        </a:rPr>
                        <a:t>49.6</a:t>
                      </a:r>
                    </a:p>
                  </a:txBody>
                  <a:tcPr marL="7219" marR="7219" marT="7219" marB="7219" anchor="ctr">
                    <a:lnL>
                      <a:noFill/>
                    </a:lnL>
                    <a:lnR>
                      <a:noFill/>
                    </a:lnR>
                    <a:lnT>
                      <a:noFill/>
                    </a:lnT>
                    <a:lnB>
                      <a:noFill/>
                    </a:lnB>
                  </a:tcPr>
                </a:tc>
                <a:tc>
                  <a:txBody>
                    <a:bodyPr/>
                    <a:lstStyle/>
                    <a:p>
                      <a:pPr algn="ctr"/>
                      <a:r>
                        <a:rPr lang="en-US" sz="1800" dirty="0">
                          <a:effectLst/>
                          <a:latin typeface="+mn-lt"/>
                        </a:rPr>
                        <a:t>51.8</a:t>
                      </a:r>
                    </a:p>
                  </a:txBody>
                  <a:tcPr marL="7219" marR="7219" marT="7219" marB="7219" anchor="ctr">
                    <a:lnL>
                      <a:noFill/>
                    </a:lnL>
                    <a:lnR>
                      <a:noFill/>
                    </a:lnR>
                    <a:lnT>
                      <a:noFill/>
                    </a:lnT>
                    <a:lnB>
                      <a:noFill/>
                    </a:lnB>
                  </a:tcPr>
                </a:tc>
              </a:tr>
              <a:tr h="298797">
                <a:tc>
                  <a:txBody>
                    <a:bodyPr/>
                    <a:lstStyle/>
                    <a:p>
                      <a:pPr algn="ctr" defTabSz="640080"/>
                      <a:r>
                        <a:rPr lang="en-US" sz="1800" dirty="0" smtClean="0">
                          <a:effectLst/>
                          <a:latin typeface="+mn-lt"/>
                        </a:rPr>
                        <a:t>4</a:t>
                      </a:r>
                      <a:endParaRPr lang="en-US" sz="1800" dirty="0">
                        <a:effectLst/>
                        <a:latin typeface="+mn-lt"/>
                      </a:endParaRPr>
                    </a:p>
                  </a:txBody>
                  <a:tcPr marL="7219" marR="7219" marT="7219" marB="7219" anchor="ctr">
                    <a:lnL>
                      <a:noFill/>
                    </a:lnL>
                    <a:lnR>
                      <a:noFill/>
                    </a:lnR>
                    <a:lnT>
                      <a:noFill/>
                    </a:lnT>
                    <a:lnB>
                      <a:noFill/>
                    </a:lnB>
                  </a:tcPr>
                </a:tc>
                <a:tc>
                  <a:txBody>
                    <a:bodyPr/>
                    <a:lstStyle/>
                    <a:p>
                      <a:pPr defTabSz="640080"/>
                      <a:r>
                        <a:rPr lang="en-US" sz="1800" dirty="0" smtClean="0">
                          <a:effectLst/>
                          <a:latin typeface="+mn-lt"/>
                        </a:rPr>
                        <a:t>Pneumonia</a:t>
                      </a:r>
                      <a:endParaRPr lang="en-US" sz="1800" dirty="0">
                        <a:effectLst/>
                        <a:latin typeface="+mn-lt"/>
                      </a:endParaRPr>
                    </a:p>
                  </a:txBody>
                  <a:tcPr marL="7219" marR="7219" marT="7219" marB="7219" anchor="ctr">
                    <a:lnL>
                      <a:noFill/>
                    </a:lnL>
                    <a:lnR>
                      <a:noFill/>
                    </a:lnR>
                    <a:lnT>
                      <a:noFill/>
                    </a:lnT>
                    <a:lnB>
                      <a:noFill/>
                    </a:lnB>
                  </a:tcPr>
                </a:tc>
                <a:tc>
                  <a:txBody>
                    <a:bodyPr/>
                    <a:lstStyle/>
                    <a:p>
                      <a:pPr algn="ctr"/>
                      <a:r>
                        <a:rPr lang="en-US" sz="1800" dirty="0">
                          <a:effectLst/>
                          <a:latin typeface="+mn-lt"/>
                        </a:rPr>
                        <a:t>41.1</a:t>
                      </a:r>
                    </a:p>
                  </a:txBody>
                  <a:tcPr marL="7219" marR="7219" marT="7219" marB="7219" anchor="ctr">
                    <a:lnL>
                      <a:noFill/>
                    </a:lnL>
                    <a:lnR>
                      <a:noFill/>
                    </a:lnR>
                    <a:lnT>
                      <a:noFill/>
                    </a:lnT>
                    <a:lnB>
                      <a:noFill/>
                    </a:lnB>
                  </a:tcPr>
                </a:tc>
                <a:tc>
                  <a:txBody>
                    <a:bodyPr/>
                    <a:lstStyle/>
                    <a:p>
                      <a:pPr algn="ctr"/>
                      <a:r>
                        <a:rPr lang="en-US" sz="1800">
                          <a:effectLst/>
                          <a:latin typeface="+mn-lt"/>
                        </a:rPr>
                        <a:t>46.2</a:t>
                      </a:r>
                    </a:p>
                  </a:txBody>
                  <a:tcPr marL="7219" marR="7219" marT="7219" marB="7219" anchor="ctr">
                    <a:lnL>
                      <a:noFill/>
                    </a:lnL>
                    <a:lnR>
                      <a:noFill/>
                    </a:lnR>
                    <a:lnT>
                      <a:noFill/>
                    </a:lnT>
                    <a:lnB>
                      <a:noFill/>
                    </a:lnB>
                  </a:tcPr>
                </a:tc>
              </a:tr>
              <a:tr h="298797">
                <a:tc>
                  <a:txBody>
                    <a:bodyPr/>
                    <a:lstStyle/>
                    <a:p>
                      <a:pPr algn="ctr" defTabSz="640080"/>
                      <a:r>
                        <a:rPr lang="en-US" sz="1800" dirty="0" smtClean="0">
                          <a:effectLst/>
                          <a:latin typeface="+mn-lt"/>
                        </a:rPr>
                        <a:t>5</a:t>
                      </a:r>
                      <a:endParaRPr lang="en-US" sz="1800" dirty="0">
                        <a:effectLst/>
                        <a:latin typeface="+mn-lt"/>
                      </a:endParaRPr>
                    </a:p>
                  </a:txBody>
                  <a:tcPr marL="7219" marR="7219" marT="7219" marB="7219" anchor="ctr">
                    <a:lnL>
                      <a:noFill/>
                    </a:lnL>
                    <a:lnR>
                      <a:noFill/>
                    </a:lnR>
                    <a:lnT>
                      <a:noFill/>
                    </a:lnT>
                    <a:lnB>
                      <a:noFill/>
                    </a:lnB>
                  </a:tcPr>
                </a:tc>
                <a:tc>
                  <a:txBody>
                    <a:bodyPr/>
                    <a:lstStyle/>
                    <a:p>
                      <a:pPr defTabSz="640080"/>
                      <a:r>
                        <a:rPr lang="en-US" sz="1800" dirty="0" smtClean="0">
                          <a:effectLst/>
                          <a:latin typeface="+mn-lt"/>
                        </a:rPr>
                        <a:t> </a:t>
                      </a:r>
                      <a:r>
                        <a:rPr lang="en-US" sz="1800" dirty="0">
                          <a:effectLst/>
                          <a:latin typeface="+mn-lt"/>
                        </a:rPr>
                        <a:t>Accidents**</a:t>
                      </a:r>
                    </a:p>
                  </a:txBody>
                  <a:tcPr marL="7219" marR="7219" marT="7219" marB="7219" anchor="ctr">
                    <a:lnL>
                      <a:noFill/>
                    </a:lnL>
                    <a:lnR>
                      <a:noFill/>
                    </a:lnR>
                    <a:lnT>
                      <a:noFill/>
                    </a:lnT>
                    <a:lnB>
                      <a:noFill/>
                    </a:lnB>
                  </a:tcPr>
                </a:tc>
                <a:tc>
                  <a:txBody>
                    <a:bodyPr/>
                    <a:lstStyle/>
                    <a:p>
                      <a:pPr algn="ctr"/>
                      <a:r>
                        <a:rPr lang="en-US" sz="1800" dirty="0">
                          <a:effectLst/>
                          <a:latin typeface="+mn-lt"/>
                        </a:rPr>
                        <a:t>39.9</a:t>
                      </a:r>
                    </a:p>
                  </a:txBody>
                  <a:tcPr marL="7219" marR="7219" marT="7219" marB="7219" anchor="ctr">
                    <a:lnL>
                      <a:noFill/>
                    </a:lnL>
                    <a:lnR>
                      <a:noFill/>
                    </a:lnR>
                    <a:lnT>
                      <a:noFill/>
                    </a:lnT>
                    <a:lnB>
                      <a:noFill/>
                    </a:lnB>
                  </a:tcPr>
                </a:tc>
                <a:tc>
                  <a:txBody>
                    <a:bodyPr/>
                    <a:lstStyle/>
                    <a:p>
                      <a:pPr algn="ctr"/>
                      <a:r>
                        <a:rPr lang="en-US" sz="1800" dirty="0">
                          <a:effectLst/>
                          <a:latin typeface="+mn-lt"/>
                        </a:rPr>
                        <a:t>39.0</a:t>
                      </a:r>
                    </a:p>
                  </a:txBody>
                  <a:tcPr marL="7219" marR="7219" marT="7219" marB="7219" anchor="ctr">
                    <a:lnL>
                      <a:noFill/>
                    </a:lnL>
                    <a:lnR>
                      <a:noFill/>
                    </a:lnR>
                    <a:lnT>
                      <a:noFill/>
                    </a:lnT>
                    <a:lnB>
                      <a:noFill/>
                    </a:lnB>
                  </a:tcPr>
                </a:tc>
              </a:tr>
              <a:tr h="288052">
                <a:tc>
                  <a:txBody>
                    <a:bodyPr/>
                    <a:lstStyle/>
                    <a:p>
                      <a:pPr algn="ctr" defTabSz="640080"/>
                      <a:r>
                        <a:rPr lang="en-US" sz="1800" dirty="0" smtClean="0">
                          <a:effectLst/>
                          <a:latin typeface="+mn-lt"/>
                        </a:rPr>
                        <a:t>6</a:t>
                      </a:r>
                      <a:endParaRPr lang="en-US" sz="1800" dirty="0">
                        <a:effectLst/>
                        <a:latin typeface="+mn-lt"/>
                      </a:endParaRPr>
                    </a:p>
                  </a:txBody>
                  <a:tcPr marL="7219" marR="7219" marT="7219" marB="7219" anchor="ctr">
                    <a:lnL>
                      <a:noFill/>
                    </a:lnL>
                    <a:lnR>
                      <a:noFill/>
                    </a:lnR>
                    <a:lnT>
                      <a:noFill/>
                    </a:lnT>
                    <a:lnB>
                      <a:noFill/>
                    </a:lnB>
                  </a:tcPr>
                </a:tc>
                <a:tc>
                  <a:txBody>
                    <a:bodyPr/>
                    <a:lstStyle/>
                    <a:p>
                      <a:pPr defTabSz="640080"/>
                      <a:r>
                        <a:rPr lang="en-US" sz="1800" dirty="0" smtClean="0">
                          <a:effectLst/>
                          <a:latin typeface="+mn-lt"/>
                        </a:rPr>
                        <a:t> </a:t>
                      </a:r>
                      <a:r>
                        <a:rPr lang="en-US" sz="1800" dirty="0">
                          <a:effectLst/>
                          <a:latin typeface="+mn-lt"/>
                        </a:rPr>
                        <a:t>Tuberculosis, all forms</a:t>
                      </a:r>
                    </a:p>
                  </a:txBody>
                  <a:tcPr marL="7219" marR="7219" marT="7219" marB="7219" anchor="ctr">
                    <a:lnL>
                      <a:noFill/>
                    </a:lnL>
                    <a:lnR>
                      <a:noFill/>
                    </a:lnR>
                    <a:lnT>
                      <a:noFill/>
                    </a:lnT>
                    <a:lnB>
                      <a:noFill/>
                    </a:lnB>
                  </a:tcPr>
                </a:tc>
                <a:tc>
                  <a:txBody>
                    <a:bodyPr/>
                    <a:lstStyle/>
                    <a:p>
                      <a:pPr algn="ctr"/>
                      <a:r>
                        <a:rPr lang="en-US" sz="1800" dirty="0">
                          <a:effectLst/>
                          <a:latin typeface="+mn-lt"/>
                        </a:rPr>
                        <a:t>29.2</a:t>
                      </a:r>
                    </a:p>
                  </a:txBody>
                  <a:tcPr marL="7219" marR="7219" marT="7219" marB="7219" anchor="ctr">
                    <a:lnL>
                      <a:noFill/>
                    </a:lnL>
                    <a:lnR>
                      <a:noFill/>
                    </a:lnR>
                    <a:lnT>
                      <a:noFill/>
                    </a:lnT>
                    <a:lnB>
                      <a:noFill/>
                    </a:lnB>
                  </a:tcPr>
                </a:tc>
                <a:tc>
                  <a:txBody>
                    <a:bodyPr/>
                    <a:lstStyle/>
                    <a:p>
                      <a:pPr algn="ctr"/>
                      <a:r>
                        <a:rPr lang="en-US" sz="1800" dirty="0">
                          <a:effectLst/>
                          <a:latin typeface="+mn-lt"/>
                        </a:rPr>
                        <a:t>27.6</a:t>
                      </a:r>
                    </a:p>
                  </a:txBody>
                  <a:tcPr marL="7219" marR="7219" marT="7219" marB="7219" anchor="ctr">
                    <a:lnL>
                      <a:noFill/>
                    </a:lnL>
                    <a:lnR>
                      <a:noFill/>
                    </a:lnR>
                    <a:lnT>
                      <a:noFill/>
                    </a:lnT>
                    <a:lnB>
                      <a:noFill/>
                    </a:lnB>
                  </a:tcPr>
                </a:tc>
              </a:tr>
              <a:tr h="360040">
                <a:tc>
                  <a:txBody>
                    <a:bodyPr/>
                    <a:lstStyle/>
                    <a:p>
                      <a:pPr algn="ctr" defTabSz="640080"/>
                      <a:r>
                        <a:rPr lang="en-US" sz="1800" dirty="0" smtClean="0">
                          <a:effectLst/>
                          <a:latin typeface="+mn-lt"/>
                        </a:rPr>
                        <a:t>7</a:t>
                      </a:r>
                      <a:endParaRPr lang="en-US" sz="1800" dirty="0">
                        <a:effectLst/>
                        <a:latin typeface="+mn-lt"/>
                      </a:endParaRPr>
                    </a:p>
                  </a:txBody>
                  <a:tcPr marL="7219" marR="7219" marT="7219" marB="7219" anchor="ctr">
                    <a:lnL>
                      <a:noFill/>
                    </a:lnL>
                    <a:lnR>
                      <a:noFill/>
                    </a:lnR>
                    <a:lnT>
                      <a:noFill/>
                    </a:lnT>
                    <a:lnB>
                      <a:noFill/>
                    </a:lnB>
                  </a:tcPr>
                </a:tc>
                <a:tc>
                  <a:txBody>
                    <a:bodyPr/>
                    <a:lstStyle/>
                    <a:p>
                      <a:pPr defTabSz="640080"/>
                      <a:r>
                        <a:rPr lang="en-US" sz="1800" dirty="0" smtClean="0">
                          <a:effectLst/>
                          <a:latin typeface="+mn-lt"/>
                        </a:rPr>
                        <a:t>Chronic </a:t>
                      </a:r>
                      <a:r>
                        <a:rPr lang="en-US" sz="1800" dirty="0">
                          <a:effectLst/>
                          <a:latin typeface="+mn-lt"/>
                        </a:rPr>
                        <a:t>lower respiratory diseases</a:t>
                      </a:r>
                    </a:p>
                  </a:txBody>
                  <a:tcPr marL="7219" marR="7219" marT="7219" marB="7219" anchor="ctr">
                    <a:lnL>
                      <a:noFill/>
                    </a:lnL>
                    <a:lnR>
                      <a:noFill/>
                    </a:lnR>
                    <a:lnT>
                      <a:noFill/>
                    </a:lnT>
                    <a:lnB>
                      <a:noFill/>
                    </a:lnB>
                  </a:tcPr>
                </a:tc>
                <a:tc>
                  <a:txBody>
                    <a:bodyPr/>
                    <a:lstStyle/>
                    <a:p>
                      <a:pPr algn="ctr"/>
                      <a:r>
                        <a:rPr lang="en-US" sz="1800" dirty="0">
                          <a:effectLst/>
                          <a:latin typeface="+mn-lt"/>
                        </a:rPr>
                        <a:t>24.0</a:t>
                      </a:r>
                    </a:p>
                  </a:txBody>
                  <a:tcPr marL="7219" marR="7219" marT="7219" marB="7219" anchor="ctr">
                    <a:lnL>
                      <a:noFill/>
                    </a:lnL>
                    <a:lnR>
                      <a:noFill/>
                    </a:lnR>
                    <a:lnT>
                      <a:noFill/>
                    </a:lnT>
                    <a:lnB>
                      <a:noFill/>
                    </a:lnB>
                  </a:tcPr>
                </a:tc>
                <a:tc>
                  <a:txBody>
                    <a:bodyPr/>
                    <a:lstStyle/>
                    <a:p>
                      <a:pPr algn="ctr"/>
                      <a:r>
                        <a:rPr lang="en-US" sz="1800" dirty="0">
                          <a:effectLst/>
                          <a:latin typeface="+mn-lt"/>
                        </a:rPr>
                        <a:t>24.7</a:t>
                      </a:r>
                    </a:p>
                  </a:txBody>
                  <a:tcPr marL="7219" marR="7219" marT="7219" marB="7219" anchor="ctr">
                    <a:lnL>
                      <a:noFill/>
                    </a:lnL>
                    <a:lnR>
                      <a:noFill/>
                    </a:lnR>
                    <a:lnT>
                      <a:noFill/>
                    </a:lnT>
                    <a:lnB>
                      <a:noFill/>
                    </a:lnB>
                  </a:tcPr>
                </a:tc>
              </a:tr>
              <a:tr h="298797">
                <a:tc>
                  <a:txBody>
                    <a:bodyPr/>
                    <a:lstStyle/>
                    <a:p>
                      <a:pPr algn="ctr" defTabSz="640080"/>
                      <a:r>
                        <a:rPr lang="en-US" sz="1800" dirty="0" smtClean="0">
                          <a:effectLst/>
                          <a:latin typeface="+mn-lt"/>
                        </a:rPr>
                        <a:t>8</a:t>
                      </a:r>
                      <a:endParaRPr lang="en-US" sz="1800" dirty="0">
                        <a:effectLst/>
                        <a:latin typeface="+mn-lt"/>
                      </a:endParaRPr>
                    </a:p>
                  </a:txBody>
                  <a:tcPr marL="7219" marR="7219" marT="7219" marB="7219" anchor="ctr">
                    <a:lnL>
                      <a:noFill/>
                    </a:lnL>
                    <a:lnR>
                      <a:noFill/>
                    </a:lnR>
                    <a:lnT>
                      <a:noFill/>
                    </a:lnT>
                    <a:lnB>
                      <a:noFill/>
                    </a:lnB>
                  </a:tcPr>
                </a:tc>
                <a:tc>
                  <a:txBody>
                    <a:bodyPr/>
                    <a:lstStyle/>
                    <a:p>
                      <a:pPr defTabSz="640080"/>
                      <a:r>
                        <a:rPr lang="en-US" sz="1800" dirty="0" smtClean="0">
                          <a:effectLst/>
                          <a:latin typeface="+mn-lt"/>
                        </a:rPr>
                        <a:t>Diabetes </a:t>
                      </a:r>
                      <a:r>
                        <a:rPr lang="en-US" sz="1800" dirty="0">
                          <a:effectLst/>
                          <a:latin typeface="+mn-lt"/>
                        </a:rPr>
                        <a:t>Mellitus</a:t>
                      </a:r>
                    </a:p>
                  </a:txBody>
                  <a:tcPr marL="7219" marR="7219" marT="7219" marB="7219" anchor="ctr">
                    <a:lnL>
                      <a:noFill/>
                    </a:lnL>
                    <a:lnR>
                      <a:noFill/>
                    </a:lnR>
                    <a:lnT>
                      <a:noFill/>
                    </a:lnT>
                    <a:lnB>
                      <a:noFill/>
                    </a:lnB>
                  </a:tcPr>
                </a:tc>
                <a:tc>
                  <a:txBody>
                    <a:bodyPr/>
                    <a:lstStyle/>
                    <a:p>
                      <a:pPr algn="ctr"/>
                      <a:r>
                        <a:rPr lang="en-US" sz="1800" dirty="0">
                          <a:effectLst/>
                          <a:latin typeface="+mn-lt"/>
                        </a:rPr>
                        <a:t>22.7</a:t>
                      </a:r>
                    </a:p>
                  </a:txBody>
                  <a:tcPr marL="7219" marR="7219" marT="7219" marB="7219" anchor="ctr">
                    <a:lnL>
                      <a:noFill/>
                    </a:lnL>
                    <a:lnR>
                      <a:noFill/>
                    </a:lnR>
                    <a:lnT>
                      <a:noFill/>
                    </a:lnT>
                    <a:lnB>
                      <a:noFill/>
                    </a:lnB>
                  </a:tcPr>
                </a:tc>
                <a:tc>
                  <a:txBody>
                    <a:bodyPr/>
                    <a:lstStyle/>
                    <a:p>
                      <a:pPr algn="ctr"/>
                      <a:r>
                        <a:rPr lang="en-US" sz="1800" dirty="0">
                          <a:effectLst/>
                          <a:latin typeface="+mn-lt"/>
                        </a:rPr>
                        <a:t>24.2</a:t>
                      </a:r>
                    </a:p>
                  </a:txBody>
                  <a:tcPr marL="7219" marR="7219" marT="7219" marB="7219" anchor="ctr">
                    <a:lnL>
                      <a:noFill/>
                    </a:lnL>
                    <a:lnR>
                      <a:noFill/>
                    </a:lnR>
                    <a:lnT>
                      <a:noFill/>
                    </a:lnT>
                    <a:lnB>
                      <a:noFill/>
                    </a:lnB>
                  </a:tcPr>
                </a:tc>
              </a:tr>
              <a:tr h="277267">
                <a:tc>
                  <a:txBody>
                    <a:bodyPr/>
                    <a:lstStyle/>
                    <a:p>
                      <a:pPr algn="ctr" defTabSz="640080"/>
                      <a:r>
                        <a:rPr lang="en-US" sz="1800" dirty="0" smtClean="0">
                          <a:effectLst/>
                          <a:latin typeface="+mn-lt"/>
                        </a:rPr>
                        <a:t>9</a:t>
                      </a:r>
                      <a:endParaRPr lang="en-US" sz="1800" dirty="0">
                        <a:effectLst/>
                        <a:latin typeface="+mn-lt"/>
                      </a:endParaRPr>
                    </a:p>
                  </a:txBody>
                  <a:tcPr marL="7219" marR="7219" marT="7219" marB="7219" anchor="ctr">
                    <a:lnL>
                      <a:noFill/>
                    </a:lnL>
                    <a:lnR>
                      <a:noFill/>
                    </a:lnR>
                    <a:lnT>
                      <a:noFill/>
                    </a:lnT>
                    <a:lnB>
                      <a:noFill/>
                    </a:lnB>
                  </a:tcPr>
                </a:tc>
                <a:tc>
                  <a:txBody>
                    <a:bodyPr/>
                    <a:lstStyle/>
                    <a:p>
                      <a:pPr defTabSz="640080"/>
                      <a:r>
                        <a:rPr lang="en-US" sz="1800" dirty="0" smtClean="0">
                          <a:effectLst/>
                          <a:latin typeface="+mn-lt"/>
                        </a:rPr>
                        <a:t>Nephritis</a:t>
                      </a:r>
                      <a:r>
                        <a:rPr lang="en-US" sz="1800" dirty="0">
                          <a:effectLst/>
                          <a:latin typeface="+mn-lt"/>
                        </a:rPr>
                        <a:t>, nephrotic syndrome and </a:t>
                      </a:r>
                      <a:r>
                        <a:rPr lang="en-US" sz="1800" dirty="0" err="1">
                          <a:effectLst/>
                          <a:latin typeface="+mn-lt"/>
                        </a:rPr>
                        <a:t>nephrosis</a:t>
                      </a:r>
                      <a:endParaRPr lang="en-US" sz="1800" dirty="0">
                        <a:effectLst/>
                        <a:latin typeface="+mn-lt"/>
                      </a:endParaRPr>
                    </a:p>
                  </a:txBody>
                  <a:tcPr marL="7219" marR="7219" marT="7219" marB="7219" anchor="ctr">
                    <a:lnL>
                      <a:noFill/>
                    </a:lnL>
                    <a:lnR>
                      <a:noFill/>
                    </a:lnR>
                    <a:lnT>
                      <a:noFill/>
                    </a:lnT>
                    <a:lnB>
                      <a:noFill/>
                    </a:lnB>
                  </a:tcPr>
                </a:tc>
                <a:tc>
                  <a:txBody>
                    <a:bodyPr/>
                    <a:lstStyle/>
                    <a:p>
                      <a:pPr algn="ctr"/>
                      <a:r>
                        <a:rPr lang="en-US" sz="1800" dirty="0">
                          <a:effectLst/>
                          <a:latin typeface="+mn-lt"/>
                        </a:rPr>
                        <a:t>13.4</a:t>
                      </a:r>
                    </a:p>
                  </a:txBody>
                  <a:tcPr marL="7219" marR="7219" marT="7219" marB="7219" anchor="ctr">
                    <a:lnL>
                      <a:noFill/>
                    </a:lnL>
                    <a:lnR>
                      <a:noFill/>
                    </a:lnR>
                    <a:lnT>
                      <a:noFill/>
                    </a:lnT>
                    <a:lnB>
                      <a:noFill/>
                    </a:lnB>
                  </a:tcPr>
                </a:tc>
                <a:tc>
                  <a:txBody>
                    <a:bodyPr/>
                    <a:lstStyle/>
                    <a:p>
                      <a:pPr algn="ctr"/>
                      <a:r>
                        <a:rPr lang="en-US" sz="1800" dirty="0">
                          <a:effectLst/>
                          <a:latin typeface="+mn-lt"/>
                        </a:rPr>
                        <a:t>15.0</a:t>
                      </a:r>
                    </a:p>
                  </a:txBody>
                  <a:tcPr marL="7219" marR="7219" marT="7219" marB="7219" anchor="ctr">
                    <a:lnL>
                      <a:noFill/>
                    </a:lnL>
                    <a:lnR>
                      <a:noFill/>
                    </a:lnR>
                    <a:lnT>
                      <a:noFill/>
                    </a:lnT>
                    <a:lnB>
                      <a:noFill/>
                    </a:lnB>
                  </a:tcPr>
                </a:tc>
              </a:tr>
              <a:tr h="360040">
                <a:tc>
                  <a:txBody>
                    <a:bodyPr/>
                    <a:lstStyle/>
                    <a:p>
                      <a:pPr algn="ctr" defTabSz="640080"/>
                      <a:r>
                        <a:rPr lang="en-US" sz="1800" dirty="0" smtClean="0">
                          <a:effectLst/>
                          <a:latin typeface="+mn-lt"/>
                        </a:rPr>
                        <a:t>10</a:t>
                      </a:r>
                      <a:endParaRPr lang="en-US" sz="1800" dirty="0">
                        <a:effectLst/>
                        <a:latin typeface="+mn-lt"/>
                      </a:endParaRPr>
                    </a:p>
                  </a:txBody>
                  <a:tcPr marL="7219" marR="7219" marT="7219" marB="7219" anchor="ctr">
                    <a:lnL>
                      <a:noFill/>
                    </a:lnL>
                    <a:lnR>
                      <a:noFill/>
                    </a:lnR>
                    <a:lnT>
                      <a:noFill/>
                    </a:lnT>
                    <a:lnB>
                      <a:noFill/>
                    </a:lnB>
                  </a:tcPr>
                </a:tc>
                <a:tc>
                  <a:txBody>
                    <a:bodyPr/>
                    <a:lstStyle/>
                    <a:p>
                      <a:pPr defTabSz="640080"/>
                      <a:r>
                        <a:rPr lang="en-US" sz="1800" dirty="0" smtClean="0">
                          <a:effectLst/>
                          <a:latin typeface="+mn-lt"/>
                        </a:rPr>
                        <a:t> </a:t>
                      </a:r>
                      <a:r>
                        <a:rPr lang="en-US" sz="1800" dirty="0">
                          <a:effectLst/>
                          <a:latin typeface="+mn-lt"/>
                        </a:rPr>
                        <a:t>Certain conditions originating in the perinatal period </a:t>
                      </a:r>
                    </a:p>
                  </a:txBody>
                  <a:tcPr marL="7219" marR="7219" marT="7219" marB="7219" anchor="ctr">
                    <a:lnL>
                      <a:noFill/>
                    </a:lnL>
                    <a:lnR>
                      <a:noFill/>
                    </a:lnR>
                    <a:lnT>
                      <a:noFill/>
                    </a:lnT>
                    <a:lnB>
                      <a:noFill/>
                    </a:lnB>
                  </a:tcPr>
                </a:tc>
                <a:tc>
                  <a:txBody>
                    <a:bodyPr/>
                    <a:lstStyle/>
                    <a:p>
                      <a:pPr algn="ctr"/>
                      <a:r>
                        <a:rPr lang="en-US" sz="1800" dirty="0">
                          <a:effectLst/>
                          <a:latin typeface="+mn-lt"/>
                        </a:rPr>
                        <a:t>14.5</a:t>
                      </a:r>
                    </a:p>
                  </a:txBody>
                  <a:tcPr marL="7219" marR="7219" marT="7219" marB="7219" anchor="ctr">
                    <a:lnL>
                      <a:noFill/>
                    </a:lnL>
                    <a:lnR>
                      <a:noFill/>
                    </a:lnR>
                    <a:lnT>
                      <a:noFill/>
                    </a:lnT>
                    <a:lnB>
                      <a:noFill/>
                    </a:lnB>
                  </a:tcPr>
                </a:tc>
                <a:tc>
                  <a:txBody>
                    <a:bodyPr/>
                    <a:lstStyle/>
                    <a:p>
                      <a:pPr algn="ctr"/>
                      <a:r>
                        <a:rPr lang="en-US" sz="1800" dirty="0">
                          <a:effectLst/>
                          <a:latin typeface="+mn-lt"/>
                        </a:rPr>
                        <a:t>12.5</a:t>
                      </a:r>
                    </a:p>
                  </a:txBody>
                  <a:tcPr marL="7219" marR="7219" marT="7219" marB="7219" anchor="ctr">
                    <a:lnL>
                      <a:noFill/>
                    </a:lnL>
                    <a:lnR>
                      <a:noFill/>
                    </a:lnR>
                    <a:lnT>
                      <a:noFill/>
                    </a:lnT>
                    <a:lnB>
                      <a:noFill/>
                    </a:lnB>
                  </a:tcPr>
                </a:tc>
              </a:tr>
              <a:tr h="862948">
                <a:tc>
                  <a:txBody>
                    <a:bodyPr/>
                    <a:lstStyle/>
                    <a:p>
                      <a:endParaRPr lang="en-US" sz="1800" dirty="0">
                        <a:effectLst/>
                        <a:latin typeface="+mn-lt"/>
                      </a:endParaRPr>
                    </a:p>
                  </a:txBody>
                  <a:tcPr marL="7219" marR="7219" marT="7219" marB="7219" anchor="ctr">
                    <a:lnL>
                      <a:noFill/>
                    </a:lnL>
                    <a:lnR>
                      <a:noFill/>
                    </a:lnR>
                    <a:lnT>
                      <a:noFill/>
                    </a:lnT>
                    <a:lnB>
                      <a:noFill/>
                    </a:lnB>
                  </a:tcPr>
                </a:tc>
                <a:tc gridSpan="3">
                  <a:txBody>
                    <a:bodyPr/>
                    <a:lstStyle/>
                    <a:p>
                      <a:r>
                        <a:rPr lang="en-US" sz="1800" dirty="0">
                          <a:effectLst/>
                          <a:latin typeface="+mn-lt"/>
                        </a:rPr>
                        <a:t>Note: Excludes ill-defined and unknown causes of mortality</a:t>
                      </a:r>
                      <a:br>
                        <a:rPr lang="en-US" sz="1800" dirty="0">
                          <a:effectLst/>
                          <a:latin typeface="+mn-lt"/>
                        </a:rPr>
                      </a:br>
                      <a:r>
                        <a:rPr lang="en-US" sz="1800" dirty="0">
                          <a:effectLst/>
                          <a:latin typeface="+mn-lt"/>
                        </a:rPr>
                        <a:t>* reference year</a:t>
                      </a:r>
                      <a:br>
                        <a:rPr lang="en-US" sz="1800" dirty="0">
                          <a:effectLst/>
                          <a:latin typeface="+mn-lt"/>
                        </a:rPr>
                      </a:br>
                      <a:r>
                        <a:rPr lang="en-US" sz="1800" dirty="0">
                          <a:effectLst/>
                          <a:latin typeface="+mn-lt"/>
                        </a:rPr>
                        <a:t>** External causes of Mortality</a:t>
                      </a:r>
                      <a:br>
                        <a:rPr lang="en-US" sz="1800" dirty="0">
                          <a:effectLst/>
                          <a:latin typeface="+mn-lt"/>
                        </a:rPr>
                      </a:br>
                      <a:r>
                        <a:rPr lang="en-US" sz="1800" dirty="0">
                          <a:effectLst/>
                          <a:latin typeface="+mn-lt"/>
                        </a:rPr>
                        <a:t> </a:t>
                      </a:r>
                    </a:p>
                  </a:txBody>
                  <a:tcPr marL="7219" marR="7219" marT="7219" marB="7219" anchor="ctr">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8308450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15752"/>
          </a:xfrm>
        </p:spPr>
        <p:txBody>
          <a:bodyPr>
            <a:normAutofit/>
          </a:bodyPr>
          <a:lstStyle/>
          <a:p>
            <a:pPr eaLnBrk="1" fontAlgn="auto" hangingPunct="1">
              <a:spcAft>
                <a:spcPts val="0"/>
              </a:spcAft>
              <a:defRPr/>
            </a:pPr>
            <a:r>
              <a:rPr lang="en-US" sz="3600" b="1" dirty="0" smtClean="0"/>
              <a:t>Common Problems of Vital Statistics</a:t>
            </a:r>
            <a:endParaRPr lang="en-US" sz="3600" b="1" dirty="0"/>
          </a:p>
        </p:txBody>
      </p:sp>
      <p:sp>
        <p:nvSpPr>
          <p:cNvPr id="9219" name="Content Placeholder 2"/>
          <p:cNvSpPr>
            <a:spLocks noGrp="1"/>
          </p:cNvSpPr>
          <p:nvPr>
            <p:ph idx="1"/>
          </p:nvPr>
        </p:nvSpPr>
        <p:spPr>
          <a:xfrm>
            <a:off x="611560" y="1828800"/>
            <a:ext cx="7992888" cy="4389438"/>
          </a:xfrm>
        </p:spPr>
        <p:txBody>
          <a:bodyPr/>
          <a:lstStyle/>
          <a:p>
            <a:pPr eaLnBrk="1" hangingPunct="1">
              <a:spcBef>
                <a:spcPts val="600"/>
              </a:spcBef>
            </a:pPr>
            <a:r>
              <a:rPr lang="en-US" sz="3200" dirty="0" smtClean="0">
                <a:solidFill>
                  <a:srgbClr val="0070C0"/>
                </a:solidFill>
              </a:rPr>
              <a:t>Completeness:  </a:t>
            </a:r>
            <a:r>
              <a:rPr lang="en-US" sz="3200" dirty="0" smtClean="0"/>
              <a:t>not all births and deaths are registered</a:t>
            </a:r>
          </a:p>
          <a:p>
            <a:pPr eaLnBrk="1" hangingPunct="1">
              <a:spcBef>
                <a:spcPts val="600"/>
              </a:spcBef>
            </a:pPr>
            <a:r>
              <a:rPr lang="en-US" sz="3200" dirty="0" smtClean="0">
                <a:solidFill>
                  <a:srgbClr val="0070C0"/>
                </a:solidFill>
              </a:rPr>
              <a:t>Quality:  </a:t>
            </a:r>
            <a:r>
              <a:rPr lang="en-US" sz="3200" dirty="0" smtClean="0"/>
              <a:t>cause of death coding is very weak</a:t>
            </a:r>
          </a:p>
          <a:p>
            <a:pPr eaLnBrk="1" hangingPunct="1">
              <a:spcBef>
                <a:spcPts val="600"/>
              </a:spcBef>
            </a:pPr>
            <a:r>
              <a:rPr lang="en-US" sz="3200" dirty="0" smtClean="0">
                <a:solidFill>
                  <a:srgbClr val="0070C0"/>
                </a:solidFill>
              </a:rPr>
              <a:t>Timeliness:  </a:t>
            </a:r>
            <a:r>
              <a:rPr lang="en-US" sz="3200" dirty="0" smtClean="0"/>
              <a:t>2010 data available in 2014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39552" y="332656"/>
            <a:ext cx="8060432" cy="1143000"/>
          </a:xfrm>
        </p:spPr>
        <p:txBody>
          <a:bodyPr/>
          <a:lstStyle/>
          <a:p>
            <a:pPr eaLnBrk="1" hangingPunct="1"/>
            <a:r>
              <a:rPr lang="en-US" sz="3200" dirty="0" smtClean="0"/>
              <a:t>Three most common problems with cause of death data</a:t>
            </a:r>
          </a:p>
        </p:txBody>
      </p:sp>
      <p:sp>
        <p:nvSpPr>
          <p:cNvPr id="16387" name="Rectangle 3"/>
          <p:cNvSpPr>
            <a:spLocks noGrp="1" noChangeArrowheads="1"/>
          </p:cNvSpPr>
          <p:nvPr>
            <p:ph idx="1"/>
          </p:nvPr>
        </p:nvSpPr>
        <p:spPr>
          <a:xfrm>
            <a:off x="539552" y="1628800"/>
            <a:ext cx="7920880" cy="4716438"/>
          </a:xfrm>
        </p:spPr>
        <p:txBody>
          <a:bodyPr/>
          <a:lstStyle/>
          <a:p>
            <a:pPr algn="just" eaLnBrk="1" hangingPunct="1">
              <a:spcBef>
                <a:spcPts val="1200"/>
              </a:spcBef>
            </a:pPr>
            <a:r>
              <a:rPr lang="en-US" sz="2800" dirty="0" smtClean="0"/>
              <a:t>Inaccurate cause of death (especially for chronic diseases, maternal deaths, injuries and violence, older people) </a:t>
            </a:r>
            <a:r>
              <a:rPr lang="en-US" sz="2800" b="1" dirty="0" smtClean="0"/>
              <a:t>specified</a:t>
            </a:r>
            <a:r>
              <a:rPr lang="en-US" sz="2800" dirty="0" smtClean="0"/>
              <a:t> on the death certificate</a:t>
            </a:r>
          </a:p>
          <a:p>
            <a:pPr algn="just" eaLnBrk="1" hangingPunct="1">
              <a:spcBef>
                <a:spcPts val="1200"/>
              </a:spcBef>
            </a:pPr>
            <a:r>
              <a:rPr lang="en-US" sz="2800" dirty="0" smtClean="0"/>
              <a:t>High proportion of ill-defined deaths (of absolutely no value for health policies and programs)</a:t>
            </a:r>
          </a:p>
          <a:p>
            <a:pPr algn="just" eaLnBrk="1" hangingPunct="1">
              <a:spcBef>
                <a:spcPts val="1200"/>
              </a:spcBef>
            </a:pPr>
            <a:r>
              <a:rPr lang="en-US" sz="2800" dirty="0" smtClean="0"/>
              <a:t>Confusion between im</a:t>
            </a:r>
            <a:r>
              <a:rPr lang="en-US" sz="3200" dirty="0" smtClean="0"/>
              <a:t>mediate and underlying cause of death</a:t>
            </a:r>
          </a:p>
          <a:p>
            <a:pPr eaLnBrk="1" hangingPunct="1">
              <a:spcBef>
                <a:spcPts val="1200"/>
              </a:spcBef>
            </a:pPr>
            <a:endParaRPr lang="en-US" sz="2800" dirty="0" smtClean="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0318" y="5805264"/>
            <a:ext cx="1553682" cy="1023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2684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1143000"/>
          </a:xfrm>
        </p:spPr>
        <p:txBody>
          <a:bodyPr>
            <a:noAutofit/>
          </a:bodyPr>
          <a:lstStyle/>
          <a:p>
            <a:pPr eaLnBrk="1" fontAlgn="auto" hangingPunct="1">
              <a:spcAft>
                <a:spcPts val="0"/>
              </a:spcAft>
              <a:defRPr/>
            </a:pPr>
            <a:r>
              <a:rPr lang="en-US" sz="3200" dirty="0" smtClean="0"/>
              <a:t>Problems with the mortality registration of the CRVS in the Philippines</a:t>
            </a:r>
            <a:endParaRPr lang="en-US" sz="3200" dirty="0"/>
          </a:p>
        </p:txBody>
      </p:sp>
      <p:sp>
        <p:nvSpPr>
          <p:cNvPr id="12291" name="Content Placeholder 2"/>
          <p:cNvSpPr>
            <a:spLocks noGrp="1"/>
          </p:cNvSpPr>
          <p:nvPr>
            <p:ph idx="1"/>
          </p:nvPr>
        </p:nvSpPr>
        <p:spPr>
          <a:xfrm>
            <a:off x="611560" y="1700808"/>
            <a:ext cx="8060432" cy="4102968"/>
          </a:xfrm>
        </p:spPr>
        <p:txBody>
          <a:bodyPr/>
          <a:lstStyle/>
          <a:p>
            <a:pPr algn="just" eaLnBrk="1" hangingPunct="1">
              <a:spcBef>
                <a:spcPts val="600"/>
              </a:spcBef>
            </a:pPr>
            <a:r>
              <a:rPr lang="en-US" sz="2800" dirty="0" smtClean="0"/>
              <a:t>Low emphasis on importance of death certification </a:t>
            </a:r>
          </a:p>
          <a:p>
            <a:pPr algn="just" eaLnBrk="1" hangingPunct="1">
              <a:spcBef>
                <a:spcPts val="600"/>
              </a:spcBef>
            </a:pPr>
            <a:r>
              <a:rPr lang="en-US" sz="2800" dirty="0" smtClean="0"/>
              <a:t>Lack of quality checks in the civil registration process (lack of standards in quality assurance, training or coders, doctors and registrars)</a:t>
            </a:r>
          </a:p>
          <a:p>
            <a:pPr algn="just" eaLnBrk="1" hangingPunct="1">
              <a:spcBef>
                <a:spcPts val="600"/>
              </a:spcBef>
            </a:pPr>
            <a:r>
              <a:rPr lang="en-US" sz="2800" dirty="0" smtClean="0"/>
              <a:t>Weak infrastructure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fade">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036496" cy="980728"/>
          </a:xfrm>
        </p:spPr>
        <p:txBody>
          <a:bodyPr/>
          <a:lstStyle/>
          <a:p>
            <a:r>
              <a:rPr lang="en-US" sz="2800" dirty="0"/>
              <a:t>Problems with the mortality registration of the CRVS in the Philippines</a:t>
            </a:r>
          </a:p>
        </p:txBody>
      </p:sp>
      <p:sp>
        <p:nvSpPr>
          <p:cNvPr id="3" name="Content Placeholder 2"/>
          <p:cNvSpPr>
            <a:spLocks noGrp="1"/>
          </p:cNvSpPr>
          <p:nvPr>
            <p:ph idx="1"/>
          </p:nvPr>
        </p:nvSpPr>
        <p:spPr/>
        <p:txBody>
          <a:bodyPr/>
          <a:lstStyle/>
          <a:p>
            <a:pPr algn="just" eaLnBrk="1" hangingPunct="1">
              <a:spcBef>
                <a:spcPts val="600"/>
              </a:spcBef>
            </a:pPr>
            <a:r>
              <a:rPr lang="en-US" sz="2800" dirty="0"/>
              <a:t>Poor communication channel or collaboration between the different authorities responsible</a:t>
            </a:r>
            <a:endParaRPr lang="en-US" sz="500" dirty="0"/>
          </a:p>
          <a:p>
            <a:pPr algn="just" eaLnBrk="1" hangingPunct="1">
              <a:spcBef>
                <a:spcPts val="600"/>
              </a:spcBef>
            </a:pPr>
            <a:r>
              <a:rPr lang="en-US" sz="3200" dirty="0"/>
              <a:t>Low utilization of vital statistics data</a:t>
            </a:r>
          </a:p>
        </p:txBody>
      </p:sp>
    </p:spTree>
    <p:extLst>
      <p:ext uri="{BB962C8B-B14F-4D97-AF65-F5344CB8AC3E}">
        <p14:creationId xmlns:p14="http://schemas.microsoft.com/office/powerpoint/2010/main" val="212310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09600"/>
            <a:ext cx="8229600" cy="587152"/>
          </a:xfrm>
        </p:spPr>
        <p:txBody>
          <a:bodyPr/>
          <a:lstStyle/>
          <a:p>
            <a:pPr eaLnBrk="1" hangingPunct="1"/>
            <a:r>
              <a:rPr lang="en-US" b="1" dirty="0" smtClean="0"/>
              <a:t>Completeness of Civil Registration</a:t>
            </a:r>
          </a:p>
        </p:txBody>
      </p:sp>
      <p:sp>
        <p:nvSpPr>
          <p:cNvPr id="10243" name="Content Placeholder 2"/>
          <p:cNvSpPr>
            <a:spLocks noGrp="1"/>
          </p:cNvSpPr>
          <p:nvPr>
            <p:ph idx="1"/>
          </p:nvPr>
        </p:nvSpPr>
        <p:spPr>
          <a:xfrm>
            <a:off x="395536" y="1772816"/>
            <a:ext cx="8229600" cy="2865437"/>
          </a:xfrm>
        </p:spPr>
        <p:txBody>
          <a:bodyPr/>
          <a:lstStyle/>
          <a:p>
            <a:pPr algn="ctr" eaLnBrk="1" hangingPunct="1">
              <a:spcBef>
                <a:spcPts val="1800"/>
              </a:spcBef>
            </a:pPr>
            <a:r>
              <a:rPr lang="en-US" sz="3600" dirty="0" smtClean="0"/>
              <a:t>Birth registration – 93% in 2010</a:t>
            </a:r>
          </a:p>
          <a:p>
            <a:pPr algn="ctr" eaLnBrk="1" hangingPunct="1">
              <a:spcBef>
                <a:spcPts val="1800"/>
              </a:spcBef>
            </a:pPr>
            <a:r>
              <a:rPr lang="en-US" sz="3600" dirty="0" smtClean="0"/>
              <a:t>Death registration </a:t>
            </a:r>
            <a:r>
              <a:rPr lang="en-US" sz="2000" dirty="0" smtClean="0"/>
              <a:t>– </a:t>
            </a:r>
            <a:r>
              <a:rPr lang="en-US" sz="4800" dirty="0" smtClean="0">
                <a:solidFill>
                  <a:srgbClr val="FF0000"/>
                </a:solidFill>
              </a:rPr>
              <a:t>66% in 2010</a:t>
            </a:r>
          </a:p>
          <a:p>
            <a:pPr algn="ctr" eaLnBrk="1" hangingPunct="1">
              <a:spcBef>
                <a:spcPts val="1800"/>
              </a:spcBef>
            </a:pPr>
            <a:r>
              <a:rPr lang="en-US" sz="3200" dirty="0" smtClean="0">
                <a:solidFill>
                  <a:srgbClr val="FF0000"/>
                </a:solidFill>
              </a:rPr>
              <a:t>And only 1/3 is medically attended</a:t>
            </a:r>
            <a:endParaRPr lang="en-US" sz="1400" dirty="0" smtClean="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67825" y="116632"/>
            <a:ext cx="8964488" cy="1143000"/>
          </a:xfrm>
        </p:spPr>
        <p:txBody>
          <a:bodyPr/>
          <a:lstStyle/>
          <a:p>
            <a:pPr eaLnBrk="1" hangingPunct="1"/>
            <a:r>
              <a:rPr lang="en-US" sz="2800" b="1" dirty="0" smtClean="0"/>
              <a:t>Issues of Under-registration in the Philippines</a:t>
            </a:r>
          </a:p>
        </p:txBody>
      </p:sp>
      <p:sp>
        <p:nvSpPr>
          <p:cNvPr id="13315" name="Content Placeholder 2"/>
          <p:cNvSpPr>
            <a:spLocks noGrp="1"/>
          </p:cNvSpPr>
          <p:nvPr>
            <p:ph idx="1"/>
          </p:nvPr>
        </p:nvSpPr>
        <p:spPr>
          <a:xfrm>
            <a:off x="467544" y="1196752"/>
            <a:ext cx="8229600" cy="4605462"/>
          </a:xfrm>
        </p:spPr>
        <p:txBody>
          <a:bodyPr/>
          <a:lstStyle/>
          <a:p>
            <a:pPr eaLnBrk="1" hangingPunct="1">
              <a:spcBef>
                <a:spcPts val="1200"/>
              </a:spcBef>
            </a:pPr>
            <a:r>
              <a:rPr lang="en-US" sz="2800" dirty="0" smtClean="0"/>
              <a:t>Under-registration is not uniform across the country</a:t>
            </a:r>
          </a:p>
          <a:p>
            <a:pPr eaLnBrk="1" hangingPunct="1">
              <a:spcBef>
                <a:spcPts val="1200"/>
              </a:spcBef>
            </a:pPr>
            <a:r>
              <a:rPr lang="en-US" sz="2800" dirty="0" smtClean="0"/>
              <a:t>Usually higher in rural areas, among the poor and for specific events such as </a:t>
            </a:r>
            <a:r>
              <a:rPr lang="en-US" sz="2800" dirty="0" err="1" smtClean="0"/>
              <a:t>Ondoy</a:t>
            </a:r>
            <a:endParaRPr lang="en-US" sz="2800" dirty="0" smtClean="0"/>
          </a:p>
          <a:p>
            <a:pPr eaLnBrk="1" hangingPunct="1">
              <a:spcBef>
                <a:spcPts val="1200"/>
              </a:spcBef>
            </a:pPr>
            <a:r>
              <a:rPr lang="en-US" sz="2800" dirty="0" smtClean="0"/>
              <a:t>Out-of-hospital births and deaths, deaths in first week of life and deaths from certain causes are underreported such as maternal deaths</a:t>
            </a:r>
          </a:p>
          <a:p>
            <a:pPr eaLnBrk="1" hangingPunct="1">
              <a:spcBef>
                <a:spcPts val="1200"/>
              </a:spcBef>
            </a:pPr>
            <a:r>
              <a:rPr lang="en-US" sz="2800" dirty="0" smtClean="0"/>
              <a:t>Late registration is also more common for certain events such as suicides, homicides and accidents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fade">
                                      <p:cBhvr>
                                        <p:cTn id="22"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457200"/>
            <a:ext cx="8229600" cy="883568"/>
          </a:xfrm>
        </p:spPr>
        <p:txBody>
          <a:bodyPr/>
          <a:lstStyle/>
          <a:p>
            <a:pPr eaLnBrk="1" hangingPunct="1"/>
            <a:r>
              <a:rPr lang="en-US" b="1" dirty="0" smtClean="0"/>
              <a:t>Implication </a:t>
            </a:r>
          </a:p>
        </p:txBody>
      </p:sp>
      <p:sp>
        <p:nvSpPr>
          <p:cNvPr id="15363" name="Content Placeholder 2"/>
          <p:cNvSpPr>
            <a:spLocks noGrp="1"/>
          </p:cNvSpPr>
          <p:nvPr>
            <p:ph idx="1"/>
          </p:nvPr>
        </p:nvSpPr>
        <p:spPr>
          <a:xfrm>
            <a:off x="755576" y="1700808"/>
            <a:ext cx="7626424" cy="3246438"/>
          </a:xfrm>
        </p:spPr>
        <p:txBody>
          <a:bodyPr/>
          <a:lstStyle/>
          <a:p>
            <a:pPr algn="just" eaLnBrk="1" hangingPunct="1">
              <a:buFont typeface="Wingdings 2" pitchFamily="18" charset="2"/>
              <a:buNone/>
            </a:pPr>
            <a:r>
              <a:rPr lang="en-US" sz="2800" dirty="0" smtClean="0"/>
              <a:t>Non-registration of deaths as well as erroneous information in the registration of deaths may present problems for planning of health services especially among marginal and poverty affected sectors.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7544" y="332656"/>
            <a:ext cx="8229600" cy="739552"/>
          </a:xfrm>
        </p:spPr>
        <p:txBody>
          <a:bodyPr/>
          <a:lstStyle/>
          <a:p>
            <a:pPr eaLnBrk="1" hangingPunct="1"/>
            <a:r>
              <a:rPr lang="en-US" b="1" dirty="0" smtClean="0"/>
              <a:t>Issues in death registration</a:t>
            </a:r>
          </a:p>
        </p:txBody>
      </p:sp>
      <p:sp>
        <p:nvSpPr>
          <p:cNvPr id="16387" name="Content Placeholder 2"/>
          <p:cNvSpPr>
            <a:spLocks noGrp="1"/>
          </p:cNvSpPr>
          <p:nvPr>
            <p:ph idx="1"/>
          </p:nvPr>
        </p:nvSpPr>
        <p:spPr>
          <a:xfrm>
            <a:off x="683568" y="1340768"/>
            <a:ext cx="8003232" cy="4572000"/>
          </a:xfrm>
        </p:spPr>
        <p:txBody>
          <a:bodyPr/>
          <a:lstStyle/>
          <a:p>
            <a:pPr eaLnBrk="1" hangingPunct="1">
              <a:spcBef>
                <a:spcPts val="600"/>
              </a:spcBef>
            </a:pPr>
            <a:r>
              <a:rPr lang="en-US" sz="2800" dirty="0" smtClean="0"/>
              <a:t>Determining correct identities of deceased</a:t>
            </a:r>
          </a:p>
          <a:p>
            <a:pPr eaLnBrk="1" hangingPunct="1">
              <a:spcBef>
                <a:spcPts val="600"/>
              </a:spcBef>
            </a:pPr>
            <a:r>
              <a:rPr lang="en-US" sz="2800" dirty="0" smtClean="0"/>
              <a:t>Determining cause of death</a:t>
            </a:r>
          </a:p>
          <a:p>
            <a:pPr eaLnBrk="1" hangingPunct="1">
              <a:spcBef>
                <a:spcPts val="600"/>
              </a:spcBef>
            </a:pPr>
            <a:r>
              <a:rPr lang="en-US" sz="2800" dirty="0" smtClean="0"/>
              <a:t>Determining appropriate attending physicians in unusual cases</a:t>
            </a:r>
          </a:p>
          <a:p>
            <a:pPr eaLnBrk="1" hangingPunct="1">
              <a:spcBef>
                <a:spcPts val="600"/>
              </a:spcBef>
            </a:pPr>
            <a:r>
              <a:rPr lang="en-US" sz="2800" dirty="0" smtClean="0"/>
              <a:t>Obtaining proper signatories for certifications among others</a:t>
            </a:r>
          </a:p>
          <a:p>
            <a:pPr eaLnBrk="1" hangingPunct="1">
              <a:spcBef>
                <a:spcPts val="600"/>
              </a:spcBef>
            </a:pPr>
            <a:r>
              <a:rPr lang="en-US" sz="2800" dirty="0" smtClean="0"/>
              <a:t>Process of death registration is complicated by the many circumstances of death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fade">
                                      <p:cBhvr>
                                        <p:cTn id="22" dur="5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fade">
                                      <p:cBhvr>
                                        <p:cTn id="2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67845637"/>
              </p:ext>
            </p:extLst>
          </p:nvPr>
        </p:nvGraphicFramePr>
        <p:xfrm>
          <a:off x="442913" y="1381125"/>
          <a:ext cx="8291512" cy="46116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00170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95536" y="188640"/>
            <a:ext cx="7772400" cy="778098"/>
          </a:xfrm>
        </p:spPr>
        <p:txBody>
          <a:bodyPr/>
          <a:lstStyle/>
          <a:p>
            <a:pPr eaLnBrk="1" hangingPunct="1"/>
            <a:r>
              <a:rPr lang="en-US" b="1" dirty="0" smtClean="0"/>
              <a:t>What have we done?</a:t>
            </a:r>
          </a:p>
        </p:txBody>
      </p:sp>
      <p:sp>
        <p:nvSpPr>
          <p:cNvPr id="37891" name="Rectangle 3"/>
          <p:cNvSpPr>
            <a:spLocks noGrp="1" noChangeArrowheads="1"/>
          </p:cNvSpPr>
          <p:nvPr>
            <p:ph idx="1"/>
          </p:nvPr>
        </p:nvSpPr>
        <p:spPr>
          <a:xfrm>
            <a:off x="395536" y="1052736"/>
            <a:ext cx="8424936" cy="3636903"/>
          </a:xfrm>
        </p:spPr>
        <p:txBody>
          <a:bodyPr/>
          <a:lstStyle/>
          <a:p>
            <a:pPr eaLnBrk="1" hangingPunct="1">
              <a:spcBef>
                <a:spcPts val="1200"/>
              </a:spcBef>
            </a:pPr>
            <a:r>
              <a:rPr lang="en-US" sz="2800" dirty="0" smtClean="0"/>
              <a:t>Developed </a:t>
            </a:r>
            <a:r>
              <a:rPr lang="en-US" sz="2800" dirty="0"/>
              <a:t>long term strategic </a:t>
            </a:r>
            <a:r>
              <a:rPr lang="en-US" sz="2800" dirty="0" smtClean="0"/>
              <a:t>and investment plans </a:t>
            </a:r>
            <a:r>
              <a:rPr lang="en-US" sz="2800" dirty="0"/>
              <a:t>for </a:t>
            </a:r>
            <a:r>
              <a:rPr lang="en-US" sz="2800" dirty="0" smtClean="0"/>
              <a:t>CRVS</a:t>
            </a:r>
            <a:endParaRPr lang="en-US" sz="2800" dirty="0"/>
          </a:p>
          <a:p>
            <a:pPr eaLnBrk="1" hangingPunct="1">
              <a:spcBef>
                <a:spcPts val="1200"/>
              </a:spcBef>
            </a:pPr>
            <a:r>
              <a:rPr lang="en-US" sz="2800" dirty="0" smtClean="0"/>
              <a:t>Enhanced collaboration among different agencies involved in CRVS thru fora</a:t>
            </a:r>
          </a:p>
          <a:p>
            <a:pPr eaLnBrk="1" hangingPunct="1">
              <a:spcBef>
                <a:spcPts val="1200"/>
              </a:spcBef>
            </a:pPr>
            <a:r>
              <a:rPr lang="en-US" sz="2800" dirty="0" smtClean="0"/>
              <a:t>Enhance the protocols  and standards for CRVS. PSA with DOH is coming up with a handbook on CRVS for health workers</a:t>
            </a:r>
          </a:p>
          <a:p>
            <a:pPr eaLnBrk="1" hangingPunct="1">
              <a:spcBef>
                <a:spcPts val="1200"/>
              </a:spcBef>
            </a:pPr>
            <a:r>
              <a:rPr lang="en-US" sz="2800" dirty="0" smtClean="0"/>
              <a:t>Develop the CRVS training program </a:t>
            </a:r>
            <a:r>
              <a:rPr lang="en-US" sz="2800" dirty="0" err="1" smtClean="0"/>
              <a:t>ie</a:t>
            </a:r>
            <a:r>
              <a:rPr lang="en-US" sz="2800" dirty="0" smtClean="0"/>
              <a:t>. CRVS Framework, ICD-10, Cause of Death and Verbal Autopsy</a:t>
            </a:r>
          </a:p>
          <a:p>
            <a:pPr eaLnBrk="1" hangingPunct="1">
              <a:spcBef>
                <a:spcPts val="1200"/>
              </a:spcBef>
            </a:pPr>
            <a:endParaRPr lang="en-US" sz="2800" dirty="0" smtClean="0"/>
          </a:p>
          <a:p>
            <a:pPr eaLnBrk="1" hangingPunct="1">
              <a:spcBef>
                <a:spcPts val="600"/>
              </a:spcBef>
            </a:pPr>
            <a:endParaRPr lang="en-US" sz="28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500"/>
                                        <p:tgtEl>
                                          <p:spTgt spid="37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fade">
                                      <p:cBhvr>
                                        <p:cTn id="12" dur="500"/>
                                        <p:tgtEl>
                                          <p:spTgt spid="378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fade">
                                      <p:cBhvr>
                                        <p:cTn id="17" dur="500"/>
                                        <p:tgtEl>
                                          <p:spTgt spid="378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fade">
                                      <p:cBhvr>
                                        <p:cTn id="22" dur="500"/>
                                        <p:tgtEl>
                                          <p:spTgt spid="37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539552" y="188640"/>
            <a:ext cx="7772400" cy="850106"/>
          </a:xfrm>
        </p:spPr>
        <p:txBody>
          <a:bodyPr/>
          <a:lstStyle/>
          <a:p>
            <a:pPr eaLnBrk="1" hangingPunct="1"/>
            <a:r>
              <a:rPr lang="en-US" sz="3600" dirty="0" smtClean="0"/>
              <a:t>Where do we go from here?</a:t>
            </a:r>
          </a:p>
        </p:txBody>
      </p:sp>
      <p:sp>
        <p:nvSpPr>
          <p:cNvPr id="37891" name="Rectangle 3"/>
          <p:cNvSpPr>
            <a:spLocks noGrp="1" noChangeArrowheads="1"/>
          </p:cNvSpPr>
          <p:nvPr>
            <p:ph idx="1"/>
          </p:nvPr>
        </p:nvSpPr>
        <p:spPr>
          <a:xfrm>
            <a:off x="539552" y="1196752"/>
            <a:ext cx="8060953" cy="3816424"/>
          </a:xfrm>
        </p:spPr>
        <p:txBody>
          <a:bodyPr/>
          <a:lstStyle/>
          <a:p>
            <a:pPr eaLnBrk="1" hangingPunct="1">
              <a:spcBef>
                <a:spcPts val="1200"/>
              </a:spcBef>
            </a:pPr>
            <a:r>
              <a:rPr lang="en-US" sz="2800" dirty="0" smtClean="0"/>
              <a:t>Enhance collaboration among different agencies involved in CRVS. A lot still needs to be done.</a:t>
            </a:r>
          </a:p>
          <a:p>
            <a:pPr eaLnBrk="1" hangingPunct="1">
              <a:spcBef>
                <a:spcPts val="1200"/>
              </a:spcBef>
            </a:pPr>
            <a:r>
              <a:rPr lang="en-US" sz="2800" dirty="0" smtClean="0"/>
              <a:t>Capacity building – infrastructure and human resource</a:t>
            </a:r>
          </a:p>
          <a:p>
            <a:pPr eaLnBrk="1" hangingPunct="1">
              <a:spcBef>
                <a:spcPts val="1200"/>
              </a:spcBef>
            </a:pPr>
            <a:r>
              <a:rPr lang="en-US" sz="2800" dirty="0" smtClean="0"/>
              <a:t>Advocate and increase public awareness for the need to register not only birth but also death</a:t>
            </a:r>
          </a:p>
          <a:p>
            <a:pPr eaLnBrk="1" hangingPunct="1">
              <a:spcBef>
                <a:spcPts val="1200"/>
              </a:spcBef>
            </a:pPr>
            <a:r>
              <a:rPr lang="en-US" sz="2800" dirty="0" smtClean="0"/>
              <a:t>Increase capacity of stakeholders to </a:t>
            </a:r>
            <a:r>
              <a:rPr lang="en-US" sz="2800" b="1" i="1" dirty="0" smtClean="0"/>
              <a:t>critically</a:t>
            </a:r>
            <a:r>
              <a:rPr lang="en-US" sz="2800" dirty="0" smtClean="0"/>
              <a:t> analyze and use vital statistics</a:t>
            </a:r>
          </a:p>
          <a:p>
            <a:pPr eaLnBrk="1" hangingPunct="1">
              <a:spcBef>
                <a:spcPts val="1200"/>
              </a:spcBef>
            </a:pPr>
            <a:endParaRPr lang="en-US" sz="2800" dirty="0" smtClean="0"/>
          </a:p>
        </p:txBody>
      </p:sp>
    </p:spTree>
    <p:extLst>
      <p:ext uri="{BB962C8B-B14F-4D97-AF65-F5344CB8AC3E}">
        <p14:creationId xmlns:p14="http://schemas.microsoft.com/office/powerpoint/2010/main" val="225913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500"/>
                                        <p:tgtEl>
                                          <p:spTgt spid="37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fade">
                                      <p:cBhvr>
                                        <p:cTn id="12" dur="500"/>
                                        <p:tgtEl>
                                          <p:spTgt spid="378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fade">
                                      <p:cBhvr>
                                        <p:cTn id="17" dur="500"/>
                                        <p:tgtEl>
                                          <p:spTgt spid="378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fade">
                                      <p:cBhvr>
                                        <p:cTn id="22" dur="500"/>
                                        <p:tgtEl>
                                          <p:spTgt spid="37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11560"/>
          </a:xfrm>
        </p:spPr>
        <p:txBody>
          <a:bodyPr>
            <a:normAutofit/>
          </a:bodyPr>
          <a:lstStyle/>
          <a:p>
            <a:pPr algn="ctr" eaLnBrk="1" fontAlgn="auto" hangingPunct="1">
              <a:spcAft>
                <a:spcPts val="0"/>
              </a:spcAft>
              <a:defRPr/>
            </a:pPr>
            <a:r>
              <a:rPr lang="en-US" b="1" dirty="0" smtClean="0"/>
              <a:t>Legal and Institutional Framework</a:t>
            </a:r>
            <a:endParaRPr lang="en-US" b="1" dirty="0"/>
          </a:p>
        </p:txBody>
      </p:sp>
      <p:sp>
        <p:nvSpPr>
          <p:cNvPr id="6147" name="Content Placeholder 2"/>
          <p:cNvSpPr>
            <a:spLocks noGrp="1"/>
          </p:cNvSpPr>
          <p:nvPr>
            <p:ph idx="1"/>
          </p:nvPr>
        </p:nvSpPr>
        <p:spPr>
          <a:xfrm>
            <a:off x="467544" y="1700808"/>
            <a:ext cx="8136904" cy="3200400"/>
          </a:xfrm>
        </p:spPr>
        <p:txBody>
          <a:bodyPr/>
          <a:lstStyle/>
          <a:p>
            <a:pPr algn="just" eaLnBrk="1" hangingPunct="1"/>
            <a:r>
              <a:rPr lang="en-US" sz="3200" dirty="0" smtClean="0"/>
              <a:t>As a state policy, the Civil Registration system mandates the basic and compulsory registration of all vital events and the accompanying changes in civil status of every Filipino citizen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552" y="260648"/>
            <a:ext cx="7772400" cy="922114"/>
          </a:xfrm>
        </p:spPr>
        <p:txBody>
          <a:bodyPr/>
          <a:lstStyle/>
          <a:p>
            <a:pPr eaLnBrk="1" hangingPunct="1"/>
            <a:r>
              <a:rPr lang="en-US" b="1" dirty="0" smtClean="0"/>
              <a:t>Republic Act 7160 (LGC)</a:t>
            </a:r>
          </a:p>
        </p:txBody>
      </p:sp>
      <p:sp>
        <p:nvSpPr>
          <p:cNvPr id="7171" name="Content Placeholder 2"/>
          <p:cNvSpPr>
            <a:spLocks noGrp="1"/>
          </p:cNvSpPr>
          <p:nvPr>
            <p:ph idx="1"/>
          </p:nvPr>
        </p:nvSpPr>
        <p:spPr>
          <a:xfrm>
            <a:off x="539552" y="1700808"/>
            <a:ext cx="7992888" cy="2179638"/>
          </a:xfrm>
        </p:spPr>
        <p:txBody>
          <a:bodyPr/>
          <a:lstStyle/>
          <a:p>
            <a:pPr algn="just" eaLnBrk="1" hangingPunct="1"/>
            <a:r>
              <a:rPr lang="en-US" sz="3200" dirty="0" smtClean="0"/>
              <a:t>Civil registration is a function of the local government through the city/municipal registrar but is under the technical supervision of the Civil Registrar General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512" y="260648"/>
            <a:ext cx="8315325" cy="792162"/>
          </a:xfrm>
          <a:ln w="19050"/>
        </p:spPr>
        <p:txBody>
          <a:bodyPr bIns="45720" anchor="t">
            <a:normAutofit/>
          </a:bodyPr>
          <a:lstStyle/>
          <a:p>
            <a:pPr eaLnBrk="1" fontAlgn="auto" hangingPunct="1">
              <a:spcAft>
                <a:spcPts val="0"/>
              </a:spcAft>
              <a:defRPr/>
            </a:pPr>
            <a:r>
              <a:rPr lang="en-AU" sz="3200" dirty="0">
                <a:effectLst>
                  <a:outerShdw blurRad="38100" dist="38100" dir="2700000" algn="tl">
                    <a:srgbClr val="C0C0C0"/>
                  </a:outerShdw>
                </a:effectLst>
              </a:rPr>
              <a:t>What is a Vital </a:t>
            </a:r>
            <a:r>
              <a:rPr lang="en-AU" sz="3200" dirty="0" smtClean="0">
                <a:effectLst>
                  <a:outerShdw blurRad="38100" dist="38100" dir="2700000" algn="tl">
                    <a:srgbClr val="C0C0C0"/>
                  </a:outerShdw>
                </a:effectLst>
              </a:rPr>
              <a:t>Registration </a:t>
            </a:r>
            <a:r>
              <a:rPr lang="en-AU" sz="3200" dirty="0">
                <a:effectLst>
                  <a:outerShdw blurRad="38100" dist="38100" dir="2700000" algn="tl">
                    <a:srgbClr val="C0C0C0"/>
                  </a:outerShdw>
                </a:effectLst>
              </a:rPr>
              <a:t>System? </a:t>
            </a:r>
          </a:p>
        </p:txBody>
      </p:sp>
      <p:sp>
        <p:nvSpPr>
          <p:cNvPr id="3" name="Content Placeholder 2"/>
          <p:cNvSpPr>
            <a:spLocks noGrp="1"/>
          </p:cNvSpPr>
          <p:nvPr>
            <p:ph idx="4294967295"/>
          </p:nvPr>
        </p:nvSpPr>
        <p:spPr>
          <a:xfrm>
            <a:off x="467544" y="1125538"/>
            <a:ext cx="7992888" cy="5084762"/>
          </a:xfrm>
        </p:spPr>
        <p:txBody>
          <a:bodyPr/>
          <a:lstStyle/>
          <a:p>
            <a:pPr marL="182880" algn="just" eaLnBrk="1" hangingPunct="1">
              <a:spcBef>
                <a:spcPts val="0"/>
              </a:spcBef>
            </a:pPr>
            <a:r>
              <a:rPr lang="en-AU" sz="2800" dirty="0" smtClean="0"/>
              <a:t>Continuous, consistent, complete and accurate reporting of ALL births &amp; deaths, with medical certification of the cause of death, in a defined population</a:t>
            </a:r>
          </a:p>
          <a:p>
            <a:pPr marL="0" indent="0" algn="just" eaLnBrk="1" hangingPunct="1">
              <a:spcBef>
                <a:spcPts val="0"/>
              </a:spcBef>
              <a:buNone/>
            </a:pPr>
            <a:endParaRPr lang="en-AU" sz="2800" dirty="0" smtClean="0"/>
          </a:p>
          <a:p>
            <a:pPr marL="182880" algn="just" eaLnBrk="1" hangingPunct="1">
              <a:spcBef>
                <a:spcPts val="0"/>
              </a:spcBef>
            </a:pPr>
            <a:r>
              <a:rPr lang="en-AU" sz="2800" dirty="0" smtClean="0"/>
              <a:t>Data </a:t>
            </a:r>
            <a:r>
              <a:rPr lang="en-AU" sz="2800" dirty="0"/>
              <a:t>on each vital event recorded by functioning registration offices with integrated procedures for medical officers to certify the causes </a:t>
            </a:r>
            <a:r>
              <a:rPr lang="en-AU" sz="2800" dirty="0" smtClean="0"/>
              <a:t>death</a:t>
            </a:r>
          </a:p>
          <a:p>
            <a:pPr marL="0" indent="0" eaLnBrk="1" hangingPunct="1">
              <a:spcBef>
                <a:spcPts val="0"/>
              </a:spcBef>
              <a:buNone/>
            </a:pPr>
            <a:endParaRPr lang="en-AU" dirty="0" smtClean="0"/>
          </a:p>
          <a:p>
            <a:pPr marL="182880" eaLnBrk="1" hangingPunct="1">
              <a:spcBef>
                <a:spcPts val="0"/>
              </a:spcBef>
            </a:pPr>
            <a:endParaRPr lang="en-AU"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9036496" cy="980728"/>
          </a:xfrm>
        </p:spPr>
        <p:txBody>
          <a:bodyPr/>
          <a:lstStyle/>
          <a:p>
            <a:r>
              <a:rPr lang="en-AU" sz="3200" dirty="0"/>
              <a:t>What is a Vital Registration System? </a:t>
            </a:r>
            <a:endParaRPr lang="en-US" sz="3200" dirty="0"/>
          </a:p>
        </p:txBody>
      </p:sp>
      <p:sp>
        <p:nvSpPr>
          <p:cNvPr id="3" name="Content Placeholder 2"/>
          <p:cNvSpPr>
            <a:spLocks noGrp="1"/>
          </p:cNvSpPr>
          <p:nvPr>
            <p:ph idx="1"/>
          </p:nvPr>
        </p:nvSpPr>
        <p:spPr>
          <a:xfrm>
            <a:off x="442913" y="1381125"/>
            <a:ext cx="8089527" cy="4611688"/>
          </a:xfrm>
        </p:spPr>
        <p:txBody>
          <a:bodyPr/>
          <a:lstStyle/>
          <a:p>
            <a:pPr marL="182880" algn="just" eaLnBrk="1" hangingPunct="1">
              <a:spcBef>
                <a:spcPts val="0"/>
              </a:spcBef>
            </a:pPr>
            <a:r>
              <a:rPr lang="en-AU" sz="3200" dirty="0"/>
              <a:t>Individual data collated (and used) at municipal, provincial and national (and international) level</a:t>
            </a:r>
          </a:p>
          <a:p>
            <a:pPr marL="182880" algn="just" eaLnBrk="1" hangingPunct="1">
              <a:spcBef>
                <a:spcPts val="0"/>
              </a:spcBef>
            </a:pPr>
            <a:endParaRPr lang="en-AU" sz="1800" dirty="0"/>
          </a:p>
          <a:p>
            <a:pPr marL="182880" eaLnBrk="1" hangingPunct="1">
              <a:spcBef>
                <a:spcPts val="0"/>
              </a:spcBef>
            </a:pPr>
            <a:r>
              <a:rPr lang="en-AU" sz="3200" dirty="0"/>
              <a:t>Establishes FACT of </a:t>
            </a:r>
            <a:r>
              <a:rPr lang="en-AU" sz="3200" b="1" dirty="0">
                <a:solidFill>
                  <a:srgbClr val="FF0000"/>
                </a:solidFill>
              </a:rPr>
              <a:t>birth/marriage</a:t>
            </a:r>
            <a:r>
              <a:rPr lang="en-AU" sz="3200" b="1" dirty="0" smtClean="0">
                <a:solidFill>
                  <a:srgbClr val="FF0000"/>
                </a:solidFill>
              </a:rPr>
              <a:t>/ death </a:t>
            </a:r>
            <a:r>
              <a:rPr lang="en-AU" sz="3200" b="1" dirty="0">
                <a:solidFill>
                  <a:srgbClr val="FF0000"/>
                </a:solidFill>
              </a:rPr>
              <a:t>and CAUSEs of death</a:t>
            </a:r>
            <a:endParaRPr lang="en-AU" sz="3200" b="1" dirty="0">
              <a:solidFill>
                <a:srgbClr val="FF0000"/>
              </a:solidFill>
              <a:latin typeface="Calibri" pitchFamily="34" charset="0"/>
            </a:endParaRPr>
          </a:p>
          <a:p>
            <a:pPr marL="182880" eaLnBrk="1" hangingPunct="1">
              <a:spcBef>
                <a:spcPts val="0"/>
              </a:spcBef>
            </a:pPr>
            <a:endParaRPr lang="en-AU" dirty="0"/>
          </a:p>
          <a:p>
            <a:endParaRPr lang="en-US" dirty="0"/>
          </a:p>
        </p:txBody>
      </p:sp>
    </p:spTree>
    <p:extLst>
      <p:ext uri="{BB962C8B-B14F-4D97-AF65-F5344CB8AC3E}">
        <p14:creationId xmlns:p14="http://schemas.microsoft.com/office/powerpoint/2010/main" val="210753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95536" y="332656"/>
            <a:ext cx="8229600" cy="819944"/>
          </a:xfrm>
        </p:spPr>
        <p:txBody>
          <a:bodyPr/>
          <a:lstStyle/>
          <a:p>
            <a:pPr eaLnBrk="1" hangingPunct="1"/>
            <a:r>
              <a:rPr lang="en-US" b="1" dirty="0" smtClean="0"/>
              <a:t>Importance of Vital registration</a:t>
            </a:r>
          </a:p>
        </p:txBody>
      </p:sp>
      <p:sp>
        <p:nvSpPr>
          <p:cNvPr id="8195" name="Content Placeholder 2"/>
          <p:cNvSpPr>
            <a:spLocks noGrp="1"/>
          </p:cNvSpPr>
          <p:nvPr>
            <p:ph idx="1"/>
          </p:nvPr>
        </p:nvSpPr>
        <p:spPr>
          <a:xfrm>
            <a:off x="395536" y="1556792"/>
            <a:ext cx="8229600" cy="3398837"/>
          </a:xfrm>
        </p:spPr>
        <p:txBody>
          <a:bodyPr/>
          <a:lstStyle/>
          <a:p>
            <a:pPr algn="just" eaLnBrk="1" hangingPunct="1"/>
            <a:r>
              <a:rPr lang="en-US" sz="3200" dirty="0" smtClean="0"/>
              <a:t>It is the continuous and primary source of public health information on births and causes of deaths infant and maternal especially for planning and program management </a:t>
            </a:r>
            <a:r>
              <a:rPr lang="en-GB" sz="3200" dirty="0" smtClean="0"/>
              <a:t>to achieve better population health outcomes </a:t>
            </a:r>
          </a:p>
          <a:p>
            <a:pPr eaLnBrk="1" hangingPunct="1"/>
            <a:endParaRPr lang="en-GB" sz="3200" i="1" dirty="0" smtClean="0"/>
          </a:p>
          <a:p>
            <a:pPr eaLnBrk="1" hangingPunct="1"/>
            <a:endParaRPr lang="en-US" sz="3200" dirty="0" smtClean="0"/>
          </a:p>
          <a:p>
            <a:pPr eaLnBrk="1" hangingPunct="1">
              <a:buFont typeface="Wingdings 2" pitchFamily="18" charset="2"/>
              <a:buNone/>
            </a:pPr>
            <a:endParaRPr lang="en-US" sz="3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spcBef>
                <a:spcPts val="0"/>
              </a:spcBef>
              <a:buNone/>
            </a:pPr>
            <a:r>
              <a:rPr lang="en-US" sz="4800" dirty="0" smtClean="0"/>
              <a:t>It is the </a:t>
            </a:r>
          </a:p>
          <a:p>
            <a:pPr algn="ctr">
              <a:spcBef>
                <a:spcPts val="0"/>
              </a:spcBef>
              <a:buNone/>
            </a:pPr>
            <a:r>
              <a:rPr lang="en-US" sz="8800" b="1" dirty="0" smtClean="0">
                <a:solidFill>
                  <a:srgbClr val="FFCC00"/>
                </a:solidFill>
                <a:effectLst>
                  <a:outerShdw blurRad="38100" dist="38100" dir="2700000" algn="tl">
                    <a:srgbClr val="000000">
                      <a:alpha val="43137"/>
                    </a:srgbClr>
                  </a:outerShdw>
                </a:effectLst>
              </a:rPr>
              <a:t>Gold Standard </a:t>
            </a:r>
          </a:p>
          <a:p>
            <a:pPr algn="ctr">
              <a:buNone/>
            </a:pPr>
            <a:r>
              <a:rPr lang="en-US" sz="4800" dirty="0" smtClean="0"/>
              <a:t>of Health Information</a:t>
            </a:r>
            <a:endParaRPr lang="en-US" sz="4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1"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1"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PPTtemplate</Template>
  <TotalTime>14861</TotalTime>
  <Words>1379</Words>
  <Application>Microsoft Office PowerPoint</Application>
  <PresentationFormat>On-screen Show (4:3)</PresentationFormat>
  <Paragraphs>175</Paragraphs>
  <Slides>31</Slides>
  <Notes>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1_master</vt:lpstr>
      <vt:lpstr>Importance of Cause of Death Certification in Vital Statistics</vt:lpstr>
      <vt:lpstr>  Session Objectives: </vt:lpstr>
      <vt:lpstr>PowerPoint Presentation</vt:lpstr>
      <vt:lpstr>Legal and Institutional Framework</vt:lpstr>
      <vt:lpstr>Republic Act 7160 (LGC)</vt:lpstr>
      <vt:lpstr>What is a Vital Registration System? </vt:lpstr>
      <vt:lpstr>What is a Vital Registration System? </vt:lpstr>
      <vt:lpstr>Importance of Vital registration</vt:lpstr>
      <vt:lpstr>PowerPoint Presentation</vt:lpstr>
      <vt:lpstr>PowerPoint Presentation</vt:lpstr>
      <vt:lpstr>Use of vital statistics in the health sector (1)</vt:lpstr>
      <vt:lpstr>Globally, common problems with Vital Statistics</vt:lpstr>
      <vt:lpstr>Globally, common problems with Vital Statistics</vt:lpstr>
      <vt:lpstr>Globally, common problems with death statistics</vt:lpstr>
      <vt:lpstr>PowerPoint Presentation</vt:lpstr>
      <vt:lpstr>10 Leading Causes of Death, 2004</vt:lpstr>
      <vt:lpstr>Who is not counted globally?</vt:lpstr>
      <vt:lpstr>PowerPoint Presentation</vt:lpstr>
      <vt:lpstr>Tree map of Causes of Death for Males aged 15-49 in 2010, Philippines</vt:lpstr>
      <vt:lpstr>PowerPoint Presentation</vt:lpstr>
      <vt:lpstr>PowerPoint Presentation</vt:lpstr>
      <vt:lpstr>Common Problems of Vital Statistics</vt:lpstr>
      <vt:lpstr>Three most common problems with cause of death data</vt:lpstr>
      <vt:lpstr>Problems with the mortality registration of the CRVS in the Philippines</vt:lpstr>
      <vt:lpstr>Problems with the mortality registration of the CRVS in the Philippines</vt:lpstr>
      <vt:lpstr>Completeness of Civil Registration</vt:lpstr>
      <vt:lpstr>Issues of Under-registration in the Philippines</vt:lpstr>
      <vt:lpstr>Implication </vt:lpstr>
      <vt:lpstr>Issues in death registration</vt:lpstr>
      <vt:lpstr>What have we done?</vt:lpstr>
      <vt:lpstr>Where do we go from here?</vt:lpstr>
    </vt:vector>
  </TitlesOfParts>
  <Company>WHO Western Pacific Regional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vital statistics</dc:title>
  <dc:creator>charity tan</dc:creator>
  <cp:lastModifiedBy>Christine G. Biaoco</cp:lastModifiedBy>
  <cp:revision>425</cp:revision>
  <dcterms:created xsi:type="dcterms:W3CDTF">2006-04-20T10:34:52Z</dcterms:created>
  <dcterms:modified xsi:type="dcterms:W3CDTF">2015-11-06T01:27:27Z</dcterms:modified>
</cp:coreProperties>
</file>