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7" r:id="rId2"/>
    <p:sldId id="258" r:id="rId3"/>
    <p:sldId id="259" r:id="rId4"/>
    <p:sldId id="260" r:id="rId5"/>
    <p:sldId id="261" r:id="rId6"/>
    <p:sldId id="275" r:id="rId7"/>
    <p:sldId id="256" r:id="rId8"/>
    <p:sldId id="274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D19FB2-3AAB-4D03-B13A-2960828C78E3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D02AE-B9A4-47BD-AF8E-97E16144138B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FD78B-DB02-4362-BCDC-98A55456977C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303907D-A998-4B2A-9E79-DEA40577EC3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94589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16976-5D93-46E4-A98A-FAD63E4D0EA8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9F4F5-F4D2-4D2A-AB60-88D37ADCB869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BC6CE-6D1E-47E5-8859-F31AC5380EB2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4E7C4-4DA4-404D-9965-B13F2DD7D8BF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FB7AA-4A53-424F-AD41-70827B6504BA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84882-FB12-4BC8-9960-9AD8104D7FAE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F7D1BD23-6E54-4D9D-AD88-A2813C73CC25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71A834-4F3C-4AF9-9C74-05EC35A0F292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CF1133-3259-4C45-BABA-5B62D9C6F78D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When God created the dog, He said: "Sit all day by the door of your house and bark at anyone who comes in or walks past. </a:t>
            </a:r>
            <a:br>
              <a:rPr lang="en-US" altLang="en-US" b="1" dirty="0"/>
            </a:br>
            <a:endParaRPr lang="en-US" altLang="en-US" b="1" dirty="0"/>
          </a:p>
          <a:p>
            <a:r>
              <a:rPr lang="en-US" altLang="en-US" b="1" dirty="0"/>
              <a:t>For this, I will give you a life span of twenty years."  </a:t>
            </a:r>
            <a:br>
              <a:rPr lang="en-US" altLang="en-US" b="1" dirty="0"/>
            </a:br>
            <a:endParaRPr lang="en-US" altLang="en-US" b="1" dirty="0"/>
          </a:p>
          <a:p>
            <a:r>
              <a:rPr lang="en-US" altLang="en-US" b="1" dirty="0"/>
              <a:t>The dog said: "That's a long time to be barking. How about only ten Years and I'll give you back the other ten?" </a:t>
            </a:r>
          </a:p>
          <a:p>
            <a:r>
              <a:rPr lang="en-US" altLang="en-US" b="1" dirty="0"/>
              <a:t>So God agreed.</a:t>
            </a:r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MEANING OF LIFE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33765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altLang="en-US" b="1" dirty="0"/>
              <a:t>BW and BL are NL</a:t>
            </a:r>
          </a:p>
          <a:p>
            <a:r>
              <a:rPr lang="en-PH" altLang="en-US" b="1" dirty="0"/>
              <a:t>Prolonged jaundice is the earliest sign; due to delayed maturation of glucuronide  conjugation</a:t>
            </a:r>
          </a:p>
          <a:p>
            <a:r>
              <a:rPr lang="en-PH" altLang="en-US" b="1" dirty="0"/>
              <a:t>Feeding difficulties, </a:t>
            </a:r>
            <a:r>
              <a:rPr lang="en-PH" altLang="en-US" b="1" dirty="0" smtClean="0"/>
              <a:t>somnolence, </a:t>
            </a:r>
            <a:r>
              <a:rPr lang="en-PH" altLang="en-US" b="1" dirty="0"/>
              <a:t>lack of interest, choking spells during nursing; large tongue</a:t>
            </a:r>
          </a:p>
          <a:p>
            <a:r>
              <a:rPr lang="en-PH" altLang="en-US" b="1" dirty="0"/>
              <a:t>Constipation</a:t>
            </a:r>
          </a:p>
          <a:p>
            <a:r>
              <a:rPr lang="en-PH" altLang="en-US" b="1" dirty="0"/>
              <a:t>Umbilical hernia and large abdomen</a:t>
            </a:r>
          </a:p>
          <a:p>
            <a:r>
              <a:rPr lang="en-PH" altLang="en-US" b="1" dirty="0"/>
              <a:t>Sluggish</a:t>
            </a:r>
          </a:p>
          <a:p>
            <a:r>
              <a:rPr lang="en-PH" altLang="en-US" b="1" dirty="0"/>
              <a:t>Cold, mottled skin</a:t>
            </a:r>
          </a:p>
          <a:p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PH" b="1" dirty="0"/>
              <a:t>Manifestations of Congenital Hypothyroidism</a:t>
            </a:r>
          </a:p>
        </p:txBody>
      </p:sp>
    </p:spTree>
    <p:extLst>
      <p:ext uri="{BB962C8B-B14F-4D97-AF65-F5344CB8AC3E}">
        <p14:creationId xmlns:p14="http://schemas.microsoft.com/office/powerpoint/2010/main" xmlns="" val="285551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PH" altLang="en-US" b="1" dirty="0"/>
              <a:t>Must be diagnosed early in life before manifestations  are evident; by the latest 2 months otherwise physical and mental retardation will occur</a:t>
            </a:r>
          </a:p>
          <a:p>
            <a:pPr marL="514350" indent="-514350"/>
            <a:r>
              <a:rPr lang="en-PH" altLang="en-US" b="1" dirty="0"/>
              <a:t>At 3-6 months of age the clinical features are evident and permanent</a:t>
            </a:r>
          </a:p>
          <a:p>
            <a:pPr marL="514350" indent="-514350"/>
            <a:r>
              <a:rPr lang="en-PH" altLang="en-US" b="1" dirty="0"/>
              <a:t>Myxedema and cretinism</a:t>
            </a:r>
          </a:p>
          <a:p>
            <a:pPr marL="514350" indent="-514350"/>
            <a:r>
              <a:rPr lang="en-PH" altLang="en-US" b="1" dirty="0"/>
              <a:t>EKG</a:t>
            </a:r>
          </a:p>
          <a:p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PH" altLang="en-US" b="1" dirty="0"/>
              <a:t>Diagnosis</a:t>
            </a:r>
            <a:endParaRPr lang="en-PH" b="1" dirty="0"/>
          </a:p>
        </p:txBody>
      </p:sp>
    </p:spTree>
    <p:extLst>
      <p:ext uri="{BB962C8B-B14F-4D97-AF65-F5344CB8AC3E}">
        <p14:creationId xmlns:p14="http://schemas.microsoft.com/office/powerpoint/2010/main" xmlns="" val="39689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9174050" y="6937196"/>
            <a:ext cx="7620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9F0AC6-E142-446C-B090-6A05889D5F2A}" type="slidenum">
              <a:rPr lang="en-PH" altLang="en-US" sz="1200">
                <a:solidFill>
                  <a:srgbClr val="045C75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PH" altLang="en-US" sz="1200" dirty="0">
              <a:solidFill>
                <a:srgbClr val="045C7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58091" y="352246"/>
            <a:ext cx="4972709" cy="615338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6090" y="338674"/>
            <a:ext cx="4396081" cy="628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896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PH" b="1" dirty="0"/>
              <a:t>Serum level of T4 or free T4 is low; serum TSH is elevated</a:t>
            </a:r>
          </a:p>
          <a:p>
            <a:pPr>
              <a:defRPr/>
            </a:pPr>
            <a:r>
              <a:rPr lang="en-PH" b="1" dirty="0"/>
              <a:t>Serum T3 is normal and not helpful</a:t>
            </a:r>
          </a:p>
          <a:p>
            <a:pPr>
              <a:defRPr/>
            </a:pPr>
            <a:r>
              <a:rPr lang="en-PH" b="1" dirty="0"/>
              <a:t>Bone aging (absence of distal femoral epiphysis in newborns</a:t>
            </a:r>
            <a:r>
              <a:rPr lang="en-PH" sz="2400" b="1" dirty="0"/>
              <a:t>)</a:t>
            </a:r>
            <a:endParaRPr lang="en-PH" b="1" dirty="0"/>
          </a:p>
          <a:p>
            <a:pPr>
              <a:defRPr/>
            </a:pPr>
            <a:r>
              <a:rPr lang="en-PH" b="1" dirty="0"/>
              <a:t>X-rays of the skull - show large </a:t>
            </a:r>
            <a:r>
              <a:rPr lang="en-PH" b="1" dirty="0" smtClean="0"/>
              <a:t>fontanels </a:t>
            </a:r>
            <a:r>
              <a:rPr lang="en-PH" b="1" dirty="0"/>
              <a:t>and wide sutures with wormian bones (intersutural bones)</a:t>
            </a:r>
          </a:p>
          <a:p>
            <a:pPr>
              <a:defRPr/>
            </a:pPr>
            <a:r>
              <a:rPr lang="en-PH" b="1" dirty="0" err="1"/>
              <a:t>Scintigraphy</a:t>
            </a:r>
            <a:r>
              <a:rPr lang="en-US" b="1" dirty="0"/>
              <a:t>- normally situated thyroid gland with a normal or avid uptake of radionuclide indicates a defect in thyroid hormone biosynthesis</a:t>
            </a:r>
            <a:endParaRPr lang="en-PH" b="1" dirty="0"/>
          </a:p>
          <a:p>
            <a:pPr>
              <a:defRPr/>
            </a:pPr>
            <a:r>
              <a:rPr lang="en-PH" b="1" dirty="0"/>
              <a:t>Ultrasound of the thyroid gland</a:t>
            </a:r>
          </a:p>
          <a:p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PH" altLang="en-US" b="1" dirty="0"/>
              <a:t>Lab findings</a:t>
            </a:r>
            <a:endParaRPr lang="en-PH" b="1" dirty="0"/>
          </a:p>
        </p:txBody>
      </p:sp>
    </p:spTree>
    <p:extLst>
      <p:ext uri="{BB962C8B-B14F-4D97-AF65-F5344CB8AC3E}">
        <p14:creationId xmlns:p14="http://schemas.microsoft.com/office/powerpoint/2010/main" xmlns="" val="168896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wormian bon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215167" y="1027906"/>
            <a:ext cx="6542468" cy="51515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11544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099256" y="553791"/>
            <a:ext cx="6547856" cy="5988676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5" name="Right Arrow 4"/>
          <p:cNvSpPr/>
          <p:nvPr/>
        </p:nvSpPr>
        <p:spPr>
          <a:xfrm>
            <a:off x="2601533" y="2761966"/>
            <a:ext cx="412124" cy="24469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459865" y="3678696"/>
            <a:ext cx="412124" cy="24469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10745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b="1" dirty="0"/>
              <a:t>Levothyroxine is the treatment of choice</a:t>
            </a:r>
          </a:p>
          <a:p>
            <a:r>
              <a:rPr lang="en-US" altLang="en-US" b="1" dirty="0"/>
              <a:t>Lifelong in most cases</a:t>
            </a:r>
          </a:p>
          <a:p>
            <a:r>
              <a:rPr lang="en-US" altLang="en-US" b="1" dirty="0"/>
              <a:t>Newborns dose is 15 </a:t>
            </a:r>
            <a:r>
              <a:rPr lang="el-GR" altLang="en-US" b="1" dirty="0"/>
              <a:t>μ</a:t>
            </a:r>
            <a:r>
              <a:rPr lang="en-US" altLang="en-US" b="1" dirty="0"/>
              <a:t>g/kg, higher severe cases</a:t>
            </a:r>
          </a:p>
          <a:p>
            <a:r>
              <a:rPr lang="en-US" altLang="en-US" b="1" dirty="0"/>
              <a:t>Should not be mixed with soy protein or iron tablets that will bind T4 and inhibit absorption</a:t>
            </a:r>
          </a:p>
          <a:p>
            <a:r>
              <a:rPr lang="en-US" altLang="en-US" b="1" dirty="0"/>
              <a:t>Maintenance dose:  4 </a:t>
            </a:r>
            <a:r>
              <a:rPr lang="el-GR" altLang="en-US" b="1" dirty="0"/>
              <a:t>μ</a:t>
            </a:r>
            <a:r>
              <a:rPr lang="en-US" altLang="en-US" b="1" dirty="0"/>
              <a:t>g/kg/day in children, 2 </a:t>
            </a:r>
            <a:r>
              <a:rPr lang="el-GR" altLang="en-US" b="1" dirty="0"/>
              <a:t>μ</a:t>
            </a:r>
            <a:r>
              <a:rPr lang="en-US" altLang="en-US" b="1" dirty="0"/>
              <a:t>g/kg/day in adults</a:t>
            </a:r>
          </a:p>
          <a:p>
            <a:endParaRPr lang="en-PH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Treatment of Hypothyroidism</a:t>
            </a:r>
            <a:endParaRPr lang="en-PH" b="1" dirty="0"/>
          </a:p>
        </p:txBody>
      </p:sp>
    </p:spTree>
    <p:extLst>
      <p:ext uri="{BB962C8B-B14F-4D97-AF65-F5344CB8AC3E}">
        <p14:creationId xmlns:p14="http://schemas.microsoft.com/office/powerpoint/2010/main" xmlns="" val="38454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b="1" dirty="0"/>
              <a:t>TREATMENT</a:t>
            </a:r>
            <a:br>
              <a:rPr lang="en-US" altLang="en-US" sz="4000" b="1" dirty="0"/>
            </a:br>
            <a:r>
              <a:rPr lang="en-US" altLang="en-US" sz="4000" b="1" dirty="0"/>
              <a:t>L-THYROXINE (T4)</a:t>
            </a:r>
          </a:p>
        </p:txBody>
      </p:sp>
      <p:sp>
        <p:nvSpPr>
          <p:cNvPr id="48254" name="Rectangle 126"/>
          <p:cNvSpPr>
            <a:spLocks noGrp="1" noChangeArrowheads="1"/>
          </p:cNvSpPr>
          <p:nvPr>
            <p:ph type="body" sz="half" idx="1"/>
          </p:nvPr>
        </p:nvSpPr>
        <p:spPr>
          <a:xfrm>
            <a:off x="6248400" y="533401"/>
            <a:ext cx="4038600" cy="4525963"/>
          </a:xfrm>
        </p:spPr>
        <p:txBody>
          <a:bodyPr/>
          <a:lstStyle/>
          <a:p>
            <a:endParaRPr lang="en-US" altLang="en-US" dirty="0"/>
          </a:p>
        </p:txBody>
      </p:sp>
      <p:graphicFrame>
        <p:nvGraphicFramePr>
          <p:cNvPr id="48253" name="Group 125"/>
          <p:cNvGraphicFramePr>
            <a:graphicFrameLocks noGrp="1"/>
          </p:cNvGraphicFramePr>
          <p:nvPr>
            <p:ph sz="half" idx="2"/>
          </p:nvPr>
        </p:nvGraphicFramePr>
        <p:xfrm>
          <a:off x="1524000" y="1720851"/>
          <a:ext cx="8991600" cy="5140135"/>
        </p:xfrm>
        <a:graphic>
          <a:graphicData uri="http://schemas.openxmlformats.org/drawingml/2006/table">
            <a:tbl>
              <a:tblPr/>
              <a:tblGrid>
                <a:gridCol w="2247900"/>
                <a:gridCol w="2247900"/>
                <a:gridCol w="2247900"/>
                <a:gridCol w="2247900"/>
              </a:tblGrid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Daily dose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ush Script MT" pitchFamily="66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Daily dose range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ush Script MT" pitchFamily="66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g/day)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range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6 MONTHS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6-12 MONTHS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37.5-75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1-5 YEARS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5-12 YEARS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50-125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 YEARS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75-175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100-200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7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Untreated newborns become severely mentally retarded and growth stunted; diagnosis should be made within 2 months and treatment started as early as diagnosis is made</a:t>
            </a:r>
          </a:p>
          <a:p>
            <a:r>
              <a:rPr lang="en-US" altLang="en-US" b="1" dirty="0"/>
              <a:t>Treatment if started within a few weeks of life provides an excellent prognosis</a:t>
            </a:r>
          </a:p>
          <a:p>
            <a:endParaRPr lang="en-PH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Prognosis</a:t>
            </a:r>
            <a:endParaRPr lang="en-PH" b="1" dirty="0"/>
          </a:p>
        </p:txBody>
      </p:sp>
    </p:spTree>
    <p:extLst>
      <p:ext uri="{BB962C8B-B14F-4D97-AF65-F5344CB8AC3E}">
        <p14:creationId xmlns:p14="http://schemas.microsoft.com/office/powerpoint/2010/main" xmlns="" val="108271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Placeholder 6"/>
          <p:cNvSpPr>
            <a:spLocks noGrp="1"/>
          </p:cNvSpPr>
          <p:nvPr>
            <p:ph type="body" sz="half" idx="2"/>
          </p:nvPr>
        </p:nvSpPr>
        <p:spPr>
          <a:xfrm>
            <a:off x="2133600" y="2828925"/>
            <a:ext cx="2209800" cy="2179638"/>
          </a:xfrm>
        </p:spPr>
        <p:txBody>
          <a:bodyPr/>
          <a:lstStyle/>
          <a:p>
            <a:pPr eaLnBrk="1" hangingPunct="1"/>
            <a:endParaRPr lang="en-PH" altLang="en-US" sz="1400" dirty="0"/>
          </a:p>
          <a:p>
            <a:pPr eaLnBrk="1" hangingPunct="1"/>
            <a:endParaRPr lang="en-PH" altLang="en-US" sz="1400" dirty="0"/>
          </a:p>
        </p:txBody>
      </p:sp>
      <p:pic>
        <p:nvPicPr>
          <p:cNvPr id="5" name="Content Placeholder 4" descr="congenital hypothyroid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4890" b="14890"/>
          <a:stretch>
            <a:fillRect/>
          </a:stretch>
        </p:blipFill>
        <p:spPr>
          <a:xfrm>
            <a:off x="2933700" y="321972"/>
            <a:ext cx="6172200" cy="5549497"/>
          </a:xfrm>
          <a:scene3d>
            <a:camera prst="perspectiveAbove"/>
            <a:lightRig rig="threePt" dir="t"/>
          </a:scene3d>
        </p:spPr>
      </p:pic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424143-0B12-4481-AE87-7C61B696905B}" type="slidenum">
              <a:rPr lang="en-PH" altLang="en-US" sz="1200">
                <a:solidFill>
                  <a:srgbClr val="045C75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PH" altLang="en-US" sz="1200" dirty="0">
              <a:solidFill>
                <a:srgbClr val="045C75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33600" y="1524001"/>
            <a:ext cx="1600200" cy="1235075"/>
          </a:xfrm>
        </p:spPr>
        <p:txBody>
          <a:bodyPr>
            <a:normAutofit/>
          </a:bodyPr>
          <a:lstStyle/>
          <a:p>
            <a:pPr>
              <a:defRPr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33084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/>
              <a:t>Next, </a:t>
            </a:r>
          </a:p>
          <a:p>
            <a:r>
              <a:rPr lang="en-US" altLang="en-US" b="1" dirty="0"/>
              <a:t>God created the monkey and said: "Entertain people, do tricks, and make them laugh.</a:t>
            </a:r>
          </a:p>
          <a:p>
            <a:r>
              <a:rPr lang="en-US" altLang="en-US" b="1" dirty="0"/>
              <a:t>For this, I'll give you a twenty-year life span." </a:t>
            </a:r>
          </a:p>
          <a:p>
            <a:r>
              <a:rPr lang="en-US" altLang="en-US" b="1" dirty="0"/>
              <a:t>The monkey said: "Monkey tricks for twenty years? </a:t>
            </a:r>
            <a:br>
              <a:rPr lang="en-US" altLang="en-US" b="1" dirty="0"/>
            </a:br>
            <a:r>
              <a:rPr lang="en-US" altLang="en-US" b="1" dirty="0"/>
              <a:t>That's a pretty long time to perform. How about I give you back ten like the Dog did?" </a:t>
            </a:r>
            <a:br>
              <a:rPr lang="en-US" altLang="en-US" b="1" dirty="0"/>
            </a:br>
            <a:endParaRPr lang="en-US" altLang="en-US" b="1" dirty="0"/>
          </a:p>
          <a:p>
            <a:r>
              <a:rPr lang="en-US" altLang="en-US" b="1" dirty="0"/>
              <a:t>And God agreed. </a:t>
            </a:r>
            <a:br>
              <a:rPr lang="en-US" altLang="en-US" b="1" dirty="0"/>
            </a:br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116634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God then created the cow and said: "You must go into the field with the farmer all day long and suffer under the sun, have calves and give milk to support the farmer's family. </a:t>
            </a:r>
          </a:p>
          <a:p>
            <a:r>
              <a:rPr lang="en-US" altLang="en-US" b="1" dirty="0"/>
              <a:t>For this, I will give you a life span of sixty years." </a:t>
            </a:r>
          </a:p>
          <a:p>
            <a:r>
              <a:rPr lang="en-US" altLang="en-US" b="1" dirty="0"/>
              <a:t>The cow said: "That's kind of a tough life you want </a:t>
            </a:r>
            <a:br>
              <a:rPr lang="en-US" altLang="en-US" b="1" dirty="0"/>
            </a:br>
            <a:r>
              <a:rPr lang="en-US" altLang="en-US" b="1" dirty="0"/>
              <a:t>me to live for sixty years. How about twenty and I'll give back the other forty?" </a:t>
            </a:r>
            <a:br>
              <a:rPr lang="en-US" altLang="en-US" b="1" dirty="0"/>
            </a:br>
            <a:endParaRPr lang="en-US" altLang="en-US" b="1" dirty="0"/>
          </a:p>
          <a:p>
            <a:r>
              <a:rPr lang="en-US" altLang="en-US" b="1" dirty="0"/>
              <a:t>And God agreed again.</a:t>
            </a:r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10537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Finally, God created man and said: "Eat, sleep, play, marry and enjoy Your life. For this, I'll give you twenty years." </a:t>
            </a:r>
          </a:p>
          <a:p>
            <a:r>
              <a:rPr lang="en-US" altLang="en-US" b="1" dirty="0"/>
              <a:t>But man said: "Only twenty years? Could you possibly give me my twenty, the forty the cow gave back, the ten the monkey gave back, and the ten the dog gave back; that makes eighty, okay?"</a:t>
            </a:r>
          </a:p>
          <a:p>
            <a:r>
              <a:rPr lang="en-US" altLang="en-US" b="1" dirty="0"/>
              <a:t>"Okay," said God, "You asked for it." </a:t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b="1" dirty="0"/>
          </a:p>
          <a:p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171377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b="1" dirty="0"/>
              <a:t>So that is why </a:t>
            </a:r>
          </a:p>
          <a:p>
            <a:r>
              <a:rPr lang="en-US" altLang="en-US" b="1" dirty="0"/>
              <a:t>the first twenty years we eat, sleep, play and enjoy ourselves. </a:t>
            </a:r>
          </a:p>
          <a:p>
            <a:r>
              <a:rPr lang="en-US" altLang="en-US" b="1" dirty="0"/>
              <a:t>For the next forty years we slave in the sun to support our family. </a:t>
            </a:r>
          </a:p>
          <a:p>
            <a:r>
              <a:rPr lang="en-US" altLang="en-US" b="1" dirty="0"/>
              <a:t>For the next ten years we do monkey tricks to entertain the grand-children. </a:t>
            </a:r>
          </a:p>
          <a:p>
            <a:r>
              <a:rPr lang="en-US" altLang="en-US" b="1" dirty="0"/>
              <a:t>And for the last ten years we sit on the front porch and bark at everyone. </a:t>
            </a:r>
          </a:p>
          <a:p>
            <a:r>
              <a:rPr lang="en-US" altLang="en-US" b="1" dirty="0"/>
              <a:t>Life has now been explained to you! </a:t>
            </a:r>
            <a:br>
              <a:rPr lang="en-US" altLang="en-US" b="1" dirty="0"/>
            </a:br>
            <a:endParaRPr lang="en-US" altLang="en-US" b="1" dirty="0"/>
          </a:p>
          <a:p>
            <a:r>
              <a:rPr lang="en-US" altLang="en-US" b="1" dirty="0"/>
              <a:t>God may call at any time Make sure you are ready</a:t>
            </a:r>
          </a:p>
          <a:p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35671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4648200" y="685801"/>
            <a:ext cx="342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</a:t>
            </a:r>
            <a:r>
              <a:rPr lang="en-US" altLang="en-US" sz="2800" b="1"/>
              <a:t>HYPOTHALAMUS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5105400" y="2438401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</a:t>
            </a:r>
            <a:r>
              <a:rPr lang="en-US" altLang="en-US" sz="2800" b="1"/>
              <a:t>PITUITARY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5181600" y="3886201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End organ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181600" y="5334001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HORMONE</a:t>
            </a:r>
          </a:p>
        </p:txBody>
      </p:sp>
      <p:sp>
        <p:nvSpPr>
          <p:cNvPr id="5126" name="AutoShape 8"/>
          <p:cNvSpPr>
            <a:spLocks noChangeArrowheads="1"/>
          </p:cNvSpPr>
          <p:nvPr/>
        </p:nvSpPr>
        <p:spPr bwMode="auto">
          <a:xfrm>
            <a:off x="6019800" y="1219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rgbClr val="06DE4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PH" altLang="en-US"/>
          </a:p>
        </p:txBody>
      </p:sp>
      <p:sp>
        <p:nvSpPr>
          <p:cNvPr id="5127" name="AutoShape 9"/>
          <p:cNvSpPr>
            <a:spLocks noChangeArrowheads="1"/>
          </p:cNvSpPr>
          <p:nvPr/>
        </p:nvSpPr>
        <p:spPr bwMode="auto">
          <a:xfrm>
            <a:off x="6019800" y="44196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rgbClr val="06DE4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PH" altLang="en-US"/>
          </a:p>
        </p:txBody>
      </p:sp>
      <p:sp>
        <p:nvSpPr>
          <p:cNvPr id="5128" name="AutoShape 10"/>
          <p:cNvSpPr>
            <a:spLocks noChangeArrowheads="1"/>
          </p:cNvSpPr>
          <p:nvPr/>
        </p:nvSpPr>
        <p:spPr bwMode="auto">
          <a:xfrm>
            <a:off x="6019800" y="29718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rgbClr val="06DE4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PH" altLang="en-US"/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 rot="10800000">
            <a:off x="8534401" y="1588"/>
            <a:ext cx="898525" cy="5561012"/>
          </a:xfrm>
          <a:prstGeom prst="curvedRightArrow">
            <a:avLst>
              <a:gd name="adj1" fmla="val 123781"/>
              <a:gd name="adj2" fmla="val 247562"/>
              <a:gd name="adj3" fmla="val 33333"/>
            </a:avLst>
          </a:prstGeom>
          <a:solidFill>
            <a:srgbClr val="B90B3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PH" altLang="en-US"/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8001000" y="31242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b="1"/>
          </a:p>
        </p:txBody>
      </p:sp>
      <p:sp>
        <p:nvSpPr>
          <p:cNvPr id="5131" name="Line 15"/>
          <p:cNvSpPr>
            <a:spLocks noChangeShapeType="1"/>
          </p:cNvSpPr>
          <p:nvPr/>
        </p:nvSpPr>
        <p:spPr bwMode="auto">
          <a:xfrm>
            <a:off x="7924800" y="1371600"/>
            <a:ext cx="5334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H"/>
          </a:p>
        </p:txBody>
      </p:sp>
      <p:sp>
        <p:nvSpPr>
          <p:cNvPr id="5132" name="AutoShape 16"/>
          <p:cNvSpPr>
            <a:spLocks noChangeArrowheads="1"/>
          </p:cNvSpPr>
          <p:nvPr/>
        </p:nvSpPr>
        <p:spPr bwMode="auto">
          <a:xfrm>
            <a:off x="5486400" y="4800600"/>
            <a:ext cx="304800" cy="304800"/>
          </a:xfrm>
          <a:prstGeom prst="plus">
            <a:avLst>
              <a:gd name="adj" fmla="val 25000"/>
            </a:avLst>
          </a:prstGeom>
          <a:solidFill>
            <a:srgbClr val="06DE49"/>
          </a:solidFill>
          <a:ln w="9525">
            <a:solidFill>
              <a:srgbClr val="06DE4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PH" altLang="en-US"/>
          </a:p>
        </p:txBody>
      </p:sp>
      <p:sp>
        <p:nvSpPr>
          <p:cNvPr id="5133" name="AutoShape 17"/>
          <p:cNvSpPr>
            <a:spLocks noChangeArrowheads="1"/>
          </p:cNvSpPr>
          <p:nvPr/>
        </p:nvSpPr>
        <p:spPr bwMode="auto">
          <a:xfrm>
            <a:off x="5410200" y="3200400"/>
            <a:ext cx="304800" cy="304800"/>
          </a:xfrm>
          <a:prstGeom prst="plus">
            <a:avLst>
              <a:gd name="adj" fmla="val 25000"/>
            </a:avLst>
          </a:prstGeom>
          <a:solidFill>
            <a:srgbClr val="06DE49"/>
          </a:solidFill>
          <a:ln w="9525">
            <a:solidFill>
              <a:srgbClr val="06DE4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PH" altLang="en-US"/>
          </a:p>
        </p:txBody>
      </p:sp>
      <p:sp>
        <p:nvSpPr>
          <p:cNvPr id="5134" name="AutoShape 18"/>
          <p:cNvSpPr>
            <a:spLocks noChangeArrowheads="1"/>
          </p:cNvSpPr>
          <p:nvPr/>
        </p:nvSpPr>
        <p:spPr bwMode="auto">
          <a:xfrm>
            <a:off x="5410200" y="1524000"/>
            <a:ext cx="304800" cy="304800"/>
          </a:xfrm>
          <a:prstGeom prst="plus">
            <a:avLst>
              <a:gd name="adj" fmla="val 25000"/>
            </a:avLst>
          </a:prstGeom>
          <a:solidFill>
            <a:srgbClr val="06DE49"/>
          </a:solidFill>
          <a:ln w="9525">
            <a:solidFill>
              <a:srgbClr val="06DE4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xmlns="" val="3694973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2417" y="1811218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en-PH" sz="5400" b="1" dirty="0" smtClean="0"/>
              <a:t>CONGENITAL HYPOTHYROIDISM</a:t>
            </a:r>
            <a:endParaRPr lang="en-PH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417" y="3468531"/>
            <a:ext cx="9144000" cy="754025"/>
          </a:xfrm>
        </p:spPr>
        <p:txBody>
          <a:bodyPr>
            <a:normAutofit/>
          </a:bodyPr>
          <a:lstStyle/>
          <a:p>
            <a:pPr algn="ctr"/>
            <a:r>
              <a:rPr lang="en-PH" sz="2400" b="1" dirty="0" smtClean="0"/>
              <a:t>WILSON C CUA MD DPPS FPSPME</a:t>
            </a:r>
            <a:endParaRPr lang="en-PH" sz="2400" b="1" dirty="0"/>
          </a:p>
        </p:txBody>
      </p:sp>
    </p:spTree>
    <p:extLst>
      <p:ext uri="{BB962C8B-B14F-4D97-AF65-F5344CB8AC3E}">
        <p14:creationId xmlns:p14="http://schemas.microsoft.com/office/powerpoint/2010/main" xmlns="" val="28284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/>
              <a:t>“</a:t>
            </a:r>
            <a:r>
              <a:rPr lang="en-US" altLang="en-US" b="1" i="1" dirty="0">
                <a:latin typeface="Harrington" pitchFamily="82" charset="0"/>
              </a:rPr>
              <a:t>That we can today rescue children otherwise doomed to helpless idiocy – that we can restore to life the hopeless victims of myxoedema”</a:t>
            </a:r>
          </a:p>
          <a:p>
            <a:pPr>
              <a:buFontTx/>
              <a:buNone/>
            </a:pPr>
            <a:endParaRPr lang="en-US" altLang="en-US" b="1" i="1" dirty="0">
              <a:latin typeface="Harrington" pitchFamily="82" charset="0"/>
            </a:endParaRPr>
          </a:p>
          <a:p>
            <a:pPr>
              <a:buFontTx/>
              <a:buNone/>
            </a:pPr>
            <a:r>
              <a:rPr lang="en-US" altLang="en-US" b="1" i="1" dirty="0">
                <a:latin typeface="Harrington" pitchFamily="82" charset="0"/>
              </a:rPr>
              <a:t>“The results as a rule are most astounding – unparalleled by anything in the whole range of curative measures within 6 weeks a poor feeble-minded toad like caricature of humanity may be restore to mental and bodily health”</a:t>
            </a:r>
          </a:p>
          <a:p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b="1" dirty="0"/>
              <a:t>SIR WILLIAM OSLER</a:t>
            </a:r>
            <a:br>
              <a:rPr lang="en-US" altLang="en-US" b="1" dirty="0"/>
            </a:br>
            <a:r>
              <a:rPr lang="en-US" altLang="en-US" b="1" dirty="0"/>
              <a:t>1898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34104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altLang="en-US" b="1" dirty="0"/>
              <a:t>Asymptomatic at birth; transplacental transfer of maternal T4 (33%)</a:t>
            </a:r>
          </a:p>
          <a:p>
            <a:r>
              <a:rPr lang="en-PH" altLang="en-US" b="1" dirty="0"/>
              <a:t>NBS: increased TSH and low T4</a:t>
            </a:r>
          </a:p>
          <a:p>
            <a:r>
              <a:rPr lang="en-PH" altLang="en-US" b="1" dirty="0"/>
              <a:t> Incidence worldwide: 1:4000</a:t>
            </a:r>
          </a:p>
          <a:p>
            <a:r>
              <a:rPr lang="en-PH" altLang="en-US" b="1" dirty="0"/>
              <a:t> Girls: Boys ratio of 2:1</a:t>
            </a:r>
          </a:p>
          <a:p>
            <a:r>
              <a:rPr lang="en-PH" altLang="en-US" b="1" dirty="0"/>
              <a:t>Most commonly caused by some form of thyroid dysgenesis, of which ectopic thyroid is most frequent; demonstrable by thyroid scan or through ultrasound (mass at the back of the tongue or middle part of the neck at the hyoid level)</a:t>
            </a:r>
          </a:p>
          <a:p>
            <a:endParaRPr lang="en-PH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PH" altLang="en-US" b="1" dirty="0"/>
              <a:t>Congenital Hypothyroidism</a:t>
            </a:r>
            <a:endParaRPr lang="en-PH" b="1" dirty="0"/>
          </a:p>
        </p:txBody>
      </p:sp>
    </p:spTree>
    <p:extLst>
      <p:ext uri="{BB962C8B-B14F-4D97-AF65-F5344CB8AC3E}">
        <p14:creationId xmlns:p14="http://schemas.microsoft.com/office/powerpoint/2010/main" xmlns="" val="7948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772</Words>
  <Application>Microsoft Office PowerPoint</Application>
  <PresentationFormat>Custom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MEANING OF LIFE</vt:lpstr>
      <vt:lpstr>Slide 2</vt:lpstr>
      <vt:lpstr>Slide 3</vt:lpstr>
      <vt:lpstr>Slide 4</vt:lpstr>
      <vt:lpstr>Slide 5</vt:lpstr>
      <vt:lpstr>Slide 6</vt:lpstr>
      <vt:lpstr>CONGENITAL HYPOTHYROIDISM</vt:lpstr>
      <vt:lpstr>SIR WILLIAM OSLER 1898</vt:lpstr>
      <vt:lpstr>Congenital Hypothyroidism</vt:lpstr>
      <vt:lpstr>Manifestations of Congenital Hypothyroidism</vt:lpstr>
      <vt:lpstr>Diagnosis</vt:lpstr>
      <vt:lpstr>Slide 12</vt:lpstr>
      <vt:lpstr>Lab findings</vt:lpstr>
      <vt:lpstr>Slide 14</vt:lpstr>
      <vt:lpstr>Slide 15</vt:lpstr>
      <vt:lpstr>Treatment of Hypothyroidism</vt:lpstr>
      <vt:lpstr>TREATMENT L-THYROXINE (T4)</vt:lpstr>
      <vt:lpstr>Prognosis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HYPOTHYROIDISM</dc:title>
  <dc:creator>wilson c cua</dc:creator>
  <cp:lastModifiedBy>WARNERVE</cp:lastModifiedBy>
  <cp:revision>9</cp:revision>
  <dcterms:created xsi:type="dcterms:W3CDTF">2015-09-09T10:51:54Z</dcterms:created>
  <dcterms:modified xsi:type="dcterms:W3CDTF">2016-05-18T23:52:00Z</dcterms:modified>
</cp:coreProperties>
</file>