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 id="2147483828" r:id="rId4"/>
    <p:sldMasterId id="2147483840" r:id="rId5"/>
    <p:sldMasterId id="2147483852" r:id="rId6"/>
    <p:sldMasterId id="2147483864" r:id="rId7"/>
    <p:sldMasterId id="2147483876" r:id="rId8"/>
    <p:sldMasterId id="2147483900" r:id="rId9"/>
    <p:sldMasterId id="2147483912" r:id="rId10"/>
    <p:sldMasterId id="2147484092" r:id="rId11"/>
  </p:sldMasterIdLst>
  <p:notesMasterIdLst>
    <p:notesMasterId r:id="rId99"/>
  </p:notesMasterIdLst>
  <p:sldIdLst>
    <p:sldId id="256" r:id="rId12"/>
    <p:sldId id="301" r:id="rId13"/>
    <p:sldId id="372" r:id="rId14"/>
    <p:sldId id="262" r:id="rId15"/>
    <p:sldId id="260" r:id="rId16"/>
    <p:sldId id="261" r:id="rId17"/>
    <p:sldId id="356" r:id="rId18"/>
    <p:sldId id="357" r:id="rId19"/>
    <p:sldId id="264" r:id="rId20"/>
    <p:sldId id="297" r:id="rId21"/>
    <p:sldId id="352" r:id="rId22"/>
    <p:sldId id="353" r:id="rId23"/>
    <p:sldId id="354" r:id="rId24"/>
    <p:sldId id="355" r:id="rId25"/>
    <p:sldId id="263" r:id="rId26"/>
    <p:sldId id="265" r:id="rId27"/>
    <p:sldId id="300" r:id="rId28"/>
    <p:sldId id="266" r:id="rId29"/>
    <p:sldId id="358" r:id="rId30"/>
    <p:sldId id="373" r:id="rId31"/>
    <p:sldId id="360" r:id="rId32"/>
    <p:sldId id="267" r:id="rId33"/>
    <p:sldId id="268" r:id="rId34"/>
    <p:sldId id="270" r:id="rId35"/>
    <p:sldId id="271" r:id="rId36"/>
    <p:sldId id="269" r:id="rId37"/>
    <p:sldId id="361" r:id="rId38"/>
    <p:sldId id="274" r:id="rId39"/>
    <p:sldId id="362" r:id="rId40"/>
    <p:sldId id="364" r:id="rId41"/>
    <p:sldId id="365" r:id="rId42"/>
    <p:sldId id="273" r:id="rId43"/>
    <p:sldId id="275" r:id="rId44"/>
    <p:sldId id="377" r:id="rId45"/>
    <p:sldId id="298" r:id="rId46"/>
    <p:sldId id="366" r:id="rId47"/>
    <p:sldId id="278" r:id="rId48"/>
    <p:sldId id="367" r:id="rId49"/>
    <p:sldId id="371" r:id="rId50"/>
    <p:sldId id="279" r:id="rId51"/>
    <p:sldId id="281" r:id="rId52"/>
    <p:sldId id="369" r:id="rId53"/>
    <p:sldId id="368" r:id="rId54"/>
    <p:sldId id="370" r:id="rId55"/>
    <p:sldId id="276" r:id="rId56"/>
    <p:sldId id="299" r:id="rId57"/>
    <p:sldId id="277" r:id="rId58"/>
    <p:sldId id="332" r:id="rId59"/>
    <p:sldId id="317" r:id="rId60"/>
    <p:sldId id="334" r:id="rId61"/>
    <p:sldId id="306" r:id="rId62"/>
    <p:sldId id="315" r:id="rId63"/>
    <p:sldId id="307" r:id="rId64"/>
    <p:sldId id="342" r:id="rId65"/>
    <p:sldId id="308" r:id="rId66"/>
    <p:sldId id="374" r:id="rId67"/>
    <p:sldId id="335" r:id="rId68"/>
    <p:sldId id="343" r:id="rId69"/>
    <p:sldId id="309" r:id="rId70"/>
    <p:sldId id="318" r:id="rId71"/>
    <p:sldId id="310" r:id="rId72"/>
    <p:sldId id="321" r:id="rId73"/>
    <p:sldId id="338" r:id="rId74"/>
    <p:sldId id="322" r:id="rId75"/>
    <p:sldId id="323" r:id="rId76"/>
    <p:sldId id="344" r:id="rId77"/>
    <p:sldId id="324" r:id="rId78"/>
    <p:sldId id="336" r:id="rId79"/>
    <p:sldId id="376" r:id="rId80"/>
    <p:sldId id="333" r:id="rId81"/>
    <p:sldId id="325" r:id="rId82"/>
    <p:sldId id="331" r:id="rId83"/>
    <p:sldId id="337" r:id="rId84"/>
    <p:sldId id="319" r:id="rId85"/>
    <p:sldId id="320" r:id="rId86"/>
    <p:sldId id="345" r:id="rId87"/>
    <p:sldId id="346" r:id="rId88"/>
    <p:sldId id="347" r:id="rId89"/>
    <p:sldId id="348" r:id="rId90"/>
    <p:sldId id="349" r:id="rId91"/>
    <p:sldId id="350" r:id="rId92"/>
    <p:sldId id="351" r:id="rId93"/>
    <p:sldId id="327" r:id="rId94"/>
    <p:sldId id="328" r:id="rId95"/>
    <p:sldId id="340" r:id="rId96"/>
    <p:sldId id="329" r:id="rId97"/>
    <p:sldId id="330"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89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A9AD0-5F1B-4B4D-8A42-F9068801BE07}" type="datetimeFigureOut">
              <a:rPr lang="en-US" smtClean="0"/>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1188B-621D-4A84-A542-76759259CC30}" type="slidenum">
              <a:rPr lang="en-US" smtClean="0"/>
              <a:t>‹#›</a:t>
            </a:fld>
            <a:endParaRPr lang="en-US"/>
          </a:p>
        </p:txBody>
      </p:sp>
    </p:spTree>
    <p:extLst>
      <p:ext uri="{BB962C8B-B14F-4D97-AF65-F5344CB8AC3E}">
        <p14:creationId xmlns:p14="http://schemas.microsoft.com/office/powerpoint/2010/main" val="238422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rush is the initial response the abuser feels when smoking or injecting methamphetamine. During the rush, the abuser’s heartbeat races and metabolism Unlike the rush associated with crack cocaine, which lasts for approximately two to five minutes, the methamphetamine rush can continue for up to thirty minutes.</a:t>
            </a:r>
            <a:endParaRPr lang="en-US" dirty="0"/>
          </a:p>
        </p:txBody>
      </p:sp>
      <p:sp>
        <p:nvSpPr>
          <p:cNvPr id="4" name="Slide Number Placeholder 3"/>
          <p:cNvSpPr>
            <a:spLocks noGrp="1"/>
          </p:cNvSpPr>
          <p:nvPr>
            <p:ph type="sldNum" sz="quarter" idx="10"/>
          </p:nvPr>
        </p:nvSpPr>
        <p:spPr/>
        <p:txBody>
          <a:bodyPr/>
          <a:lstStyle/>
          <a:p>
            <a:fld id="{6671188B-621D-4A84-A542-76759259CC30}" type="slidenum">
              <a:rPr lang="en-US" smtClean="0"/>
              <a:t>51</a:t>
            </a:fld>
            <a:endParaRPr lang="en-US"/>
          </a:p>
        </p:txBody>
      </p:sp>
    </p:spTree>
    <p:extLst>
      <p:ext uri="{BB962C8B-B14F-4D97-AF65-F5344CB8AC3E}">
        <p14:creationId xmlns:p14="http://schemas.microsoft.com/office/powerpoint/2010/main" val="67040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High</a:t>
            </a:r>
            <a:r>
              <a:rPr lang="en-US" dirty="0" smtClean="0"/>
              <a:t>—The rush is followed by a high, sometimes called “the shoulder.” During the high, the abuser often feels aggressively smarter and becomes argumentative, often interrupting other people and finishing their sentences. The delusional effects can result in a user becoming intensely focused on an insignificant item, such as repeatedly cleaning the same window for several hours. The high can last four to sixteen hours</a:t>
            </a:r>
            <a:endParaRPr lang="en-US" dirty="0"/>
          </a:p>
        </p:txBody>
      </p:sp>
      <p:sp>
        <p:nvSpPr>
          <p:cNvPr id="4" name="Slide Number Placeholder 3"/>
          <p:cNvSpPr>
            <a:spLocks noGrp="1"/>
          </p:cNvSpPr>
          <p:nvPr>
            <p:ph type="sldNum" sz="quarter" idx="10"/>
          </p:nvPr>
        </p:nvSpPr>
        <p:spPr/>
        <p:txBody>
          <a:bodyPr/>
          <a:lstStyle/>
          <a:p>
            <a:fld id="{6671188B-621D-4A84-A542-76759259CC30}" type="slidenum">
              <a:rPr lang="en-US" smtClean="0"/>
              <a:t>52</a:t>
            </a:fld>
            <a:endParaRPr lang="en-US"/>
          </a:p>
        </p:txBody>
      </p:sp>
    </p:spTree>
    <p:extLst>
      <p:ext uri="{BB962C8B-B14F-4D97-AF65-F5344CB8AC3E}">
        <p14:creationId xmlns:p14="http://schemas.microsoft.com/office/powerpoint/2010/main" val="70091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binge is the uncontrolled use of a drug or alcohol. It refers to the abuser’s urge to maintain the high by smoking or injecting more methamphetamine. The binge can last three to fifteen days. During the binge, the abuser becomes hyperactive both mentally and physically. </a:t>
            </a:r>
            <a:endParaRPr lang="en-US" dirty="0"/>
          </a:p>
        </p:txBody>
      </p:sp>
      <p:sp>
        <p:nvSpPr>
          <p:cNvPr id="4" name="Slide Number Placeholder 3"/>
          <p:cNvSpPr>
            <a:spLocks noGrp="1"/>
          </p:cNvSpPr>
          <p:nvPr>
            <p:ph type="sldNum" sz="quarter" idx="10"/>
          </p:nvPr>
        </p:nvSpPr>
        <p:spPr/>
        <p:txBody>
          <a:bodyPr/>
          <a:lstStyle/>
          <a:p>
            <a:fld id="{6671188B-621D-4A84-A542-76759259CC30}" type="slidenum">
              <a:rPr lang="en-US" smtClean="0"/>
              <a:t>53</a:t>
            </a:fld>
            <a:endParaRPr lang="en-US"/>
          </a:p>
        </p:txBody>
      </p:sp>
    </p:spTree>
    <p:extLst>
      <p:ext uri="{BB962C8B-B14F-4D97-AF65-F5344CB8AC3E}">
        <p14:creationId xmlns:p14="http://schemas.microsoft.com/office/powerpoint/2010/main" val="22685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abuser is most dangerous when experiencing a phase of the addiction called “tweaking”—methamphetamine no longer provides a rush or a high. Unable to relieve the horrible feelings of emptiness and craving, an abuser loses his sense of identity. Unable to relieve the horrible feelings of emptiness and craving, an abuser loses his sense of identity. Intense itching is common and a user can become convinced that bugs are crawling under his skin. Unable to sleep for days at a time, the abuser is often in a completely psychotic state and he exists in his own world, seeing and hearing things that no one else can perceive. His hallucinations are so vivid that they seem real and, disconnected from reality, he can become hostile and dangerous to himself and others. The potential for self-mutilation is high.</a:t>
            </a:r>
          </a:p>
          <a:p>
            <a:endParaRPr lang="en-US" dirty="0"/>
          </a:p>
        </p:txBody>
      </p:sp>
      <p:sp>
        <p:nvSpPr>
          <p:cNvPr id="4" name="Slide Number Placeholder 3"/>
          <p:cNvSpPr>
            <a:spLocks noGrp="1"/>
          </p:cNvSpPr>
          <p:nvPr>
            <p:ph type="sldNum" sz="quarter" idx="10"/>
          </p:nvPr>
        </p:nvSpPr>
        <p:spPr/>
        <p:txBody>
          <a:bodyPr/>
          <a:lstStyle/>
          <a:p>
            <a:fld id="{6671188B-621D-4A84-A542-76759259CC30}" type="slidenum">
              <a:rPr lang="en-US" smtClean="0"/>
              <a:t>55</a:t>
            </a:fld>
            <a:endParaRPr lang="en-US"/>
          </a:p>
        </p:txBody>
      </p:sp>
    </p:spTree>
    <p:extLst>
      <p:ext uri="{BB962C8B-B14F-4D97-AF65-F5344CB8AC3E}">
        <p14:creationId xmlns:p14="http://schemas.microsoft.com/office/powerpoint/2010/main" val="308938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happens when the body shuts down, unable to cope with the drug effects overwhelming it; this results in a long period of sleep for the person. The crash can last one to three days.</a:t>
            </a:r>
            <a:endParaRPr lang="en-US" dirty="0"/>
          </a:p>
        </p:txBody>
      </p:sp>
      <p:sp>
        <p:nvSpPr>
          <p:cNvPr id="4" name="Slide Number Placeholder 3"/>
          <p:cNvSpPr>
            <a:spLocks noGrp="1"/>
          </p:cNvSpPr>
          <p:nvPr>
            <p:ph type="sldNum" sz="quarter" idx="10"/>
          </p:nvPr>
        </p:nvSpPr>
        <p:spPr/>
        <p:txBody>
          <a:bodyPr/>
          <a:lstStyle/>
          <a:p>
            <a:fld id="{6671188B-621D-4A84-A542-76759259CC30}" type="slidenum">
              <a:rPr lang="en-US" smtClean="0"/>
              <a:t>59</a:t>
            </a:fld>
            <a:endParaRPr lang="en-US"/>
          </a:p>
        </p:txBody>
      </p:sp>
    </p:spTree>
    <p:extLst>
      <p:ext uri="{BB962C8B-B14F-4D97-AF65-F5344CB8AC3E}">
        <p14:creationId xmlns:p14="http://schemas.microsoft.com/office/powerpoint/2010/main" val="283256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Often thirty to ninety days can pass after the last drug use before the abuser realizes that he is in withdrawal. First, he becomes depressed, loses his energy and the ability to experience pleasure. Then the craving for more methamphetamine hits, and the abuser often becomes suicidal. Since meth withdrawal is extremely painful and difficult, most abusers revert; thus, 93% of those in traditional treatment return to abusing methamphetamine</a:t>
            </a:r>
            <a:endParaRPr lang="en-US" dirty="0"/>
          </a:p>
        </p:txBody>
      </p:sp>
      <p:sp>
        <p:nvSpPr>
          <p:cNvPr id="4" name="Slide Number Placeholder 3"/>
          <p:cNvSpPr>
            <a:spLocks noGrp="1"/>
          </p:cNvSpPr>
          <p:nvPr>
            <p:ph type="sldNum" sz="quarter" idx="10"/>
          </p:nvPr>
        </p:nvSpPr>
        <p:spPr/>
        <p:txBody>
          <a:bodyPr/>
          <a:lstStyle/>
          <a:p>
            <a:fld id="{6671188B-621D-4A84-A542-76759259CC30}" type="slidenum">
              <a:rPr lang="en-US" smtClean="0"/>
              <a:t>61</a:t>
            </a:fld>
            <a:endParaRPr lang="en-US"/>
          </a:p>
        </p:txBody>
      </p:sp>
    </p:spTree>
    <p:extLst>
      <p:ext uri="{BB962C8B-B14F-4D97-AF65-F5344CB8AC3E}">
        <p14:creationId xmlns:p14="http://schemas.microsoft.com/office/powerpoint/2010/main" val="271063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meth create a false sense of well-being and energy, and so a person will tend to push his body faster and further than it is meant to go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experience a severe “crash” or physical and mental breakdown after the effects of the drugs wear off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Because continued use of the drug decreases natural feelings of hunger, users can experience extreme weight loss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671188B-621D-4A84-A542-76759259CC30}" type="slidenum">
              <a:rPr lang="en-US" smtClean="0"/>
              <a:t>64</a:t>
            </a:fld>
            <a:endParaRPr lang="en-US"/>
          </a:p>
        </p:txBody>
      </p:sp>
    </p:spTree>
    <p:extLst>
      <p:ext uri="{BB962C8B-B14F-4D97-AF65-F5344CB8AC3E}">
        <p14:creationId xmlns:p14="http://schemas.microsoft.com/office/powerpoint/2010/main" val="68593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paranoia: suspicion, distrust or fear of other people</a:t>
            </a:r>
          </a:p>
        </p:txBody>
      </p:sp>
      <p:sp>
        <p:nvSpPr>
          <p:cNvPr id="4" name="Slide Number Placeholder 3"/>
          <p:cNvSpPr>
            <a:spLocks noGrp="1"/>
          </p:cNvSpPr>
          <p:nvPr>
            <p:ph type="sldNum" sz="quarter" idx="10"/>
          </p:nvPr>
        </p:nvSpPr>
        <p:spPr/>
        <p:txBody>
          <a:bodyPr/>
          <a:lstStyle/>
          <a:p>
            <a:fld id="{6671188B-621D-4A84-A542-76759259CC30}" type="slidenum">
              <a:rPr lang="en-US" smtClean="0"/>
              <a:t>65</a:t>
            </a:fld>
            <a:endParaRPr lang="en-US"/>
          </a:p>
        </p:txBody>
      </p:sp>
    </p:spTree>
    <p:extLst>
      <p:ext uri="{BB962C8B-B14F-4D97-AF65-F5344CB8AC3E}">
        <p14:creationId xmlns:p14="http://schemas.microsoft.com/office/powerpoint/2010/main" val="773161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4.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2.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2.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57348" name="Rectangle 4"/>
          <p:cNvSpPr>
            <a:spLocks noGrp="1" noChangeArrowheads="1"/>
          </p:cNvSpPr>
          <p:nvPr>
            <p:ph type="dt" sz="half" idx="2"/>
          </p:nvPr>
        </p:nvSpPr>
        <p:spPr/>
        <p:txBody>
          <a:bodyPr/>
          <a:lstStyle>
            <a:lvl1pPr>
              <a:defRPr/>
            </a:lvl1pPr>
          </a:lstStyle>
          <a:p>
            <a:fld id="{27689648-4C27-41C6-AB51-C7B37899AE80}" type="datetimeFigureOut">
              <a:rPr lang="en-US" smtClean="0"/>
              <a:pPr/>
              <a:t>11/2/2016</a:t>
            </a:fld>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639B005A-0B3A-4D0C-8F8F-C4E18504DD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8719162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8DD9B28E-F7DD-4998-903D-C69E772A27E7}"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17502B-3A80-40E7-B16D-86EEF59E70DA}" type="slidenum">
              <a:rPr lang="en-US"/>
              <a:pPr/>
              <a:t>‹#›</a:t>
            </a:fld>
            <a:endParaRPr lang="en-US"/>
          </a:p>
        </p:txBody>
      </p:sp>
    </p:spTree>
    <p:extLst>
      <p:ext uri="{BB962C8B-B14F-4D97-AF65-F5344CB8AC3E}">
        <p14:creationId xmlns:p14="http://schemas.microsoft.com/office/powerpoint/2010/main" val="30265452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D38A57-2709-4C50-B183-23FCF0897BAC}" type="slidenum">
              <a:rPr lang="en-US"/>
              <a:pPr/>
              <a:t>‹#›</a:t>
            </a:fld>
            <a:endParaRPr lang="en-US"/>
          </a:p>
        </p:txBody>
      </p:sp>
    </p:spTree>
    <p:extLst>
      <p:ext uri="{BB962C8B-B14F-4D97-AF65-F5344CB8AC3E}">
        <p14:creationId xmlns:p14="http://schemas.microsoft.com/office/powerpoint/2010/main" val="40219221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833F2E-2222-485D-8DD6-7C4E2C15B39E}" type="slidenum">
              <a:rPr lang="en-US"/>
              <a:pPr/>
              <a:t>‹#›</a:t>
            </a:fld>
            <a:endParaRPr lang="en-US"/>
          </a:p>
        </p:txBody>
      </p:sp>
    </p:spTree>
    <p:extLst>
      <p:ext uri="{BB962C8B-B14F-4D97-AF65-F5344CB8AC3E}">
        <p14:creationId xmlns:p14="http://schemas.microsoft.com/office/powerpoint/2010/main" val="15469685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49C77A-A15F-447D-9C09-AC85BC3D6571}" type="slidenum">
              <a:rPr lang="en-US"/>
              <a:pPr/>
              <a:t>‹#›</a:t>
            </a:fld>
            <a:endParaRPr lang="en-US"/>
          </a:p>
        </p:txBody>
      </p:sp>
    </p:spTree>
    <p:extLst>
      <p:ext uri="{BB962C8B-B14F-4D97-AF65-F5344CB8AC3E}">
        <p14:creationId xmlns:p14="http://schemas.microsoft.com/office/powerpoint/2010/main" val="41657907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A34CBE-EC22-4CCE-BBFB-4CFCB76DF9D3}" type="slidenum">
              <a:rPr lang="en-US"/>
              <a:pPr/>
              <a:t>‹#›</a:t>
            </a:fld>
            <a:endParaRPr lang="en-US"/>
          </a:p>
        </p:txBody>
      </p:sp>
    </p:spTree>
    <p:extLst>
      <p:ext uri="{BB962C8B-B14F-4D97-AF65-F5344CB8AC3E}">
        <p14:creationId xmlns:p14="http://schemas.microsoft.com/office/powerpoint/2010/main" val="21629656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105BA2-D3C9-47CF-9B1D-F91FA926BC26}" type="slidenum">
              <a:rPr lang="en-US"/>
              <a:pPr/>
              <a:t>‹#›</a:t>
            </a:fld>
            <a:endParaRPr lang="en-US"/>
          </a:p>
        </p:txBody>
      </p:sp>
    </p:spTree>
    <p:extLst>
      <p:ext uri="{BB962C8B-B14F-4D97-AF65-F5344CB8AC3E}">
        <p14:creationId xmlns:p14="http://schemas.microsoft.com/office/powerpoint/2010/main" val="24358622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DE0F93-76C7-4B4E-BE6F-7BE7AA273E61}" type="slidenum">
              <a:rPr lang="en-US"/>
              <a:pPr/>
              <a:t>‹#›</a:t>
            </a:fld>
            <a:endParaRPr lang="en-US"/>
          </a:p>
        </p:txBody>
      </p:sp>
    </p:spTree>
    <p:extLst>
      <p:ext uri="{BB962C8B-B14F-4D97-AF65-F5344CB8AC3E}">
        <p14:creationId xmlns:p14="http://schemas.microsoft.com/office/powerpoint/2010/main" val="22611130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74FF9E-976B-4001-B80E-F704EA0F67F5}" type="slidenum">
              <a:rPr lang="en-US"/>
              <a:pPr/>
              <a:t>‹#›</a:t>
            </a:fld>
            <a:endParaRPr lang="en-US"/>
          </a:p>
        </p:txBody>
      </p:sp>
    </p:spTree>
    <p:extLst>
      <p:ext uri="{BB962C8B-B14F-4D97-AF65-F5344CB8AC3E}">
        <p14:creationId xmlns:p14="http://schemas.microsoft.com/office/powerpoint/2010/main" val="3244998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A3FE42-57BA-4FD5-B3C1-CF38008329A9}" type="slidenum">
              <a:rPr lang="en-US"/>
              <a:pPr/>
              <a:t>‹#›</a:t>
            </a:fld>
            <a:endParaRPr lang="en-US"/>
          </a:p>
        </p:txBody>
      </p:sp>
    </p:spTree>
    <p:extLst>
      <p:ext uri="{BB962C8B-B14F-4D97-AF65-F5344CB8AC3E}">
        <p14:creationId xmlns:p14="http://schemas.microsoft.com/office/powerpoint/2010/main" val="340059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41167499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CE595E-E029-498F-A340-73C8B1150F46}" type="slidenum">
              <a:rPr lang="en-US"/>
              <a:pPr/>
              <a:t>‹#›</a:t>
            </a:fld>
            <a:endParaRPr lang="en-US"/>
          </a:p>
        </p:txBody>
      </p:sp>
    </p:spTree>
    <p:extLst>
      <p:ext uri="{BB962C8B-B14F-4D97-AF65-F5344CB8AC3E}">
        <p14:creationId xmlns:p14="http://schemas.microsoft.com/office/powerpoint/2010/main" val="36933084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7689648-4C27-41C6-AB51-C7B37899AE80}" type="datetimeFigureOut">
              <a:rPr lang="en-US" smtClean="0"/>
              <a:pPr/>
              <a:t>11/2/2016</a:t>
            </a:fld>
            <a:endParaRPr lang="en-US"/>
          </a:p>
        </p:txBody>
      </p:sp>
      <p:sp>
        <p:nvSpPr>
          <p:cNvPr id="8" name="Slide Number Placeholder 7"/>
          <p:cNvSpPr>
            <a:spLocks noGrp="1"/>
          </p:cNvSpPr>
          <p:nvPr>
            <p:ph type="sldNum" sz="quarter" idx="11"/>
          </p:nvPr>
        </p:nvSpPr>
        <p:spPr/>
        <p:txBody>
          <a:bodyPr/>
          <a:lstStyle/>
          <a:p>
            <a:fld id="{639B005A-0B3A-4D0C-8F8F-C4E18504DD0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B005A-0B3A-4D0C-8F8F-C4E18504DD07}"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689648-4C27-41C6-AB51-C7B37899AE80}"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B005A-0B3A-4D0C-8F8F-C4E18504DD07}"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89648-4C27-41C6-AB51-C7B37899AE80}" type="datetimeFigureOut">
              <a:rPr lang="en-US" smtClean="0"/>
              <a:pPr/>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89648-4C27-41C6-AB51-C7B37899AE80}"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4FF07D57-13FA-4EDB-AE7C-D5C8AE35BA04}"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B005A-0B3A-4D0C-8F8F-C4E18504DD0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C0CDAF-5E3A-451E-A3AA-53A0F29EF581}" type="slidenum">
              <a:rPr lang="en-US"/>
              <a:pPr/>
              <a:t>‹#›</a:t>
            </a:fld>
            <a:endParaRPr lang="en-US"/>
          </a:p>
        </p:txBody>
      </p:sp>
    </p:spTree>
    <p:extLst>
      <p:ext uri="{BB962C8B-B14F-4D97-AF65-F5344CB8AC3E}">
        <p14:creationId xmlns:p14="http://schemas.microsoft.com/office/powerpoint/2010/main" val="14593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63E2A3-DAEA-42D0-8C90-1D121C8AFA45}" type="slidenum">
              <a:rPr lang="en-US"/>
              <a:pPr/>
              <a:t>‹#›</a:t>
            </a:fld>
            <a:endParaRPr lang="en-US"/>
          </a:p>
        </p:txBody>
      </p:sp>
    </p:spTree>
    <p:extLst>
      <p:ext uri="{BB962C8B-B14F-4D97-AF65-F5344CB8AC3E}">
        <p14:creationId xmlns:p14="http://schemas.microsoft.com/office/powerpoint/2010/main" val="3423172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35CE89-A2AD-42A3-8313-A0A402563C73}" type="slidenum">
              <a:rPr lang="en-US"/>
              <a:pPr/>
              <a:t>‹#›</a:t>
            </a:fld>
            <a:endParaRPr lang="en-US"/>
          </a:p>
        </p:txBody>
      </p:sp>
    </p:spTree>
    <p:extLst>
      <p:ext uri="{BB962C8B-B14F-4D97-AF65-F5344CB8AC3E}">
        <p14:creationId xmlns:p14="http://schemas.microsoft.com/office/powerpoint/2010/main" val="53360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15D9F2-74B9-488E-969D-1B381862A597}" type="slidenum">
              <a:rPr lang="en-US"/>
              <a:pPr/>
              <a:t>‹#›</a:t>
            </a:fld>
            <a:endParaRPr lang="en-US"/>
          </a:p>
        </p:txBody>
      </p:sp>
    </p:spTree>
    <p:extLst>
      <p:ext uri="{BB962C8B-B14F-4D97-AF65-F5344CB8AC3E}">
        <p14:creationId xmlns:p14="http://schemas.microsoft.com/office/powerpoint/2010/main" val="4192338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AF7622-C633-4138-89D7-C5D94CA162BD}" type="slidenum">
              <a:rPr lang="en-US"/>
              <a:pPr/>
              <a:t>‹#›</a:t>
            </a:fld>
            <a:endParaRPr lang="en-US"/>
          </a:p>
        </p:txBody>
      </p:sp>
    </p:spTree>
    <p:extLst>
      <p:ext uri="{BB962C8B-B14F-4D97-AF65-F5344CB8AC3E}">
        <p14:creationId xmlns:p14="http://schemas.microsoft.com/office/powerpoint/2010/main" val="3823066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E42E09-9300-4F29-8CE1-734995EE56C2}" type="slidenum">
              <a:rPr lang="en-US"/>
              <a:pPr/>
              <a:t>‹#›</a:t>
            </a:fld>
            <a:endParaRPr lang="en-US"/>
          </a:p>
        </p:txBody>
      </p:sp>
    </p:spTree>
    <p:extLst>
      <p:ext uri="{BB962C8B-B14F-4D97-AF65-F5344CB8AC3E}">
        <p14:creationId xmlns:p14="http://schemas.microsoft.com/office/powerpoint/2010/main" val="1050518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8ED4D-2A23-4E52-B594-4C043E445AD1}" type="slidenum">
              <a:rPr lang="en-US"/>
              <a:pPr/>
              <a:t>‹#›</a:t>
            </a:fld>
            <a:endParaRPr lang="en-US"/>
          </a:p>
        </p:txBody>
      </p:sp>
    </p:spTree>
    <p:extLst>
      <p:ext uri="{BB962C8B-B14F-4D97-AF65-F5344CB8AC3E}">
        <p14:creationId xmlns:p14="http://schemas.microsoft.com/office/powerpoint/2010/main" val="88601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305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E5C622-C484-4657-9D74-1D9F5E74E885}" type="slidenum">
              <a:rPr lang="en-US"/>
              <a:pPr/>
              <a:t>‹#›</a:t>
            </a:fld>
            <a:endParaRPr lang="en-US"/>
          </a:p>
        </p:txBody>
      </p:sp>
    </p:spTree>
    <p:extLst>
      <p:ext uri="{BB962C8B-B14F-4D97-AF65-F5344CB8AC3E}">
        <p14:creationId xmlns:p14="http://schemas.microsoft.com/office/powerpoint/2010/main" val="1864789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AAE0C6-BCD4-43A0-8581-9FB0040897EF}" type="slidenum">
              <a:rPr lang="en-US"/>
              <a:pPr/>
              <a:t>‹#›</a:t>
            </a:fld>
            <a:endParaRPr lang="en-US"/>
          </a:p>
        </p:txBody>
      </p:sp>
    </p:spTree>
    <p:extLst>
      <p:ext uri="{BB962C8B-B14F-4D97-AF65-F5344CB8AC3E}">
        <p14:creationId xmlns:p14="http://schemas.microsoft.com/office/powerpoint/2010/main" val="2121334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3C1C0B-AB4B-4ED9-B4B3-0AB3DA335249}" type="slidenum">
              <a:rPr lang="en-US"/>
              <a:pPr/>
              <a:t>‹#›</a:t>
            </a:fld>
            <a:endParaRPr lang="en-US"/>
          </a:p>
        </p:txBody>
      </p:sp>
    </p:spTree>
    <p:extLst>
      <p:ext uri="{BB962C8B-B14F-4D97-AF65-F5344CB8AC3E}">
        <p14:creationId xmlns:p14="http://schemas.microsoft.com/office/powerpoint/2010/main" val="1678247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57348" name="Rectangle 4"/>
          <p:cNvSpPr>
            <a:spLocks noGrp="1" noChangeArrowheads="1"/>
          </p:cNvSpPr>
          <p:nvPr>
            <p:ph type="dt" sz="half" idx="2"/>
          </p:nvPr>
        </p:nvSpPr>
        <p:spPr/>
        <p:txBody>
          <a:bodyPr/>
          <a:lstStyle>
            <a:lvl1pPr>
              <a:defRPr/>
            </a:lvl1pPr>
          </a:lstStyle>
          <a:p>
            <a:fld id="{27689648-4C27-41C6-AB51-C7B37899AE80}" type="datetimeFigureOut">
              <a:rPr lang="en-US" smtClean="0"/>
              <a:pPr/>
              <a:t>11/2/2016</a:t>
            </a:fld>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639B005A-0B3A-4D0C-8F8F-C4E18504DD0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305424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26499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51014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01692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911058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66640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264992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683652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165869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871916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4116749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4FF07D57-13FA-4EDB-AE7C-D5C8AE35BA04}"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C0CDAF-5E3A-451E-A3AA-53A0F29EF581}" type="slidenum">
              <a:rPr lang="en-US"/>
              <a:pPr/>
              <a:t>‹#›</a:t>
            </a:fld>
            <a:endParaRPr lang="en-US"/>
          </a:p>
        </p:txBody>
      </p:sp>
    </p:spTree>
    <p:extLst>
      <p:ext uri="{BB962C8B-B14F-4D97-AF65-F5344CB8AC3E}">
        <p14:creationId xmlns:p14="http://schemas.microsoft.com/office/powerpoint/2010/main" val="1459319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63E2A3-DAEA-42D0-8C90-1D121C8AFA45}" type="slidenum">
              <a:rPr lang="en-US"/>
              <a:pPr/>
              <a:t>‹#›</a:t>
            </a:fld>
            <a:endParaRPr lang="en-US"/>
          </a:p>
        </p:txBody>
      </p:sp>
    </p:spTree>
    <p:extLst>
      <p:ext uri="{BB962C8B-B14F-4D97-AF65-F5344CB8AC3E}">
        <p14:creationId xmlns:p14="http://schemas.microsoft.com/office/powerpoint/2010/main" val="3423172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35CE89-A2AD-42A3-8313-A0A402563C73}" type="slidenum">
              <a:rPr lang="en-US"/>
              <a:pPr/>
              <a:t>‹#›</a:t>
            </a:fld>
            <a:endParaRPr lang="en-US"/>
          </a:p>
        </p:txBody>
      </p:sp>
    </p:spTree>
    <p:extLst>
      <p:ext uri="{BB962C8B-B14F-4D97-AF65-F5344CB8AC3E}">
        <p14:creationId xmlns:p14="http://schemas.microsoft.com/office/powerpoint/2010/main" val="53360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15D9F2-74B9-488E-969D-1B381862A597}" type="slidenum">
              <a:rPr lang="en-US"/>
              <a:pPr/>
              <a:t>‹#›</a:t>
            </a:fld>
            <a:endParaRPr lang="en-US"/>
          </a:p>
        </p:txBody>
      </p:sp>
    </p:spTree>
    <p:extLst>
      <p:ext uri="{BB962C8B-B14F-4D97-AF65-F5344CB8AC3E}">
        <p14:creationId xmlns:p14="http://schemas.microsoft.com/office/powerpoint/2010/main" val="4192338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AF7622-C633-4138-89D7-C5D94CA162BD}" type="slidenum">
              <a:rPr lang="en-US"/>
              <a:pPr/>
              <a:t>‹#›</a:t>
            </a:fld>
            <a:endParaRPr lang="en-US"/>
          </a:p>
        </p:txBody>
      </p:sp>
    </p:spTree>
    <p:extLst>
      <p:ext uri="{BB962C8B-B14F-4D97-AF65-F5344CB8AC3E}">
        <p14:creationId xmlns:p14="http://schemas.microsoft.com/office/powerpoint/2010/main" val="382306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510145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E42E09-9300-4F29-8CE1-734995EE56C2}" type="slidenum">
              <a:rPr lang="en-US"/>
              <a:pPr/>
              <a:t>‹#›</a:t>
            </a:fld>
            <a:endParaRPr lang="en-US"/>
          </a:p>
        </p:txBody>
      </p:sp>
    </p:spTree>
    <p:extLst>
      <p:ext uri="{BB962C8B-B14F-4D97-AF65-F5344CB8AC3E}">
        <p14:creationId xmlns:p14="http://schemas.microsoft.com/office/powerpoint/2010/main" val="1050518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8ED4D-2A23-4E52-B594-4C043E445AD1}" type="slidenum">
              <a:rPr lang="en-US"/>
              <a:pPr/>
              <a:t>‹#›</a:t>
            </a:fld>
            <a:endParaRPr lang="en-US"/>
          </a:p>
        </p:txBody>
      </p:sp>
    </p:spTree>
    <p:extLst>
      <p:ext uri="{BB962C8B-B14F-4D97-AF65-F5344CB8AC3E}">
        <p14:creationId xmlns:p14="http://schemas.microsoft.com/office/powerpoint/2010/main" val="886011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E5C622-C484-4657-9D74-1D9F5E74E885}" type="slidenum">
              <a:rPr lang="en-US"/>
              <a:pPr/>
              <a:t>‹#›</a:t>
            </a:fld>
            <a:endParaRPr lang="en-US"/>
          </a:p>
        </p:txBody>
      </p:sp>
    </p:spTree>
    <p:extLst>
      <p:ext uri="{BB962C8B-B14F-4D97-AF65-F5344CB8AC3E}">
        <p14:creationId xmlns:p14="http://schemas.microsoft.com/office/powerpoint/2010/main" val="1864789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AAE0C6-BCD4-43A0-8581-9FB0040897EF}" type="slidenum">
              <a:rPr lang="en-US"/>
              <a:pPr/>
              <a:t>‹#›</a:t>
            </a:fld>
            <a:endParaRPr lang="en-US"/>
          </a:p>
        </p:txBody>
      </p:sp>
    </p:spTree>
    <p:extLst>
      <p:ext uri="{BB962C8B-B14F-4D97-AF65-F5344CB8AC3E}">
        <p14:creationId xmlns:p14="http://schemas.microsoft.com/office/powerpoint/2010/main" val="2121334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3C1C0B-AB4B-4ED9-B4B3-0AB3DA335249}" type="slidenum">
              <a:rPr lang="en-US"/>
              <a:pPr/>
              <a:t>‹#›</a:t>
            </a:fld>
            <a:endParaRPr lang="en-US"/>
          </a:p>
        </p:txBody>
      </p:sp>
    </p:spTree>
    <p:extLst>
      <p:ext uri="{BB962C8B-B14F-4D97-AF65-F5344CB8AC3E}">
        <p14:creationId xmlns:p14="http://schemas.microsoft.com/office/powerpoint/2010/main" val="1678247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fld id="{27689648-4C27-41C6-AB51-C7B37899AE80}" type="datetimeFigureOut">
              <a:rPr lang="en-US" smtClean="0"/>
              <a:pPr/>
              <a:t>11/2/2016</a:t>
            </a:fld>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639B005A-0B3A-4D0C-8F8F-C4E18504DD07}"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257104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435556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968029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22576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01692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442176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163551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771172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74014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67020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94512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8DD9B28E-F7DD-4998-903D-C69E772A27E7}"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17502B-3A80-40E7-B16D-86EEF59E70DA}" type="slidenum">
              <a:rPr lang="en-US"/>
              <a:pPr/>
              <a:t>‹#›</a:t>
            </a:fld>
            <a:endParaRPr lang="en-US"/>
          </a:p>
        </p:txBody>
      </p:sp>
    </p:spTree>
    <p:extLst>
      <p:ext uri="{BB962C8B-B14F-4D97-AF65-F5344CB8AC3E}">
        <p14:creationId xmlns:p14="http://schemas.microsoft.com/office/powerpoint/2010/main" val="3026545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D38A57-2709-4C50-B183-23FCF0897BAC}" type="slidenum">
              <a:rPr lang="en-US"/>
              <a:pPr/>
              <a:t>‹#›</a:t>
            </a:fld>
            <a:endParaRPr lang="en-US"/>
          </a:p>
        </p:txBody>
      </p:sp>
    </p:spTree>
    <p:extLst>
      <p:ext uri="{BB962C8B-B14F-4D97-AF65-F5344CB8AC3E}">
        <p14:creationId xmlns:p14="http://schemas.microsoft.com/office/powerpoint/2010/main" val="4021922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833F2E-2222-485D-8DD6-7C4E2C15B39E}" type="slidenum">
              <a:rPr lang="en-US"/>
              <a:pPr/>
              <a:t>‹#›</a:t>
            </a:fld>
            <a:endParaRPr lang="en-US"/>
          </a:p>
        </p:txBody>
      </p:sp>
    </p:spTree>
    <p:extLst>
      <p:ext uri="{BB962C8B-B14F-4D97-AF65-F5344CB8AC3E}">
        <p14:creationId xmlns:p14="http://schemas.microsoft.com/office/powerpoint/2010/main" val="154696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9110585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49C77A-A15F-447D-9C09-AC85BC3D6571}" type="slidenum">
              <a:rPr lang="en-US"/>
              <a:pPr/>
              <a:t>‹#›</a:t>
            </a:fld>
            <a:endParaRPr lang="en-US"/>
          </a:p>
        </p:txBody>
      </p:sp>
    </p:spTree>
    <p:extLst>
      <p:ext uri="{BB962C8B-B14F-4D97-AF65-F5344CB8AC3E}">
        <p14:creationId xmlns:p14="http://schemas.microsoft.com/office/powerpoint/2010/main" val="4165790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A34CBE-EC22-4CCE-BBFB-4CFCB76DF9D3}" type="slidenum">
              <a:rPr lang="en-US"/>
              <a:pPr/>
              <a:t>‹#›</a:t>
            </a:fld>
            <a:endParaRPr lang="en-US"/>
          </a:p>
        </p:txBody>
      </p:sp>
    </p:spTree>
    <p:extLst>
      <p:ext uri="{BB962C8B-B14F-4D97-AF65-F5344CB8AC3E}">
        <p14:creationId xmlns:p14="http://schemas.microsoft.com/office/powerpoint/2010/main" val="2162965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105BA2-D3C9-47CF-9B1D-F91FA926BC26}" type="slidenum">
              <a:rPr lang="en-US"/>
              <a:pPr/>
              <a:t>‹#›</a:t>
            </a:fld>
            <a:endParaRPr lang="en-US"/>
          </a:p>
        </p:txBody>
      </p:sp>
    </p:spTree>
    <p:extLst>
      <p:ext uri="{BB962C8B-B14F-4D97-AF65-F5344CB8AC3E}">
        <p14:creationId xmlns:p14="http://schemas.microsoft.com/office/powerpoint/2010/main" val="2435862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DE0F93-76C7-4B4E-BE6F-7BE7AA273E61}" type="slidenum">
              <a:rPr lang="en-US"/>
              <a:pPr/>
              <a:t>‹#›</a:t>
            </a:fld>
            <a:endParaRPr lang="en-US"/>
          </a:p>
        </p:txBody>
      </p:sp>
    </p:spTree>
    <p:extLst>
      <p:ext uri="{BB962C8B-B14F-4D97-AF65-F5344CB8AC3E}">
        <p14:creationId xmlns:p14="http://schemas.microsoft.com/office/powerpoint/2010/main" val="2261113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74FF9E-976B-4001-B80E-F704EA0F67F5}" type="slidenum">
              <a:rPr lang="en-US"/>
              <a:pPr/>
              <a:t>‹#›</a:t>
            </a:fld>
            <a:endParaRPr lang="en-US"/>
          </a:p>
        </p:txBody>
      </p:sp>
    </p:spTree>
    <p:extLst>
      <p:ext uri="{BB962C8B-B14F-4D97-AF65-F5344CB8AC3E}">
        <p14:creationId xmlns:p14="http://schemas.microsoft.com/office/powerpoint/2010/main" val="3244998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A3FE42-57BA-4FD5-B3C1-CF38008329A9}" type="slidenum">
              <a:rPr lang="en-US"/>
              <a:pPr/>
              <a:t>‹#›</a:t>
            </a:fld>
            <a:endParaRPr lang="en-US"/>
          </a:p>
        </p:txBody>
      </p:sp>
    </p:spTree>
    <p:extLst>
      <p:ext uri="{BB962C8B-B14F-4D97-AF65-F5344CB8AC3E}">
        <p14:creationId xmlns:p14="http://schemas.microsoft.com/office/powerpoint/2010/main" val="3400598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CE595E-E029-498F-A340-73C8B1150F46}" type="slidenum">
              <a:rPr lang="en-US"/>
              <a:pPr/>
              <a:t>‹#›</a:t>
            </a:fld>
            <a:endParaRPr lang="en-US"/>
          </a:p>
        </p:txBody>
      </p:sp>
    </p:spTree>
    <p:extLst>
      <p:ext uri="{BB962C8B-B14F-4D97-AF65-F5344CB8AC3E}">
        <p14:creationId xmlns:p14="http://schemas.microsoft.com/office/powerpoint/2010/main" val="3693308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57348" name="Rectangle 4"/>
          <p:cNvSpPr>
            <a:spLocks noGrp="1" noChangeArrowheads="1"/>
          </p:cNvSpPr>
          <p:nvPr>
            <p:ph type="dt" sz="half" idx="2"/>
          </p:nvPr>
        </p:nvSpPr>
        <p:spPr/>
        <p:txBody>
          <a:bodyPr/>
          <a:lstStyle>
            <a:lvl1pPr>
              <a:defRPr/>
            </a:lvl1pPr>
          </a:lstStyle>
          <a:p>
            <a:fld id="{27689648-4C27-41C6-AB51-C7B37899AE80}" type="datetimeFigureOut">
              <a:rPr lang="en-US" smtClean="0"/>
              <a:pPr/>
              <a:t>11/2/2016</a:t>
            </a:fld>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639B005A-0B3A-4D0C-8F8F-C4E18504DD0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305424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26499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6664061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510145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0169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911058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666406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683652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1658696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871916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4116749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4FF07D57-13FA-4EDB-AE7C-D5C8AE35BA04}"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C0CDAF-5E3A-451E-A3AA-53A0F29EF581}" type="slidenum">
              <a:rPr lang="en-US"/>
              <a:pPr/>
              <a:t>‹#›</a:t>
            </a:fld>
            <a:endParaRPr lang="en-US"/>
          </a:p>
        </p:txBody>
      </p:sp>
    </p:spTree>
    <p:extLst>
      <p:ext uri="{BB962C8B-B14F-4D97-AF65-F5344CB8AC3E}">
        <p14:creationId xmlns:p14="http://schemas.microsoft.com/office/powerpoint/2010/main" val="14593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6836523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63E2A3-DAEA-42D0-8C90-1D121C8AFA45}" type="slidenum">
              <a:rPr lang="en-US"/>
              <a:pPr/>
              <a:t>‹#›</a:t>
            </a:fld>
            <a:endParaRPr lang="en-US"/>
          </a:p>
        </p:txBody>
      </p:sp>
    </p:spTree>
    <p:extLst>
      <p:ext uri="{BB962C8B-B14F-4D97-AF65-F5344CB8AC3E}">
        <p14:creationId xmlns:p14="http://schemas.microsoft.com/office/powerpoint/2010/main" val="34231723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35CE89-A2AD-42A3-8313-A0A402563C73}" type="slidenum">
              <a:rPr lang="en-US"/>
              <a:pPr/>
              <a:t>‹#›</a:t>
            </a:fld>
            <a:endParaRPr lang="en-US"/>
          </a:p>
        </p:txBody>
      </p:sp>
    </p:spTree>
    <p:extLst>
      <p:ext uri="{BB962C8B-B14F-4D97-AF65-F5344CB8AC3E}">
        <p14:creationId xmlns:p14="http://schemas.microsoft.com/office/powerpoint/2010/main" val="5336022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15D9F2-74B9-488E-969D-1B381862A597}" type="slidenum">
              <a:rPr lang="en-US"/>
              <a:pPr/>
              <a:t>‹#›</a:t>
            </a:fld>
            <a:endParaRPr lang="en-US"/>
          </a:p>
        </p:txBody>
      </p:sp>
    </p:spTree>
    <p:extLst>
      <p:ext uri="{BB962C8B-B14F-4D97-AF65-F5344CB8AC3E}">
        <p14:creationId xmlns:p14="http://schemas.microsoft.com/office/powerpoint/2010/main" val="41923380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AF7622-C633-4138-89D7-C5D94CA162BD}" type="slidenum">
              <a:rPr lang="en-US"/>
              <a:pPr/>
              <a:t>‹#›</a:t>
            </a:fld>
            <a:endParaRPr lang="en-US"/>
          </a:p>
        </p:txBody>
      </p:sp>
    </p:spTree>
    <p:extLst>
      <p:ext uri="{BB962C8B-B14F-4D97-AF65-F5344CB8AC3E}">
        <p14:creationId xmlns:p14="http://schemas.microsoft.com/office/powerpoint/2010/main" val="38230660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E42E09-9300-4F29-8CE1-734995EE56C2}" type="slidenum">
              <a:rPr lang="en-US"/>
              <a:pPr/>
              <a:t>‹#›</a:t>
            </a:fld>
            <a:endParaRPr lang="en-US"/>
          </a:p>
        </p:txBody>
      </p:sp>
    </p:spTree>
    <p:extLst>
      <p:ext uri="{BB962C8B-B14F-4D97-AF65-F5344CB8AC3E}">
        <p14:creationId xmlns:p14="http://schemas.microsoft.com/office/powerpoint/2010/main" val="10505184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8ED4D-2A23-4E52-B594-4C043E445AD1}" type="slidenum">
              <a:rPr lang="en-US"/>
              <a:pPr/>
              <a:t>‹#›</a:t>
            </a:fld>
            <a:endParaRPr lang="en-US"/>
          </a:p>
        </p:txBody>
      </p:sp>
    </p:spTree>
    <p:extLst>
      <p:ext uri="{BB962C8B-B14F-4D97-AF65-F5344CB8AC3E}">
        <p14:creationId xmlns:p14="http://schemas.microsoft.com/office/powerpoint/2010/main" val="8860111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E5C622-C484-4657-9D74-1D9F5E74E885}" type="slidenum">
              <a:rPr lang="en-US"/>
              <a:pPr/>
              <a:t>‹#›</a:t>
            </a:fld>
            <a:endParaRPr lang="en-US"/>
          </a:p>
        </p:txBody>
      </p:sp>
    </p:spTree>
    <p:extLst>
      <p:ext uri="{BB962C8B-B14F-4D97-AF65-F5344CB8AC3E}">
        <p14:creationId xmlns:p14="http://schemas.microsoft.com/office/powerpoint/2010/main" val="18647890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AAE0C6-BCD4-43A0-8581-9FB0040897EF}" type="slidenum">
              <a:rPr lang="en-US"/>
              <a:pPr/>
              <a:t>‹#›</a:t>
            </a:fld>
            <a:endParaRPr lang="en-US"/>
          </a:p>
        </p:txBody>
      </p:sp>
    </p:spTree>
    <p:extLst>
      <p:ext uri="{BB962C8B-B14F-4D97-AF65-F5344CB8AC3E}">
        <p14:creationId xmlns:p14="http://schemas.microsoft.com/office/powerpoint/2010/main" val="2121334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3C1C0B-AB4B-4ED9-B4B3-0AB3DA335249}" type="slidenum">
              <a:rPr lang="en-US"/>
              <a:pPr/>
              <a:t>‹#›</a:t>
            </a:fld>
            <a:endParaRPr lang="en-US"/>
          </a:p>
        </p:txBody>
      </p:sp>
    </p:spTree>
    <p:extLst>
      <p:ext uri="{BB962C8B-B14F-4D97-AF65-F5344CB8AC3E}">
        <p14:creationId xmlns:p14="http://schemas.microsoft.com/office/powerpoint/2010/main" val="1678247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fld id="{27689648-4C27-41C6-AB51-C7B37899AE80}" type="datetimeFigureOut">
              <a:rPr lang="en-US" smtClean="0"/>
              <a:pPr/>
              <a:t>11/2/2016</a:t>
            </a:fld>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639B005A-0B3A-4D0C-8F8F-C4E18504DD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1658696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2571040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4355561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968029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2257669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442176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1635515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7711720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27401414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36702036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689648-4C27-41C6-AB51-C7B37899AE80}" type="datetimeFigureOut">
              <a:rPr lang="en-US" smtClean="0"/>
              <a:pPr/>
              <a:t>11/2/2016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B005A-0B3A-4D0C-8F8F-C4E18504DD07}" type="slidenum">
              <a:rPr lang="en-US" smtClean="0"/>
              <a:pPr/>
              <a:t>‹#›</a:t>
            </a:fld>
            <a:endParaRPr lang="en-US"/>
          </a:p>
        </p:txBody>
      </p:sp>
    </p:spTree>
    <p:extLst>
      <p:ext uri="{BB962C8B-B14F-4D97-AF65-F5344CB8AC3E}">
        <p14:creationId xmlns:p14="http://schemas.microsoft.com/office/powerpoint/2010/main" val="19451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3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2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2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2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33.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7689648-4C27-41C6-AB51-C7B37899AE80}" type="datetimeFigureOut">
              <a:rPr lang="en-US" smtClean="0"/>
              <a:pPr/>
              <a:t>11/2/2016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9B005A-0B3A-4D0C-8F8F-C4E18504DD07}"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0A146E-0E86-4395-8FDD-D9854DE36B1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7689648-4C27-41C6-AB51-C7B37899AE80}" type="datetimeFigureOut">
              <a:rPr lang="en-US" smtClean="0"/>
              <a:pPr/>
              <a:t>11/2/2016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39B005A-0B3A-4D0C-8F8F-C4E18504DD07}"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7A276F5-1509-417F-83DC-33E448BD4ED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7689648-4C27-41C6-AB51-C7B37899AE80}" type="datetimeFigureOut">
              <a:rPr lang="en-US" smtClean="0"/>
              <a:pPr/>
              <a:t>11/2/2016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9B005A-0B3A-4D0C-8F8F-C4E18504DD07}"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7A276F5-1509-417F-83DC-33E448BD4ED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7689648-4C27-41C6-AB51-C7B37899AE80}" type="datetimeFigureOut">
              <a:rPr lang="en-US" smtClean="0"/>
              <a:pPr/>
              <a:t>11/2/2016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9B005A-0B3A-4D0C-8F8F-C4E18504DD07}"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0A146E-0E86-4395-8FDD-D9854DE36B1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7689648-4C27-41C6-AB51-C7B37899AE80}" type="datetimeFigureOut">
              <a:rPr lang="en-US" smtClean="0"/>
              <a:pPr/>
              <a:t>11/2/2016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9B005A-0B3A-4D0C-8F8F-C4E18504DD07}"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7A276F5-1509-417F-83DC-33E448BD4ED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7689648-4C27-41C6-AB51-C7B37899AE80}" type="datetimeFigureOut">
              <a:rPr lang="en-US" smtClean="0"/>
              <a:pPr/>
              <a:t>11/2/2016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9B005A-0B3A-4D0C-8F8F-C4E18504DD07}"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1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1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12.xml"/><Relationship Id="rId5" Type="http://schemas.microsoft.com/office/2007/relationships/hdphoto" Target="../media/hdphoto1.wdp"/><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12.xml"/><Relationship Id="rId5" Type="http://schemas.openxmlformats.org/officeDocument/2006/relationships/image" Target="../media/image50.jpeg"/><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12.xml"/><Relationship Id="rId5" Type="http://schemas.openxmlformats.org/officeDocument/2006/relationships/image" Target="../media/image61.jpeg"/><Relationship Id="rId4" Type="http://schemas.openxmlformats.org/officeDocument/2006/relationships/image" Target="../media/image6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12.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2.xml"/></Relationships>
</file>

<file path=ppt/slides/_rels/slide7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12.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1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12.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12.xml"/><Relationship Id="rId4" Type="http://schemas.openxmlformats.org/officeDocument/2006/relationships/image" Target="../media/image78.jpeg"/></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12.xml"/></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1.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12.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12.xml"/></Relationships>
</file>

<file path=ppt/slides/_rels/slide8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12.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12.xml"/></Relationships>
</file>

<file path=ppt/slides/_rels/slide8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0551"/>
            <a:ext cx="8382000" cy="2825649"/>
          </a:xfrm>
        </p:spPr>
        <p:txBody>
          <a:bodyPr>
            <a:normAutofit fontScale="90000"/>
          </a:bodyPr>
          <a:lstStyle/>
          <a:p>
            <a:pPr algn="ctr"/>
            <a:r>
              <a:rPr lang="en-US" sz="4900" b="1" dirty="0" smtClean="0">
                <a:solidFill>
                  <a:srgbClr val="FFFF00"/>
                </a:solidFill>
              </a:rPr>
              <a:t>DR. JOSEPH B. FAMA FPSMS</a:t>
            </a:r>
            <a:r>
              <a:rPr lang="en-US" dirty="0" smtClean="0"/>
              <a:t/>
            </a:r>
            <a:br>
              <a:rPr lang="en-US" dirty="0" smtClean="0"/>
            </a:br>
            <a:r>
              <a:rPr lang="en-US" sz="4000" dirty="0" smtClean="0"/>
              <a:t>Internal Medicine</a:t>
            </a:r>
            <a:br>
              <a:rPr lang="en-US" sz="4000" dirty="0" smtClean="0"/>
            </a:br>
            <a:r>
              <a:rPr lang="en-US" sz="4000" dirty="0" smtClean="0"/>
              <a:t>DOH Accredited Physician for Assessment and Management of Drug Dependent </a:t>
            </a:r>
            <a:endParaRPr lang="en-US" sz="4000" dirty="0"/>
          </a:p>
        </p:txBody>
      </p:sp>
      <p:sp>
        <p:nvSpPr>
          <p:cNvPr id="3" name="Subtitle 2"/>
          <p:cNvSpPr>
            <a:spLocks noGrp="1"/>
          </p:cNvSpPr>
          <p:nvPr>
            <p:ph type="subTitle" idx="1"/>
          </p:nvPr>
        </p:nvSpPr>
        <p:spPr>
          <a:xfrm>
            <a:off x="609600" y="4419600"/>
            <a:ext cx="8229600" cy="1371600"/>
          </a:xfrm>
        </p:spPr>
        <p:txBody>
          <a:bodyPr>
            <a:noAutofit/>
          </a:bodyPr>
          <a:lstStyle/>
          <a:p>
            <a:pPr algn="ctr"/>
            <a:r>
              <a:rPr lang="en-US" sz="4000" dirty="0" smtClean="0">
                <a:solidFill>
                  <a:srgbClr val="FFFF00"/>
                </a:solidFill>
                <a:latin typeface="+mj-lt"/>
              </a:rPr>
              <a:t>CLINICAL DEPARTMENT HEAD </a:t>
            </a:r>
          </a:p>
          <a:p>
            <a:pPr algn="ctr"/>
            <a:r>
              <a:rPr lang="en-US" sz="3600" dirty="0" smtClean="0">
                <a:solidFill>
                  <a:srgbClr val="FFFF00"/>
                </a:solidFill>
                <a:latin typeface="+mj-lt"/>
              </a:rPr>
              <a:t>Drug Treatment and Rehabilitation Center</a:t>
            </a:r>
            <a:endParaRPr lang="en-US" sz="3600" dirty="0">
              <a:solidFill>
                <a:srgbClr val="FFFF00"/>
              </a:solidFill>
              <a:latin typeface="+mj-lt"/>
            </a:endParaRPr>
          </a:p>
        </p:txBody>
      </p:sp>
    </p:spTree>
    <p:extLst>
      <p:ext uri="{BB962C8B-B14F-4D97-AF65-F5344CB8AC3E}">
        <p14:creationId xmlns:p14="http://schemas.microsoft.com/office/powerpoint/2010/main" val="21349809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303"/>
            <a:ext cx="7315200" cy="1154097"/>
          </a:xfrm>
        </p:spPr>
        <p:txBody>
          <a:bodyPr>
            <a:noAutofit/>
          </a:bodyPr>
          <a:lstStyle/>
          <a:p>
            <a:r>
              <a:rPr lang="en-US" sz="3600" b="1" dirty="0"/>
              <a:t>Heroin (like opium and morphine)</a:t>
            </a:r>
            <a:endParaRPr lang="en-US" sz="3600" dirty="0"/>
          </a:p>
        </p:txBody>
      </p:sp>
      <p:sp>
        <p:nvSpPr>
          <p:cNvPr id="4" name="Content Placeholder 3"/>
          <p:cNvSpPr>
            <a:spLocks noGrp="1"/>
          </p:cNvSpPr>
          <p:nvPr>
            <p:ph idx="1"/>
          </p:nvPr>
        </p:nvSpPr>
        <p:spPr>
          <a:xfrm>
            <a:off x="457200" y="2286000"/>
            <a:ext cx="8001000" cy="4114800"/>
          </a:xfrm>
        </p:spPr>
        <p:txBody>
          <a:bodyPr>
            <a:normAutofit/>
          </a:bodyPr>
          <a:lstStyle/>
          <a:p>
            <a:r>
              <a:rPr lang="en-US" sz="2800" dirty="0" smtClean="0"/>
              <a:t>Is </a:t>
            </a:r>
            <a:r>
              <a:rPr lang="en-US" sz="2800" dirty="0"/>
              <a:t>an opioid drug that is synthesized from </a:t>
            </a:r>
            <a:r>
              <a:rPr lang="en-US" sz="2800" dirty="0" smtClean="0"/>
              <a:t>morphine</a:t>
            </a:r>
          </a:p>
          <a:p>
            <a:r>
              <a:rPr lang="en-US" sz="2800" dirty="0"/>
              <a:t>N</a:t>
            </a:r>
            <a:r>
              <a:rPr lang="en-US" sz="2800" dirty="0" smtClean="0"/>
              <a:t>aturally </a:t>
            </a:r>
            <a:r>
              <a:rPr lang="en-US" sz="2800" dirty="0"/>
              <a:t>occurring substance </a:t>
            </a:r>
            <a:endParaRPr lang="en-US" sz="2800" dirty="0" smtClean="0"/>
          </a:p>
          <a:p>
            <a:r>
              <a:rPr lang="en-US" sz="2800" dirty="0" smtClean="0"/>
              <a:t>Extracted </a:t>
            </a:r>
            <a:r>
              <a:rPr lang="en-US" sz="2800" dirty="0"/>
              <a:t>from the seed pod </a:t>
            </a:r>
            <a:r>
              <a:rPr lang="en-US" sz="2800" dirty="0" smtClean="0"/>
              <a:t> </a:t>
            </a:r>
          </a:p>
          <a:p>
            <a:r>
              <a:rPr lang="en-US" sz="2800" dirty="0" smtClean="0"/>
              <a:t>Asian </a:t>
            </a:r>
            <a:r>
              <a:rPr lang="en-US" sz="2800" dirty="0"/>
              <a:t>opium poppy </a:t>
            </a:r>
            <a:r>
              <a:rPr lang="en-US" sz="2800" dirty="0" smtClean="0"/>
              <a:t>plant</a:t>
            </a:r>
            <a:endParaRPr lang="en-US" sz="2800" dirty="0"/>
          </a:p>
          <a:p>
            <a:r>
              <a:rPr lang="en-US" sz="2800" dirty="0"/>
              <a:t>Opioid pain killer</a:t>
            </a:r>
          </a:p>
          <a:p>
            <a:r>
              <a:rPr lang="en-US" sz="2800" dirty="0"/>
              <a:t>Administered intravenously by injection</a:t>
            </a:r>
          </a:p>
          <a:p>
            <a:r>
              <a:rPr lang="en-US" sz="2800" dirty="0"/>
              <a:t>Usually appears as a white or brown powder </a:t>
            </a:r>
          </a:p>
        </p:txBody>
      </p:sp>
    </p:spTree>
    <p:extLst>
      <p:ext uri="{BB962C8B-B14F-4D97-AF65-F5344CB8AC3E}">
        <p14:creationId xmlns:p14="http://schemas.microsoft.com/office/powerpoint/2010/main" val="73414513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1"/>
            <a:ext cx="7467600" cy="4099560"/>
          </a:xfrm>
        </p:spPr>
        <p:txBody>
          <a:bodyPr>
            <a:noAutofit/>
          </a:bodyPr>
          <a:lstStyle/>
          <a:p>
            <a:r>
              <a:rPr lang="en-US" sz="2800" dirty="0"/>
              <a:t>Or as a black sticky substance, known as “black tar heroin.</a:t>
            </a:r>
          </a:p>
          <a:p>
            <a:r>
              <a:rPr lang="en-US" sz="2800" dirty="0"/>
              <a:t> Two to four times more potent than </a:t>
            </a:r>
            <a:r>
              <a:rPr lang="en-US" sz="2800" dirty="0" smtClean="0"/>
              <a:t>morphine</a:t>
            </a:r>
            <a:endParaRPr lang="en-US" sz="2800" dirty="0"/>
          </a:p>
          <a:p>
            <a:r>
              <a:rPr lang="en-US" sz="2800" dirty="0"/>
              <a:t>Most heroin is </a:t>
            </a:r>
            <a:r>
              <a:rPr lang="en-US" sz="2800" dirty="0" smtClean="0"/>
              <a:t>injected</a:t>
            </a:r>
          </a:p>
          <a:p>
            <a:r>
              <a:rPr lang="en-US" sz="2800" dirty="0" smtClean="0"/>
              <a:t>Inhaled </a:t>
            </a:r>
            <a:r>
              <a:rPr lang="en-US" sz="2800" dirty="0"/>
              <a:t>by snorting or sniffing, or smoked</a:t>
            </a:r>
          </a:p>
          <a:p>
            <a:endParaRPr lang="en-US" sz="2800" dirty="0"/>
          </a:p>
        </p:txBody>
      </p:sp>
      <p:sp>
        <p:nvSpPr>
          <p:cNvPr id="4" name="Title 1"/>
          <p:cNvSpPr>
            <a:spLocks noGrp="1"/>
          </p:cNvSpPr>
          <p:nvPr>
            <p:ph type="title"/>
          </p:nvPr>
        </p:nvSpPr>
        <p:spPr>
          <a:xfrm>
            <a:off x="685800" y="533400"/>
            <a:ext cx="7315200" cy="1154097"/>
          </a:xfrm>
        </p:spPr>
        <p:txBody>
          <a:bodyPr>
            <a:noAutofit/>
          </a:bodyPr>
          <a:lstStyle/>
          <a:p>
            <a:r>
              <a:rPr lang="en-US" sz="3600" b="1" dirty="0"/>
              <a:t>Heroin (like opium and morphine)</a:t>
            </a:r>
            <a:endParaRPr lang="en-US" sz="3600" dirty="0"/>
          </a:p>
        </p:txBody>
      </p:sp>
    </p:spTree>
    <p:extLst>
      <p:ext uri="{BB962C8B-B14F-4D97-AF65-F5344CB8AC3E}">
        <p14:creationId xmlns:p14="http://schemas.microsoft.com/office/powerpoint/2010/main" val="3729132495"/>
      </p:ext>
    </p:extLst>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15200" cy="1154097"/>
          </a:xfrm>
        </p:spPr>
        <p:txBody>
          <a:bodyPr>
            <a:normAutofit/>
          </a:bodyPr>
          <a:lstStyle/>
          <a:p>
            <a:r>
              <a:rPr lang="en-US" sz="3600" b="1" dirty="0" smtClean="0"/>
              <a:t>Short </a:t>
            </a:r>
            <a:r>
              <a:rPr lang="en-US" sz="3600" b="1" dirty="0"/>
              <a:t>T</a:t>
            </a:r>
            <a:r>
              <a:rPr lang="en-US" sz="3600" b="1" dirty="0" smtClean="0"/>
              <a:t>erm Effect</a:t>
            </a:r>
            <a:endParaRPr lang="en-US" sz="3600" b="1" dirty="0"/>
          </a:p>
        </p:txBody>
      </p:sp>
      <p:sp>
        <p:nvSpPr>
          <p:cNvPr id="3" name="Content Placeholder 2"/>
          <p:cNvSpPr>
            <a:spLocks noGrp="1"/>
          </p:cNvSpPr>
          <p:nvPr>
            <p:ph idx="1"/>
          </p:nvPr>
        </p:nvSpPr>
        <p:spPr>
          <a:xfrm>
            <a:off x="914400" y="1828801"/>
            <a:ext cx="7315200" cy="4648199"/>
          </a:xfrm>
        </p:spPr>
        <p:txBody>
          <a:bodyPr>
            <a:normAutofit/>
          </a:bodyPr>
          <a:lstStyle/>
          <a:p>
            <a:r>
              <a:rPr lang="en-US" sz="2800" dirty="0" smtClean="0"/>
              <a:t>Euphoria</a:t>
            </a:r>
            <a:endParaRPr lang="en-US" sz="2800" dirty="0"/>
          </a:p>
          <a:p>
            <a:r>
              <a:rPr lang="en-US" sz="2800" dirty="0"/>
              <a:t>Feelings of being warm and flushed </a:t>
            </a:r>
          </a:p>
          <a:p>
            <a:r>
              <a:rPr lang="en-US" sz="2800" dirty="0"/>
              <a:t>Heavy sensation in the </a:t>
            </a:r>
            <a:r>
              <a:rPr lang="en-US" sz="2800" dirty="0" smtClean="0"/>
              <a:t>extremities</a:t>
            </a:r>
            <a:endParaRPr lang="en-US" sz="2800" dirty="0"/>
          </a:p>
          <a:p>
            <a:r>
              <a:rPr lang="en-US" sz="2800" dirty="0"/>
              <a:t>Reduced sensation of </a:t>
            </a:r>
            <a:r>
              <a:rPr lang="en-US" sz="2800" dirty="0" smtClean="0"/>
              <a:t>pain</a:t>
            </a:r>
            <a:endParaRPr lang="en-US" sz="2800" dirty="0"/>
          </a:p>
          <a:p>
            <a:r>
              <a:rPr lang="en-US" sz="2800" dirty="0" smtClean="0"/>
              <a:t>Drowsiness</a:t>
            </a:r>
            <a:endParaRPr lang="en-US" sz="2800" dirty="0"/>
          </a:p>
          <a:p>
            <a:r>
              <a:rPr lang="en-US" sz="2800" dirty="0" smtClean="0"/>
              <a:t>Sedation</a:t>
            </a:r>
            <a:endParaRPr lang="en-US" sz="2800" dirty="0"/>
          </a:p>
          <a:p>
            <a:r>
              <a:rPr lang="en-US" sz="2800" dirty="0" smtClean="0"/>
              <a:t>Lethargy</a:t>
            </a:r>
          </a:p>
          <a:p>
            <a:r>
              <a:rPr lang="en-US" sz="2800" dirty="0"/>
              <a:t>Nausea and vomiting</a:t>
            </a:r>
          </a:p>
          <a:p>
            <a:pPr marL="45720" indent="0">
              <a:buNone/>
            </a:pPr>
            <a:endParaRPr lang="en-US" sz="2800" dirty="0"/>
          </a:p>
          <a:p>
            <a:endParaRPr lang="en-US" sz="2800" dirty="0"/>
          </a:p>
        </p:txBody>
      </p:sp>
    </p:spTree>
    <p:extLst>
      <p:ext uri="{BB962C8B-B14F-4D97-AF65-F5344CB8AC3E}">
        <p14:creationId xmlns:p14="http://schemas.microsoft.com/office/powerpoint/2010/main" val="123191034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15200" cy="1154097"/>
          </a:xfrm>
        </p:spPr>
        <p:txBody>
          <a:bodyPr/>
          <a:lstStyle/>
          <a:p>
            <a:r>
              <a:rPr lang="en-US" dirty="0"/>
              <a:t>Short term effect</a:t>
            </a:r>
          </a:p>
        </p:txBody>
      </p:sp>
      <p:sp>
        <p:nvSpPr>
          <p:cNvPr id="3" name="Content Placeholder 2"/>
          <p:cNvSpPr>
            <a:spLocks noGrp="1"/>
          </p:cNvSpPr>
          <p:nvPr>
            <p:ph idx="1"/>
          </p:nvPr>
        </p:nvSpPr>
        <p:spPr>
          <a:xfrm>
            <a:off x="533400" y="1905000"/>
            <a:ext cx="7696200" cy="4572000"/>
          </a:xfrm>
        </p:spPr>
        <p:txBody>
          <a:bodyPr>
            <a:normAutofit/>
          </a:bodyPr>
          <a:lstStyle/>
          <a:p>
            <a:r>
              <a:rPr lang="en-US" sz="2800" dirty="0" smtClean="0"/>
              <a:t>Confusion</a:t>
            </a:r>
          </a:p>
          <a:p>
            <a:r>
              <a:rPr lang="en-US" sz="2800" dirty="0" smtClean="0"/>
              <a:t>Dry mouth</a:t>
            </a:r>
            <a:endParaRPr lang="en-US" sz="2800" dirty="0"/>
          </a:p>
          <a:p>
            <a:r>
              <a:rPr lang="en-US" sz="2800" dirty="0"/>
              <a:t>C</a:t>
            </a:r>
            <a:r>
              <a:rPr lang="en-US" sz="2800" dirty="0" smtClean="0"/>
              <a:t>onstricted pupils</a:t>
            </a:r>
            <a:endParaRPr lang="en-US" sz="2800" dirty="0"/>
          </a:p>
          <a:p>
            <a:r>
              <a:rPr lang="en-US" sz="2800" dirty="0"/>
              <a:t>Light </a:t>
            </a:r>
            <a:r>
              <a:rPr lang="en-US" sz="2800" dirty="0" smtClean="0"/>
              <a:t>sensitivity</a:t>
            </a:r>
            <a:endParaRPr lang="en-US" sz="2800" dirty="0"/>
          </a:p>
          <a:p>
            <a:r>
              <a:rPr lang="en-US" sz="2800" dirty="0"/>
              <a:t>Lower than normal body temperature.</a:t>
            </a:r>
          </a:p>
          <a:p>
            <a:r>
              <a:rPr lang="en-US" sz="2800" dirty="0"/>
              <a:t>Slowed respiration.</a:t>
            </a:r>
          </a:p>
          <a:p>
            <a:r>
              <a:rPr lang="en-US" sz="2800" dirty="0"/>
              <a:t>Slowed heart rate.</a:t>
            </a:r>
          </a:p>
          <a:p>
            <a:r>
              <a:rPr lang="en-US" sz="2800" dirty="0" smtClean="0"/>
              <a:t>Cyanosis</a:t>
            </a:r>
            <a:endParaRPr lang="en-US" sz="2800" dirty="0"/>
          </a:p>
        </p:txBody>
      </p:sp>
    </p:spTree>
    <p:extLst>
      <p:ext uri="{BB962C8B-B14F-4D97-AF65-F5344CB8AC3E}">
        <p14:creationId xmlns:p14="http://schemas.microsoft.com/office/powerpoint/2010/main" val="8973130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15200" cy="1154097"/>
          </a:xfrm>
        </p:spPr>
        <p:txBody>
          <a:bodyPr>
            <a:normAutofit/>
          </a:bodyPr>
          <a:lstStyle/>
          <a:p>
            <a:r>
              <a:rPr lang="en-US" sz="3600" b="1" dirty="0" smtClean="0"/>
              <a:t>Long </a:t>
            </a:r>
            <a:r>
              <a:rPr lang="en-US" sz="3600" b="1" dirty="0"/>
              <a:t>T</a:t>
            </a:r>
            <a:r>
              <a:rPr lang="en-US" sz="3600" b="1" dirty="0" smtClean="0"/>
              <a:t>erm </a:t>
            </a:r>
            <a:r>
              <a:rPr lang="en-US" sz="3600" b="1" dirty="0"/>
              <a:t>E</a:t>
            </a:r>
            <a:r>
              <a:rPr lang="en-US" sz="3600" b="1" dirty="0" smtClean="0"/>
              <a:t>ffect</a:t>
            </a:r>
            <a:endParaRPr lang="en-US" sz="3600" b="1" dirty="0"/>
          </a:p>
        </p:txBody>
      </p:sp>
      <p:sp>
        <p:nvSpPr>
          <p:cNvPr id="3" name="Content Placeholder 2"/>
          <p:cNvSpPr>
            <a:spLocks noGrp="1"/>
          </p:cNvSpPr>
          <p:nvPr>
            <p:ph idx="1"/>
          </p:nvPr>
        </p:nvSpPr>
        <p:spPr>
          <a:xfrm>
            <a:off x="762000" y="1905000"/>
            <a:ext cx="7315200" cy="4572000"/>
          </a:xfrm>
        </p:spPr>
        <p:txBody>
          <a:bodyPr>
            <a:normAutofit/>
          </a:bodyPr>
          <a:lstStyle/>
          <a:p>
            <a:r>
              <a:rPr lang="en-US" sz="2800" dirty="0"/>
              <a:t>Decreased dental health marked by damaged teeth and gum </a:t>
            </a:r>
            <a:r>
              <a:rPr lang="en-US" sz="2800" dirty="0" smtClean="0"/>
              <a:t>swelling</a:t>
            </a:r>
            <a:endParaRPr lang="en-US" sz="2800" dirty="0"/>
          </a:p>
          <a:p>
            <a:r>
              <a:rPr lang="en-US" sz="2800" dirty="0"/>
              <a:t>Excoriated skin from </a:t>
            </a:r>
            <a:r>
              <a:rPr lang="en-US" sz="2800" dirty="0" smtClean="0"/>
              <a:t>scratching</a:t>
            </a:r>
            <a:endParaRPr lang="en-US" sz="2800" dirty="0"/>
          </a:p>
          <a:p>
            <a:r>
              <a:rPr lang="en-US" sz="2800" dirty="0"/>
              <a:t>Severe </a:t>
            </a:r>
            <a:r>
              <a:rPr lang="en-US" sz="2800" dirty="0" smtClean="0"/>
              <a:t>constipation</a:t>
            </a:r>
            <a:endParaRPr lang="en-US" sz="2800" dirty="0"/>
          </a:p>
          <a:p>
            <a:r>
              <a:rPr lang="en-US" sz="2800" dirty="0" smtClean="0"/>
              <a:t>Weakness </a:t>
            </a:r>
            <a:r>
              <a:rPr lang="en-US" sz="2800" dirty="0"/>
              <a:t>and </a:t>
            </a:r>
            <a:r>
              <a:rPr lang="en-US" sz="2800" dirty="0" smtClean="0"/>
              <a:t>sedation</a:t>
            </a:r>
            <a:endParaRPr lang="en-US" sz="2800" dirty="0"/>
          </a:p>
          <a:p>
            <a:r>
              <a:rPr lang="en-US" sz="2800" dirty="0"/>
              <a:t>Poor appetite and </a:t>
            </a:r>
            <a:r>
              <a:rPr lang="en-US" sz="2800" dirty="0" smtClean="0"/>
              <a:t>malnutrition</a:t>
            </a:r>
            <a:endParaRPr lang="en-US" sz="2800" dirty="0"/>
          </a:p>
          <a:p>
            <a:r>
              <a:rPr lang="en-US" sz="2800" dirty="0"/>
              <a:t>Sleeping </a:t>
            </a:r>
            <a:r>
              <a:rPr lang="en-US" sz="2800" dirty="0" smtClean="0"/>
              <a:t>problems</a:t>
            </a:r>
            <a:endParaRPr lang="en-US" sz="2800" dirty="0"/>
          </a:p>
          <a:p>
            <a:r>
              <a:rPr lang="en-US" sz="2800" dirty="0"/>
              <a:t>Decrease in sexual functioning</a:t>
            </a:r>
          </a:p>
          <a:p>
            <a:endParaRPr lang="en-US" sz="2800" dirty="0"/>
          </a:p>
        </p:txBody>
      </p:sp>
    </p:spTree>
    <p:extLst>
      <p:ext uri="{BB962C8B-B14F-4D97-AF65-F5344CB8AC3E}">
        <p14:creationId xmlns:p14="http://schemas.microsoft.com/office/powerpoint/2010/main" val="472237695"/>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Users\Win7\Videos\foto of drugs\diff kind of drugs\HEROIN\images (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143000"/>
            <a:ext cx="43434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Win7\Videos\foto of drugs\diff kind of drugs\HEROIN\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8" y="0"/>
            <a:ext cx="489154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Win7\Videos\foto of drugs\diff kind of drugs\HEROIN\download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0"/>
            <a:ext cx="4267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Win7\Videos\foto of drugs\diff kind of drugs\HEROIN\download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1000"/>
                                        <p:tgtEl>
                                          <p:spTgt spid="3078"/>
                                        </p:tgtEl>
                                      </p:cBhvr>
                                    </p:animEffect>
                                    <p:anim calcmode="lin" valueType="num">
                                      <p:cBhvr>
                                        <p:cTn id="20" dur="1000" fill="hold"/>
                                        <p:tgtEl>
                                          <p:spTgt spid="3078"/>
                                        </p:tgtEl>
                                        <p:attrNameLst>
                                          <p:attrName>ppt_x</p:attrName>
                                        </p:attrNameLst>
                                      </p:cBhvr>
                                      <p:tavLst>
                                        <p:tav tm="0">
                                          <p:val>
                                            <p:strVal val="#ppt_x"/>
                                          </p:val>
                                        </p:tav>
                                        <p:tav tm="100000">
                                          <p:val>
                                            <p:strVal val="#ppt_x"/>
                                          </p:val>
                                        </p:tav>
                                      </p:tavLst>
                                    </p:anim>
                                    <p:anim calcmode="lin" valueType="num">
                                      <p:cBhvr>
                                        <p:cTn id="2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Win7\Videos\foto of drugs\diff kind of drugs\LSD\images (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315200" cy="1154097"/>
          </a:xfrm>
        </p:spPr>
        <p:txBody>
          <a:bodyPr>
            <a:normAutofit fontScale="90000"/>
          </a:bodyPr>
          <a:lstStyle/>
          <a:p>
            <a:r>
              <a:rPr lang="en-US" b="1" dirty="0" smtClean="0"/>
              <a:t>LSD Lysergic Acid Diethylamide</a:t>
            </a:r>
            <a:endParaRPr lang="en-US" b="1" dirty="0"/>
          </a:p>
        </p:txBody>
      </p:sp>
      <p:sp>
        <p:nvSpPr>
          <p:cNvPr id="3" name="Content Placeholder 2"/>
          <p:cNvSpPr>
            <a:spLocks noGrp="1"/>
          </p:cNvSpPr>
          <p:nvPr>
            <p:ph idx="1"/>
          </p:nvPr>
        </p:nvSpPr>
        <p:spPr>
          <a:xfrm>
            <a:off x="990600" y="2480273"/>
            <a:ext cx="7315200" cy="3539527"/>
          </a:xfrm>
        </p:spPr>
        <p:txBody>
          <a:bodyPr>
            <a:noAutofit/>
          </a:bodyPr>
          <a:lstStyle/>
          <a:p>
            <a:r>
              <a:rPr lang="en-US" sz="2800" dirty="0" smtClean="0"/>
              <a:t>Sold </a:t>
            </a:r>
            <a:r>
              <a:rPr lang="en-US" sz="2800" dirty="0"/>
              <a:t>on the street </a:t>
            </a:r>
            <a:r>
              <a:rPr lang="en-US" sz="2800" dirty="0" smtClean="0"/>
              <a:t> </a:t>
            </a:r>
          </a:p>
          <a:p>
            <a:r>
              <a:rPr lang="en-US" sz="2800" dirty="0"/>
              <a:t>S</a:t>
            </a:r>
            <a:r>
              <a:rPr lang="en-US" sz="2800" dirty="0" smtClean="0"/>
              <a:t>mall </a:t>
            </a:r>
            <a:r>
              <a:rPr lang="en-US" sz="2800" dirty="0"/>
              <a:t>tablets (“microdots”), </a:t>
            </a:r>
            <a:endParaRPr lang="en-US" sz="2800" dirty="0" smtClean="0"/>
          </a:p>
          <a:p>
            <a:r>
              <a:rPr lang="en-US" sz="2800" dirty="0"/>
              <a:t>C</a:t>
            </a:r>
            <a:r>
              <a:rPr lang="en-US" sz="2800" dirty="0" smtClean="0"/>
              <a:t>apsules </a:t>
            </a:r>
            <a:endParaRPr lang="en-US" sz="2800" dirty="0"/>
          </a:p>
          <a:p>
            <a:r>
              <a:rPr lang="en-US" sz="2800" dirty="0" smtClean="0"/>
              <a:t>Gelatin </a:t>
            </a:r>
            <a:r>
              <a:rPr lang="en-US" sz="2800" dirty="0"/>
              <a:t>squares (“window panes”).</a:t>
            </a:r>
          </a:p>
          <a:p>
            <a:r>
              <a:rPr lang="en-US" sz="2800" dirty="0" smtClean="0"/>
              <a:t>Most </a:t>
            </a:r>
            <a:r>
              <a:rPr lang="en-US" sz="2800" dirty="0"/>
              <a:t>potent, mood-changing chemicals</a:t>
            </a:r>
          </a:p>
        </p:txBody>
      </p:sp>
    </p:spTree>
    <p:extLst>
      <p:ext uri="{BB962C8B-B14F-4D97-AF65-F5344CB8AC3E}">
        <p14:creationId xmlns:p14="http://schemas.microsoft.com/office/powerpoint/2010/main" val="73414513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Win7\Videos\foto of drugs\diff kind of drugs\LSD\download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Win7\Videos\foto of drugs\diff kind of drugs\LSD\images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1" y="0"/>
            <a:ext cx="4953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Win7\Videos\foto of drugs\diff kind of drugs\LSD\images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0"/>
            <a:ext cx="8610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Win7\Videos\foto of drugs\diff kind of drugs\LSD\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962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Win7\Videos\foto of drugs\diff kind of drugs\LSD\lsd_microdo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0"/>
            <a:ext cx="5105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1000" fill="hold"/>
                                        <p:tgtEl>
                                          <p:spTgt spid="6147"/>
                                        </p:tgtEl>
                                        <p:attrNameLst>
                                          <p:attrName>ppt_x</p:attrName>
                                        </p:attrNameLst>
                                      </p:cBhvr>
                                      <p:tavLst>
                                        <p:tav tm="0">
                                          <p:val>
                                            <p:strVal val="#ppt_x"/>
                                          </p:val>
                                        </p:tav>
                                        <p:tav tm="100000">
                                          <p:val>
                                            <p:strVal val="#ppt_x"/>
                                          </p:val>
                                        </p:tav>
                                      </p:tavLst>
                                    </p:anim>
                                    <p:anim calcmode="lin" valueType="num">
                                      <p:cBhvr additive="base">
                                        <p:cTn id="20" dur="10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149"/>
                                        </p:tgtEl>
                                        <p:attrNameLst>
                                          <p:attrName>style.visibility</p:attrName>
                                        </p:attrNameLst>
                                      </p:cBhvr>
                                      <p:to>
                                        <p:strVal val="visible"/>
                                      </p:to>
                                    </p:set>
                                    <p:anim calcmode="lin" valueType="num">
                                      <p:cBhvr>
                                        <p:cTn id="25" dur="1000" fill="hold"/>
                                        <p:tgtEl>
                                          <p:spTgt spid="6149"/>
                                        </p:tgtEl>
                                        <p:attrNameLst>
                                          <p:attrName>ppt_w</p:attrName>
                                        </p:attrNameLst>
                                      </p:cBhvr>
                                      <p:tavLst>
                                        <p:tav tm="0">
                                          <p:val>
                                            <p:fltVal val="0"/>
                                          </p:val>
                                        </p:tav>
                                        <p:tav tm="100000">
                                          <p:val>
                                            <p:strVal val="#ppt_w"/>
                                          </p:val>
                                        </p:tav>
                                      </p:tavLst>
                                    </p:anim>
                                    <p:anim calcmode="lin" valueType="num">
                                      <p:cBhvr>
                                        <p:cTn id="26" dur="1000" fill="hold"/>
                                        <p:tgtEl>
                                          <p:spTgt spid="6149"/>
                                        </p:tgtEl>
                                        <p:attrNameLst>
                                          <p:attrName>ppt_h</p:attrName>
                                        </p:attrNameLst>
                                      </p:cBhvr>
                                      <p:tavLst>
                                        <p:tav tm="0">
                                          <p:val>
                                            <p:fltVal val="0"/>
                                          </p:val>
                                        </p:tav>
                                        <p:tav tm="100000">
                                          <p:val>
                                            <p:strVal val="#ppt_h"/>
                                          </p:val>
                                        </p:tav>
                                      </p:tavLst>
                                    </p:anim>
                                    <p:animEffect transition="in" filter="fade">
                                      <p:cBhvr>
                                        <p:cTn id="27" dur="1000"/>
                                        <p:tgtEl>
                                          <p:spTgt spid="614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150"/>
                                        </p:tgtEl>
                                        <p:attrNameLst>
                                          <p:attrName>style.visibility</p:attrName>
                                        </p:attrNameLst>
                                      </p:cBhvr>
                                      <p:to>
                                        <p:strVal val="visible"/>
                                      </p:to>
                                    </p:set>
                                    <p:anim calcmode="lin" valueType="num">
                                      <p:cBhvr>
                                        <p:cTn id="32" dur="1000" fill="hold"/>
                                        <p:tgtEl>
                                          <p:spTgt spid="6150"/>
                                        </p:tgtEl>
                                        <p:attrNameLst>
                                          <p:attrName>ppt_w</p:attrName>
                                        </p:attrNameLst>
                                      </p:cBhvr>
                                      <p:tavLst>
                                        <p:tav tm="0">
                                          <p:val>
                                            <p:fltVal val="0"/>
                                          </p:val>
                                        </p:tav>
                                        <p:tav tm="100000">
                                          <p:val>
                                            <p:strVal val="#ppt_w"/>
                                          </p:val>
                                        </p:tav>
                                      </p:tavLst>
                                    </p:anim>
                                    <p:anim calcmode="lin" valueType="num">
                                      <p:cBhvr>
                                        <p:cTn id="33" dur="1000" fill="hold"/>
                                        <p:tgtEl>
                                          <p:spTgt spid="6150"/>
                                        </p:tgtEl>
                                        <p:attrNameLst>
                                          <p:attrName>ppt_h</p:attrName>
                                        </p:attrNameLst>
                                      </p:cBhvr>
                                      <p:tavLst>
                                        <p:tav tm="0">
                                          <p:val>
                                            <p:fltVal val="0"/>
                                          </p:val>
                                        </p:tav>
                                        <p:tav tm="100000">
                                          <p:val>
                                            <p:strVal val="#ppt_h"/>
                                          </p:val>
                                        </p:tav>
                                      </p:tavLst>
                                    </p:anim>
                                    <p:animEffect transition="in" filter="fade">
                                      <p:cBhvr>
                                        <p:cTn id="34"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303"/>
            <a:ext cx="7315200" cy="1154097"/>
          </a:xfrm>
        </p:spPr>
        <p:txBody>
          <a:bodyPr>
            <a:normAutofit fontScale="90000"/>
          </a:bodyPr>
          <a:lstStyle/>
          <a:p>
            <a:r>
              <a:rPr lang="en-US" b="1" dirty="0"/>
              <a:t>Physical Effects</a:t>
            </a:r>
            <a:br>
              <a:rPr lang="en-US" b="1" dirty="0"/>
            </a:br>
            <a:endParaRPr lang="en-US" dirty="0"/>
          </a:p>
        </p:txBody>
      </p:sp>
      <p:sp>
        <p:nvSpPr>
          <p:cNvPr id="3" name="Content Placeholder 2"/>
          <p:cNvSpPr>
            <a:spLocks noGrp="1"/>
          </p:cNvSpPr>
          <p:nvPr>
            <p:ph idx="1"/>
          </p:nvPr>
        </p:nvSpPr>
        <p:spPr>
          <a:xfrm>
            <a:off x="685800" y="1828800"/>
            <a:ext cx="7315200" cy="4419600"/>
          </a:xfrm>
        </p:spPr>
        <p:txBody>
          <a:bodyPr>
            <a:normAutofit/>
          </a:bodyPr>
          <a:lstStyle/>
          <a:p>
            <a:r>
              <a:rPr lang="en-US" sz="2800" dirty="0"/>
              <a:t>Dilated pupils</a:t>
            </a:r>
          </a:p>
          <a:p>
            <a:r>
              <a:rPr lang="en-US" sz="2800" dirty="0"/>
              <a:t>Higher or lower body temperature</a:t>
            </a:r>
          </a:p>
          <a:p>
            <a:r>
              <a:rPr lang="en-US" sz="2800" dirty="0"/>
              <a:t>Sweating or chills (“goose bumps”)</a:t>
            </a:r>
          </a:p>
          <a:p>
            <a:r>
              <a:rPr lang="en-US" sz="2800" dirty="0"/>
              <a:t>Loss of appetite</a:t>
            </a:r>
          </a:p>
          <a:p>
            <a:r>
              <a:rPr lang="en-US" sz="2800" dirty="0"/>
              <a:t>Sleeplessness</a:t>
            </a:r>
          </a:p>
          <a:p>
            <a:r>
              <a:rPr lang="en-US" sz="2800" dirty="0"/>
              <a:t>Dry mouth</a:t>
            </a:r>
          </a:p>
          <a:p>
            <a:r>
              <a:rPr lang="en-US" sz="2800" dirty="0"/>
              <a:t>Tremors</a:t>
            </a:r>
          </a:p>
          <a:p>
            <a:endParaRPr lang="en-US" sz="2800" dirty="0"/>
          </a:p>
        </p:txBody>
      </p:sp>
    </p:spTree>
    <p:extLst>
      <p:ext uri="{BB962C8B-B14F-4D97-AF65-F5344CB8AC3E}">
        <p14:creationId xmlns:p14="http://schemas.microsoft.com/office/powerpoint/2010/main" val="19490808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Win7\Videos\foto of drugs\substance-abuse-psychiatric-nursing-b-sc-n-ppt-7-6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8392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171037"/>
      </p:ext>
    </p:extLst>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7503"/>
            <a:ext cx="7315200" cy="1154097"/>
          </a:xfrm>
        </p:spPr>
        <p:txBody>
          <a:bodyPr/>
          <a:lstStyle/>
          <a:p>
            <a:r>
              <a:rPr lang="en-US" b="1" dirty="0"/>
              <a:t>Mental Effects</a:t>
            </a:r>
            <a:endParaRPr lang="en-US" dirty="0"/>
          </a:p>
        </p:txBody>
      </p:sp>
      <p:sp>
        <p:nvSpPr>
          <p:cNvPr id="3" name="Content Placeholder 2"/>
          <p:cNvSpPr>
            <a:spLocks noGrp="1"/>
          </p:cNvSpPr>
          <p:nvPr>
            <p:ph idx="1"/>
          </p:nvPr>
        </p:nvSpPr>
        <p:spPr>
          <a:xfrm>
            <a:off x="762000" y="1828801"/>
            <a:ext cx="7696200" cy="5029199"/>
          </a:xfrm>
        </p:spPr>
        <p:txBody>
          <a:bodyPr>
            <a:noAutofit/>
          </a:bodyPr>
          <a:lstStyle/>
          <a:p>
            <a:r>
              <a:rPr lang="en-US" sz="2800" dirty="0"/>
              <a:t>Delusions</a:t>
            </a:r>
          </a:p>
          <a:p>
            <a:r>
              <a:rPr lang="en-US" sz="2800" dirty="0"/>
              <a:t>Visual hallucinations</a:t>
            </a:r>
          </a:p>
          <a:p>
            <a:r>
              <a:rPr lang="en-US" sz="2800" dirty="0" smtClean="0"/>
              <a:t>Artificial </a:t>
            </a:r>
            <a:r>
              <a:rPr lang="en-US" sz="2800" dirty="0"/>
              <a:t>sense of euphoria or certainty</a:t>
            </a:r>
          </a:p>
          <a:p>
            <a:r>
              <a:rPr lang="en-US" sz="2800" dirty="0"/>
              <a:t>Distortion of one’s sense of time and identity</a:t>
            </a:r>
          </a:p>
          <a:p>
            <a:r>
              <a:rPr lang="en-US" sz="2800" dirty="0"/>
              <a:t>Impaired depth perception</a:t>
            </a:r>
          </a:p>
          <a:p>
            <a:r>
              <a:rPr lang="en-US" sz="2800" dirty="0"/>
              <a:t>Impaired time </a:t>
            </a:r>
            <a:r>
              <a:rPr lang="en-US" sz="2800" dirty="0" smtClean="0"/>
              <a:t>perception</a:t>
            </a:r>
          </a:p>
          <a:p>
            <a:r>
              <a:rPr lang="en-US" sz="2800" dirty="0" smtClean="0"/>
              <a:t>Distorted </a:t>
            </a:r>
            <a:r>
              <a:rPr lang="en-US" sz="2800" dirty="0"/>
              <a:t>perception of the size and shape of objects, movements, color, sounds, touch and the user’s own body image</a:t>
            </a:r>
          </a:p>
          <a:p>
            <a:endParaRPr lang="en-US" sz="2800" dirty="0"/>
          </a:p>
        </p:txBody>
      </p:sp>
    </p:spTree>
    <p:extLst>
      <p:ext uri="{BB962C8B-B14F-4D97-AF65-F5344CB8AC3E}">
        <p14:creationId xmlns:p14="http://schemas.microsoft.com/office/powerpoint/2010/main" val="819933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lstStyle/>
          <a:p>
            <a:r>
              <a:rPr lang="en-US" b="1" dirty="0"/>
              <a:t>Mental Effects</a:t>
            </a:r>
            <a:endParaRPr lang="en-US" dirty="0"/>
          </a:p>
        </p:txBody>
      </p:sp>
      <p:sp>
        <p:nvSpPr>
          <p:cNvPr id="3" name="Content Placeholder 2"/>
          <p:cNvSpPr>
            <a:spLocks noGrp="1"/>
          </p:cNvSpPr>
          <p:nvPr>
            <p:ph idx="1"/>
          </p:nvPr>
        </p:nvSpPr>
        <p:spPr>
          <a:xfrm>
            <a:off x="762000" y="2133601"/>
            <a:ext cx="7543800" cy="4419599"/>
          </a:xfrm>
        </p:spPr>
        <p:txBody>
          <a:bodyPr>
            <a:normAutofit/>
          </a:bodyPr>
          <a:lstStyle/>
          <a:p>
            <a:r>
              <a:rPr lang="en-US" sz="2800" dirty="0"/>
              <a:t>Severe, terrifying thoughts and feelings</a:t>
            </a:r>
          </a:p>
          <a:p>
            <a:r>
              <a:rPr lang="en-US" sz="2800" dirty="0"/>
              <a:t>Fear of losing control</a:t>
            </a:r>
          </a:p>
          <a:p>
            <a:r>
              <a:rPr lang="en-US" sz="2800" dirty="0"/>
              <a:t>Panic attacks</a:t>
            </a:r>
          </a:p>
          <a:p>
            <a:r>
              <a:rPr lang="en-US" sz="2800" dirty="0"/>
              <a:t>Flashbacks, or a recurrence of the LSD trip, often without warning long after taking LSD</a:t>
            </a:r>
          </a:p>
          <a:p>
            <a:r>
              <a:rPr lang="en-US" sz="2800" dirty="0"/>
              <a:t>Severe depression or psychosis</a:t>
            </a:r>
          </a:p>
          <a:p>
            <a:endParaRPr lang="en-US" sz="2800" dirty="0"/>
          </a:p>
        </p:txBody>
      </p:sp>
    </p:spTree>
    <p:extLst>
      <p:ext uri="{BB962C8B-B14F-4D97-AF65-F5344CB8AC3E}">
        <p14:creationId xmlns:p14="http://schemas.microsoft.com/office/powerpoint/2010/main" val="283384948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143000"/>
            <a:ext cx="7315200" cy="4953000"/>
          </a:xfrm>
        </p:spPr>
        <p:txBody>
          <a:bodyPr>
            <a:normAutofit/>
          </a:bodyPr>
          <a:lstStyle/>
          <a:p>
            <a:pPr>
              <a:lnSpc>
                <a:spcPct val="150000"/>
              </a:lnSpc>
            </a:pPr>
            <a:r>
              <a:rPr lang="en-US" sz="2800" b="1" dirty="0"/>
              <a:t>brain scans of people who were high on LSD and saw how the psychedelic substance affects brain activity and connectivity. </a:t>
            </a:r>
            <a:endParaRPr lang="en-US" sz="2800" b="1" dirty="0" smtClean="0"/>
          </a:p>
          <a:p>
            <a:pPr>
              <a:lnSpc>
                <a:spcPct val="150000"/>
              </a:lnSpc>
            </a:pPr>
            <a:r>
              <a:rPr lang="en-US" sz="2800" b="1" dirty="0" smtClean="0"/>
              <a:t>They </a:t>
            </a:r>
            <a:r>
              <a:rPr lang="en-US" sz="2800" b="1" dirty="0"/>
              <a:t>found that LSD makes the brain more complete.</a:t>
            </a:r>
            <a:r>
              <a:rPr lang="en-US" sz="2800" dirty="0"/>
              <a:t> </a:t>
            </a:r>
            <a:endParaRPr lang="en-US" sz="2800" dirty="0" smtClean="0"/>
          </a:p>
        </p:txBody>
      </p:sp>
    </p:spTree>
    <p:extLst>
      <p:ext uri="{BB962C8B-B14F-4D97-AF65-F5344CB8AC3E}">
        <p14:creationId xmlns:p14="http://schemas.microsoft.com/office/powerpoint/2010/main" val="119231179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1417638"/>
          </a:xfrm>
        </p:spPr>
        <p:txBody>
          <a:bodyPr>
            <a:noAutofit/>
          </a:bodyPr>
          <a:lstStyle/>
          <a:p>
            <a:pPr algn="l"/>
            <a:r>
              <a:rPr lang="en-US" sz="2800" b="1" dirty="0"/>
              <a:t>H</a:t>
            </a:r>
            <a:r>
              <a:rPr lang="en-US" sz="2800" b="1" dirty="0" smtClean="0"/>
              <a:t>igh on LSD</a:t>
            </a:r>
            <a:br>
              <a:rPr lang="en-US" sz="2800" b="1" dirty="0" smtClean="0"/>
            </a:br>
            <a:r>
              <a:rPr lang="en-US" sz="2800" b="1" dirty="0" smtClean="0"/>
              <a:t>experience several images </a:t>
            </a:r>
            <a:br>
              <a:rPr lang="en-US" sz="2800" b="1" dirty="0" smtClean="0"/>
            </a:br>
            <a:r>
              <a:rPr lang="en-US" sz="2800" b="1" dirty="0" smtClean="0"/>
              <a:t>coming from many parts of the part. </a:t>
            </a:r>
            <a:r>
              <a:rPr lang="en-US" sz="2800" dirty="0" smtClean="0"/>
              <a:t/>
            </a:r>
            <a:br>
              <a:rPr lang="en-US" sz="2800" dirty="0" smtClean="0"/>
            </a:br>
            <a:endParaRPr lang="en-US" sz="2800" dirty="0"/>
          </a:p>
        </p:txBody>
      </p:sp>
      <p:pic>
        <p:nvPicPr>
          <p:cNvPr id="7171" name="Picture 3" descr="C:\Users\Win7\Videos\foto of drugs\diff kind of drugs\LSD\imag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24000"/>
            <a:ext cx="27432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Win7\Videos\foto of drugs\diff kind of drugs\LSD\images (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29718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Win7\Videos\foto of drugs\diff kind of drugs\LSD\download.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71800" y="1524000"/>
            <a:ext cx="3429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117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circle(in)">
                                      <p:cBhvr>
                                        <p:cTn id="14" dur="1000"/>
                                        <p:tgtEl>
                                          <p:spTgt spid="717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normAutofit/>
          </a:bodyPr>
          <a:lstStyle/>
          <a:p>
            <a:r>
              <a:rPr lang="en-US" sz="3600" b="1" dirty="0"/>
              <a:t>“</a:t>
            </a:r>
            <a:r>
              <a:rPr lang="en-US" sz="3600" b="1" dirty="0" smtClean="0"/>
              <a:t>INHALANT”</a:t>
            </a:r>
            <a:endParaRPr lang="en-US" sz="3600" dirty="0"/>
          </a:p>
        </p:txBody>
      </p:sp>
      <p:sp>
        <p:nvSpPr>
          <p:cNvPr id="3" name="Content Placeholder 2"/>
          <p:cNvSpPr>
            <a:spLocks noGrp="1"/>
          </p:cNvSpPr>
          <p:nvPr>
            <p:ph idx="1"/>
          </p:nvPr>
        </p:nvSpPr>
        <p:spPr>
          <a:xfrm>
            <a:off x="685800" y="2225040"/>
            <a:ext cx="7696200" cy="4709160"/>
          </a:xfrm>
        </p:spPr>
        <p:txBody>
          <a:bodyPr>
            <a:normAutofit/>
          </a:bodyPr>
          <a:lstStyle/>
          <a:p>
            <a:r>
              <a:rPr lang="en-US" sz="3600" b="1" dirty="0" smtClean="0"/>
              <a:t>refers </a:t>
            </a:r>
            <a:r>
              <a:rPr lang="en-US" sz="3600" b="1" dirty="0"/>
              <a:t>to the vapors from toxic substances which are inhaled to reach a quick </a:t>
            </a:r>
            <a:r>
              <a:rPr lang="en-US" sz="3600" b="1" dirty="0" smtClean="0"/>
              <a:t>high </a:t>
            </a:r>
            <a:endParaRPr lang="en-US" sz="3600" b="1" dirty="0"/>
          </a:p>
        </p:txBody>
      </p:sp>
    </p:spTree>
    <p:extLst>
      <p:ext uri="{BB962C8B-B14F-4D97-AF65-F5344CB8AC3E}">
        <p14:creationId xmlns:p14="http://schemas.microsoft.com/office/powerpoint/2010/main" val="1192311792"/>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Win7\Videos\foto of drugs\diff kind of drugs\INHAL\images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Win7\Videos\foto of drugs\diff kind of drugs\INHAL\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Win7\Videos\foto of drugs\diff kind of drugs\INHAL\images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2440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fade">
                                      <p:cBhvr>
                                        <p:cTn id="15" dur="1500"/>
                                        <p:tgtEl>
                                          <p:spTgt spid="92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315200" cy="1154097"/>
          </a:xfrm>
        </p:spPr>
        <p:txBody>
          <a:bodyPr>
            <a:normAutofit/>
          </a:bodyPr>
          <a:lstStyle/>
          <a:p>
            <a:r>
              <a:rPr lang="en-US" sz="3600" b="1" dirty="0" smtClean="0"/>
              <a:t>Side Effect</a:t>
            </a:r>
            <a:endParaRPr lang="en-US" sz="3600" b="1" dirty="0"/>
          </a:p>
        </p:txBody>
      </p:sp>
      <p:sp>
        <p:nvSpPr>
          <p:cNvPr id="3" name="Content Placeholder 2"/>
          <p:cNvSpPr>
            <a:spLocks noGrp="1"/>
          </p:cNvSpPr>
          <p:nvPr>
            <p:ph idx="1"/>
          </p:nvPr>
        </p:nvSpPr>
        <p:spPr>
          <a:xfrm>
            <a:off x="685800" y="1981200"/>
            <a:ext cx="7543800" cy="3886200"/>
          </a:xfrm>
        </p:spPr>
        <p:txBody>
          <a:bodyPr>
            <a:noAutofit/>
          </a:bodyPr>
          <a:lstStyle/>
          <a:p>
            <a:r>
              <a:rPr lang="en-US" sz="2800" dirty="0" smtClean="0"/>
              <a:t>Stumbling</a:t>
            </a:r>
            <a:endParaRPr lang="en-US" sz="2800" dirty="0"/>
          </a:p>
          <a:p>
            <a:r>
              <a:rPr lang="en-US" sz="2800" dirty="0" smtClean="0"/>
              <a:t>Vomiting</a:t>
            </a:r>
            <a:endParaRPr lang="en-US" sz="2800" dirty="0"/>
          </a:p>
          <a:p>
            <a:r>
              <a:rPr lang="en-US" sz="2800" dirty="0" smtClean="0"/>
              <a:t>spasmodic reactions</a:t>
            </a:r>
            <a:endParaRPr lang="en-US" sz="2800" dirty="0"/>
          </a:p>
          <a:p>
            <a:r>
              <a:rPr lang="en-US" sz="2800" dirty="0" smtClean="0"/>
              <a:t>Hallucinations</a:t>
            </a:r>
            <a:endParaRPr lang="en-US" sz="2800" dirty="0"/>
          </a:p>
          <a:p>
            <a:r>
              <a:rPr lang="en-US" sz="2800" dirty="0"/>
              <a:t>Unresponsiveness to stimuli.</a:t>
            </a:r>
          </a:p>
          <a:p>
            <a:r>
              <a:rPr lang="en-US" sz="2800" dirty="0"/>
              <a:t>Rashes around the mouth where the inhalant has blistered the </a:t>
            </a:r>
            <a:r>
              <a:rPr lang="en-US" sz="2800" dirty="0" smtClean="0"/>
              <a:t>skin</a:t>
            </a:r>
            <a:endParaRPr lang="en-US" sz="2800" dirty="0"/>
          </a:p>
          <a:p>
            <a:pPr marL="45720" indent="0">
              <a:buNone/>
            </a:pPr>
            <a:r>
              <a:rPr lang="en-US" sz="2800" dirty="0"/>
              <a:t/>
            </a:r>
            <a:br>
              <a:rPr lang="en-US" sz="2800" dirty="0"/>
            </a:br>
            <a:endParaRPr lang="en-US" sz="2800" dirty="0"/>
          </a:p>
        </p:txBody>
      </p:sp>
    </p:spTree>
    <p:extLst>
      <p:ext uri="{BB962C8B-B14F-4D97-AF65-F5344CB8AC3E}">
        <p14:creationId xmlns:p14="http://schemas.microsoft.com/office/powerpoint/2010/main" val="11923117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8503"/>
            <a:ext cx="7315200" cy="1154097"/>
          </a:xfrm>
        </p:spPr>
        <p:txBody>
          <a:bodyPr>
            <a:normAutofit fontScale="90000"/>
          </a:bodyPr>
          <a:lstStyle/>
          <a:p>
            <a:r>
              <a:rPr lang="en-US" b="1" dirty="0"/>
              <a:t>Long-Term Effects </a:t>
            </a:r>
            <a:br>
              <a:rPr lang="en-US" b="1" dirty="0"/>
            </a:br>
            <a:endParaRPr lang="en-US" dirty="0"/>
          </a:p>
        </p:txBody>
      </p:sp>
      <p:sp>
        <p:nvSpPr>
          <p:cNvPr id="3" name="Content Placeholder 2"/>
          <p:cNvSpPr>
            <a:spLocks noGrp="1"/>
          </p:cNvSpPr>
          <p:nvPr>
            <p:ph idx="1"/>
          </p:nvPr>
        </p:nvSpPr>
        <p:spPr>
          <a:xfrm>
            <a:off x="609600" y="1981200"/>
            <a:ext cx="7315200" cy="4175760"/>
          </a:xfrm>
        </p:spPr>
        <p:txBody>
          <a:bodyPr>
            <a:normAutofit/>
          </a:bodyPr>
          <a:lstStyle/>
          <a:p>
            <a:r>
              <a:rPr lang="en-US" sz="2800" dirty="0"/>
              <a:t>Loss of consciousness.</a:t>
            </a:r>
          </a:p>
          <a:p>
            <a:r>
              <a:rPr lang="en-US" sz="2800" dirty="0"/>
              <a:t>Widespread cellular damage from lack of oxygen.</a:t>
            </a:r>
          </a:p>
          <a:p>
            <a:r>
              <a:rPr lang="en-US" sz="2800" dirty="0"/>
              <a:t>Cardiac arrest.</a:t>
            </a:r>
          </a:p>
          <a:p>
            <a:r>
              <a:rPr lang="en-US" sz="2800" dirty="0"/>
              <a:t>Neuromuscular toxicity.</a:t>
            </a:r>
          </a:p>
          <a:p>
            <a:r>
              <a:rPr lang="en-US" sz="2800" dirty="0"/>
              <a:t>Brain damage.</a:t>
            </a:r>
          </a:p>
          <a:p>
            <a:r>
              <a:rPr lang="en-US" sz="2800" dirty="0"/>
              <a:t>Liver and kidney damage.</a:t>
            </a:r>
          </a:p>
          <a:p>
            <a:endParaRPr lang="en-US" sz="2800" dirty="0"/>
          </a:p>
        </p:txBody>
      </p:sp>
    </p:spTree>
    <p:extLst>
      <p:ext uri="{BB962C8B-B14F-4D97-AF65-F5344CB8AC3E}">
        <p14:creationId xmlns:p14="http://schemas.microsoft.com/office/powerpoint/2010/main" val="184730955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Win7\Videos\foto of drugs\diff kind of drugs\MJ\chapter-7-27-6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34432" y="3505200"/>
            <a:ext cx="4509568" cy="830997"/>
          </a:xfrm>
          <a:prstGeom prst="rect">
            <a:avLst/>
          </a:prstGeom>
        </p:spPr>
        <p:txBody>
          <a:bodyPr wrap="none">
            <a:spAutoFit/>
          </a:bodyPr>
          <a:lstStyle/>
          <a:p>
            <a:r>
              <a:rPr lang="en-US" sz="2400" b="1" i="1" dirty="0">
                <a:solidFill>
                  <a:schemeClr val="bg1"/>
                </a:solidFill>
              </a:rPr>
              <a:t>delta-9-tetrahydrocannabinol</a:t>
            </a:r>
            <a:r>
              <a:rPr lang="en-US" sz="2400" b="1" dirty="0">
                <a:solidFill>
                  <a:schemeClr val="bg1"/>
                </a:solidFill>
              </a:rPr>
              <a:t> </a:t>
            </a:r>
            <a:endParaRPr lang="en-US" sz="2400" b="1" dirty="0" smtClean="0">
              <a:solidFill>
                <a:schemeClr val="bg1"/>
              </a:solidFill>
            </a:endParaRPr>
          </a:p>
          <a:p>
            <a:r>
              <a:rPr lang="en-US" sz="2400" b="1" dirty="0" smtClean="0">
                <a:solidFill>
                  <a:schemeClr val="bg1"/>
                </a:solidFill>
              </a:rPr>
              <a:t>(</a:t>
            </a:r>
            <a:r>
              <a:rPr lang="en-US" sz="2400" b="1" dirty="0">
                <a:solidFill>
                  <a:schemeClr val="bg1"/>
                </a:solidFill>
              </a:rPr>
              <a:t>THC)</a:t>
            </a:r>
          </a:p>
        </p:txBody>
      </p:sp>
    </p:spTree>
    <p:extLst>
      <p:ext uri="{BB962C8B-B14F-4D97-AF65-F5344CB8AC3E}">
        <p14:creationId xmlns:p14="http://schemas.microsoft.com/office/powerpoint/2010/main" val="20205225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315200" cy="1154097"/>
          </a:xfrm>
        </p:spPr>
        <p:txBody>
          <a:bodyPr>
            <a:normAutofit/>
          </a:bodyPr>
          <a:lstStyle/>
          <a:p>
            <a:r>
              <a:rPr lang="en-US" sz="3600" b="1" dirty="0"/>
              <a:t>Short </a:t>
            </a:r>
            <a:r>
              <a:rPr lang="en-US" sz="3600" b="1" dirty="0" smtClean="0"/>
              <a:t>Term Effect</a:t>
            </a:r>
            <a:endParaRPr lang="en-US" sz="3600" b="1" dirty="0"/>
          </a:p>
        </p:txBody>
      </p:sp>
      <p:sp>
        <p:nvSpPr>
          <p:cNvPr id="3" name="Content Placeholder 2"/>
          <p:cNvSpPr>
            <a:spLocks noGrp="1"/>
          </p:cNvSpPr>
          <p:nvPr>
            <p:ph idx="1"/>
          </p:nvPr>
        </p:nvSpPr>
        <p:spPr>
          <a:xfrm>
            <a:off x="914400" y="1600201"/>
            <a:ext cx="7315200" cy="5181599"/>
          </a:xfrm>
        </p:spPr>
        <p:txBody>
          <a:bodyPr>
            <a:normAutofit/>
          </a:bodyPr>
          <a:lstStyle/>
          <a:p>
            <a:pPr fontAlgn="base"/>
            <a:r>
              <a:rPr lang="en-US" sz="2800" dirty="0"/>
              <a:t>A</a:t>
            </a:r>
            <a:r>
              <a:rPr lang="en-US" sz="2800" dirty="0" smtClean="0"/>
              <a:t>ltered </a:t>
            </a:r>
            <a:r>
              <a:rPr lang="en-US" sz="2800" dirty="0"/>
              <a:t>senses (for example, seeing brighter colors</a:t>
            </a:r>
            <a:r>
              <a:rPr lang="en-US" sz="2800" dirty="0" smtClean="0"/>
              <a:t>)</a:t>
            </a:r>
            <a:endParaRPr lang="en-US" sz="2800" dirty="0"/>
          </a:p>
          <a:p>
            <a:pPr fontAlgn="base"/>
            <a:r>
              <a:rPr lang="en-US" sz="2800" dirty="0"/>
              <a:t>C</a:t>
            </a:r>
            <a:r>
              <a:rPr lang="en-US" sz="2800" dirty="0" smtClean="0"/>
              <a:t>hanges </a:t>
            </a:r>
            <a:r>
              <a:rPr lang="en-US" sz="2800" dirty="0"/>
              <a:t>in mood</a:t>
            </a:r>
          </a:p>
          <a:p>
            <a:pPr fontAlgn="base"/>
            <a:r>
              <a:rPr lang="en-US" sz="2800" dirty="0"/>
              <a:t>I</a:t>
            </a:r>
            <a:r>
              <a:rPr lang="en-US" sz="2800" dirty="0" smtClean="0"/>
              <a:t>mpaired </a:t>
            </a:r>
            <a:r>
              <a:rPr lang="en-US" sz="2800" dirty="0"/>
              <a:t>body </a:t>
            </a:r>
            <a:r>
              <a:rPr lang="en-US" sz="2800" dirty="0" smtClean="0"/>
              <a:t>movement</a:t>
            </a:r>
            <a:endParaRPr lang="en-US" sz="2800" dirty="0"/>
          </a:p>
          <a:p>
            <a:pPr fontAlgn="base"/>
            <a:r>
              <a:rPr lang="en-US" sz="2800" dirty="0"/>
              <a:t>I</a:t>
            </a:r>
            <a:r>
              <a:rPr lang="en-US" sz="2800" dirty="0" smtClean="0"/>
              <a:t>mpaired memory</a:t>
            </a:r>
            <a:endParaRPr lang="en-US" sz="2800" dirty="0"/>
          </a:p>
          <a:p>
            <a:r>
              <a:rPr lang="en-US" sz="2800" dirty="0"/>
              <a:t>Severe </a:t>
            </a:r>
            <a:r>
              <a:rPr lang="en-US" sz="2800" dirty="0" smtClean="0"/>
              <a:t>anxiety</a:t>
            </a:r>
          </a:p>
          <a:p>
            <a:r>
              <a:rPr lang="en-US" sz="2800" dirty="0" smtClean="0"/>
              <a:t>Paranoia</a:t>
            </a:r>
          </a:p>
          <a:p>
            <a:r>
              <a:rPr lang="en-US" sz="2800" dirty="0"/>
              <a:t>Panic</a:t>
            </a:r>
          </a:p>
          <a:p>
            <a:r>
              <a:rPr lang="en-US" sz="2800" dirty="0"/>
              <a:t>Hallucinations</a:t>
            </a:r>
          </a:p>
          <a:p>
            <a:endParaRPr lang="en-US" sz="2800" dirty="0"/>
          </a:p>
        </p:txBody>
      </p:sp>
    </p:spTree>
    <p:extLst>
      <p:ext uri="{BB962C8B-B14F-4D97-AF65-F5344CB8AC3E}">
        <p14:creationId xmlns:p14="http://schemas.microsoft.com/office/powerpoint/2010/main" val="2382707880"/>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Win7\Videos\foto of drugs\diff kind of drugs\COCCAINE\downloa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4688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1303"/>
            <a:ext cx="7315200" cy="1154097"/>
          </a:xfrm>
        </p:spPr>
        <p:txBody>
          <a:bodyPr/>
          <a:lstStyle/>
          <a:p>
            <a:r>
              <a:rPr lang="en-US" b="1" dirty="0"/>
              <a:t>Short Term Effect</a:t>
            </a:r>
            <a:endParaRPr lang="en-US" dirty="0"/>
          </a:p>
        </p:txBody>
      </p:sp>
      <p:sp>
        <p:nvSpPr>
          <p:cNvPr id="3" name="Content Placeholder 2"/>
          <p:cNvSpPr>
            <a:spLocks noGrp="1"/>
          </p:cNvSpPr>
          <p:nvPr>
            <p:ph idx="1"/>
          </p:nvPr>
        </p:nvSpPr>
        <p:spPr>
          <a:xfrm>
            <a:off x="914400" y="1767840"/>
            <a:ext cx="7315200" cy="4785360"/>
          </a:xfrm>
        </p:spPr>
        <p:txBody>
          <a:bodyPr>
            <a:noAutofit/>
          </a:bodyPr>
          <a:lstStyle/>
          <a:p>
            <a:r>
              <a:rPr lang="en-US" sz="2800" dirty="0"/>
              <a:t>Psychosis</a:t>
            </a:r>
          </a:p>
          <a:p>
            <a:r>
              <a:rPr lang="en-US" sz="2800" dirty="0" smtClean="0"/>
              <a:t>Loss </a:t>
            </a:r>
            <a:r>
              <a:rPr lang="en-US" sz="2800" dirty="0"/>
              <a:t>of sense of personal </a:t>
            </a:r>
            <a:r>
              <a:rPr lang="en-US" sz="2800" dirty="0" smtClean="0"/>
              <a:t>identity</a:t>
            </a:r>
          </a:p>
          <a:p>
            <a:r>
              <a:rPr lang="en-US" sz="2800" dirty="0" smtClean="0"/>
              <a:t>Increased </a:t>
            </a:r>
            <a:r>
              <a:rPr lang="en-US" sz="2800" dirty="0"/>
              <a:t>heart rate </a:t>
            </a:r>
          </a:p>
          <a:p>
            <a:r>
              <a:rPr lang="en-US" sz="2800" dirty="0"/>
              <a:t>Increased risk of </a:t>
            </a:r>
            <a:r>
              <a:rPr lang="en-US" sz="2800" dirty="0" smtClean="0"/>
              <a:t>stroke</a:t>
            </a:r>
          </a:p>
          <a:p>
            <a:r>
              <a:rPr lang="en-US" sz="2800" dirty="0" smtClean="0"/>
              <a:t>Dizziness</a:t>
            </a:r>
            <a:endParaRPr lang="en-US" sz="2800" dirty="0"/>
          </a:p>
          <a:p>
            <a:r>
              <a:rPr lang="en-US" sz="2800" dirty="0"/>
              <a:t>Shallow breathing</a:t>
            </a:r>
          </a:p>
          <a:p>
            <a:r>
              <a:rPr lang="en-US" sz="2800" dirty="0"/>
              <a:t>Red eyes and dilated pupils</a:t>
            </a:r>
          </a:p>
          <a:p>
            <a:r>
              <a:rPr lang="en-US" sz="2800" dirty="0"/>
              <a:t>Dry mouth</a:t>
            </a:r>
          </a:p>
          <a:p>
            <a:r>
              <a:rPr lang="en-US" sz="2800" dirty="0"/>
              <a:t>Increased appetite</a:t>
            </a:r>
          </a:p>
          <a:p>
            <a:endParaRPr lang="en-US" sz="2800" dirty="0"/>
          </a:p>
          <a:p>
            <a:endParaRPr lang="en-US" sz="2800" dirty="0"/>
          </a:p>
        </p:txBody>
      </p:sp>
    </p:spTree>
    <p:extLst>
      <p:ext uri="{BB962C8B-B14F-4D97-AF65-F5344CB8AC3E}">
        <p14:creationId xmlns:p14="http://schemas.microsoft.com/office/powerpoint/2010/main" val="273586283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15200" cy="1154097"/>
          </a:xfrm>
        </p:spPr>
        <p:txBody>
          <a:bodyPr>
            <a:normAutofit/>
          </a:bodyPr>
          <a:lstStyle/>
          <a:p>
            <a:r>
              <a:rPr lang="en-US" sz="3600" b="1" cap="all" dirty="0"/>
              <a:t>LONG-TERM EFFECTS</a:t>
            </a:r>
          </a:p>
        </p:txBody>
      </p:sp>
      <p:sp>
        <p:nvSpPr>
          <p:cNvPr id="3" name="Content Placeholder 2"/>
          <p:cNvSpPr>
            <a:spLocks noGrp="1"/>
          </p:cNvSpPr>
          <p:nvPr>
            <p:ph idx="1"/>
          </p:nvPr>
        </p:nvSpPr>
        <p:spPr>
          <a:xfrm>
            <a:off x="762000" y="1905000"/>
            <a:ext cx="7315200" cy="4419600"/>
          </a:xfrm>
        </p:spPr>
        <p:txBody>
          <a:bodyPr>
            <a:noAutofit/>
          </a:bodyPr>
          <a:lstStyle/>
          <a:p>
            <a:r>
              <a:rPr lang="en-US" sz="2800" dirty="0"/>
              <a:t>Decline in IQ </a:t>
            </a:r>
            <a:r>
              <a:rPr lang="en-US" sz="2800" dirty="0" smtClean="0"/>
              <a:t>(up to 8 points if prolonged use started in adolescent age)</a:t>
            </a:r>
          </a:p>
          <a:p>
            <a:r>
              <a:rPr lang="en-US" sz="2800" dirty="0" smtClean="0"/>
              <a:t>Poor school performance </a:t>
            </a:r>
          </a:p>
          <a:p>
            <a:r>
              <a:rPr lang="en-US" sz="2800" dirty="0" smtClean="0"/>
              <a:t>Impaired </a:t>
            </a:r>
            <a:r>
              <a:rPr lang="en-US" sz="2800" dirty="0"/>
              <a:t>thinking and ability to learn and perform complex tasks</a:t>
            </a:r>
          </a:p>
          <a:p>
            <a:r>
              <a:rPr lang="en-US" sz="2800" dirty="0"/>
              <a:t>Lower life </a:t>
            </a:r>
            <a:r>
              <a:rPr lang="en-US" sz="2800" dirty="0" smtClean="0"/>
              <a:t>satisfaction</a:t>
            </a:r>
            <a:endParaRPr lang="en-US" sz="2800" dirty="0"/>
          </a:p>
          <a:p>
            <a:r>
              <a:rPr lang="en-US" sz="2800" i="1" dirty="0" smtClean="0"/>
              <a:t>Hallucinations</a:t>
            </a:r>
          </a:p>
          <a:p>
            <a:r>
              <a:rPr lang="en-US" sz="2800" i="1" dirty="0" smtClean="0"/>
              <a:t>Paranoia</a:t>
            </a:r>
          </a:p>
          <a:p>
            <a:r>
              <a:rPr lang="en-US" sz="2800" dirty="0"/>
              <a:t>S</a:t>
            </a:r>
            <a:r>
              <a:rPr lang="en-US" sz="2800" i="1" dirty="0" smtClean="0"/>
              <a:t>chizophrenia</a:t>
            </a:r>
            <a:r>
              <a:rPr lang="en-US" sz="2800" dirty="0"/>
              <a:t> </a:t>
            </a:r>
          </a:p>
          <a:p>
            <a:endParaRPr lang="en-US" sz="2800" dirty="0"/>
          </a:p>
        </p:txBody>
      </p:sp>
    </p:spTree>
    <p:extLst>
      <p:ext uri="{BB962C8B-B14F-4D97-AF65-F5344CB8AC3E}">
        <p14:creationId xmlns:p14="http://schemas.microsoft.com/office/powerpoint/2010/main" val="55252653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Win7\Videos\foto of drugs\diff kind of drugs\MJ\download (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Win7\Videos\foto of drugs\diff kind of drugs\MJ\download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0"/>
            <a:ext cx="4724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Win7\Videos\foto of drugs\diff kind of drugs\MJ\good-weed_bad-we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39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125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additive="base">
                                        <p:cTn id="12" dur="1000" fill="hold"/>
                                        <p:tgtEl>
                                          <p:spTgt spid="12291"/>
                                        </p:tgtEl>
                                        <p:attrNameLst>
                                          <p:attrName>ppt_x</p:attrName>
                                        </p:attrNameLst>
                                      </p:cBhvr>
                                      <p:tavLst>
                                        <p:tav tm="0">
                                          <p:val>
                                            <p:strVal val="#ppt_x"/>
                                          </p:val>
                                        </p:tav>
                                        <p:tav tm="100000">
                                          <p:val>
                                            <p:strVal val="#ppt_x"/>
                                          </p:val>
                                        </p:tav>
                                      </p:tavLst>
                                    </p:anim>
                                    <p:anim calcmode="lin" valueType="num">
                                      <p:cBhvr additive="base">
                                        <p:cTn id="13" dur="10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292"/>
                                        </p:tgtEl>
                                        <p:attrNameLst>
                                          <p:attrName>style.visibility</p:attrName>
                                        </p:attrNameLst>
                                      </p:cBhvr>
                                      <p:to>
                                        <p:strVal val="visible"/>
                                      </p:to>
                                    </p:set>
                                    <p:anim calcmode="lin" valueType="num">
                                      <p:cBhvr>
                                        <p:cTn id="18" dur="1000" fill="hold"/>
                                        <p:tgtEl>
                                          <p:spTgt spid="12292"/>
                                        </p:tgtEl>
                                        <p:attrNameLst>
                                          <p:attrName>ppt_w</p:attrName>
                                        </p:attrNameLst>
                                      </p:cBhvr>
                                      <p:tavLst>
                                        <p:tav tm="0">
                                          <p:val>
                                            <p:fltVal val="0"/>
                                          </p:val>
                                        </p:tav>
                                        <p:tav tm="100000">
                                          <p:val>
                                            <p:strVal val="#ppt_w"/>
                                          </p:val>
                                        </p:tav>
                                      </p:tavLst>
                                    </p:anim>
                                    <p:anim calcmode="lin" valueType="num">
                                      <p:cBhvr>
                                        <p:cTn id="19" dur="1000" fill="hold"/>
                                        <p:tgtEl>
                                          <p:spTgt spid="12292"/>
                                        </p:tgtEl>
                                        <p:attrNameLst>
                                          <p:attrName>ppt_h</p:attrName>
                                        </p:attrNameLst>
                                      </p:cBhvr>
                                      <p:tavLst>
                                        <p:tav tm="0">
                                          <p:val>
                                            <p:fltVal val="0"/>
                                          </p:val>
                                        </p:tav>
                                        <p:tav tm="100000">
                                          <p:val>
                                            <p:strVal val="#ppt_h"/>
                                          </p:val>
                                        </p:tav>
                                      </p:tavLst>
                                    </p:anim>
                                    <p:animEffect transition="in" filter="fade">
                                      <p:cBhvr>
                                        <p:cTn id="20"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b="1" dirty="0"/>
          </a:p>
        </p:txBody>
      </p:sp>
      <p:pic>
        <p:nvPicPr>
          <p:cNvPr id="16386" name="Picture 2" descr="C:\Users\Win7\Videos\foto of drugs\how they use\marijuana-cannabis-drug-addiction-wee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25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Win7\Videos\images (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9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154097"/>
          </a:xfrm>
        </p:spPr>
        <p:txBody>
          <a:bodyPr>
            <a:normAutofit fontScale="90000"/>
          </a:bodyPr>
          <a:lstStyle/>
          <a:p>
            <a:r>
              <a:rPr lang="en-US" i="1" dirty="0"/>
              <a:t>3,4-methylenedioxy-methamphetamine</a:t>
            </a:r>
            <a:r>
              <a:rPr lang="en-US" dirty="0"/>
              <a:t> (</a:t>
            </a:r>
            <a:r>
              <a:rPr lang="en-US" dirty="0" smtClean="0"/>
              <a:t>MDMA)</a:t>
            </a:r>
            <a:endParaRPr lang="en-US" dirty="0"/>
          </a:p>
        </p:txBody>
      </p:sp>
      <p:sp>
        <p:nvSpPr>
          <p:cNvPr id="3" name="Content Placeholder 2"/>
          <p:cNvSpPr>
            <a:spLocks noGrp="1"/>
          </p:cNvSpPr>
          <p:nvPr>
            <p:ph idx="1"/>
          </p:nvPr>
        </p:nvSpPr>
        <p:spPr>
          <a:xfrm>
            <a:off x="914400" y="2438400"/>
            <a:ext cx="7315200" cy="3733800"/>
          </a:xfrm>
        </p:spPr>
        <p:txBody>
          <a:bodyPr>
            <a:noAutofit/>
          </a:bodyPr>
          <a:lstStyle/>
          <a:p>
            <a:r>
              <a:rPr lang="en-US" sz="2800" dirty="0"/>
              <a:t>I</a:t>
            </a:r>
            <a:r>
              <a:rPr lang="en-US" sz="2800" dirty="0" smtClean="0"/>
              <a:t>s </a:t>
            </a:r>
            <a:r>
              <a:rPr lang="en-US" sz="2800" dirty="0"/>
              <a:t>a synthetic drug that alters mood and perception (awareness of surrounding objects and </a:t>
            </a:r>
            <a:r>
              <a:rPr lang="en-US" sz="2800" dirty="0" smtClean="0"/>
              <a:t>conditions)</a:t>
            </a:r>
          </a:p>
          <a:p>
            <a:r>
              <a:rPr lang="en-US" sz="2800" dirty="0" smtClean="0"/>
              <a:t>It </a:t>
            </a:r>
            <a:r>
              <a:rPr lang="en-US" sz="2800" dirty="0"/>
              <a:t>is chemically similar to both stimulants and hallucinogens, </a:t>
            </a:r>
            <a:endParaRPr lang="en-US" sz="2800" dirty="0" smtClean="0"/>
          </a:p>
          <a:p>
            <a:r>
              <a:rPr lang="en-US" sz="2800" dirty="0"/>
              <a:t>P</a:t>
            </a:r>
            <a:r>
              <a:rPr lang="en-US" sz="2800" dirty="0" smtClean="0"/>
              <a:t>roducing </a:t>
            </a:r>
            <a:r>
              <a:rPr lang="en-US" sz="2800" dirty="0"/>
              <a:t>feelings of increased energy, pleasure, emotional warmth, </a:t>
            </a:r>
            <a:endParaRPr lang="en-US" sz="2800" dirty="0" smtClean="0"/>
          </a:p>
          <a:p>
            <a:r>
              <a:rPr lang="en-US" sz="2800" dirty="0"/>
              <a:t>A</a:t>
            </a:r>
            <a:r>
              <a:rPr lang="en-US" sz="2800" dirty="0" smtClean="0"/>
              <a:t>nd </a:t>
            </a:r>
            <a:r>
              <a:rPr lang="en-US" sz="2800" dirty="0"/>
              <a:t>distorted sensory and time </a:t>
            </a:r>
            <a:r>
              <a:rPr lang="en-US" sz="2800" dirty="0" smtClean="0"/>
              <a:t>perception</a:t>
            </a:r>
            <a:endParaRPr lang="en-US" sz="2800" dirty="0"/>
          </a:p>
        </p:txBody>
      </p:sp>
    </p:spTree>
    <p:extLst>
      <p:ext uri="{BB962C8B-B14F-4D97-AF65-F5344CB8AC3E}">
        <p14:creationId xmlns:p14="http://schemas.microsoft.com/office/powerpoint/2010/main" val="7341451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303"/>
            <a:ext cx="7315200" cy="1154097"/>
          </a:xfrm>
        </p:spPr>
        <p:txBody>
          <a:bodyPr>
            <a:normAutofit fontScale="90000"/>
          </a:bodyPr>
          <a:lstStyle/>
          <a:p>
            <a:r>
              <a:rPr lang="en-US" i="1" dirty="0"/>
              <a:t>3,4-methylenedioxy-methamphetamine</a:t>
            </a:r>
            <a:r>
              <a:rPr lang="en-US" dirty="0"/>
              <a:t> (MDMA)</a:t>
            </a:r>
          </a:p>
        </p:txBody>
      </p:sp>
      <p:sp>
        <p:nvSpPr>
          <p:cNvPr id="3" name="Content Placeholder 2"/>
          <p:cNvSpPr>
            <a:spLocks noGrp="1"/>
          </p:cNvSpPr>
          <p:nvPr>
            <p:ph idx="1"/>
          </p:nvPr>
        </p:nvSpPr>
        <p:spPr>
          <a:xfrm>
            <a:off x="914400" y="2133601"/>
            <a:ext cx="7315200" cy="4175760"/>
          </a:xfrm>
        </p:spPr>
        <p:txBody>
          <a:bodyPr>
            <a:normAutofit/>
          </a:bodyPr>
          <a:lstStyle/>
          <a:p>
            <a:pPr marL="45720" indent="0">
              <a:buNone/>
            </a:pPr>
            <a:endParaRPr lang="en-US" sz="2800" dirty="0" smtClean="0"/>
          </a:p>
          <a:p>
            <a:r>
              <a:rPr lang="en-US" sz="2800" dirty="0"/>
              <a:t>P</a:t>
            </a:r>
            <a:r>
              <a:rPr lang="en-US" sz="2800" dirty="0" smtClean="0"/>
              <a:t>opular </a:t>
            </a:r>
            <a:r>
              <a:rPr lang="en-US" sz="2800" dirty="0"/>
              <a:t>in the nightclub scene and at all-night dance parties ("raves</a:t>
            </a:r>
            <a:r>
              <a:rPr lang="en-US" sz="2800" dirty="0" smtClean="0"/>
              <a:t>"),</a:t>
            </a:r>
          </a:p>
          <a:p>
            <a:r>
              <a:rPr lang="en-US" sz="2800" dirty="0"/>
              <a:t>N</a:t>
            </a:r>
            <a:r>
              <a:rPr lang="en-US" sz="2800" dirty="0" smtClean="0"/>
              <a:t>ow </a:t>
            </a:r>
            <a:r>
              <a:rPr lang="en-US" sz="2800" dirty="0"/>
              <a:t>affects a broader range of users </a:t>
            </a:r>
            <a:endParaRPr lang="en-US" sz="2800" dirty="0" smtClean="0"/>
          </a:p>
          <a:p>
            <a:r>
              <a:rPr lang="en-US" sz="2800" dirty="0"/>
              <a:t>M</a:t>
            </a:r>
            <a:r>
              <a:rPr lang="en-US" sz="2800" dirty="0" smtClean="0"/>
              <a:t>ore </a:t>
            </a:r>
            <a:r>
              <a:rPr lang="en-US" sz="2800" dirty="0"/>
              <a:t>commonly call the drug Ecstasy or Molly.</a:t>
            </a:r>
          </a:p>
        </p:txBody>
      </p:sp>
    </p:spTree>
    <p:extLst>
      <p:ext uri="{BB962C8B-B14F-4D97-AF65-F5344CB8AC3E}">
        <p14:creationId xmlns:p14="http://schemas.microsoft.com/office/powerpoint/2010/main" val="351083711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Win7\Videos\foto of drugs\diff kind of drugs\ECSTACY\images (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22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7503"/>
            <a:ext cx="7315200" cy="1154097"/>
          </a:xfrm>
        </p:spPr>
        <p:txBody>
          <a:bodyPr>
            <a:normAutofit fontScale="90000"/>
          </a:bodyPr>
          <a:lstStyle/>
          <a:p>
            <a:pPr fontAlgn="base"/>
            <a:r>
              <a:rPr lang="en-US" dirty="0"/>
              <a:t>How does MDMA affect the brain?</a:t>
            </a:r>
          </a:p>
        </p:txBody>
      </p:sp>
      <p:sp>
        <p:nvSpPr>
          <p:cNvPr id="3" name="Content Placeholder 2"/>
          <p:cNvSpPr>
            <a:spLocks noGrp="1"/>
          </p:cNvSpPr>
          <p:nvPr>
            <p:ph idx="1"/>
          </p:nvPr>
        </p:nvSpPr>
        <p:spPr>
          <a:xfrm>
            <a:off x="914400" y="2072640"/>
            <a:ext cx="7315200" cy="4632960"/>
          </a:xfrm>
        </p:spPr>
        <p:txBody>
          <a:bodyPr>
            <a:normAutofit/>
          </a:bodyPr>
          <a:lstStyle/>
          <a:p>
            <a:r>
              <a:rPr lang="en-US" sz="2800" dirty="0"/>
              <a:t>I</a:t>
            </a:r>
            <a:r>
              <a:rPr lang="en-US" sz="2800" dirty="0" smtClean="0"/>
              <a:t>ncreases </a:t>
            </a:r>
            <a:r>
              <a:rPr lang="en-US" sz="2800" dirty="0"/>
              <a:t>the activity of three brain chemicals</a:t>
            </a:r>
            <a:r>
              <a:rPr lang="en-US" sz="2800" dirty="0" smtClean="0"/>
              <a:t>:</a:t>
            </a:r>
          </a:p>
          <a:p>
            <a:pPr fontAlgn="base"/>
            <a:endParaRPr lang="en-US" sz="2800" dirty="0" smtClean="0"/>
          </a:p>
          <a:p>
            <a:pPr fontAlgn="base"/>
            <a:r>
              <a:rPr lang="en-US" sz="2800" dirty="0" smtClean="0"/>
              <a:t>Dopamine</a:t>
            </a:r>
            <a:r>
              <a:rPr lang="en-US" sz="2800" dirty="0"/>
              <a:t>:</a:t>
            </a:r>
            <a:endParaRPr lang="en-US" sz="2800" dirty="0" smtClean="0"/>
          </a:p>
          <a:p>
            <a:pPr lvl="1" fontAlgn="base"/>
            <a:r>
              <a:rPr lang="en-US" sz="2800" dirty="0" smtClean="0"/>
              <a:t>Causes </a:t>
            </a:r>
            <a:r>
              <a:rPr lang="en-US" sz="2800" dirty="0"/>
              <a:t>a surge in euphoria and increased energy/activity</a:t>
            </a:r>
          </a:p>
          <a:p>
            <a:pPr fontAlgn="base"/>
            <a:r>
              <a:rPr lang="en-US" sz="2800" dirty="0" smtClean="0"/>
              <a:t>Norepinephrine</a:t>
            </a:r>
          </a:p>
          <a:p>
            <a:pPr lvl="1" fontAlgn="base"/>
            <a:r>
              <a:rPr lang="en-US" sz="2800" dirty="0"/>
              <a:t>I</a:t>
            </a:r>
            <a:r>
              <a:rPr lang="en-US" sz="2800" dirty="0" smtClean="0"/>
              <a:t>ncreases </a:t>
            </a:r>
            <a:r>
              <a:rPr lang="en-US" sz="2800" dirty="0"/>
              <a:t>heart rate and blood </a:t>
            </a:r>
            <a:r>
              <a:rPr lang="en-US" sz="2800" dirty="0" smtClean="0"/>
              <a:t>pressure </a:t>
            </a:r>
          </a:p>
        </p:txBody>
      </p:sp>
    </p:spTree>
    <p:extLst>
      <p:ext uri="{BB962C8B-B14F-4D97-AF65-F5344CB8AC3E}">
        <p14:creationId xmlns:p14="http://schemas.microsoft.com/office/powerpoint/2010/main" val="198871331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1303"/>
            <a:ext cx="7315200" cy="1154097"/>
          </a:xfrm>
        </p:spPr>
        <p:txBody>
          <a:bodyPr>
            <a:normAutofit fontScale="90000"/>
          </a:bodyPr>
          <a:lstStyle/>
          <a:p>
            <a:r>
              <a:rPr lang="en-US" dirty="0"/>
              <a:t>How does MDMA affect the brain?</a:t>
            </a:r>
          </a:p>
        </p:txBody>
      </p:sp>
      <p:sp>
        <p:nvSpPr>
          <p:cNvPr id="3" name="Content Placeholder 2"/>
          <p:cNvSpPr>
            <a:spLocks noGrp="1"/>
          </p:cNvSpPr>
          <p:nvPr>
            <p:ph idx="1"/>
          </p:nvPr>
        </p:nvSpPr>
        <p:spPr>
          <a:xfrm>
            <a:off x="914400" y="1691640"/>
            <a:ext cx="7315200" cy="4709160"/>
          </a:xfrm>
        </p:spPr>
        <p:txBody>
          <a:bodyPr>
            <a:noAutofit/>
          </a:bodyPr>
          <a:lstStyle/>
          <a:p>
            <a:pPr fontAlgn="base"/>
            <a:r>
              <a:rPr lang="en-US" sz="2800" dirty="0"/>
              <a:t>Serotonin</a:t>
            </a:r>
          </a:p>
          <a:p>
            <a:pPr lvl="1" fontAlgn="base"/>
            <a:r>
              <a:rPr lang="en-US" sz="2800" dirty="0" smtClean="0"/>
              <a:t>Affects </a:t>
            </a:r>
            <a:r>
              <a:rPr lang="en-US" sz="2800" dirty="0"/>
              <a:t>mood, appetite, sleep, and other functions</a:t>
            </a:r>
          </a:p>
          <a:p>
            <a:pPr lvl="1" fontAlgn="base"/>
            <a:r>
              <a:rPr lang="en-US" sz="2800" dirty="0" smtClean="0"/>
              <a:t>Triggers </a:t>
            </a:r>
            <a:r>
              <a:rPr lang="en-US" sz="2800" dirty="0"/>
              <a:t>hormones that affect sexual arousal and trust </a:t>
            </a:r>
          </a:p>
          <a:p>
            <a:pPr lvl="1" fontAlgn="base"/>
            <a:r>
              <a:rPr lang="en-US" sz="2800" dirty="0" smtClean="0"/>
              <a:t>Large </a:t>
            </a:r>
            <a:r>
              <a:rPr lang="en-US" sz="2800" dirty="0"/>
              <a:t>amounts of serotonin likely causes the emotional closeness, elevated mood, and empathy felt by MDMA users.</a:t>
            </a:r>
          </a:p>
          <a:p>
            <a:r>
              <a:rPr lang="en-US" sz="2800" dirty="0" smtClean="0"/>
              <a:t>Effects </a:t>
            </a:r>
            <a:r>
              <a:rPr lang="en-US" sz="2800" dirty="0"/>
              <a:t>last about 3 to 6 </a:t>
            </a:r>
          </a:p>
          <a:p>
            <a:r>
              <a:rPr lang="en-US" sz="2800" dirty="0" smtClean="0"/>
              <a:t>Capsule </a:t>
            </a:r>
            <a:r>
              <a:rPr lang="en-US" sz="2800" dirty="0"/>
              <a:t>or tablet</a:t>
            </a:r>
          </a:p>
          <a:p>
            <a:endParaRPr lang="en-US" sz="2800" dirty="0"/>
          </a:p>
        </p:txBody>
      </p:sp>
    </p:spTree>
    <p:extLst>
      <p:ext uri="{BB962C8B-B14F-4D97-AF65-F5344CB8AC3E}">
        <p14:creationId xmlns:p14="http://schemas.microsoft.com/office/powerpoint/2010/main" val="109937431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15200" cy="1154097"/>
          </a:xfrm>
        </p:spPr>
        <p:txBody>
          <a:bodyPr/>
          <a:lstStyle/>
          <a:p>
            <a:r>
              <a:rPr lang="en-US" b="1" dirty="0" smtClean="0"/>
              <a:t>COCCAINE</a:t>
            </a:r>
            <a:endParaRPr lang="en-US" b="1" dirty="0"/>
          </a:p>
        </p:txBody>
      </p:sp>
      <p:sp>
        <p:nvSpPr>
          <p:cNvPr id="3" name="Content Placeholder 2"/>
          <p:cNvSpPr>
            <a:spLocks noGrp="1"/>
          </p:cNvSpPr>
          <p:nvPr>
            <p:ph idx="1"/>
          </p:nvPr>
        </p:nvSpPr>
        <p:spPr>
          <a:xfrm>
            <a:off x="609600" y="1905000"/>
            <a:ext cx="7924800" cy="4572000"/>
          </a:xfrm>
        </p:spPr>
        <p:txBody>
          <a:bodyPr>
            <a:normAutofit/>
          </a:bodyPr>
          <a:lstStyle/>
          <a:p>
            <a:r>
              <a:rPr lang="en-US" sz="2800" dirty="0"/>
              <a:t>Cocaine is a </a:t>
            </a:r>
            <a:r>
              <a:rPr lang="en-US" sz="2800" dirty="0" smtClean="0"/>
              <a:t>powerful </a:t>
            </a:r>
            <a:r>
              <a:rPr lang="en-US" sz="2800" dirty="0"/>
              <a:t>addictive stimulant drug made from the leaves of the coca </a:t>
            </a:r>
            <a:r>
              <a:rPr lang="en-US" sz="2800" dirty="0" smtClean="0"/>
              <a:t>plant</a:t>
            </a:r>
          </a:p>
          <a:p>
            <a:pPr fontAlgn="base"/>
            <a:r>
              <a:rPr lang="en-US" sz="2800" dirty="0" smtClean="0"/>
              <a:t>Other name:</a:t>
            </a:r>
          </a:p>
          <a:p>
            <a:pPr lvl="1" fontAlgn="base"/>
            <a:r>
              <a:rPr lang="en-US" sz="2600" dirty="0" smtClean="0"/>
              <a:t>Blow, Crack, Rock, Snow</a:t>
            </a:r>
            <a:endParaRPr lang="en-US" sz="2600" dirty="0"/>
          </a:p>
          <a:p>
            <a:r>
              <a:rPr lang="en-US" sz="2800" dirty="0"/>
              <a:t>S</a:t>
            </a:r>
            <a:r>
              <a:rPr lang="en-US" sz="2800" dirty="0" smtClean="0"/>
              <a:t>nort </a:t>
            </a:r>
            <a:r>
              <a:rPr lang="en-US" sz="2800" dirty="0"/>
              <a:t>cocaine powder through the </a:t>
            </a:r>
            <a:r>
              <a:rPr lang="en-US" sz="2800" dirty="0" smtClean="0"/>
              <a:t>nose</a:t>
            </a:r>
          </a:p>
          <a:p>
            <a:r>
              <a:rPr lang="en-US" sz="2800" dirty="0"/>
              <a:t>R</a:t>
            </a:r>
            <a:r>
              <a:rPr lang="en-US" sz="2800" dirty="0" smtClean="0"/>
              <a:t>ub </a:t>
            </a:r>
            <a:r>
              <a:rPr lang="en-US" sz="2800" dirty="0"/>
              <a:t>it into their </a:t>
            </a:r>
            <a:r>
              <a:rPr lang="en-US" sz="2800" dirty="0" smtClean="0"/>
              <a:t>gums</a:t>
            </a:r>
          </a:p>
          <a:p>
            <a:r>
              <a:rPr lang="en-US" sz="2800" dirty="0" smtClean="0"/>
              <a:t>Others </a:t>
            </a:r>
            <a:r>
              <a:rPr lang="en-US" sz="2800" dirty="0"/>
              <a:t>dissolve the powder in water and inject it into the bloodstream</a:t>
            </a:r>
            <a:endParaRPr lang="en-US" sz="2800" dirty="0" smtClean="0"/>
          </a:p>
        </p:txBody>
      </p:sp>
    </p:spTree>
    <p:extLst>
      <p:ext uri="{BB962C8B-B14F-4D97-AF65-F5344CB8AC3E}">
        <p14:creationId xmlns:p14="http://schemas.microsoft.com/office/powerpoint/2010/main" val="1192311792"/>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Users\Win7\Videos\foto of drugs\diff kind of drugs\ECSTACY\drug-scenario-in-the-philippines-58-6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Win7\Videos\foto of drugs\diff kind of drugs\ECSTACY\313aee3e15ec16f440a0d9335193bf2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Win7\Videos\foto of drugs\diff kind of drugs\ECSTACY\images (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33800" cy="421957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Users\Win7\Videos\foto of drugs\diff kind of drugs\ECSTACY\download (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4219575"/>
            <a:ext cx="472440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C:\Users\Win7\Videos\foto of drugs\diff kind of drugs\ECSTACY\download (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1"/>
            <a:ext cx="5410200" cy="421957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C:\Users\Win7\Videos\foto of drugs\diff kind of drugs\ECSTACY\images (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4402" y="4219575"/>
            <a:ext cx="4419598" cy="26384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733800" y="685800"/>
            <a:ext cx="1981200" cy="19922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Party Drugs</a:t>
            </a:r>
            <a:endParaRPr lang="en-US" b="1" dirty="0"/>
          </a:p>
        </p:txBody>
      </p:sp>
    </p:spTree>
    <p:extLst>
      <p:ext uri="{BB962C8B-B14F-4D97-AF65-F5344CB8AC3E}">
        <p14:creationId xmlns:p14="http://schemas.microsoft.com/office/powerpoint/2010/main" val="2020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1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1000" fill="hold"/>
                                        <p:tgtEl>
                                          <p:spTgt spid="15364"/>
                                        </p:tgtEl>
                                        <p:attrNameLst>
                                          <p:attrName>ppt_w</p:attrName>
                                        </p:attrNameLst>
                                      </p:cBhvr>
                                      <p:tavLst>
                                        <p:tav tm="0">
                                          <p:val>
                                            <p:fltVal val="0"/>
                                          </p:val>
                                        </p:tav>
                                        <p:tav tm="100000">
                                          <p:val>
                                            <p:strVal val="#ppt_w"/>
                                          </p:val>
                                        </p:tav>
                                      </p:tavLst>
                                    </p:anim>
                                    <p:anim calcmode="lin" valueType="num">
                                      <p:cBhvr>
                                        <p:cTn id="13" dur="1000" fill="hold"/>
                                        <p:tgtEl>
                                          <p:spTgt spid="15364"/>
                                        </p:tgtEl>
                                        <p:attrNameLst>
                                          <p:attrName>ppt_h</p:attrName>
                                        </p:attrNameLst>
                                      </p:cBhvr>
                                      <p:tavLst>
                                        <p:tav tm="0">
                                          <p:val>
                                            <p:fltVal val="0"/>
                                          </p:val>
                                        </p:tav>
                                        <p:tav tm="100000">
                                          <p:val>
                                            <p:strVal val="#ppt_h"/>
                                          </p:val>
                                        </p:tav>
                                      </p:tavLst>
                                    </p:anim>
                                    <p:anim calcmode="lin" valueType="num">
                                      <p:cBhvr>
                                        <p:cTn id="14" dur="1000" fill="hold"/>
                                        <p:tgtEl>
                                          <p:spTgt spid="15364"/>
                                        </p:tgtEl>
                                        <p:attrNameLst>
                                          <p:attrName>style.rotation</p:attrName>
                                        </p:attrNameLst>
                                      </p:cBhvr>
                                      <p:tavLst>
                                        <p:tav tm="0">
                                          <p:val>
                                            <p:fltVal val="90"/>
                                          </p:val>
                                        </p:tav>
                                        <p:tav tm="100000">
                                          <p:val>
                                            <p:fltVal val="0"/>
                                          </p:val>
                                        </p:tav>
                                      </p:tavLst>
                                    </p:anim>
                                    <p:animEffect transition="in" filter="fade">
                                      <p:cBhvr>
                                        <p:cTn id="15" dur="1000"/>
                                        <p:tgtEl>
                                          <p:spTgt spid="1536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365"/>
                                        </p:tgtEl>
                                        <p:attrNameLst>
                                          <p:attrName>style.visibility</p:attrName>
                                        </p:attrNameLst>
                                      </p:cBhvr>
                                      <p:to>
                                        <p:strVal val="visible"/>
                                      </p:to>
                                    </p:set>
                                    <p:animEffect transition="in" filter="fade">
                                      <p:cBhvr>
                                        <p:cTn id="20" dur="1000"/>
                                        <p:tgtEl>
                                          <p:spTgt spid="15365"/>
                                        </p:tgtEl>
                                      </p:cBhvr>
                                    </p:animEffect>
                                    <p:anim calcmode="lin" valueType="num">
                                      <p:cBhvr>
                                        <p:cTn id="21" dur="1000" fill="hold"/>
                                        <p:tgtEl>
                                          <p:spTgt spid="15365"/>
                                        </p:tgtEl>
                                        <p:attrNameLst>
                                          <p:attrName>ppt_x</p:attrName>
                                        </p:attrNameLst>
                                      </p:cBhvr>
                                      <p:tavLst>
                                        <p:tav tm="0">
                                          <p:val>
                                            <p:strVal val="#ppt_x"/>
                                          </p:val>
                                        </p:tav>
                                        <p:tav tm="100000">
                                          <p:val>
                                            <p:strVal val="#ppt_x"/>
                                          </p:val>
                                        </p:tav>
                                      </p:tavLst>
                                    </p:anim>
                                    <p:anim calcmode="lin" valueType="num">
                                      <p:cBhvr>
                                        <p:cTn id="22"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anim calcmode="lin" valueType="num">
                                      <p:cBhvr additive="base">
                                        <p:cTn id="27" dur="1250" fill="hold"/>
                                        <p:tgtEl>
                                          <p:spTgt spid="15366"/>
                                        </p:tgtEl>
                                        <p:attrNameLst>
                                          <p:attrName>ppt_x</p:attrName>
                                        </p:attrNameLst>
                                      </p:cBhvr>
                                      <p:tavLst>
                                        <p:tav tm="0">
                                          <p:val>
                                            <p:strVal val="#ppt_x"/>
                                          </p:val>
                                        </p:tav>
                                        <p:tav tm="100000">
                                          <p:val>
                                            <p:strVal val="#ppt_x"/>
                                          </p:val>
                                        </p:tav>
                                      </p:tavLst>
                                    </p:anim>
                                    <p:anim calcmode="lin" valueType="num">
                                      <p:cBhvr additive="base">
                                        <p:cTn id="28" dur="125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5367"/>
                                        </p:tgtEl>
                                        <p:attrNameLst>
                                          <p:attrName>style.visibility</p:attrName>
                                        </p:attrNameLst>
                                      </p:cBhvr>
                                      <p:to>
                                        <p:strVal val="visible"/>
                                      </p:to>
                                    </p:set>
                                    <p:animEffect transition="in" filter="circle(in)">
                                      <p:cBhvr>
                                        <p:cTn id="33" dur="1250"/>
                                        <p:tgtEl>
                                          <p:spTgt spid="1536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368"/>
                                        </p:tgtEl>
                                        <p:attrNameLst>
                                          <p:attrName>style.visibility</p:attrName>
                                        </p:attrNameLst>
                                      </p:cBhvr>
                                      <p:to>
                                        <p:strVal val="visible"/>
                                      </p:to>
                                    </p:set>
                                    <p:animEffect transition="in" filter="fade">
                                      <p:cBhvr>
                                        <p:cTn id="38" dur="1000"/>
                                        <p:tgtEl>
                                          <p:spTgt spid="15368"/>
                                        </p:tgtEl>
                                      </p:cBhvr>
                                    </p:animEffect>
                                    <p:anim calcmode="lin" valueType="num">
                                      <p:cBhvr>
                                        <p:cTn id="39" dur="1000" fill="hold"/>
                                        <p:tgtEl>
                                          <p:spTgt spid="15368"/>
                                        </p:tgtEl>
                                        <p:attrNameLst>
                                          <p:attrName>ppt_x</p:attrName>
                                        </p:attrNameLst>
                                      </p:cBhvr>
                                      <p:tavLst>
                                        <p:tav tm="0">
                                          <p:val>
                                            <p:strVal val="#ppt_x"/>
                                          </p:val>
                                        </p:tav>
                                        <p:tav tm="100000">
                                          <p:val>
                                            <p:strVal val="#ppt_x"/>
                                          </p:val>
                                        </p:tav>
                                      </p:tavLst>
                                    </p:anim>
                                    <p:anim calcmode="lin" valueType="num">
                                      <p:cBhvr>
                                        <p:cTn id="40" dur="1000" fill="hold"/>
                                        <p:tgtEl>
                                          <p:spTgt spid="1536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2750" fill="hold"/>
                                        <p:tgtEl>
                                          <p:spTgt spid="9"/>
                                        </p:tgtEl>
                                        <p:attrNameLst>
                                          <p:attrName>ppt_w</p:attrName>
                                        </p:attrNameLst>
                                      </p:cBhvr>
                                      <p:tavLst>
                                        <p:tav tm="0">
                                          <p:val>
                                            <p:fltVal val="0"/>
                                          </p:val>
                                        </p:tav>
                                        <p:tav tm="100000">
                                          <p:val>
                                            <p:strVal val="#ppt_w"/>
                                          </p:val>
                                        </p:tav>
                                      </p:tavLst>
                                    </p:anim>
                                    <p:anim calcmode="lin" valueType="num">
                                      <p:cBhvr>
                                        <p:cTn id="46" dur="2750" fill="hold"/>
                                        <p:tgtEl>
                                          <p:spTgt spid="9"/>
                                        </p:tgtEl>
                                        <p:attrNameLst>
                                          <p:attrName>ppt_h</p:attrName>
                                        </p:attrNameLst>
                                      </p:cBhvr>
                                      <p:tavLst>
                                        <p:tav tm="0">
                                          <p:val>
                                            <p:fltVal val="0"/>
                                          </p:val>
                                        </p:tav>
                                        <p:tav tm="100000">
                                          <p:val>
                                            <p:strVal val="#ppt_h"/>
                                          </p:val>
                                        </p:tav>
                                      </p:tavLst>
                                    </p:anim>
                                    <p:anim calcmode="lin" valueType="num">
                                      <p:cBhvr>
                                        <p:cTn id="47" dur="2750" fill="hold"/>
                                        <p:tgtEl>
                                          <p:spTgt spid="9"/>
                                        </p:tgtEl>
                                        <p:attrNameLst>
                                          <p:attrName>style.rotation</p:attrName>
                                        </p:attrNameLst>
                                      </p:cBhvr>
                                      <p:tavLst>
                                        <p:tav tm="0">
                                          <p:val>
                                            <p:fltVal val="90"/>
                                          </p:val>
                                        </p:tav>
                                        <p:tav tm="100000">
                                          <p:val>
                                            <p:fltVal val="0"/>
                                          </p:val>
                                        </p:tav>
                                      </p:tavLst>
                                    </p:anim>
                                    <p:animEffect transition="in" filter="fade">
                                      <p:cBhvr>
                                        <p:cTn id="48"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C:\Users\Win7\Videos\foto of drugs\how they use\images (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1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lstStyle/>
          <a:p>
            <a:r>
              <a:rPr lang="en-US" b="1" dirty="0" smtClean="0"/>
              <a:t>Short Term Effect</a:t>
            </a:r>
            <a:endParaRPr lang="en-US" b="1" dirty="0"/>
          </a:p>
        </p:txBody>
      </p:sp>
      <p:sp>
        <p:nvSpPr>
          <p:cNvPr id="3" name="Content Placeholder 2"/>
          <p:cNvSpPr>
            <a:spLocks noGrp="1"/>
          </p:cNvSpPr>
          <p:nvPr>
            <p:ph idx="1"/>
          </p:nvPr>
        </p:nvSpPr>
        <p:spPr>
          <a:xfrm>
            <a:off x="914400" y="2057400"/>
            <a:ext cx="7315200" cy="4648200"/>
          </a:xfrm>
        </p:spPr>
        <p:txBody>
          <a:bodyPr>
            <a:noAutofit/>
          </a:bodyPr>
          <a:lstStyle/>
          <a:p>
            <a:r>
              <a:rPr lang="en-US" sz="2800" dirty="0" smtClean="0"/>
              <a:t>Increase </a:t>
            </a:r>
            <a:r>
              <a:rPr lang="en-US" sz="2800" dirty="0"/>
              <a:t>in energy </a:t>
            </a:r>
            <a:r>
              <a:rPr lang="en-US" sz="2800" dirty="0" smtClean="0"/>
              <a:t>levels</a:t>
            </a:r>
            <a:endParaRPr lang="en-US" sz="2800" dirty="0"/>
          </a:p>
          <a:p>
            <a:r>
              <a:rPr lang="en-US" sz="2800" dirty="0" smtClean="0"/>
              <a:t>Euphoric </a:t>
            </a:r>
            <a:r>
              <a:rPr lang="en-US" sz="2800" dirty="0"/>
              <a:t>state of </a:t>
            </a:r>
            <a:r>
              <a:rPr lang="en-US" sz="2800" dirty="0" smtClean="0"/>
              <a:t>being</a:t>
            </a:r>
            <a:endParaRPr lang="en-US" sz="2800" dirty="0"/>
          </a:p>
          <a:p>
            <a:r>
              <a:rPr lang="en-US" sz="2800" dirty="0"/>
              <a:t>Distorted perception of </a:t>
            </a:r>
            <a:r>
              <a:rPr lang="en-US" sz="2800" dirty="0" smtClean="0"/>
              <a:t>time</a:t>
            </a:r>
            <a:endParaRPr lang="en-US" sz="2800" dirty="0"/>
          </a:p>
          <a:p>
            <a:r>
              <a:rPr lang="en-US" sz="2800" dirty="0"/>
              <a:t>Higher pleasure from and desire for physical </a:t>
            </a:r>
            <a:r>
              <a:rPr lang="en-US" sz="2800" dirty="0" smtClean="0"/>
              <a:t>touch</a:t>
            </a:r>
            <a:endParaRPr lang="en-US" sz="2800" dirty="0"/>
          </a:p>
          <a:p>
            <a:r>
              <a:rPr lang="en-US" sz="2800" dirty="0"/>
              <a:t>Increased levels of sexuality and sexual </a:t>
            </a:r>
            <a:r>
              <a:rPr lang="en-US" sz="2800" dirty="0" smtClean="0"/>
              <a:t>arousal</a:t>
            </a:r>
            <a:endParaRPr lang="en-US" sz="2800" dirty="0"/>
          </a:p>
          <a:p>
            <a:r>
              <a:rPr lang="en-US" sz="2800" dirty="0"/>
              <a:t>Elevated </a:t>
            </a:r>
            <a:r>
              <a:rPr lang="en-US" sz="2800" dirty="0" smtClean="0"/>
              <a:t>alertness</a:t>
            </a:r>
            <a:endParaRPr lang="en-US" sz="2800" dirty="0"/>
          </a:p>
          <a:p>
            <a:pPr marL="45720" indent="0">
              <a:buNone/>
            </a:pPr>
            <a:endParaRPr lang="en-US" sz="2800" dirty="0"/>
          </a:p>
          <a:p>
            <a:endParaRPr lang="en-US" sz="2800" dirty="0"/>
          </a:p>
        </p:txBody>
      </p:sp>
    </p:spTree>
    <p:extLst>
      <p:ext uri="{BB962C8B-B14F-4D97-AF65-F5344CB8AC3E}">
        <p14:creationId xmlns:p14="http://schemas.microsoft.com/office/powerpoint/2010/main" val="953880707"/>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0903"/>
            <a:ext cx="7315200" cy="1001697"/>
          </a:xfrm>
        </p:spPr>
        <p:txBody>
          <a:bodyPr>
            <a:normAutofit fontScale="90000"/>
          </a:bodyPr>
          <a:lstStyle/>
          <a:p>
            <a:r>
              <a:rPr lang="en-US" b="1" dirty="0"/>
              <a:t> Ecstasy Overdose</a:t>
            </a:r>
            <a:br>
              <a:rPr lang="en-US" b="1" dirty="0"/>
            </a:br>
            <a:endParaRPr lang="en-US" b="1" dirty="0"/>
          </a:p>
        </p:txBody>
      </p:sp>
      <p:sp>
        <p:nvSpPr>
          <p:cNvPr id="3" name="Content Placeholder 2"/>
          <p:cNvSpPr>
            <a:spLocks noGrp="1"/>
          </p:cNvSpPr>
          <p:nvPr>
            <p:ph idx="1"/>
          </p:nvPr>
        </p:nvSpPr>
        <p:spPr>
          <a:xfrm>
            <a:off x="914400" y="1981201"/>
            <a:ext cx="7315200" cy="4495799"/>
          </a:xfrm>
        </p:spPr>
        <p:txBody>
          <a:bodyPr>
            <a:noAutofit/>
          </a:bodyPr>
          <a:lstStyle/>
          <a:p>
            <a:r>
              <a:rPr lang="en-US" sz="2800" dirty="0"/>
              <a:t>T</a:t>
            </a:r>
            <a:r>
              <a:rPr lang="en-US" sz="2800" dirty="0" smtClean="0"/>
              <a:t>akes </a:t>
            </a:r>
            <a:r>
              <a:rPr lang="en-US" sz="2800" dirty="0"/>
              <a:t>more than one dose of the substance at a </a:t>
            </a:r>
            <a:r>
              <a:rPr lang="en-US" sz="2800" dirty="0" smtClean="0"/>
              <a:t>time</a:t>
            </a:r>
          </a:p>
          <a:p>
            <a:r>
              <a:rPr lang="en-US" sz="2800" dirty="0"/>
              <a:t>S</a:t>
            </a:r>
            <a:r>
              <a:rPr lang="en-US" sz="2800" dirty="0" smtClean="0"/>
              <a:t>eries </a:t>
            </a:r>
            <a:r>
              <a:rPr lang="en-US" sz="2800" dirty="0"/>
              <a:t>of pills over a period to maintain the desired effects of </a:t>
            </a:r>
            <a:r>
              <a:rPr lang="en-US" sz="2800" dirty="0" smtClean="0"/>
              <a:t>ecstasy “piggybacking.”</a:t>
            </a:r>
          </a:p>
          <a:p>
            <a:r>
              <a:rPr lang="en-US" sz="2800" dirty="0"/>
              <a:t>High blood </a:t>
            </a:r>
            <a:r>
              <a:rPr lang="en-US" sz="2800" dirty="0" smtClean="0"/>
              <a:t>pressure</a:t>
            </a:r>
            <a:endParaRPr lang="en-US" sz="2800" dirty="0"/>
          </a:p>
          <a:p>
            <a:r>
              <a:rPr lang="en-US" sz="2800" dirty="0"/>
              <a:t>Panic </a:t>
            </a:r>
            <a:r>
              <a:rPr lang="en-US" sz="2800" dirty="0" smtClean="0"/>
              <a:t>attacks</a:t>
            </a:r>
            <a:endParaRPr lang="en-US" sz="2800" dirty="0"/>
          </a:p>
          <a:p>
            <a:r>
              <a:rPr lang="en-US" sz="2800" dirty="0" smtClean="0"/>
              <a:t>Seizures</a:t>
            </a:r>
            <a:endParaRPr lang="en-US" sz="2800" dirty="0"/>
          </a:p>
          <a:p>
            <a:r>
              <a:rPr lang="en-US" sz="2800" dirty="0"/>
              <a:t>Loss of </a:t>
            </a:r>
            <a:r>
              <a:rPr lang="en-US" sz="2800" dirty="0" smtClean="0"/>
              <a:t>consciousness</a:t>
            </a:r>
            <a:endParaRPr lang="en-US" sz="2800" dirty="0"/>
          </a:p>
          <a:p>
            <a:endParaRPr lang="en-US" sz="2800" dirty="0"/>
          </a:p>
        </p:txBody>
      </p:sp>
    </p:spTree>
    <p:extLst>
      <p:ext uri="{BB962C8B-B14F-4D97-AF65-F5344CB8AC3E}">
        <p14:creationId xmlns:p14="http://schemas.microsoft.com/office/powerpoint/2010/main" val="2857597936"/>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normAutofit/>
          </a:bodyPr>
          <a:lstStyle/>
          <a:p>
            <a:r>
              <a:rPr lang="en-US" sz="3600" b="1" dirty="0"/>
              <a:t>Ecstasy Overdose</a:t>
            </a:r>
            <a:endParaRPr lang="en-US" sz="3600" dirty="0"/>
          </a:p>
        </p:txBody>
      </p:sp>
      <p:sp>
        <p:nvSpPr>
          <p:cNvPr id="3" name="Content Placeholder 2"/>
          <p:cNvSpPr>
            <a:spLocks noGrp="1"/>
          </p:cNvSpPr>
          <p:nvPr>
            <p:ph idx="1"/>
          </p:nvPr>
        </p:nvSpPr>
        <p:spPr>
          <a:xfrm>
            <a:off x="762000" y="2057401"/>
            <a:ext cx="7620000" cy="4251960"/>
          </a:xfrm>
        </p:spPr>
        <p:txBody>
          <a:bodyPr>
            <a:normAutofit/>
          </a:bodyPr>
          <a:lstStyle/>
          <a:p>
            <a:r>
              <a:rPr lang="en-US" sz="2800" dirty="0"/>
              <a:t>Extreme increase in body temperature</a:t>
            </a:r>
          </a:p>
          <a:p>
            <a:r>
              <a:rPr lang="en-US" sz="2800" dirty="0"/>
              <a:t>Organ damage and complications due to increased body temperature</a:t>
            </a:r>
            <a:r>
              <a:rPr lang="en-US" sz="2800" dirty="0" smtClean="0"/>
              <a:t>.</a:t>
            </a:r>
          </a:p>
          <a:p>
            <a:r>
              <a:rPr lang="en-US" sz="2800" dirty="0" smtClean="0"/>
              <a:t>May </a:t>
            </a:r>
            <a:r>
              <a:rPr lang="en-US" sz="2800" dirty="0"/>
              <a:t>cause death by heat stroke and heart </a:t>
            </a:r>
            <a:r>
              <a:rPr lang="en-US" sz="2800" dirty="0" smtClean="0"/>
              <a:t>failure</a:t>
            </a:r>
          </a:p>
          <a:p>
            <a:r>
              <a:rPr lang="en-US" sz="2800" dirty="0"/>
              <a:t>increasing temperature and level of physical </a:t>
            </a:r>
            <a:r>
              <a:rPr lang="en-US" sz="2800" dirty="0" smtClean="0"/>
              <a:t>activity</a:t>
            </a:r>
          </a:p>
          <a:p>
            <a:r>
              <a:rPr lang="en-US" sz="2800" dirty="0"/>
              <a:t>D</a:t>
            </a:r>
            <a:r>
              <a:rPr lang="en-US" sz="2800" dirty="0" smtClean="0"/>
              <a:t>ehydration </a:t>
            </a:r>
            <a:r>
              <a:rPr lang="en-US" sz="2800" dirty="0"/>
              <a:t>and </a:t>
            </a:r>
            <a:r>
              <a:rPr lang="en-US" sz="2800" dirty="0" smtClean="0"/>
              <a:t>exhaustion</a:t>
            </a:r>
            <a:endParaRPr lang="en-US" sz="2800" dirty="0"/>
          </a:p>
        </p:txBody>
      </p:sp>
    </p:spTree>
    <p:extLst>
      <p:ext uri="{BB962C8B-B14F-4D97-AF65-F5344CB8AC3E}">
        <p14:creationId xmlns:p14="http://schemas.microsoft.com/office/powerpoint/2010/main" val="4114008111"/>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Win7\Videos\foto of drugs\diff kind of drugs\METH\download (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76200"/>
            <a:ext cx="9220200" cy="693419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828800"/>
            <a:ext cx="5029200" cy="102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6000"/>
                    </a14:imgEffect>
                    <a14:imgEffect>
                      <a14:colorTemperature colorTemp="5375"/>
                    </a14:imgEffect>
                  </a14:imgLayer>
                </a14:imgProps>
              </a:ext>
              <a:ext uri="{28A0092B-C50C-407E-A947-70E740481C1C}">
                <a14:useLocalDpi xmlns:a14="http://schemas.microsoft.com/office/drawing/2010/main" val="0"/>
              </a:ext>
            </a:extLst>
          </a:blip>
          <a:srcRect/>
          <a:stretch>
            <a:fillRect/>
          </a:stretch>
        </p:blipFill>
        <p:spPr bwMode="auto">
          <a:xfrm>
            <a:off x="1828800" y="4244656"/>
            <a:ext cx="4263172" cy="1188720"/>
          </a:xfrm>
          <a:prstGeom prst="rect">
            <a:avLst/>
          </a:prstGeom>
          <a:noFill/>
          <a:ln>
            <a:noFill/>
          </a:ln>
          <a:effectLst>
            <a:glow rad="127000">
              <a:srgbClr val="FF0000"/>
            </a:glow>
            <a:innerShdw blurRad="63500" dist="50800" dir="16200000">
              <a:prstClr val="black">
                <a:alpha val="50000"/>
              </a:prstClr>
            </a:innerShdw>
            <a:reflection blurRad="6350" stA="50000" endA="295" endPos="92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4800" y="2647077"/>
            <a:ext cx="2667000" cy="830997"/>
          </a:xfrm>
          <a:prstGeom prst="rect">
            <a:avLst/>
          </a:prstGeom>
          <a:noFill/>
        </p:spPr>
        <p:txBody>
          <a:bodyPr wrap="square" rtlCol="0">
            <a:spAutoFit/>
          </a:bodyPr>
          <a:lstStyle/>
          <a:p>
            <a:r>
              <a:rPr lang="en-US" sz="4800" b="1" dirty="0" smtClean="0">
                <a:solidFill>
                  <a:srgbClr val="C00000"/>
                </a:solidFill>
              </a:rPr>
              <a:t>SHABU</a:t>
            </a:r>
            <a:endParaRPr lang="en-US" sz="4800" b="1" dirty="0">
              <a:solidFill>
                <a:srgbClr val="C00000"/>
              </a:solidFill>
            </a:endParaRPr>
          </a:p>
        </p:txBody>
      </p:sp>
    </p:spTree>
    <p:extLst>
      <p:ext uri="{BB962C8B-B14F-4D97-AF65-F5344CB8AC3E}">
        <p14:creationId xmlns:p14="http://schemas.microsoft.com/office/powerpoint/2010/main" val="2020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Effect transition="in" filter="fade">
                                      <p:cBhvr>
                                        <p:cTn id="9" dur="1000"/>
                                        <p:tgtEl>
                                          <p:spTgt spid="133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25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barn(inVertical)">
                                      <p:cBhvr>
                                        <p:cTn id="19" dur="1250"/>
                                        <p:tgtEl>
                                          <p:spTgt spid="1331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3750"/>
                                        <p:tgtEl>
                                          <p:spTgt spid="3"/>
                                        </p:tgtEl>
                                      </p:cBhvr>
                                    </p:animEffect>
                                    <p:anim calcmode="lin" valueType="num">
                                      <p:cBhvr>
                                        <p:cTn id="25" dur="3750" fill="hold"/>
                                        <p:tgtEl>
                                          <p:spTgt spid="3"/>
                                        </p:tgtEl>
                                        <p:attrNameLst>
                                          <p:attrName>ppt_w</p:attrName>
                                        </p:attrNameLst>
                                      </p:cBhvr>
                                      <p:tavLst>
                                        <p:tav tm="0" fmla="#ppt_w*sin(2.5*pi*$)">
                                          <p:val>
                                            <p:fltVal val="0"/>
                                          </p:val>
                                        </p:tav>
                                        <p:tav tm="100000">
                                          <p:val>
                                            <p:fltVal val="1"/>
                                          </p:val>
                                        </p:tav>
                                      </p:tavLst>
                                    </p:anim>
                                    <p:anim calcmode="lin" valueType="num">
                                      <p:cBhvr>
                                        <p:cTn id="26" dur="3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5200" cy="1154097"/>
          </a:xfrm>
        </p:spPr>
        <p:txBody>
          <a:bodyPr>
            <a:normAutofit/>
          </a:bodyPr>
          <a:lstStyle/>
          <a:p>
            <a:r>
              <a:rPr lang="en-US" sz="3600" b="1" dirty="0"/>
              <a:t>Methamphetamine</a:t>
            </a:r>
            <a:endParaRPr lang="en-US" sz="3600" dirty="0"/>
          </a:p>
        </p:txBody>
      </p:sp>
      <p:sp>
        <p:nvSpPr>
          <p:cNvPr id="3" name="Content Placeholder 2"/>
          <p:cNvSpPr>
            <a:spLocks noGrp="1"/>
          </p:cNvSpPr>
          <p:nvPr>
            <p:ph idx="1"/>
          </p:nvPr>
        </p:nvSpPr>
        <p:spPr>
          <a:xfrm>
            <a:off x="533400" y="1844040"/>
            <a:ext cx="8077200" cy="5471160"/>
          </a:xfrm>
        </p:spPr>
        <p:txBody>
          <a:bodyPr>
            <a:normAutofit/>
          </a:bodyPr>
          <a:lstStyle/>
          <a:p>
            <a:r>
              <a:rPr lang="en-US" sz="2800" dirty="0"/>
              <a:t>U</a:t>
            </a:r>
            <a:r>
              <a:rPr lang="en-US" sz="2800" dirty="0" smtClean="0"/>
              <a:t>sually </a:t>
            </a:r>
            <a:r>
              <a:rPr lang="en-US" sz="2800" dirty="0"/>
              <a:t>comes in the form of a crystalline white powder that is odorless, bitter-tasting and dissolves easily in water or </a:t>
            </a:r>
            <a:r>
              <a:rPr lang="en-US" sz="2800" dirty="0" smtClean="0"/>
              <a:t>alcohol</a:t>
            </a:r>
          </a:p>
          <a:p>
            <a:r>
              <a:rPr lang="en-US" sz="2800" dirty="0"/>
              <a:t>Other colors of powder have been observed, including brown, yellow-gray, orange and even pink. It can also be compressed into pill form.</a:t>
            </a:r>
          </a:p>
          <a:p>
            <a:r>
              <a:rPr lang="en-US" sz="2800" dirty="0"/>
              <a:t>As covered earlier, it can be snorted, smoked or injected.</a:t>
            </a:r>
          </a:p>
          <a:p>
            <a:endParaRPr lang="en-US" sz="2800" dirty="0"/>
          </a:p>
        </p:txBody>
      </p:sp>
    </p:spTree>
    <p:extLst>
      <p:ext uri="{BB962C8B-B14F-4D97-AF65-F5344CB8AC3E}">
        <p14:creationId xmlns:p14="http://schemas.microsoft.com/office/powerpoint/2010/main" val="734145132"/>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Win7\Videos\foto of drugs\diff kind of drugs\METH\download (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Win7\Videos\foto of drugs\diff kind of drugs\METH\blue sk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Win7\Videos\foto of drugs\how they use\images (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2400"/>
            <a:ext cx="4648199"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5638800"/>
            <a:ext cx="1981200" cy="461665"/>
          </a:xfrm>
          <a:prstGeom prst="rect">
            <a:avLst/>
          </a:prstGeom>
          <a:noFill/>
        </p:spPr>
        <p:txBody>
          <a:bodyPr wrap="square" rtlCol="0">
            <a:spAutoFit/>
          </a:bodyPr>
          <a:lstStyle/>
          <a:p>
            <a:r>
              <a:rPr lang="en-US" sz="2400" b="1" dirty="0" smtClean="0">
                <a:solidFill>
                  <a:srgbClr val="FFFF00"/>
                </a:solidFill>
              </a:rPr>
              <a:t>With out foil</a:t>
            </a:r>
            <a:endParaRPr lang="en-US" sz="2400" b="1" dirty="0">
              <a:solidFill>
                <a:srgbClr val="FFFF00"/>
              </a:solidFill>
            </a:endParaRPr>
          </a:p>
        </p:txBody>
      </p:sp>
      <p:pic>
        <p:nvPicPr>
          <p:cNvPr id="14340" name="Picture 4" descr="C:\Users\Win7\Videos\foto of drugs\downl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52400"/>
            <a:ext cx="449580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5900410"/>
            <a:ext cx="1752600" cy="523220"/>
          </a:xfrm>
          <a:prstGeom prst="rect">
            <a:avLst/>
          </a:prstGeom>
          <a:noFill/>
        </p:spPr>
        <p:txBody>
          <a:bodyPr wrap="square" rtlCol="0">
            <a:spAutoFit/>
          </a:bodyPr>
          <a:lstStyle/>
          <a:p>
            <a:r>
              <a:rPr lang="en-US" sz="2800" b="1" dirty="0" smtClean="0">
                <a:solidFill>
                  <a:srgbClr val="0070C0"/>
                </a:solidFill>
              </a:rPr>
              <a:t>With foil</a:t>
            </a:r>
            <a:endParaRPr lang="en-US" sz="2800" b="1" dirty="0">
              <a:solidFill>
                <a:srgbClr val="0070C0"/>
              </a:solidFill>
            </a:endParaRPr>
          </a:p>
        </p:txBody>
      </p:sp>
    </p:spTree>
    <p:extLst>
      <p:ext uri="{BB962C8B-B14F-4D97-AF65-F5344CB8AC3E}">
        <p14:creationId xmlns:p14="http://schemas.microsoft.com/office/powerpoint/2010/main" val="2020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fade">
                                      <p:cBhvr>
                                        <p:cTn id="12" dur="10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340"/>
                                        </p:tgtEl>
                                        <p:attrNameLst>
                                          <p:attrName>style.visibility</p:attrName>
                                        </p:attrNameLst>
                                      </p:cBhvr>
                                      <p:to>
                                        <p:strVal val="visible"/>
                                      </p:to>
                                    </p:set>
                                    <p:animEffect transition="in" filter="fade">
                                      <p:cBhvr>
                                        <p:cTn id="28" dur="1000"/>
                                        <p:tgtEl>
                                          <p:spTgt spid="14340"/>
                                        </p:tgtEl>
                                      </p:cBhvr>
                                    </p:animEffect>
                                    <p:anim calcmode="lin" valueType="num">
                                      <p:cBhvr>
                                        <p:cTn id="29" dur="1000" fill="hold"/>
                                        <p:tgtEl>
                                          <p:spTgt spid="14340"/>
                                        </p:tgtEl>
                                        <p:attrNameLst>
                                          <p:attrName>ppt_x</p:attrName>
                                        </p:attrNameLst>
                                      </p:cBhvr>
                                      <p:tavLst>
                                        <p:tav tm="0">
                                          <p:val>
                                            <p:strVal val="#ppt_x"/>
                                          </p:val>
                                        </p:tav>
                                        <p:tav tm="100000">
                                          <p:val>
                                            <p:strVal val="#ppt_x"/>
                                          </p:val>
                                        </p:tav>
                                      </p:tavLst>
                                    </p:anim>
                                    <p:anim calcmode="lin" valueType="num">
                                      <p:cBhvr>
                                        <p:cTn id="30"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Win7\Videos\pdea-lecturematerial-41-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12331"/>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44715"/>
            <a:ext cx="7315200" cy="2493885"/>
          </a:xfrm>
        </p:spPr>
        <p:txBody>
          <a:bodyPr>
            <a:normAutofit fontScale="90000"/>
          </a:bodyPr>
          <a:lstStyle/>
          <a:p>
            <a:pPr algn="ctr"/>
            <a:r>
              <a:rPr lang="en-US" sz="6000" b="1" dirty="0">
                <a:solidFill>
                  <a:srgbClr val="FFFF00"/>
                </a:solidFill>
                <a:latin typeface="Aharoni" pitchFamily="2" charset="-79"/>
                <a:cs typeface="Aharoni" pitchFamily="2" charset="-79"/>
              </a:rPr>
              <a:t>THE STAGES OF THE METH “EXPERIENCE</a:t>
            </a:r>
            <a:r>
              <a:rPr lang="en-US" b="1" dirty="0">
                <a:solidFill>
                  <a:srgbClr val="FFFF00"/>
                </a:solidFill>
              </a:rPr>
              <a:t>”</a:t>
            </a:r>
          </a:p>
        </p:txBody>
      </p:sp>
    </p:spTree>
    <p:extLst>
      <p:ext uri="{BB962C8B-B14F-4D97-AF65-F5344CB8AC3E}">
        <p14:creationId xmlns:p14="http://schemas.microsoft.com/office/powerpoint/2010/main" val="1517776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descr="C:\Users\Win7\Videos\foto of drugs\diff kind of drugs\COCCAINE\images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580"/>
            <a:ext cx="4648200" cy="68334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a:p>
        </p:txBody>
      </p:sp>
      <p:pic>
        <p:nvPicPr>
          <p:cNvPr id="7" name="Picture 3" descr="C:\Users\Win7\Videos\foto of drugs\how they use\Drug-Addi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9832"/>
            <a:ext cx="464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6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Autofit/>
          </a:bodyPr>
          <a:lstStyle/>
          <a:p>
            <a:pPr algn="ctr"/>
            <a:r>
              <a:rPr lang="en-US" b="1" dirty="0"/>
              <a:t>THE STAGES OF THE METH “EXPERIENCE”</a:t>
            </a:r>
          </a:p>
        </p:txBody>
      </p:sp>
      <p:sp>
        <p:nvSpPr>
          <p:cNvPr id="3" name="Content Placeholder 2"/>
          <p:cNvSpPr>
            <a:spLocks noGrp="1"/>
          </p:cNvSpPr>
          <p:nvPr>
            <p:ph idx="1"/>
          </p:nvPr>
        </p:nvSpPr>
        <p:spPr>
          <a:xfrm>
            <a:off x="914400" y="1905000"/>
            <a:ext cx="7315200" cy="4072927"/>
          </a:xfrm>
        </p:spPr>
        <p:txBody>
          <a:bodyPr>
            <a:noAutofit/>
          </a:bodyPr>
          <a:lstStyle/>
          <a:p>
            <a:r>
              <a:rPr lang="en-US" sz="2800" b="1" dirty="0" smtClean="0"/>
              <a:t>Rush</a:t>
            </a:r>
            <a:endParaRPr lang="en-US" sz="2800" dirty="0" smtClean="0"/>
          </a:p>
          <a:p>
            <a:r>
              <a:rPr lang="en-US" sz="2800" b="1" dirty="0" smtClean="0"/>
              <a:t>High</a:t>
            </a:r>
            <a:endParaRPr lang="en-US" sz="2800" dirty="0" smtClean="0"/>
          </a:p>
          <a:p>
            <a:r>
              <a:rPr lang="en-US" sz="2800" b="1" dirty="0" smtClean="0"/>
              <a:t>Binge</a:t>
            </a:r>
            <a:endParaRPr lang="en-US" sz="2800" dirty="0" smtClean="0"/>
          </a:p>
          <a:p>
            <a:r>
              <a:rPr lang="en-US" sz="2800" b="1" dirty="0" smtClean="0"/>
              <a:t>Tweaking</a:t>
            </a:r>
          </a:p>
          <a:p>
            <a:r>
              <a:rPr lang="en-US" sz="2800" b="1" dirty="0" smtClean="0"/>
              <a:t>Crash</a:t>
            </a:r>
            <a:endParaRPr lang="en-US" sz="2800" dirty="0" smtClean="0"/>
          </a:p>
          <a:p>
            <a:r>
              <a:rPr lang="en-US" sz="2800" b="1" dirty="0"/>
              <a:t>Meth </a:t>
            </a:r>
            <a:r>
              <a:rPr lang="en-US" sz="2800" b="1" dirty="0" smtClean="0"/>
              <a:t>Hangover</a:t>
            </a:r>
          </a:p>
          <a:p>
            <a:r>
              <a:rPr lang="en-US" sz="2800" b="1" dirty="0" smtClean="0"/>
              <a:t>Withdrawal</a:t>
            </a:r>
            <a:endParaRPr lang="en-US" sz="2800" dirty="0"/>
          </a:p>
        </p:txBody>
      </p:sp>
    </p:spTree>
    <p:extLst>
      <p:ext uri="{BB962C8B-B14F-4D97-AF65-F5344CB8AC3E}">
        <p14:creationId xmlns:p14="http://schemas.microsoft.com/office/powerpoint/2010/main" val="363231756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81001"/>
            <a:ext cx="7315200" cy="1447799"/>
          </a:xfrm>
        </p:spPr>
        <p:txBody>
          <a:bodyPr>
            <a:normAutofit/>
          </a:bodyPr>
          <a:lstStyle/>
          <a:p>
            <a:r>
              <a:rPr lang="en-US" b="1" dirty="0" smtClean="0"/>
              <a:t>1. THE RUSH</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914400" y="1920240"/>
            <a:ext cx="7315200" cy="4632960"/>
          </a:xfrm>
        </p:spPr>
        <p:txBody>
          <a:bodyPr>
            <a:normAutofit/>
          </a:bodyPr>
          <a:lstStyle/>
          <a:p>
            <a:r>
              <a:rPr lang="en-US" sz="2800" dirty="0" smtClean="0"/>
              <a:t>Initial </a:t>
            </a:r>
            <a:r>
              <a:rPr lang="en-US" sz="2800" dirty="0"/>
              <a:t>response the abuser feels </a:t>
            </a:r>
            <a:endParaRPr lang="en-US" sz="2800" dirty="0" smtClean="0"/>
          </a:p>
          <a:p>
            <a:r>
              <a:rPr lang="en-US" sz="2800" dirty="0" smtClean="0"/>
              <a:t>Increase heartbeat </a:t>
            </a:r>
            <a:r>
              <a:rPr lang="en-US" sz="2800" dirty="0"/>
              <a:t>and </a:t>
            </a:r>
            <a:r>
              <a:rPr lang="en-US" sz="2800" dirty="0" smtClean="0"/>
              <a:t>metabolism</a:t>
            </a:r>
          </a:p>
          <a:p>
            <a:r>
              <a:rPr lang="en-US" sz="2800" dirty="0" smtClean="0"/>
              <a:t>Blood </a:t>
            </a:r>
            <a:r>
              <a:rPr lang="en-US" sz="2800" dirty="0"/>
              <a:t>pressure and pulse </a:t>
            </a:r>
            <a:r>
              <a:rPr lang="en-US" sz="2800" dirty="0" smtClean="0"/>
              <a:t>soar</a:t>
            </a:r>
          </a:p>
          <a:p>
            <a:r>
              <a:rPr lang="en-US" sz="2800" dirty="0" smtClean="0"/>
              <a:t>Unlike </a:t>
            </a:r>
            <a:r>
              <a:rPr lang="en-US" sz="2800" dirty="0"/>
              <a:t>the rush associated with crack cocaine, which lasts for approximately two to five </a:t>
            </a:r>
            <a:r>
              <a:rPr lang="en-US" sz="2800" dirty="0" smtClean="0"/>
              <a:t>minutes</a:t>
            </a:r>
          </a:p>
          <a:p>
            <a:r>
              <a:rPr lang="en-US" sz="2800" dirty="0" smtClean="0"/>
              <a:t>Methamphetamine </a:t>
            </a:r>
            <a:r>
              <a:rPr lang="en-US" sz="2800" dirty="0"/>
              <a:t>rush can continue for up to thirty minutes</a:t>
            </a:r>
            <a:r>
              <a:rPr lang="en-US" sz="2800" dirty="0" smtClean="0"/>
              <a:t>.</a:t>
            </a:r>
          </a:p>
          <a:p>
            <a:pPr marL="45720" indent="0">
              <a:buNone/>
            </a:pPr>
            <a:endParaRPr lang="en-US" sz="2800" dirty="0" smtClean="0"/>
          </a:p>
        </p:txBody>
      </p:sp>
    </p:spTree>
    <p:extLst>
      <p:ext uri="{BB962C8B-B14F-4D97-AF65-F5344CB8AC3E}">
        <p14:creationId xmlns:p14="http://schemas.microsoft.com/office/powerpoint/2010/main" val="1559530901"/>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96200" cy="1066800"/>
          </a:xfrm>
        </p:spPr>
        <p:txBody>
          <a:bodyPr>
            <a:noAutofit/>
          </a:bodyPr>
          <a:lstStyle/>
          <a:p>
            <a:r>
              <a:rPr lang="en-US" b="1" dirty="0" smtClean="0"/>
              <a:t>2. THE HIGH </a:t>
            </a:r>
            <a:endParaRPr lang="en-US" b="1" dirty="0"/>
          </a:p>
        </p:txBody>
      </p:sp>
      <p:sp>
        <p:nvSpPr>
          <p:cNvPr id="3" name="Content Placeholder 2"/>
          <p:cNvSpPr>
            <a:spLocks noGrp="1"/>
          </p:cNvSpPr>
          <p:nvPr>
            <p:ph idx="1"/>
          </p:nvPr>
        </p:nvSpPr>
        <p:spPr>
          <a:xfrm>
            <a:off x="457200" y="914400"/>
            <a:ext cx="8458200" cy="5486400"/>
          </a:xfrm>
        </p:spPr>
        <p:txBody>
          <a:bodyPr>
            <a:noAutofit/>
          </a:bodyPr>
          <a:lstStyle/>
          <a:p>
            <a:pPr marL="45720" indent="0">
              <a:lnSpc>
                <a:spcPct val="120000"/>
              </a:lnSpc>
              <a:buNone/>
            </a:pPr>
            <a:endParaRPr lang="en-US" sz="2800" dirty="0"/>
          </a:p>
          <a:p>
            <a:pPr>
              <a:lnSpc>
                <a:spcPct val="120000"/>
              </a:lnSpc>
            </a:pPr>
            <a:r>
              <a:rPr lang="en-US" sz="2800" dirty="0" smtClean="0"/>
              <a:t>Sometimes </a:t>
            </a:r>
            <a:r>
              <a:rPr lang="en-US" sz="2800" dirty="0"/>
              <a:t>called “the shoulder.” </a:t>
            </a:r>
            <a:endParaRPr lang="en-US" sz="2800" dirty="0" smtClean="0"/>
          </a:p>
          <a:p>
            <a:pPr>
              <a:lnSpc>
                <a:spcPct val="120000"/>
              </a:lnSpc>
            </a:pPr>
            <a:r>
              <a:rPr lang="en-US" sz="2800" dirty="0"/>
              <a:t>O</a:t>
            </a:r>
            <a:r>
              <a:rPr lang="en-US" sz="2800" dirty="0" smtClean="0"/>
              <a:t>ften feels aggressively smarter</a:t>
            </a:r>
          </a:p>
          <a:p>
            <a:pPr>
              <a:lnSpc>
                <a:spcPct val="120000"/>
              </a:lnSpc>
            </a:pPr>
            <a:r>
              <a:rPr lang="en-US" sz="2800" dirty="0" smtClean="0"/>
              <a:t>Argumentative</a:t>
            </a:r>
            <a:endParaRPr lang="en-US" sz="2800" dirty="0"/>
          </a:p>
          <a:p>
            <a:pPr>
              <a:lnSpc>
                <a:spcPct val="120000"/>
              </a:lnSpc>
            </a:pPr>
            <a:r>
              <a:rPr lang="en-US" sz="2800" dirty="0" smtClean="0"/>
              <a:t>Interrupting </a:t>
            </a:r>
            <a:r>
              <a:rPr lang="en-US" sz="2800" dirty="0"/>
              <a:t>other </a:t>
            </a:r>
            <a:r>
              <a:rPr lang="en-US" sz="2800" dirty="0" smtClean="0"/>
              <a:t>people</a:t>
            </a:r>
          </a:p>
          <a:p>
            <a:pPr>
              <a:lnSpc>
                <a:spcPct val="120000"/>
              </a:lnSpc>
            </a:pPr>
            <a:r>
              <a:rPr lang="en-US" sz="2800" dirty="0" smtClean="0"/>
              <a:t>Delusional </a:t>
            </a:r>
            <a:r>
              <a:rPr lang="en-US" sz="2800" dirty="0"/>
              <a:t>effects </a:t>
            </a:r>
            <a:endParaRPr lang="en-US" sz="2800" dirty="0" smtClean="0"/>
          </a:p>
          <a:p>
            <a:pPr lvl="1">
              <a:lnSpc>
                <a:spcPct val="120000"/>
              </a:lnSpc>
              <a:buFont typeface="Wingdings" pitchFamily="2" charset="2"/>
              <a:buChar char="Ø"/>
            </a:pPr>
            <a:r>
              <a:rPr lang="en-US" sz="2800" dirty="0" smtClean="0"/>
              <a:t>Intensely </a:t>
            </a:r>
            <a:r>
              <a:rPr lang="en-US" sz="2800" dirty="0"/>
              <a:t>focused on an insignificant item, such as repeatedly cleaning the same window for several hours. </a:t>
            </a:r>
            <a:endParaRPr lang="en-US" sz="2800" dirty="0" smtClean="0"/>
          </a:p>
          <a:p>
            <a:pPr>
              <a:lnSpc>
                <a:spcPct val="120000"/>
              </a:lnSpc>
            </a:pPr>
            <a:r>
              <a:rPr lang="en-US" sz="2800" dirty="0"/>
              <a:t>L</a:t>
            </a:r>
            <a:r>
              <a:rPr lang="en-US" sz="2800" dirty="0" smtClean="0"/>
              <a:t>ast </a:t>
            </a:r>
            <a:r>
              <a:rPr lang="en-US" sz="2800" dirty="0"/>
              <a:t>four to sixteen </a:t>
            </a:r>
            <a:r>
              <a:rPr lang="en-US" sz="2800" dirty="0" smtClean="0"/>
              <a:t>hours</a:t>
            </a:r>
            <a:endParaRPr lang="en-US" sz="2800" dirty="0"/>
          </a:p>
          <a:p>
            <a:endParaRPr lang="en-US" sz="2800" dirty="0"/>
          </a:p>
        </p:txBody>
      </p:sp>
    </p:spTree>
    <p:extLst>
      <p:ext uri="{BB962C8B-B14F-4D97-AF65-F5344CB8AC3E}">
        <p14:creationId xmlns:p14="http://schemas.microsoft.com/office/powerpoint/2010/main" val="367109361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5200" cy="1066799"/>
          </a:xfrm>
        </p:spPr>
        <p:txBody>
          <a:bodyPr/>
          <a:lstStyle/>
          <a:p>
            <a:r>
              <a:rPr lang="en-US" b="1" dirty="0" smtClean="0"/>
              <a:t>3. THE BINGE </a:t>
            </a:r>
            <a:endParaRPr lang="en-US" b="1" dirty="0"/>
          </a:p>
        </p:txBody>
      </p:sp>
      <p:sp>
        <p:nvSpPr>
          <p:cNvPr id="3" name="Content Placeholder 2"/>
          <p:cNvSpPr>
            <a:spLocks noGrp="1"/>
          </p:cNvSpPr>
          <p:nvPr>
            <p:ph idx="1"/>
          </p:nvPr>
        </p:nvSpPr>
        <p:spPr>
          <a:xfrm>
            <a:off x="685800" y="2148840"/>
            <a:ext cx="7543800" cy="4480560"/>
          </a:xfrm>
        </p:spPr>
        <p:txBody>
          <a:bodyPr>
            <a:normAutofit/>
          </a:bodyPr>
          <a:lstStyle/>
          <a:p>
            <a:r>
              <a:rPr lang="en-US" sz="2800" dirty="0"/>
              <a:t>I</a:t>
            </a:r>
            <a:r>
              <a:rPr lang="en-US" sz="2800" dirty="0" smtClean="0"/>
              <a:t>s the uncontrolled </a:t>
            </a:r>
            <a:r>
              <a:rPr lang="en-US" sz="2800" dirty="0"/>
              <a:t>use of a </a:t>
            </a:r>
            <a:r>
              <a:rPr lang="en-US" sz="2800" dirty="0" smtClean="0"/>
              <a:t>drug </a:t>
            </a:r>
          </a:p>
          <a:p>
            <a:r>
              <a:rPr lang="en-US" sz="2800" dirty="0" smtClean="0"/>
              <a:t>Refers </a:t>
            </a:r>
            <a:r>
              <a:rPr lang="en-US" sz="2800" dirty="0"/>
              <a:t>to the abuser’s urge to maintain the high by smoking or </a:t>
            </a:r>
            <a:r>
              <a:rPr lang="en-US" sz="2800" dirty="0" smtClean="0"/>
              <a:t>injecting more methamphetamine</a:t>
            </a:r>
            <a:r>
              <a:rPr lang="en-US" sz="2800" dirty="0"/>
              <a:t>. </a:t>
            </a:r>
            <a:endParaRPr lang="en-US" sz="2800" dirty="0" smtClean="0"/>
          </a:p>
          <a:p>
            <a:r>
              <a:rPr lang="en-US" sz="2800" dirty="0" smtClean="0"/>
              <a:t>Can </a:t>
            </a:r>
            <a:r>
              <a:rPr lang="en-US" sz="2800" dirty="0"/>
              <a:t>last three to fifteen </a:t>
            </a:r>
            <a:r>
              <a:rPr lang="en-US" sz="2800" dirty="0" smtClean="0"/>
              <a:t>days</a:t>
            </a:r>
          </a:p>
          <a:p>
            <a:r>
              <a:rPr lang="en-US" sz="2800" dirty="0"/>
              <a:t>A</a:t>
            </a:r>
            <a:r>
              <a:rPr lang="en-US" sz="2800" dirty="0" smtClean="0"/>
              <a:t>buser </a:t>
            </a:r>
            <a:r>
              <a:rPr lang="en-US" sz="2800" dirty="0"/>
              <a:t>becomes hyperactive both mentally and </a:t>
            </a:r>
            <a:r>
              <a:rPr lang="en-US" sz="2800" dirty="0" smtClean="0"/>
              <a:t>physically.</a:t>
            </a:r>
            <a:endParaRPr lang="en-US" sz="2800" dirty="0"/>
          </a:p>
        </p:txBody>
      </p:sp>
    </p:spTree>
    <p:extLst>
      <p:ext uri="{BB962C8B-B14F-4D97-AF65-F5344CB8AC3E}">
        <p14:creationId xmlns:p14="http://schemas.microsoft.com/office/powerpoint/2010/main" val="155953090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Win7\Videos\14040125_10154134402564262_8336715535975973811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in7\Videos\14034790_10154134404669262_237205675844511042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58548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990600"/>
          </a:xfrm>
        </p:spPr>
        <p:txBody>
          <a:bodyPr/>
          <a:lstStyle/>
          <a:p>
            <a:r>
              <a:rPr lang="en-US" b="1" dirty="0" smtClean="0"/>
              <a:t>4. TWEAKING </a:t>
            </a:r>
            <a:endParaRPr lang="en-US" b="1" dirty="0"/>
          </a:p>
        </p:txBody>
      </p:sp>
      <p:sp>
        <p:nvSpPr>
          <p:cNvPr id="3" name="Content Placeholder 2"/>
          <p:cNvSpPr>
            <a:spLocks noGrp="1"/>
          </p:cNvSpPr>
          <p:nvPr>
            <p:ph idx="1"/>
          </p:nvPr>
        </p:nvSpPr>
        <p:spPr>
          <a:xfrm>
            <a:off x="457200" y="1219200"/>
            <a:ext cx="8305800" cy="5013961"/>
          </a:xfrm>
        </p:spPr>
        <p:txBody>
          <a:bodyPr>
            <a:noAutofit/>
          </a:bodyPr>
          <a:lstStyle/>
          <a:p>
            <a:r>
              <a:rPr lang="en-US" sz="2800" dirty="0" smtClean="0"/>
              <a:t>Abuser </a:t>
            </a:r>
            <a:r>
              <a:rPr lang="en-US" sz="2800" dirty="0"/>
              <a:t>is most </a:t>
            </a:r>
            <a:r>
              <a:rPr lang="en-US" sz="2800" dirty="0" smtClean="0"/>
              <a:t>dangerous</a:t>
            </a:r>
          </a:p>
          <a:p>
            <a:r>
              <a:rPr lang="en-US" sz="2800" dirty="0"/>
              <a:t>M</a:t>
            </a:r>
            <a:r>
              <a:rPr lang="en-US" sz="2800" dirty="0" smtClean="0"/>
              <a:t>ethamphetamine </a:t>
            </a:r>
            <a:r>
              <a:rPr lang="en-US" sz="2800" dirty="0"/>
              <a:t>no longer provides a rush or a </a:t>
            </a:r>
            <a:r>
              <a:rPr lang="en-US" sz="2800" dirty="0" smtClean="0"/>
              <a:t>high.</a:t>
            </a:r>
          </a:p>
          <a:p>
            <a:r>
              <a:rPr lang="en-US" sz="2800" dirty="0" smtClean="0"/>
              <a:t>Unable </a:t>
            </a:r>
            <a:r>
              <a:rPr lang="en-US" sz="2800" dirty="0"/>
              <a:t>to relieve the horrible feelings of emptiness and </a:t>
            </a:r>
            <a:r>
              <a:rPr lang="en-US" sz="2800" dirty="0" smtClean="0"/>
              <a:t>craving.</a:t>
            </a:r>
          </a:p>
          <a:p>
            <a:r>
              <a:rPr lang="en-US" sz="2800" dirty="0"/>
              <a:t>A</a:t>
            </a:r>
            <a:r>
              <a:rPr lang="en-US" sz="2800" dirty="0" smtClean="0"/>
              <a:t>buser </a:t>
            </a:r>
            <a:r>
              <a:rPr lang="en-US" sz="2800" dirty="0"/>
              <a:t>loses his sense of </a:t>
            </a:r>
            <a:r>
              <a:rPr lang="en-US" sz="2800" dirty="0" smtClean="0"/>
              <a:t>identity</a:t>
            </a:r>
          </a:p>
          <a:p>
            <a:r>
              <a:rPr lang="en-US" sz="2800" dirty="0" smtClean="0"/>
              <a:t>Intense </a:t>
            </a:r>
            <a:r>
              <a:rPr lang="en-US" sz="2800" dirty="0"/>
              <a:t>itching is common </a:t>
            </a:r>
          </a:p>
        </p:txBody>
      </p:sp>
    </p:spTree>
    <p:extLst>
      <p:ext uri="{BB962C8B-B14F-4D97-AF65-F5344CB8AC3E}">
        <p14:creationId xmlns:p14="http://schemas.microsoft.com/office/powerpoint/2010/main" val="1559530901"/>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315200" cy="1154097"/>
          </a:xfrm>
        </p:spPr>
        <p:txBody>
          <a:bodyPr/>
          <a:lstStyle/>
          <a:p>
            <a:r>
              <a:rPr lang="en-US" b="1" dirty="0"/>
              <a:t>4. TWEAKING </a:t>
            </a:r>
            <a:endParaRPr lang="en-US" dirty="0"/>
          </a:p>
        </p:txBody>
      </p:sp>
      <p:sp>
        <p:nvSpPr>
          <p:cNvPr id="3" name="Content Placeholder 2"/>
          <p:cNvSpPr>
            <a:spLocks noGrp="1"/>
          </p:cNvSpPr>
          <p:nvPr>
            <p:ph idx="1"/>
          </p:nvPr>
        </p:nvSpPr>
        <p:spPr>
          <a:xfrm>
            <a:off x="533400" y="2133600"/>
            <a:ext cx="7315200" cy="3539527"/>
          </a:xfrm>
        </p:spPr>
        <p:txBody>
          <a:bodyPr>
            <a:normAutofit/>
          </a:bodyPr>
          <a:lstStyle/>
          <a:p>
            <a:r>
              <a:rPr lang="en-US" sz="2800" dirty="0" smtClean="0"/>
              <a:t>Unable </a:t>
            </a:r>
            <a:r>
              <a:rPr lang="en-US" sz="2800" dirty="0"/>
              <a:t>to sleep for days at a time </a:t>
            </a:r>
          </a:p>
          <a:p>
            <a:r>
              <a:rPr lang="en-US" sz="2800" dirty="0"/>
              <a:t>Completely psychotic state </a:t>
            </a:r>
          </a:p>
          <a:p>
            <a:r>
              <a:rPr lang="en-US" sz="2800" dirty="0" smtClean="0"/>
              <a:t>Hallucinations</a:t>
            </a:r>
          </a:p>
          <a:p>
            <a:r>
              <a:rPr lang="en-US" sz="2800" dirty="0"/>
              <a:t>Bugs are crawling under his skin</a:t>
            </a:r>
          </a:p>
          <a:p>
            <a:endParaRPr lang="en-US" sz="2800" dirty="0"/>
          </a:p>
          <a:p>
            <a:endParaRPr lang="en-US" sz="2800" dirty="0"/>
          </a:p>
        </p:txBody>
      </p:sp>
    </p:spTree>
    <p:extLst>
      <p:ext uri="{BB962C8B-B14F-4D97-AF65-F5344CB8AC3E}">
        <p14:creationId xmlns:p14="http://schemas.microsoft.com/office/powerpoint/2010/main" val="385925187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15200" cy="1154097"/>
          </a:xfrm>
        </p:spPr>
        <p:txBody>
          <a:bodyPr>
            <a:normAutofit fontScale="90000"/>
          </a:bodyPr>
          <a:lstStyle/>
          <a:p>
            <a:r>
              <a:rPr lang="en-US" dirty="0"/>
              <a:t>Intense itching is common </a:t>
            </a:r>
            <a:br>
              <a:rPr lang="en-US" dirty="0"/>
            </a:br>
            <a:r>
              <a:rPr lang="en-US" dirty="0"/>
              <a:t>Bugs are crawling under his skin</a:t>
            </a:r>
          </a:p>
        </p:txBody>
      </p:sp>
      <p:pic>
        <p:nvPicPr>
          <p:cNvPr id="5122" name="Picture 2" descr="C:\Users\Win7\Videos\images (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52746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500" fill="hold"/>
                                        <p:tgtEl>
                                          <p:spTgt spid="5122"/>
                                        </p:tgtEl>
                                        <p:attrNameLst>
                                          <p:attrName>ppt_w</p:attrName>
                                        </p:attrNameLst>
                                      </p:cBhvr>
                                      <p:tavLst>
                                        <p:tav tm="0">
                                          <p:val>
                                            <p:fltVal val="0"/>
                                          </p:val>
                                        </p:tav>
                                        <p:tav tm="100000">
                                          <p:val>
                                            <p:strVal val="#ppt_w"/>
                                          </p:val>
                                        </p:tav>
                                      </p:tavLst>
                                    </p:anim>
                                    <p:anim calcmode="lin" valueType="num">
                                      <p:cBhvr>
                                        <p:cTn id="15" dur="1500" fill="hold"/>
                                        <p:tgtEl>
                                          <p:spTgt spid="5122"/>
                                        </p:tgtEl>
                                        <p:attrNameLst>
                                          <p:attrName>ppt_h</p:attrName>
                                        </p:attrNameLst>
                                      </p:cBhvr>
                                      <p:tavLst>
                                        <p:tav tm="0">
                                          <p:val>
                                            <p:fltVal val="0"/>
                                          </p:val>
                                        </p:tav>
                                        <p:tav tm="100000">
                                          <p:val>
                                            <p:strVal val="#ppt_h"/>
                                          </p:val>
                                        </p:tav>
                                      </p:tavLst>
                                    </p:anim>
                                    <p:animEffect transition="in" filter="fade">
                                      <p:cBhvr>
                                        <p:cTn id="16"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Win7\Videos\14055168_10154134343944262_7577912428661184217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2123"/>
            <a:ext cx="8991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in7\Videos\14068269_10154134344064262_119628528581227522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15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77627"/>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7315200" cy="1142999"/>
          </a:xfrm>
        </p:spPr>
        <p:txBody>
          <a:bodyPr/>
          <a:lstStyle/>
          <a:p>
            <a:r>
              <a:rPr lang="en-US" b="1" dirty="0" smtClean="0"/>
              <a:t>5. THE CRASH</a:t>
            </a:r>
            <a:endParaRPr lang="en-US" b="1" dirty="0"/>
          </a:p>
        </p:txBody>
      </p:sp>
      <p:sp>
        <p:nvSpPr>
          <p:cNvPr id="3" name="Content Placeholder 2"/>
          <p:cNvSpPr>
            <a:spLocks noGrp="1"/>
          </p:cNvSpPr>
          <p:nvPr>
            <p:ph idx="1"/>
          </p:nvPr>
        </p:nvSpPr>
        <p:spPr>
          <a:xfrm>
            <a:off x="533400" y="2301240"/>
            <a:ext cx="7315200" cy="3642360"/>
          </a:xfrm>
        </p:spPr>
        <p:txBody>
          <a:bodyPr>
            <a:normAutofit/>
          </a:bodyPr>
          <a:lstStyle/>
          <a:p>
            <a:r>
              <a:rPr lang="en-US" sz="2800" dirty="0"/>
              <a:t>H</a:t>
            </a:r>
            <a:r>
              <a:rPr lang="en-US" sz="2800" dirty="0" smtClean="0"/>
              <a:t>appens </a:t>
            </a:r>
            <a:r>
              <a:rPr lang="en-US" sz="2800" dirty="0"/>
              <a:t>when the body shuts </a:t>
            </a:r>
            <a:r>
              <a:rPr lang="en-US" sz="2800" dirty="0" smtClean="0"/>
              <a:t>down</a:t>
            </a:r>
          </a:p>
          <a:p>
            <a:r>
              <a:rPr lang="en-US" sz="2800" dirty="0" smtClean="0"/>
              <a:t>unable </a:t>
            </a:r>
            <a:r>
              <a:rPr lang="en-US" sz="2800" dirty="0"/>
              <a:t>to cope with the drug effects overwhelming </a:t>
            </a:r>
            <a:r>
              <a:rPr lang="en-US" sz="2800" dirty="0" smtClean="0"/>
              <a:t>it</a:t>
            </a:r>
          </a:p>
          <a:p>
            <a:r>
              <a:rPr lang="en-US" sz="2800" dirty="0"/>
              <a:t>R</a:t>
            </a:r>
            <a:r>
              <a:rPr lang="en-US" sz="2800" dirty="0" smtClean="0"/>
              <a:t>esults </a:t>
            </a:r>
            <a:r>
              <a:rPr lang="en-US" sz="2800" dirty="0"/>
              <a:t>in a long period of </a:t>
            </a:r>
            <a:r>
              <a:rPr lang="en-US" sz="2800" dirty="0" smtClean="0"/>
              <a:t>sleep</a:t>
            </a:r>
          </a:p>
          <a:p>
            <a:r>
              <a:rPr lang="en-US" sz="2800" dirty="0"/>
              <a:t>C</a:t>
            </a:r>
            <a:r>
              <a:rPr lang="en-US" sz="2800" dirty="0" smtClean="0"/>
              <a:t>an </a:t>
            </a:r>
            <a:r>
              <a:rPr lang="en-US" sz="2800" dirty="0"/>
              <a:t>last one to three days</a:t>
            </a:r>
            <a:r>
              <a:rPr lang="en-US" sz="2800" dirty="0" smtClean="0"/>
              <a:t>.</a:t>
            </a:r>
          </a:p>
          <a:p>
            <a:pPr marL="45720" indent="0">
              <a:buNone/>
            </a:pPr>
            <a:r>
              <a:rPr lang="en-US" sz="2800" b="1" dirty="0"/>
              <a:t> </a:t>
            </a:r>
            <a:endParaRPr lang="en-US" sz="2800" dirty="0"/>
          </a:p>
        </p:txBody>
      </p:sp>
    </p:spTree>
    <p:extLst>
      <p:ext uri="{BB962C8B-B14F-4D97-AF65-F5344CB8AC3E}">
        <p14:creationId xmlns:p14="http://schemas.microsoft.com/office/powerpoint/2010/main" val="1559530901"/>
      </p:ext>
    </p:extLst>
  </p:cSld>
  <p:clrMapOvr>
    <a:masterClrMapping/>
  </p:clrMapOvr>
  <mc:AlternateContent xmlns:mc="http://schemas.openxmlformats.org/markup-compatibility/2006" xmlns:p14="http://schemas.microsoft.com/office/powerpoint/2010/main">
    <mc:Choice Requires="p14">
      <p:transition spd="slow" p14:dur="125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Win7\Videos\foto of drugs\how they use\download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33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199"/>
            <a:ext cx="7315200" cy="1371599"/>
          </a:xfrm>
        </p:spPr>
        <p:txBody>
          <a:bodyPr/>
          <a:lstStyle/>
          <a:p>
            <a:r>
              <a:rPr lang="en-US" b="1" dirty="0" smtClean="0"/>
              <a:t>6. METH HANGOVER </a:t>
            </a:r>
            <a:endParaRPr lang="en-US" b="1" dirty="0"/>
          </a:p>
        </p:txBody>
      </p:sp>
      <p:sp>
        <p:nvSpPr>
          <p:cNvPr id="3" name="Content Placeholder 2"/>
          <p:cNvSpPr>
            <a:spLocks noGrp="1"/>
          </p:cNvSpPr>
          <p:nvPr>
            <p:ph idx="1"/>
          </p:nvPr>
        </p:nvSpPr>
        <p:spPr>
          <a:xfrm>
            <a:off x="533400" y="1752600"/>
            <a:ext cx="7543800" cy="5029200"/>
          </a:xfrm>
        </p:spPr>
        <p:txBody>
          <a:bodyPr>
            <a:normAutofit/>
          </a:bodyPr>
          <a:lstStyle/>
          <a:p>
            <a:r>
              <a:rPr lang="en-US" sz="2800" dirty="0" smtClean="0"/>
              <a:t>After the crash</a:t>
            </a:r>
          </a:p>
          <a:p>
            <a:r>
              <a:rPr lang="en-US" sz="2800" dirty="0" smtClean="0"/>
              <a:t>the </a:t>
            </a:r>
            <a:r>
              <a:rPr lang="en-US" sz="2800" dirty="0"/>
              <a:t>abuser returns in a deteriorated </a:t>
            </a:r>
            <a:r>
              <a:rPr lang="en-US" sz="2800" dirty="0" smtClean="0"/>
              <a:t>state</a:t>
            </a:r>
          </a:p>
          <a:p>
            <a:r>
              <a:rPr lang="en-US" sz="2800" dirty="0" smtClean="0"/>
              <a:t>Starved</a:t>
            </a:r>
          </a:p>
          <a:p>
            <a:r>
              <a:rPr lang="en-US" sz="2800" dirty="0"/>
              <a:t>D</a:t>
            </a:r>
            <a:r>
              <a:rPr lang="en-US" sz="2800" dirty="0" smtClean="0"/>
              <a:t>ehydrated </a:t>
            </a:r>
            <a:endParaRPr lang="en-US" sz="2800" dirty="0"/>
          </a:p>
          <a:p>
            <a:r>
              <a:rPr lang="en-US" sz="2800" dirty="0"/>
              <a:t>E</a:t>
            </a:r>
            <a:r>
              <a:rPr lang="en-US" sz="2800" dirty="0" smtClean="0"/>
              <a:t>xhausted </a:t>
            </a:r>
            <a:r>
              <a:rPr lang="en-US" sz="2800" dirty="0"/>
              <a:t>physically, mentally and emotionally. </a:t>
            </a:r>
            <a:endParaRPr lang="en-US" sz="2800" dirty="0" smtClean="0"/>
          </a:p>
          <a:p>
            <a:r>
              <a:rPr lang="en-US" sz="2800" dirty="0"/>
              <a:t>L</a:t>
            </a:r>
            <a:r>
              <a:rPr lang="en-US" sz="2800" dirty="0" smtClean="0"/>
              <a:t>asts </a:t>
            </a:r>
            <a:r>
              <a:rPr lang="en-US" sz="2800" dirty="0"/>
              <a:t>from two to fourteen days. </a:t>
            </a:r>
            <a:endParaRPr lang="en-US" sz="2800" dirty="0" smtClean="0"/>
          </a:p>
          <a:p>
            <a:r>
              <a:rPr lang="en-US" sz="2800" dirty="0"/>
              <a:t>L</a:t>
            </a:r>
            <a:r>
              <a:rPr lang="en-US" sz="2800" dirty="0" smtClean="0"/>
              <a:t>eads </a:t>
            </a:r>
            <a:r>
              <a:rPr lang="en-US" sz="2800" dirty="0"/>
              <a:t>to enforced addiction, as the “solution” to these feelings is to take more meth.</a:t>
            </a:r>
          </a:p>
          <a:p>
            <a:endParaRPr lang="en-US" sz="2800" dirty="0"/>
          </a:p>
        </p:txBody>
      </p:sp>
    </p:spTree>
    <p:extLst>
      <p:ext uri="{BB962C8B-B14F-4D97-AF65-F5344CB8AC3E}">
        <p14:creationId xmlns:p14="http://schemas.microsoft.com/office/powerpoint/2010/main" val="277254323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5200" cy="1066799"/>
          </a:xfrm>
        </p:spPr>
        <p:txBody>
          <a:bodyPr/>
          <a:lstStyle/>
          <a:p>
            <a:r>
              <a:rPr lang="en-US" b="1" dirty="0" smtClean="0"/>
              <a:t>7. WITHDRAWAL</a:t>
            </a:r>
            <a:endParaRPr lang="en-US" b="1" dirty="0"/>
          </a:p>
        </p:txBody>
      </p:sp>
      <p:sp>
        <p:nvSpPr>
          <p:cNvPr id="3" name="Content Placeholder 2"/>
          <p:cNvSpPr>
            <a:spLocks noGrp="1"/>
          </p:cNvSpPr>
          <p:nvPr>
            <p:ph idx="1"/>
          </p:nvPr>
        </p:nvSpPr>
        <p:spPr>
          <a:xfrm>
            <a:off x="914400" y="1828800"/>
            <a:ext cx="7467600" cy="4480561"/>
          </a:xfrm>
        </p:spPr>
        <p:txBody>
          <a:bodyPr>
            <a:noAutofit/>
          </a:bodyPr>
          <a:lstStyle/>
          <a:p>
            <a:r>
              <a:rPr lang="en-US" sz="2800" dirty="0"/>
              <a:t>T</a:t>
            </a:r>
            <a:r>
              <a:rPr lang="en-US" sz="2800" dirty="0" smtClean="0"/>
              <a:t>hirty </a:t>
            </a:r>
            <a:r>
              <a:rPr lang="en-US" sz="2800" dirty="0"/>
              <a:t>to ninety days </a:t>
            </a:r>
            <a:r>
              <a:rPr lang="en-US" sz="2800" dirty="0" smtClean="0"/>
              <a:t>- abuser </a:t>
            </a:r>
            <a:r>
              <a:rPr lang="en-US" sz="2800" dirty="0"/>
              <a:t>realizes that he is in withdrawal. </a:t>
            </a:r>
            <a:endParaRPr lang="en-US" sz="2800" dirty="0" smtClean="0"/>
          </a:p>
          <a:p>
            <a:r>
              <a:rPr lang="en-US" sz="2800" dirty="0" smtClean="0"/>
              <a:t>Depressed</a:t>
            </a:r>
          </a:p>
          <a:p>
            <a:r>
              <a:rPr lang="en-US" sz="2800" dirty="0"/>
              <a:t>L</a:t>
            </a:r>
            <a:r>
              <a:rPr lang="en-US" sz="2800" dirty="0" smtClean="0"/>
              <a:t>oses </a:t>
            </a:r>
            <a:r>
              <a:rPr lang="en-US" sz="2800" dirty="0"/>
              <a:t>his energy and the ability to experience pleasure. </a:t>
            </a:r>
            <a:endParaRPr lang="en-US" sz="2800" dirty="0" smtClean="0"/>
          </a:p>
          <a:p>
            <a:r>
              <a:rPr lang="en-US" sz="2800" dirty="0"/>
              <a:t>C</a:t>
            </a:r>
            <a:r>
              <a:rPr lang="en-US" sz="2800" dirty="0" smtClean="0"/>
              <a:t>raving </a:t>
            </a:r>
            <a:r>
              <a:rPr lang="en-US" sz="2800" dirty="0"/>
              <a:t>for more methamphetamine </a:t>
            </a:r>
            <a:r>
              <a:rPr lang="en-US" sz="2800" dirty="0" smtClean="0"/>
              <a:t>hits,</a:t>
            </a:r>
          </a:p>
          <a:p>
            <a:r>
              <a:rPr lang="en-US" sz="2800" dirty="0"/>
              <a:t>S</a:t>
            </a:r>
            <a:r>
              <a:rPr lang="en-US" sz="2800" dirty="0" smtClean="0"/>
              <a:t>uicidal</a:t>
            </a:r>
            <a:r>
              <a:rPr lang="en-US" sz="2800" dirty="0"/>
              <a:t>. Since meth withdrawal is extremely painful and difficult, most abusers </a:t>
            </a:r>
            <a:r>
              <a:rPr lang="en-US" sz="2800" dirty="0" smtClean="0"/>
              <a:t>revert</a:t>
            </a:r>
            <a:r>
              <a:rPr lang="en-US" sz="2800" dirty="0"/>
              <a:t>.</a:t>
            </a:r>
          </a:p>
        </p:txBody>
      </p:sp>
    </p:spTree>
    <p:extLst>
      <p:ext uri="{BB962C8B-B14F-4D97-AF65-F5344CB8AC3E}">
        <p14:creationId xmlns:p14="http://schemas.microsoft.com/office/powerpoint/2010/main" val="15595309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315200" cy="2595025"/>
          </a:xfrm>
        </p:spPr>
        <p:txBody>
          <a:bodyPr>
            <a:noAutofit/>
          </a:bodyPr>
          <a:lstStyle/>
          <a:p>
            <a:pPr algn="ctr"/>
            <a:r>
              <a:rPr lang="en-US" sz="5400" b="1" dirty="0" smtClean="0"/>
              <a:t>EFFECTS OF METHAMPHETAMINE</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0787464"/>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Win7\Videos\pdea-lecturematerial-38-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42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7315200" cy="1066800"/>
          </a:xfrm>
        </p:spPr>
        <p:txBody>
          <a:bodyPr/>
          <a:lstStyle/>
          <a:p>
            <a:pPr algn="ctr"/>
            <a:r>
              <a:rPr lang="en-US" b="1" dirty="0" smtClean="0"/>
              <a:t>SHORT-TERM </a:t>
            </a:r>
            <a:r>
              <a:rPr lang="en-US" b="1" dirty="0"/>
              <a:t>EFFECTS</a:t>
            </a:r>
            <a:endParaRPr lang="en-US" dirty="0"/>
          </a:p>
        </p:txBody>
      </p:sp>
      <p:sp>
        <p:nvSpPr>
          <p:cNvPr id="3" name="Content Placeholder 2"/>
          <p:cNvSpPr>
            <a:spLocks noGrp="1"/>
          </p:cNvSpPr>
          <p:nvPr>
            <p:ph idx="1"/>
          </p:nvPr>
        </p:nvSpPr>
        <p:spPr>
          <a:xfrm>
            <a:off x="381000" y="1905000"/>
            <a:ext cx="8382000" cy="5029200"/>
          </a:xfrm>
        </p:spPr>
        <p:txBody>
          <a:bodyPr>
            <a:noAutofit/>
          </a:bodyPr>
          <a:lstStyle/>
          <a:p>
            <a:r>
              <a:rPr lang="en-US" sz="2800" dirty="0" smtClean="0"/>
              <a:t>Create </a:t>
            </a:r>
            <a:r>
              <a:rPr lang="en-US" sz="2800" dirty="0"/>
              <a:t>a false sense of well-being and </a:t>
            </a:r>
            <a:r>
              <a:rPr lang="en-US" sz="2800" dirty="0" smtClean="0"/>
              <a:t>energy</a:t>
            </a:r>
          </a:p>
          <a:p>
            <a:r>
              <a:rPr lang="en-US" sz="2800" dirty="0"/>
              <a:t>experience a severe “crash” or physical and mental </a:t>
            </a:r>
            <a:r>
              <a:rPr lang="en-US" sz="2800" dirty="0" smtClean="0"/>
              <a:t>breakdown</a:t>
            </a:r>
          </a:p>
          <a:p>
            <a:r>
              <a:rPr lang="en-US" sz="2800" dirty="0" smtClean="0"/>
              <a:t>Continued </a:t>
            </a:r>
            <a:r>
              <a:rPr lang="en-US" sz="2800" dirty="0"/>
              <a:t>use of the drug </a:t>
            </a:r>
            <a:endParaRPr lang="en-US" sz="2800" dirty="0" smtClean="0"/>
          </a:p>
          <a:p>
            <a:r>
              <a:rPr lang="en-US" sz="2800" dirty="0" smtClean="0"/>
              <a:t>decreases </a:t>
            </a:r>
            <a:r>
              <a:rPr lang="en-US" sz="2800" dirty="0"/>
              <a:t>natural feelings of </a:t>
            </a:r>
            <a:r>
              <a:rPr lang="en-US" sz="2800" dirty="0" smtClean="0"/>
              <a:t>hunger</a:t>
            </a:r>
          </a:p>
          <a:p>
            <a:pPr lvl="1"/>
            <a:r>
              <a:rPr lang="en-US" sz="2800" dirty="0" smtClean="0"/>
              <a:t>experience </a:t>
            </a:r>
            <a:r>
              <a:rPr lang="en-US" sz="2800" dirty="0"/>
              <a:t>extreme weight </a:t>
            </a:r>
            <a:r>
              <a:rPr lang="en-US" sz="2800" dirty="0" smtClean="0"/>
              <a:t>loss</a:t>
            </a:r>
          </a:p>
          <a:p>
            <a:r>
              <a:rPr lang="en-US" sz="2800" dirty="0" smtClean="0"/>
              <a:t>Disturbed </a:t>
            </a:r>
            <a:r>
              <a:rPr lang="en-US" sz="2800" dirty="0"/>
              <a:t>sleep patterns, hyperactivity, nausea, delusions of power, increased aggressiveness and irritability.</a:t>
            </a:r>
          </a:p>
        </p:txBody>
      </p:sp>
    </p:spTree>
    <p:extLst>
      <p:ext uri="{BB962C8B-B14F-4D97-AF65-F5344CB8AC3E}">
        <p14:creationId xmlns:p14="http://schemas.microsoft.com/office/powerpoint/2010/main" val="7962352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315200" cy="1142999"/>
          </a:xfrm>
        </p:spPr>
        <p:txBody>
          <a:bodyPr/>
          <a:lstStyle/>
          <a:p>
            <a:pPr algn="ctr"/>
            <a:r>
              <a:rPr lang="en-US" b="1" dirty="0"/>
              <a:t>SHORT-TERM EFFECTS</a:t>
            </a:r>
            <a:endParaRPr lang="en-US" dirty="0"/>
          </a:p>
        </p:txBody>
      </p:sp>
      <p:sp>
        <p:nvSpPr>
          <p:cNvPr id="3" name="Content Placeholder 2"/>
          <p:cNvSpPr>
            <a:spLocks noGrp="1"/>
          </p:cNvSpPr>
          <p:nvPr>
            <p:ph idx="1"/>
          </p:nvPr>
        </p:nvSpPr>
        <p:spPr>
          <a:xfrm>
            <a:off x="533400" y="1600201"/>
            <a:ext cx="8305800" cy="4709160"/>
          </a:xfrm>
        </p:spPr>
        <p:txBody>
          <a:bodyPr>
            <a:noAutofit/>
          </a:bodyPr>
          <a:lstStyle/>
          <a:p>
            <a:r>
              <a:rPr lang="en-US" sz="2800" dirty="0" smtClean="0"/>
              <a:t>Loss </a:t>
            </a:r>
            <a:r>
              <a:rPr lang="en-US" sz="2800" dirty="0"/>
              <a:t>of appetite</a:t>
            </a:r>
          </a:p>
          <a:p>
            <a:r>
              <a:rPr lang="en-US" sz="2800" dirty="0"/>
              <a:t>Increased heart rate, blood pressure, body temperature</a:t>
            </a:r>
          </a:p>
          <a:p>
            <a:r>
              <a:rPr lang="en-US" sz="2800" dirty="0"/>
              <a:t>Dilation of pupils</a:t>
            </a:r>
          </a:p>
          <a:p>
            <a:r>
              <a:rPr lang="en-US" sz="2800" dirty="0"/>
              <a:t>Disturbed sleep patterns</a:t>
            </a:r>
          </a:p>
          <a:p>
            <a:r>
              <a:rPr lang="en-US" sz="2800" dirty="0"/>
              <a:t>Nausea</a:t>
            </a:r>
          </a:p>
          <a:p>
            <a:r>
              <a:rPr lang="en-US" sz="2800" dirty="0" smtClean="0"/>
              <a:t>Hallucinations</a:t>
            </a:r>
            <a:r>
              <a:rPr lang="en-US" sz="2800" dirty="0"/>
              <a:t>, </a:t>
            </a:r>
            <a:r>
              <a:rPr lang="en-US" sz="2800" dirty="0" err="1"/>
              <a:t>hyperexcitability</a:t>
            </a:r>
            <a:r>
              <a:rPr lang="en-US" sz="2800" dirty="0"/>
              <a:t>, irritability</a:t>
            </a:r>
          </a:p>
          <a:p>
            <a:r>
              <a:rPr lang="en-US" sz="2800" dirty="0"/>
              <a:t>Panic and psychosis, paranoia</a:t>
            </a:r>
          </a:p>
          <a:p>
            <a:r>
              <a:rPr lang="en-US" sz="2800" dirty="0"/>
              <a:t>Convulsions, seizures and death from high </a:t>
            </a:r>
            <a:r>
              <a:rPr lang="en-US" sz="2800" dirty="0" smtClean="0"/>
              <a:t>doses</a:t>
            </a:r>
          </a:p>
          <a:p>
            <a:r>
              <a:rPr lang="en-US" sz="2800" dirty="0"/>
              <a:t>Bizarre, erratic, sometimes violent behavior</a:t>
            </a:r>
          </a:p>
          <a:p>
            <a:endParaRPr lang="en-US" sz="2800" dirty="0"/>
          </a:p>
          <a:p>
            <a:endParaRPr lang="en-US" sz="2800" dirty="0"/>
          </a:p>
        </p:txBody>
      </p:sp>
    </p:spTree>
    <p:extLst>
      <p:ext uri="{BB962C8B-B14F-4D97-AF65-F5344CB8AC3E}">
        <p14:creationId xmlns:p14="http://schemas.microsoft.com/office/powerpoint/2010/main" val="2900051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descr="C:\Users\Win7\Videos\14022201_10154134405004262_236014925126790859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8991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Win7\Videos\14067624_10154134403014262_7920863316105987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399"/>
            <a:ext cx="8839200" cy="662940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Win7\Videos\14089259_10154134344199262_165670218247241437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
            <a:ext cx="8839200" cy="66484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Win7\Videos\bab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1"/>
            <a:ext cx="8839200" cy="6781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334000"/>
            <a:ext cx="6858000" cy="584775"/>
          </a:xfrm>
          <a:prstGeom prst="rect">
            <a:avLst/>
          </a:prstGeom>
          <a:noFill/>
        </p:spPr>
        <p:txBody>
          <a:bodyPr wrap="square" rtlCol="0">
            <a:spAutoFit/>
          </a:bodyPr>
          <a:lstStyle/>
          <a:p>
            <a:r>
              <a:rPr lang="en-US" sz="3200" b="1" dirty="0">
                <a:solidFill>
                  <a:srgbClr val="FFFF00"/>
                </a:solidFill>
              </a:rPr>
              <a:t>9-month-old baby raped by dad</a:t>
            </a:r>
            <a:endParaRPr lang="en-US" sz="3200" dirty="0">
              <a:solidFill>
                <a:srgbClr val="FFFF00"/>
              </a:solidFill>
            </a:endParaRPr>
          </a:p>
        </p:txBody>
      </p:sp>
      <p:sp>
        <p:nvSpPr>
          <p:cNvPr id="5" name="TextBox 4"/>
          <p:cNvSpPr txBox="1"/>
          <p:nvPr/>
        </p:nvSpPr>
        <p:spPr>
          <a:xfrm>
            <a:off x="838200" y="76200"/>
            <a:ext cx="7848600" cy="1815882"/>
          </a:xfrm>
          <a:prstGeom prst="rect">
            <a:avLst/>
          </a:prstGeom>
          <a:solidFill>
            <a:schemeClr val="bg1"/>
          </a:solidFill>
        </p:spPr>
        <p:txBody>
          <a:bodyPr wrap="square" rtlCol="0">
            <a:spAutoFit/>
          </a:bodyPr>
          <a:lstStyle/>
          <a:p>
            <a:r>
              <a:rPr lang="en-US" sz="1400" b="1" dirty="0"/>
              <a:t>Rodolfo Valle Jr., a carpenter from </a:t>
            </a:r>
            <a:r>
              <a:rPr lang="en-US" sz="1400" b="1" dirty="0" err="1"/>
              <a:t>Taytay</a:t>
            </a:r>
            <a:r>
              <a:rPr lang="en-US" sz="1400" b="1" dirty="0"/>
              <a:t>, Rizal is facing charges of statutory rape, following his alleged rape of his 9-month-old baby</a:t>
            </a:r>
          </a:p>
          <a:p>
            <a:r>
              <a:rPr lang="en-US" sz="1400" b="1" dirty="0"/>
              <a:t>- The nine-month-old baby has been the newest addition to the growing number of rape victims in the country</a:t>
            </a:r>
          </a:p>
          <a:p>
            <a:r>
              <a:rPr lang="en-US" sz="1400" b="1" dirty="0"/>
              <a:t>- According to the baby's mother, she will pursue the charges filed against the drug-addicted Valle, "</a:t>
            </a:r>
            <a:r>
              <a:rPr lang="en-US" sz="1400" b="1" i="1" dirty="0"/>
              <a:t>as nobody would do such a thing"</a:t>
            </a:r>
            <a:r>
              <a:rPr lang="en-US" sz="1400" b="1" dirty="0"/>
              <a:t> </a:t>
            </a:r>
          </a:p>
          <a:p>
            <a:r>
              <a:rPr lang="en-US" sz="1400" b="1" dirty="0"/>
              <a:t>A 34-year-old carpenter has been arrested on Wednesday, August 25, following reports that he raped his nine-month-old baby in </a:t>
            </a:r>
            <a:r>
              <a:rPr lang="en-US" sz="1400" b="1" dirty="0" err="1"/>
              <a:t>Sitio</a:t>
            </a:r>
            <a:r>
              <a:rPr lang="en-US" sz="1400" b="1" dirty="0"/>
              <a:t> </a:t>
            </a:r>
            <a:r>
              <a:rPr lang="en-US" sz="1400" b="1" dirty="0" err="1"/>
              <a:t>Tupay</a:t>
            </a:r>
            <a:r>
              <a:rPr lang="en-US" sz="1400" b="1" dirty="0"/>
              <a:t>, Barangay San Juan, </a:t>
            </a:r>
            <a:r>
              <a:rPr lang="en-US" sz="1400" b="1" dirty="0" err="1"/>
              <a:t>Taytay</a:t>
            </a:r>
            <a:r>
              <a:rPr lang="en-US" sz="1400" b="1" dirty="0"/>
              <a:t>, Rizal</a:t>
            </a:r>
          </a:p>
        </p:txBody>
      </p:sp>
    </p:spTree>
    <p:extLst>
      <p:ext uri="{BB962C8B-B14F-4D97-AF65-F5344CB8AC3E}">
        <p14:creationId xmlns:p14="http://schemas.microsoft.com/office/powerpoint/2010/main" val="42111357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arn(inVertical)">
                                      <p:cBhvr>
                                        <p:cTn id="12" dur="20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p:cTn id="17" dur="2500" fill="hold"/>
                                        <p:tgtEl>
                                          <p:spTgt spid="4102"/>
                                        </p:tgtEl>
                                        <p:attrNameLst>
                                          <p:attrName>ppt_w</p:attrName>
                                        </p:attrNameLst>
                                      </p:cBhvr>
                                      <p:tavLst>
                                        <p:tav tm="0">
                                          <p:val>
                                            <p:fltVal val="0"/>
                                          </p:val>
                                        </p:tav>
                                        <p:tav tm="100000">
                                          <p:val>
                                            <p:strVal val="#ppt_w"/>
                                          </p:val>
                                        </p:tav>
                                      </p:tavLst>
                                    </p:anim>
                                    <p:anim calcmode="lin" valueType="num">
                                      <p:cBhvr>
                                        <p:cTn id="18" dur="2500" fill="hold"/>
                                        <p:tgtEl>
                                          <p:spTgt spid="4102"/>
                                        </p:tgtEl>
                                        <p:attrNameLst>
                                          <p:attrName>ppt_h</p:attrName>
                                        </p:attrNameLst>
                                      </p:cBhvr>
                                      <p:tavLst>
                                        <p:tav tm="0">
                                          <p:val>
                                            <p:fltVal val="0"/>
                                          </p:val>
                                        </p:tav>
                                        <p:tav tm="100000">
                                          <p:val>
                                            <p:strVal val="#ppt_h"/>
                                          </p:val>
                                        </p:tav>
                                      </p:tavLst>
                                    </p:anim>
                                    <p:animEffect transition="in" filter="fade">
                                      <p:cBhvr>
                                        <p:cTn id="19" dur="2500"/>
                                        <p:tgtEl>
                                          <p:spTgt spid="410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500"/>
                                        <p:tgtEl>
                                          <p:spTgt spid="4"/>
                                        </p:tgtEl>
                                      </p:cBhvr>
                                    </p:animEffect>
                                    <p:anim calcmode="lin" valueType="num">
                                      <p:cBhvr>
                                        <p:cTn id="25" dur="1500" fill="hold"/>
                                        <p:tgtEl>
                                          <p:spTgt spid="4"/>
                                        </p:tgtEl>
                                        <p:attrNameLst>
                                          <p:attrName>ppt_x</p:attrName>
                                        </p:attrNameLst>
                                      </p:cBhvr>
                                      <p:tavLst>
                                        <p:tav tm="0">
                                          <p:val>
                                            <p:strVal val="#ppt_x"/>
                                          </p:val>
                                        </p:tav>
                                        <p:tav tm="100000">
                                          <p:val>
                                            <p:strVal val="#ppt_x"/>
                                          </p:val>
                                        </p:tav>
                                      </p:tavLst>
                                    </p:anim>
                                    <p:anim calcmode="lin" valueType="num">
                                      <p:cBhvr>
                                        <p:cTn id="26"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500"/>
                                        <p:tgtEl>
                                          <p:spTgt spid="5"/>
                                        </p:tgtEl>
                                      </p:cBhvr>
                                    </p:animEffect>
                                    <p:anim calcmode="lin" valueType="num">
                                      <p:cBhvr>
                                        <p:cTn id="32" dur="1500" fill="hold"/>
                                        <p:tgtEl>
                                          <p:spTgt spid="5"/>
                                        </p:tgtEl>
                                        <p:attrNameLst>
                                          <p:attrName>ppt_x</p:attrName>
                                        </p:attrNameLst>
                                      </p:cBhvr>
                                      <p:tavLst>
                                        <p:tav tm="0">
                                          <p:val>
                                            <p:strVal val="#ppt_x"/>
                                          </p:val>
                                        </p:tav>
                                        <p:tav tm="100000">
                                          <p:val>
                                            <p:strVal val="#ppt_x"/>
                                          </p:val>
                                        </p:tav>
                                      </p:tavLst>
                                    </p:anim>
                                    <p:anim calcmode="lin" valueType="num">
                                      <p:cBhvr>
                                        <p:cTn id="33"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315200" cy="1295400"/>
          </a:xfrm>
        </p:spPr>
        <p:txBody>
          <a:bodyPr>
            <a:noAutofit/>
          </a:bodyPr>
          <a:lstStyle/>
          <a:p>
            <a:pPr algn="ct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t>
            </a:r>
            <a:r>
              <a:rPr lang="en-US" b="1" dirty="0" smtClean="0"/>
              <a:t>  </a:t>
            </a:r>
            <a:br>
              <a:rPr lang="en-US" b="1" dirty="0" smtClean="0"/>
            </a:br>
            <a:r>
              <a:rPr lang="en-US" b="1" dirty="0" smtClean="0"/>
              <a:t/>
            </a:r>
            <a:br>
              <a:rPr lang="en-US" b="1" dirty="0" smtClean="0"/>
            </a:br>
            <a:r>
              <a:rPr lang="en-US" b="1" dirty="0" smtClean="0"/>
              <a:t>LONG-TERM </a:t>
            </a:r>
            <a:r>
              <a:rPr lang="en-US" b="1" dirty="0"/>
              <a:t>EFFECTS</a:t>
            </a:r>
            <a:br>
              <a:rPr lang="en-US" b="1" dirty="0"/>
            </a:br>
            <a:endParaRPr lang="en-US" b="1" dirty="0"/>
          </a:p>
        </p:txBody>
      </p:sp>
      <p:sp>
        <p:nvSpPr>
          <p:cNvPr id="3" name="Content Placeholder 2"/>
          <p:cNvSpPr>
            <a:spLocks noGrp="1"/>
          </p:cNvSpPr>
          <p:nvPr>
            <p:ph idx="1"/>
          </p:nvPr>
        </p:nvSpPr>
        <p:spPr>
          <a:xfrm>
            <a:off x="533400" y="1752600"/>
            <a:ext cx="7620000" cy="4800600"/>
          </a:xfrm>
        </p:spPr>
        <p:txBody>
          <a:bodyPr>
            <a:noAutofit/>
          </a:bodyPr>
          <a:lstStyle/>
          <a:p>
            <a:r>
              <a:rPr lang="en-US" sz="2800" dirty="0" smtClean="0"/>
              <a:t>Permanent </a:t>
            </a:r>
            <a:r>
              <a:rPr lang="en-US" sz="2800" dirty="0"/>
              <a:t>damage to blood vessels of heart and </a:t>
            </a:r>
            <a:r>
              <a:rPr lang="en-US" sz="2800" dirty="0" smtClean="0"/>
              <a:t>brain</a:t>
            </a:r>
          </a:p>
          <a:p>
            <a:pPr lvl="1">
              <a:buFont typeface="Wingdings" pitchFamily="2" charset="2"/>
              <a:buChar char="Ø"/>
            </a:pPr>
            <a:r>
              <a:rPr lang="en-US" sz="2800" dirty="0" smtClean="0"/>
              <a:t> </a:t>
            </a:r>
            <a:r>
              <a:rPr lang="en-US" sz="2800" dirty="0"/>
              <a:t>high blood pressure leading to heart </a:t>
            </a:r>
            <a:r>
              <a:rPr lang="en-US" sz="2800" dirty="0" smtClean="0"/>
              <a:t>  </a:t>
            </a:r>
          </a:p>
          <a:p>
            <a:pPr marL="320040" lvl="1" indent="0">
              <a:buNone/>
            </a:pPr>
            <a:r>
              <a:rPr lang="en-US" sz="2800" dirty="0" smtClean="0"/>
              <a:t>   attacks</a:t>
            </a:r>
            <a:r>
              <a:rPr lang="en-US" sz="2800" dirty="0"/>
              <a:t>, strokes and death</a:t>
            </a:r>
          </a:p>
          <a:p>
            <a:r>
              <a:rPr lang="en-US" sz="2800" dirty="0"/>
              <a:t>Liver, kidney and lung damage</a:t>
            </a:r>
          </a:p>
          <a:p>
            <a:r>
              <a:rPr lang="en-US" sz="2800" dirty="0"/>
              <a:t>Destruction of tissues in nose </a:t>
            </a:r>
          </a:p>
          <a:p>
            <a:r>
              <a:rPr lang="en-US" sz="2800" dirty="0"/>
              <a:t>Respiratory (breathing) problems </a:t>
            </a:r>
          </a:p>
          <a:p>
            <a:r>
              <a:rPr lang="en-US" sz="2800" dirty="0"/>
              <a:t>Infectious diseases and abscesses </a:t>
            </a:r>
          </a:p>
          <a:p>
            <a:r>
              <a:rPr lang="en-US" sz="2800" dirty="0"/>
              <a:t>Malnutrition, weight loss</a:t>
            </a:r>
          </a:p>
          <a:p>
            <a:endParaRPr lang="en-US" sz="2400" dirty="0"/>
          </a:p>
        </p:txBody>
      </p:sp>
    </p:spTree>
    <p:extLst>
      <p:ext uri="{BB962C8B-B14F-4D97-AF65-F5344CB8AC3E}">
        <p14:creationId xmlns:p14="http://schemas.microsoft.com/office/powerpoint/2010/main" val="225153059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lstStyle/>
          <a:p>
            <a:r>
              <a:rPr lang="en-US" dirty="0" smtClean="0"/>
              <a:t>Cerebral strokes</a:t>
            </a:r>
            <a:endParaRPr lang="en-US" dirty="0"/>
          </a:p>
        </p:txBody>
      </p:sp>
      <p:pic>
        <p:nvPicPr>
          <p:cNvPr id="6146" name="Picture 2" descr="C:\Users\Win7\Videos\pdea-lecturematerial-30-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6826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750" fill="hold"/>
                                        <p:tgtEl>
                                          <p:spTgt spid="6146"/>
                                        </p:tgtEl>
                                        <p:attrNameLst>
                                          <p:attrName>ppt_w</p:attrName>
                                        </p:attrNameLst>
                                      </p:cBhvr>
                                      <p:tavLst>
                                        <p:tav tm="0">
                                          <p:val>
                                            <p:fltVal val="0"/>
                                          </p:val>
                                        </p:tav>
                                        <p:tav tm="100000">
                                          <p:val>
                                            <p:strVal val="#ppt_w"/>
                                          </p:val>
                                        </p:tav>
                                      </p:tavLst>
                                    </p:anim>
                                    <p:anim calcmode="lin" valueType="num">
                                      <p:cBhvr>
                                        <p:cTn id="15" dur="1750" fill="hold"/>
                                        <p:tgtEl>
                                          <p:spTgt spid="6146"/>
                                        </p:tgtEl>
                                        <p:attrNameLst>
                                          <p:attrName>ppt_h</p:attrName>
                                        </p:attrNameLst>
                                      </p:cBhvr>
                                      <p:tavLst>
                                        <p:tav tm="0">
                                          <p:val>
                                            <p:fltVal val="0"/>
                                          </p:val>
                                        </p:tav>
                                        <p:tav tm="100000">
                                          <p:val>
                                            <p:strVal val="#ppt_h"/>
                                          </p:val>
                                        </p:tav>
                                      </p:tavLst>
                                    </p:anim>
                                    <p:animEffect transition="in" filter="fade">
                                      <p:cBhvr>
                                        <p:cTn id="16" dur="17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315200" cy="1295400"/>
          </a:xfrm>
        </p:spPr>
        <p:txBody>
          <a:bodyPr>
            <a:noAutofit/>
          </a:bodyPr>
          <a:lstStyle/>
          <a:p>
            <a:pPr algn="ct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t>
            </a:r>
            <a:r>
              <a:rPr lang="en-US" b="1" dirty="0" smtClean="0"/>
              <a:t>  </a:t>
            </a:r>
            <a:br>
              <a:rPr lang="en-US" b="1" dirty="0" smtClean="0"/>
            </a:br>
            <a:r>
              <a:rPr lang="en-US" b="1" dirty="0" smtClean="0"/>
              <a:t/>
            </a:r>
            <a:br>
              <a:rPr lang="en-US" b="1" dirty="0" smtClean="0"/>
            </a:br>
            <a:r>
              <a:rPr lang="en-US" b="1" dirty="0" smtClean="0"/>
              <a:t>LONG-TERM </a:t>
            </a:r>
            <a:r>
              <a:rPr lang="en-US" b="1" dirty="0"/>
              <a:t>EFFECTS</a:t>
            </a:r>
            <a:br>
              <a:rPr lang="en-US" b="1" dirty="0"/>
            </a:br>
            <a:endParaRPr lang="en-US" b="1" dirty="0"/>
          </a:p>
        </p:txBody>
      </p:sp>
      <p:sp>
        <p:nvSpPr>
          <p:cNvPr id="3" name="Content Placeholder 2"/>
          <p:cNvSpPr>
            <a:spLocks noGrp="1"/>
          </p:cNvSpPr>
          <p:nvPr>
            <p:ph idx="1"/>
          </p:nvPr>
        </p:nvSpPr>
        <p:spPr>
          <a:xfrm>
            <a:off x="533400" y="1752600"/>
            <a:ext cx="7620000" cy="4800600"/>
          </a:xfrm>
        </p:spPr>
        <p:txBody>
          <a:bodyPr>
            <a:noAutofit/>
          </a:bodyPr>
          <a:lstStyle/>
          <a:p>
            <a:r>
              <a:rPr lang="en-US" sz="2800" dirty="0" smtClean="0"/>
              <a:t>Permanent </a:t>
            </a:r>
            <a:r>
              <a:rPr lang="en-US" sz="2800" dirty="0"/>
              <a:t>damage to blood vessels of heart and </a:t>
            </a:r>
            <a:r>
              <a:rPr lang="en-US" sz="2800" dirty="0" smtClean="0"/>
              <a:t>brain</a:t>
            </a:r>
          </a:p>
          <a:p>
            <a:pPr lvl="1">
              <a:buFont typeface="Wingdings" pitchFamily="2" charset="2"/>
              <a:buChar char="Ø"/>
            </a:pPr>
            <a:r>
              <a:rPr lang="en-US" sz="2800" dirty="0" smtClean="0"/>
              <a:t> </a:t>
            </a:r>
            <a:r>
              <a:rPr lang="en-US" sz="2800" dirty="0"/>
              <a:t>high blood pressure leading to heart </a:t>
            </a:r>
            <a:r>
              <a:rPr lang="en-US" sz="2800" dirty="0" smtClean="0"/>
              <a:t>  </a:t>
            </a:r>
          </a:p>
          <a:p>
            <a:pPr marL="320040" lvl="1" indent="0">
              <a:buNone/>
            </a:pPr>
            <a:r>
              <a:rPr lang="en-US" sz="2800" dirty="0" smtClean="0"/>
              <a:t>   attacks</a:t>
            </a:r>
            <a:r>
              <a:rPr lang="en-US" sz="2800" dirty="0"/>
              <a:t>, strokes and death</a:t>
            </a:r>
          </a:p>
          <a:p>
            <a:r>
              <a:rPr lang="en-US" sz="2800" dirty="0"/>
              <a:t>Liver, kidney and lung damage</a:t>
            </a:r>
          </a:p>
          <a:p>
            <a:r>
              <a:rPr lang="en-US" sz="2800" dirty="0"/>
              <a:t>Destruction of tissues in nose </a:t>
            </a:r>
          </a:p>
          <a:p>
            <a:r>
              <a:rPr lang="en-US" sz="2800" dirty="0"/>
              <a:t>Respiratory (breathing) problems </a:t>
            </a:r>
          </a:p>
          <a:p>
            <a:r>
              <a:rPr lang="en-US" sz="2800" dirty="0"/>
              <a:t>Infectious diseases and abscesses </a:t>
            </a:r>
          </a:p>
          <a:p>
            <a:r>
              <a:rPr lang="en-US" sz="2800" dirty="0"/>
              <a:t>Malnutrition, weight loss</a:t>
            </a:r>
          </a:p>
          <a:p>
            <a:endParaRPr lang="en-US" sz="2400" dirty="0"/>
          </a:p>
        </p:txBody>
      </p:sp>
    </p:spTree>
    <p:extLst>
      <p:ext uri="{BB962C8B-B14F-4D97-AF65-F5344CB8AC3E}">
        <p14:creationId xmlns:p14="http://schemas.microsoft.com/office/powerpoint/2010/main" val="861103708"/>
      </p:ext>
    </p:extLst>
  </p:cSld>
  <p:clrMapOvr>
    <a:masterClrMapping/>
  </p:clrMapOvr>
  <mc:AlternateContent xmlns:mc="http://schemas.openxmlformats.org/markup-compatibility/2006" xmlns:p14="http://schemas.microsoft.com/office/powerpoint/2010/main">
    <mc:Choice Requires="p14">
      <p:transition spd="slow" p14:dur="125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8503"/>
            <a:ext cx="7315200" cy="1154097"/>
          </a:xfrm>
        </p:spPr>
        <p:txBody>
          <a:bodyPr>
            <a:normAutofit fontScale="90000"/>
          </a:bodyPr>
          <a:lstStyle/>
          <a:p>
            <a:r>
              <a:rPr lang="en-US" dirty="0"/>
              <a:t>Short-Term Effects</a:t>
            </a:r>
            <a:br>
              <a:rPr lang="en-US" dirty="0"/>
            </a:br>
            <a:endParaRPr lang="en-US" dirty="0"/>
          </a:p>
        </p:txBody>
      </p:sp>
      <p:sp>
        <p:nvSpPr>
          <p:cNvPr id="3" name="Content Placeholder 2"/>
          <p:cNvSpPr>
            <a:spLocks noGrp="1"/>
          </p:cNvSpPr>
          <p:nvPr>
            <p:ph idx="1"/>
          </p:nvPr>
        </p:nvSpPr>
        <p:spPr>
          <a:xfrm>
            <a:off x="914400" y="1905000"/>
            <a:ext cx="7315200" cy="4572000"/>
          </a:xfrm>
        </p:spPr>
        <p:txBody>
          <a:bodyPr>
            <a:normAutofit/>
          </a:bodyPr>
          <a:lstStyle/>
          <a:p>
            <a:pPr fontAlgn="base"/>
            <a:r>
              <a:rPr lang="en-US" sz="2800" dirty="0"/>
              <a:t>E</a:t>
            </a:r>
            <a:r>
              <a:rPr lang="en-US" sz="2800" dirty="0" smtClean="0"/>
              <a:t>xtreme </a:t>
            </a:r>
            <a:r>
              <a:rPr lang="en-US" sz="2800" dirty="0"/>
              <a:t>happiness and energy</a:t>
            </a:r>
          </a:p>
          <a:p>
            <a:pPr fontAlgn="base"/>
            <a:r>
              <a:rPr lang="en-US" sz="2800" dirty="0"/>
              <a:t>M</a:t>
            </a:r>
            <a:r>
              <a:rPr lang="en-US" sz="2800" dirty="0" smtClean="0"/>
              <a:t>ental </a:t>
            </a:r>
            <a:r>
              <a:rPr lang="en-US" sz="2800" dirty="0"/>
              <a:t>alertness</a:t>
            </a:r>
          </a:p>
          <a:p>
            <a:pPr fontAlgn="base"/>
            <a:r>
              <a:rPr lang="en-US" sz="2800" dirty="0"/>
              <a:t>H</a:t>
            </a:r>
            <a:r>
              <a:rPr lang="en-US" sz="2800" dirty="0" smtClean="0"/>
              <a:t>ypersensitivity </a:t>
            </a:r>
            <a:r>
              <a:rPr lang="en-US" sz="2800" dirty="0"/>
              <a:t>to sight, sound, and touch</a:t>
            </a:r>
          </a:p>
          <a:p>
            <a:pPr fontAlgn="base"/>
            <a:r>
              <a:rPr lang="en-US" sz="2800" dirty="0"/>
              <a:t>I</a:t>
            </a:r>
            <a:r>
              <a:rPr lang="en-US" sz="2800" dirty="0" smtClean="0"/>
              <a:t>rritability</a:t>
            </a:r>
            <a:endParaRPr lang="en-US" sz="2800" dirty="0"/>
          </a:p>
          <a:p>
            <a:pPr fontAlgn="base"/>
            <a:r>
              <a:rPr lang="en-US" sz="2800" i="1" dirty="0" smtClean="0"/>
              <a:t>Paranoia</a:t>
            </a:r>
          </a:p>
          <a:p>
            <a:pPr fontAlgn="base"/>
            <a:r>
              <a:rPr lang="en-US" sz="2800" dirty="0"/>
              <a:t>C</a:t>
            </a:r>
            <a:r>
              <a:rPr lang="en-US" sz="2800" dirty="0" smtClean="0"/>
              <a:t>onstricted </a:t>
            </a:r>
            <a:r>
              <a:rPr lang="en-US" sz="2800" dirty="0"/>
              <a:t>blood vessels</a:t>
            </a:r>
          </a:p>
          <a:p>
            <a:pPr fontAlgn="base"/>
            <a:r>
              <a:rPr lang="en-US" sz="2800" dirty="0"/>
              <a:t>N</a:t>
            </a:r>
            <a:r>
              <a:rPr lang="en-US" sz="2800" dirty="0" smtClean="0"/>
              <a:t>ausea</a:t>
            </a:r>
            <a:endParaRPr lang="en-US" sz="2800" dirty="0"/>
          </a:p>
          <a:p>
            <a:pPr fontAlgn="base"/>
            <a:r>
              <a:rPr lang="en-US" sz="2800" dirty="0"/>
              <a:t>F</a:t>
            </a:r>
            <a:r>
              <a:rPr lang="en-US" sz="2800" dirty="0" smtClean="0"/>
              <a:t>aster </a:t>
            </a:r>
            <a:r>
              <a:rPr lang="en-US" sz="2800" dirty="0"/>
              <a:t>heartbeat</a:t>
            </a:r>
          </a:p>
          <a:p>
            <a:pPr marL="45720" indent="0" fontAlgn="base">
              <a:buNone/>
            </a:pPr>
            <a:endParaRPr lang="en-US" sz="2800" dirty="0"/>
          </a:p>
          <a:p>
            <a:pPr fontAlgn="base"/>
            <a:endParaRPr lang="en-US" sz="2800" dirty="0"/>
          </a:p>
          <a:p>
            <a:endParaRPr lang="en-US" sz="2800" dirty="0"/>
          </a:p>
        </p:txBody>
      </p:sp>
    </p:spTree>
    <p:extLst>
      <p:ext uri="{BB962C8B-B14F-4D97-AF65-F5344CB8AC3E}">
        <p14:creationId xmlns:p14="http://schemas.microsoft.com/office/powerpoint/2010/main" val="2156013915"/>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lstStyle/>
          <a:p>
            <a:r>
              <a:rPr lang="en-US" dirty="0"/>
              <a:t>Malnutrition, weight loss</a:t>
            </a:r>
          </a:p>
        </p:txBody>
      </p:sp>
      <p:pic>
        <p:nvPicPr>
          <p:cNvPr id="4098" name="Picture 2" descr="C:\Users\Win7\Videos\0000_00000_0023778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17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1750" fill="hold"/>
                                        <p:tgtEl>
                                          <p:spTgt spid="4098"/>
                                        </p:tgtEl>
                                        <p:attrNameLst>
                                          <p:attrName>ppt_w</p:attrName>
                                        </p:attrNameLst>
                                      </p:cBhvr>
                                      <p:tavLst>
                                        <p:tav tm="0">
                                          <p:val>
                                            <p:fltVal val="0"/>
                                          </p:val>
                                        </p:tav>
                                        <p:tav tm="100000">
                                          <p:val>
                                            <p:strVal val="#ppt_w"/>
                                          </p:val>
                                        </p:tav>
                                      </p:tavLst>
                                    </p:anim>
                                    <p:anim calcmode="lin" valueType="num">
                                      <p:cBhvr>
                                        <p:cTn id="15" dur="1750" fill="hold"/>
                                        <p:tgtEl>
                                          <p:spTgt spid="4098"/>
                                        </p:tgtEl>
                                        <p:attrNameLst>
                                          <p:attrName>ppt_h</p:attrName>
                                        </p:attrNameLst>
                                      </p:cBhvr>
                                      <p:tavLst>
                                        <p:tav tm="0">
                                          <p:val>
                                            <p:fltVal val="0"/>
                                          </p:val>
                                        </p:tav>
                                        <p:tav tm="100000">
                                          <p:val>
                                            <p:strVal val="#ppt_h"/>
                                          </p:val>
                                        </p:tav>
                                      </p:tavLst>
                                    </p:anim>
                                    <p:animEffect transition="in" filter="fade">
                                      <p:cBhvr>
                                        <p:cTn id="16" dur="1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315200" cy="1066799"/>
          </a:xfrm>
        </p:spPr>
        <p:txBody>
          <a:bodyPr>
            <a:normAutofit/>
          </a:bodyPr>
          <a:lstStyle/>
          <a:p>
            <a:pPr algn="ctr"/>
            <a:r>
              <a:rPr lang="en-US" b="1" dirty="0"/>
              <a:t>LONG-TERM EFFECTS</a:t>
            </a:r>
            <a:endParaRPr lang="en-US" dirty="0"/>
          </a:p>
        </p:txBody>
      </p:sp>
      <p:sp>
        <p:nvSpPr>
          <p:cNvPr id="3" name="Content Placeholder 2"/>
          <p:cNvSpPr>
            <a:spLocks noGrp="1"/>
          </p:cNvSpPr>
          <p:nvPr>
            <p:ph idx="1"/>
          </p:nvPr>
        </p:nvSpPr>
        <p:spPr>
          <a:xfrm>
            <a:off x="609600" y="1981200"/>
            <a:ext cx="7315200" cy="4648200"/>
          </a:xfrm>
        </p:spPr>
        <p:txBody>
          <a:bodyPr>
            <a:normAutofit/>
          </a:bodyPr>
          <a:lstStyle/>
          <a:p>
            <a:r>
              <a:rPr lang="en-US" sz="2800" dirty="0" smtClean="0"/>
              <a:t>Disorientation</a:t>
            </a:r>
            <a:r>
              <a:rPr lang="en-US" sz="2800" dirty="0"/>
              <a:t>, apathy, </a:t>
            </a:r>
            <a:endParaRPr lang="en-US" sz="2800" dirty="0" smtClean="0"/>
          </a:p>
          <a:p>
            <a:r>
              <a:rPr lang="en-US" sz="2800" dirty="0" smtClean="0"/>
              <a:t>Confused </a:t>
            </a:r>
            <a:r>
              <a:rPr lang="en-US" sz="2800" dirty="0"/>
              <a:t>exhaustion</a:t>
            </a:r>
          </a:p>
          <a:p>
            <a:r>
              <a:rPr lang="en-US" sz="2800" dirty="0"/>
              <a:t>Strong psychological dependence</a:t>
            </a:r>
          </a:p>
          <a:p>
            <a:r>
              <a:rPr lang="en-US" sz="2800" dirty="0"/>
              <a:t>Psychosis</a:t>
            </a:r>
          </a:p>
          <a:p>
            <a:r>
              <a:rPr lang="en-US" sz="2800" dirty="0"/>
              <a:t>Depression</a:t>
            </a:r>
          </a:p>
          <a:p>
            <a:r>
              <a:rPr lang="en-US" sz="2800" dirty="0"/>
              <a:t>Damage to the brain similar to Alzheimer’s </a:t>
            </a:r>
            <a:r>
              <a:rPr lang="en-US" sz="2800" dirty="0" smtClean="0"/>
              <a:t>disease</a:t>
            </a:r>
          </a:p>
          <a:p>
            <a:r>
              <a:rPr lang="en-US" sz="2800" dirty="0" smtClean="0"/>
              <a:t>Stroke </a:t>
            </a:r>
            <a:r>
              <a:rPr lang="en-US" sz="2800" dirty="0"/>
              <a:t>and </a:t>
            </a:r>
            <a:r>
              <a:rPr lang="en-US" sz="2800" dirty="0" smtClean="0"/>
              <a:t>Epilepsy</a:t>
            </a:r>
          </a:p>
          <a:p>
            <a:r>
              <a:rPr lang="en-US" sz="2800" dirty="0"/>
              <a:t>Severe tooth decay</a:t>
            </a:r>
          </a:p>
          <a:p>
            <a:endParaRPr lang="en-US" sz="2800" dirty="0"/>
          </a:p>
          <a:p>
            <a:endParaRPr lang="en-US" sz="2800" dirty="0"/>
          </a:p>
        </p:txBody>
      </p:sp>
    </p:spTree>
    <p:extLst>
      <p:ext uri="{BB962C8B-B14F-4D97-AF65-F5344CB8AC3E}">
        <p14:creationId xmlns:p14="http://schemas.microsoft.com/office/powerpoint/2010/main" val="205361621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9903"/>
            <a:ext cx="7315200" cy="1154097"/>
          </a:xfrm>
        </p:spPr>
        <p:txBody>
          <a:bodyPr>
            <a:normAutofit fontScale="90000"/>
          </a:bodyPr>
          <a:lstStyle/>
          <a:p>
            <a:r>
              <a:rPr lang="en-US" dirty="0"/>
              <a:t>Severe tooth decay</a:t>
            </a:r>
            <a:br>
              <a:rPr lang="en-US" dirty="0"/>
            </a:br>
            <a:endParaRPr lang="en-US" dirty="0"/>
          </a:p>
        </p:txBody>
      </p:sp>
      <p:pic>
        <p:nvPicPr>
          <p:cNvPr id="1026" name="Picture 2" descr="C:\Users\Win7\Videos\images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46482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n7\Videos\body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493342"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42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Win7\Videos\Drugs_68d1bc_34085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963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C:\Users\Win7\Videos\foto of drugs\effect of dugs\download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Win7\Videos\foto of drugs\effect of dugs\downlo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228600"/>
            <a:ext cx="5257800" cy="584775"/>
          </a:xfrm>
          <a:prstGeom prst="rect">
            <a:avLst/>
          </a:prstGeom>
          <a:noFill/>
        </p:spPr>
        <p:txBody>
          <a:bodyPr wrap="square" rtlCol="0">
            <a:spAutoFit/>
          </a:bodyPr>
          <a:lstStyle/>
          <a:p>
            <a:r>
              <a:rPr lang="en-US" sz="3200" dirty="0" smtClean="0">
                <a:solidFill>
                  <a:srgbClr val="FFFF00"/>
                </a:solidFill>
              </a:rPr>
              <a:t>Effect of drug in our body</a:t>
            </a:r>
            <a:endParaRPr lang="en-US" sz="3200" dirty="0">
              <a:solidFill>
                <a:srgbClr val="FFFF00"/>
              </a:solidFill>
            </a:endParaRPr>
          </a:p>
        </p:txBody>
      </p:sp>
    </p:spTree>
    <p:extLst>
      <p:ext uri="{BB962C8B-B14F-4D97-AF65-F5344CB8AC3E}">
        <p14:creationId xmlns:p14="http://schemas.microsoft.com/office/powerpoint/2010/main" val="126804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ppt_w</p:attrName>
                                        </p:attrNameLst>
                                      </p:cBhvr>
                                      <p:tavLst>
                                        <p:tav tm="0">
                                          <p:val>
                                            <p:fltVal val="0"/>
                                          </p:val>
                                        </p:tav>
                                        <p:tav tm="100000">
                                          <p:val>
                                            <p:strVal val="#ppt_w"/>
                                          </p:val>
                                        </p:tav>
                                      </p:tavLst>
                                    </p:anim>
                                    <p:anim calcmode="lin" valueType="num">
                                      <p:cBhvr>
                                        <p:cTn id="8" dur="1000" fill="hold"/>
                                        <p:tgtEl>
                                          <p:spTgt spid="19459"/>
                                        </p:tgtEl>
                                        <p:attrNameLst>
                                          <p:attrName>ppt_h</p:attrName>
                                        </p:attrNameLst>
                                      </p:cBhvr>
                                      <p:tavLst>
                                        <p:tav tm="0">
                                          <p:val>
                                            <p:fltVal val="0"/>
                                          </p:val>
                                        </p:tav>
                                        <p:tav tm="100000">
                                          <p:val>
                                            <p:strVal val="#ppt_h"/>
                                          </p:val>
                                        </p:tav>
                                      </p:tavLst>
                                    </p:anim>
                                    <p:anim calcmode="lin" valueType="num">
                                      <p:cBhvr>
                                        <p:cTn id="9" dur="1000" fill="hold"/>
                                        <p:tgtEl>
                                          <p:spTgt spid="19459"/>
                                        </p:tgtEl>
                                        <p:attrNameLst>
                                          <p:attrName>style.rotation</p:attrName>
                                        </p:attrNameLst>
                                      </p:cBhvr>
                                      <p:tavLst>
                                        <p:tav tm="0">
                                          <p:val>
                                            <p:fltVal val="90"/>
                                          </p:val>
                                        </p:tav>
                                        <p:tav tm="100000">
                                          <p:val>
                                            <p:fltVal val="0"/>
                                          </p:val>
                                        </p:tav>
                                      </p:tavLst>
                                    </p:anim>
                                    <p:animEffect transition="in" filter="fade">
                                      <p:cBhvr>
                                        <p:cTn id="10" dur="1000"/>
                                        <p:tgtEl>
                                          <p:spTgt spid="1945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7" name="Picture 3" descr="C:\Users\Win7\Videos\foto of drugs\effect of dugs\images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66800"/>
            <a:ext cx="7391400" cy="439181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Win7\Videos\foto of drugs\effect of dugs\image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5029200" cy="40243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Win7\Videos\foto of drugs\effect of dugs\images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1" y="1219200"/>
            <a:ext cx="69342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Users\Win7\Videos\foto of drugs\effect of dugs\images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28600"/>
            <a:ext cx="8534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9858" y="424934"/>
            <a:ext cx="4874342" cy="923330"/>
          </a:xfrm>
          <a:prstGeom prst="rect">
            <a:avLst/>
          </a:prstGeom>
        </p:spPr>
        <p:txBody>
          <a:bodyPr wrap="square">
            <a:spAutoFit/>
          </a:bodyPr>
          <a:lstStyle/>
          <a:p>
            <a:r>
              <a:rPr lang="en-US" b="1" dirty="0">
                <a:solidFill>
                  <a:srgbClr val="FFFF00"/>
                </a:solidFill>
              </a:rPr>
              <a:t>Macaulay </a:t>
            </a:r>
            <a:r>
              <a:rPr lang="en-US" b="1" dirty="0" err="1">
                <a:solidFill>
                  <a:srgbClr val="FFFF00"/>
                </a:solidFill>
              </a:rPr>
              <a:t>Culkin</a:t>
            </a:r>
            <a:r>
              <a:rPr lang="en-US" b="1" dirty="0">
                <a:solidFill>
                  <a:srgbClr val="FFFF00"/>
                </a:solidFill>
              </a:rPr>
              <a:t> as Kevin </a:t>
            </a:r>
            <a:r>
              <a:rPr lang="en-US" b="1" dirty="0" err="1" smtClean="0">
                <a:solidFill>
                  <a:srgbClr val="FFFF00"/>
                </a:solidFill>
              </a:rPr>
              <a:t>McCallister</a:t>
            </a:r>
            <a:endParaRPr lang="en-US" b="1" dirty="0" smtClean="0">
              <a:solidFill>
                <a:srgbClr val="FFFF00"/>
              </a:solidFill>
            </a:endParaRPr>
          </a:p>
          <a:p>
            <a:endParaRPr lang="en-US" b="1" dirty="0">
              <a:solidFill>
                <a:srgbClr val="FFFF00"/>
              </a:solidFill>
            </a:endParaRPr>
          </a:p>
          <a:p>
            <a:pPr algn="ctr"/>
            <a:r>
              <a:rPr lang="en-US" b="1" dirty="0" smtClean="0">
                <a:solidFill>
                  <a:srgbClr val="FFFF00"/>
                </a:solidFill>
              </a:rPr>
              <a:t>HOME ALONE 1990</a:t>
            </a:r>
            <a:endParaRPr lang="en-US" b="1" dirty="0">
              <a:solidFill>
                <a:srgbClr val="FFFF00"/>
              </a:solidFill>
            </a:endParaRPr>
          </a:p>
        </p:txBody>
      </p:sp>
      <p:pic>
        <p:nvPicPr>
          <p:cNvPr id="21511" name="Picture 7" descr="C:\Users\Win7\Videos\foto of drugs\effect of dugs\imag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260555"/>
            <a:ext cx="7010399" cy="536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375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down)">
                                      <p:cBhvr>
                                        <p:cTn id="7" dur="125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heel(1)">
                                      <p:cBhvr>
                                        <p:cTn id="12" dur="1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 calcmode="lin" valueType="num">
                                      <p:cBhvr>
                                        <p:cTn id="17" dur="2000" fill="hold"/>
                                        <p:tgtEl>
                                          <p:spTgt spid="21510"/>
                                        </p:tgtEl>
                                        <p:attrNameLst>
                                          <p:attrName>ppt_w</p:attrName>
                                        </p:attrNameLst>
                                      </p:cBhvr>
                                      <p:tavLst>
                                        <p:tav tm="0">
                                          <p:val>
                                            <p:fltVal val="0"/>
                                          </p:val>
                                        </p:tav>
                                        <p:tav tm="100000">
                                          <p:val>
                                            <p:strVal val="#ppt_w"/>
                                          </p:val>
                                        </p:tav>
                                      </p:tavLst>
                                    </p:anim>
                                    <p:anim calcmode="lin" valueType="num">
                                      <p:cBhvr>
                                        <p:cTn id="18" dur="2000" fill="hold"/>
                                        <p:tgtEl>
                                          <p:spTgt spid="21510"/>
                                        </p:tgtEl>
                                        <p:attrNameLst>
                                          <p:attrName>ppt_h</p:attrName>
                                        </p:attrNameLst>
                                      </p:cBhvr>
                                      <p:tavLst>
                                        <p:tav tm="0">
                                          <p:val>
                                            <p:fltVal val="0"/>
                                          </p:val>
                                        </p:tav>
                                        <p:tav tm="100000">
                                          <p:val>
                                            <p:strVal val="#ppt_h"/>
                                          </p:val>
                                        </p:tav>
                                      </p:tavLst>
                                    </p:anim>
                                    <p:animEffect transition="in" filter="fade">
                                      <p:cBhvr>
                                        <p:cTn id="19" dur="2000"/>
                                        <p:tgtEl>
                                          <p:spTgt spid="215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animEffect transition="in" filter="wheel(1)">
                                      <p:cBhvr>
                                        <p:cTn id="31"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Win7\Videos\14088458_10154134343844262_8941499573378839391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8915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in7\Videos\14095985_10154134343894262_778633547792809866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392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567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descr="C:\Users\Win7\Videos\14102243_10154134403299262_375800819786875497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4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Win7\Videos\14102758_10154134344119262_593400373157025522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154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Win7\Videos\14100544_10154134404759262_7772376316031758047_n.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0" y="0"/>
            <a:ext cx="9067800" cy="67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16569"/>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1)">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normAutofit/>
          </a:bodyPr>
          <a:lstStyle/>
          <a:p>
            <a:r>
              <a:rPr lang="en-US" sz="4800" b="1" dirty="0" smtClean="0"/>
              <a:t>FLAKKA</a:t>
            </a:r>
            <a:endParaRPr lang="en-US" sz="4800" b="1" dirty="0"/>
          </a:p>
        </p:txBody>
      </p:sp>
      <p:pic>
        <p:nvPicPr>
          <p:cNvPr id="7171" name="Picture 3" descr="C:\Users\Win7\Videos\hq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458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8268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ppt_w</p:attrName>
                                        </p:attrNameLst>
                                      </p:cBhvr>
                                      <p:tavLst>
                                        <p:tav tm="0">
                                          <p:val>
                                            <p:fltVal val="0"/>
                                          </p:val>
                                        </p:tav>
                                        <p:tav tm="100000">
                                          <p:val>
                                            <p:strVal val="#ppt_w"/>
                                          </p:val>
                                        </p:tav>
                                      </p:tavLst>
                                    </p:anim>
                                    <p:anim calcmode="lin" valueType="num">
                                      <p:cBhvr>
                                        <p:cTn id="8" dur="2000" fill="hold"/>
                                        <p:tgtEl>
                                          <p:spTgt spid="7171"/>
                                        </p:tgtEl>
                                        <p:attrNameLst>
                                          <p:attrName>ppt_h</p:attrName>
                                        </p:attrNameLst>
                                      </p:cBhvr>
                                      <p:tavLst>
                                        <p:tav tm="0">
                                          <p:val>
                                            <p:fltVal val="0"/>
                                          </p:val>
                                        </p:tav>
                                        <p:tav tm="100000">
                                          <p:val>
                                            <p:strVal val="#ppt_h"/>
                                          </p:val>
                                        </p:tav>
                                      </p:tavLst>
                                    </p:anim>
                                    <p:animEffect transition="in" filter="fade">
                                      <p:cBhvr>
                                        <p:cTn id="9"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in7\Videos\demon zomb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32" y="258475"/>
            <a:ext cx="8839200" cy="6477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400800" y="2057400"/>
            <a:ext cx="36576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bg1"/>
                </a:solidFill>
              </a:rPr>
              <a:t>FLAKKA</a:t>
            </a:r>
            <a:endParaRPr lang="en-US" dirty="0">
              <a:solidFill>
                <a:schemeClr val="bg1"/>
              </a:solidFill>
            </a:endParaRPr>
          </a:p>
        </p:txBody>
      </p:sp>
      <p:sp>
        <p:nvSpPr>
          <p:cNvPr id="5" name="TextBox 4"/>
          <p:cNvSpPr txBox="1"/>
          <p:nvPr/>
        </p:nvSpPr>
        <p:spPr>
          <a:xfrm>
            <a:off x="5257800" y="4191000"/>
            <a:ext cx="2362200" cy="369332"/>
          </a:xfrm>
          <a:prstGeom prst="rect">
            <a:avLst/>
          </a:prstGeom>
          <a:noFill/>
        </p:spPr>
        <p:txBody>
          <a:bodyPr wrap="square" rtlCol="0">
            <a:spAutoFit/>
          </a:bodyPr>
          <a:lstStyle/>
          <a:p>
            <a:endParaRPr lang="en-US" dirty="0"/>
          </a:p>
        </p:txBody>
      </p:sp>
      <p:sp>
        <p:nvSpPr>
          <p:cNvPr id="8" name="TextBox 7"/>
          <p:cNvSpPr txBox="1"/>
          <p:nvPr/>
        </p:nvSpPr>
        <p:spPr>
          <a:xfrm>
            <a:off x="1524000" y="5715000"/>
            <a:ext cx="7467600" cy="954107"/>
          </a:xfrm>
          <a:prstGeom prst="rect">
            <a:avLst/>
          </a:prstGeom>
          <a:noFill/>
        </p:spPr>
        <p:txBody>
          <a:bodyPr wrap="square" rtlCol="0">
            <a:spAutoFit/>
          </a:bodyPr>
          <a:lstStyle/>
          <a:p>
            <a:r>
              <a:rPr lang="en-US" sz="2800" b="1" dirty="0"/>
              <a:t>Highly Alarming </a:t>
            </a:r>
            <a:r>
              <a:rPr lang="en-US" sz="2800" b="1" dirty="0" err="1"/>
              <a:t>Flakka</a:t>
            </a:r>
            <a:r>
              <a:rPr lang="en-US" sz="2800" b="1" dirty="0"/>
              <a:t> Zombie Drug Hitting the Streets! </a:t>
            </a:r>
            <a:endParaRPr lang="en-US" sz="2800" dirty="0"/>
          </a:p>
        </p:txBody>
      </p:sp>
    </p:spTree>
    <p:extLst>
      <p:ext uri="{BB962C8B-B14F-4D97-AF65-F5344CB8AC3E}">
        <p14:creationId xmlns:p14="http://schemas.microsoft.com/office/powerpoint/2010/main" val="385038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1154097"/>
          </a:xfrm>
        </p:spPr>
        <p:txBody>
          <a:bodyPr/>
          <a:lstStyle/>
          <a:p>
            <a:r>
              <a:rPr lang="en-US" dirty="0" smtClean="0"/>
              <a:t>Long-Term Effects</a:t>
            </a:r>
            <a:endParaRPr lang="en-US" dirty="0"/>
          </a:p>
        </p:txBody>
      </p:sp>
      <p:sp>
        <p:nvSpPr>
          <p:cNvPr id="3" name="Content Placeholder 2"/>
          <p:cNvSpPr>
            <a:spLocks noGrp="1"/>
          </p:cNvSpPr>
          <p:nvPr>
            <p:ph idx="1"/>
          </p:nvPr>
        </p:nvSpPr>
        <p:spPr>
          <a:xfrm>
            <a:off x="914400" y="1981200"/>
            <a:ext cx="7315200" cy="4495800"/>
          </a:xfrm>
        </p:spPr>
        <p:txBody>
          <a:bodyPr>
            <a:noAutofit/>
          </a:bodyPr>
          <a:lstStyle/>
          <a:p>
            <a:pPr fontAlgn="base"/>
            <a:r>
              <a:rPr lang="en-US" sz="2800" dirty="0"/>
              <a:t>N</a:t>
            </a:r>
            <a:r>
              <a:rPr lang="en-US" sz="2800" dirty="0" smtClean="0"/>
              <a:t>osebleeds</a:t>
            </a:r>
            <a:endParaRPr lang="en-US" sz="2800" dirty="0"/>
          </a:p>
          <a:p>
            <a:pPr fontAlgn="base"/>
            <a:r>
              <a:rPr lang="en-US" sz="2800" dirty="0"/>
              <a:t>S</a:t>
            </a:r>
            <a:r>
              <a:rPr lang="en-US" sz="2800" dirty="0" smtClean="0"/>
              <a:t>evere </a:t>
            </a:r>
            <a:r>
              <a:rPr lang="en-US" sz="2800" dirty="0"/>
              <a:t>bowel decay</a:t>
            </a:r>
          </a:p>
          <a:p>
            <a:pPr fontAlgn="base"/>
            <a:r>
              <a:rPr lang="en-US" sz="2800" dirty="0"/>
              <a:t>M</a:t>
            </a:r>
            <a:r>
              <a:rPr lang="en-US" sz="2800" dirty="0" smtClean="0"/>
              <a:t>alnourishment</a:t>
            </a:r>
            <a:endParaRPr lang="en-US" sz="2800" dirty="0"/>
          </a:p>
          <a:p>
            <a:pPr fontAlgn="base"/>
            <a:r>
              <a:rPr lang="en-US" sz="2800" dirty="0"/>
              <a:t>R</a:t>
            </a:r>
            <a:r>
              <a:rPr lang="en-US" sz="2800" dirty="0" smtClean="0"/>
              <a:t>estlessness</a:t>
            </a:r>
            <a:endParaRPr lang="en-US" sz="2800" dirty="0"/>
          </a:p>
          <a:p>
            <a:pPr fontAlgn="base"/>
            <a:r>
              <a:rPr lang="en-US" sz="2800" dirty="0"/>
              <a:t>S</a:t>
            </a:r>
            <a:r>
              <a:rPr lang="en-US" sz="2800" dirty="0" smtClean="0"/>
              <a:t>evere </a:t>
            </a:r>
            <a:r>
              <a:rPr lang="en-US" sz="2800" dirty="0"/>
              <a:t>paranoia with auditory </a:t>
            </a:r>
            <a:r>
              <a:rPr lang="en-US" sz="2800" dirty="0" smtClean="0"/>
              <a:t>hallucinations</a:t>
            </a:r>
          </a:p>
          <a:p>
            <a:pPr fontAlgn="base"/>
            <a:r>
              <a:rPr lang="en-US" sz="2800" dirty="0"/>
              <a:t>Large amounts of cocaine can lead to bizarre, unpredictable, and violent behavior.</a:t>
            </a:r>
          </a:p>
          <a:p>
            <a:endParaRPr lang="en-US" sz="2800" dirty="0"/>
          </a:p>
        </p:txBody>
      </p:sp>
    </p:spTree>
    <p:extLst>
      <p:ext uri="{BB962C8B-B14F-4D97-AF65-F5344CB8AC3E}">
        <p14:creationId xmlns:p14="http://schemas.microsoft.com/office/powerpoint/2010/main" val="4214357080"/>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14201390_1201722153182677_1331779168_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 y="228600"/>
            <a:ext cx="8839199" cy="6080125"/>
          </a:xfrm>
        </p:spPr>
      </p:pic>
    </p:spTree>
    <p:extLst>
      <p:ext uri="{BB962C8B-B14F-4D97-AF65-F5344CB8AC3E}">
        <p14:creationId xmlns:p14="http://schemas.microsoft.com/office/powerpoint/2010/main" val="721059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14192978_336247046713740_462996529_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6200" y="152400"/>
            <a:ext cx="8991599" cy="6248400"/>
          </a:xfrm>
        </p:spPr>
      </p:pic>
    </p:spTree>
    <p:extLst>
      <p:ext uri="{BB962C8B-B14F-4D97-AF65-F5344CB8AC3E}">
        <p14:creationId xmlns:p14="http://schemas.microsoft.com/office/powerpoint/2010/main" val="963143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rgbClr val="C00000"/>
              </a:solidFill>
            </a:endParaRPr>
          </a:p>
        </p:txBody>
      </p:sp>
      <p:sp>
        <p:nvSpPr>
          <p:cNvPr id="4" name="Content Placeholder 3"/>
          <p:cNvSpPr txBox="1">
            <a:spLocks noGrp="1"/>
          </p:cNvSpPr>
          <p:nvPr>
            <p:ph idx="1"/>
          </p:nvPr>
        </p:nvSpPr>
        <p:spPr>
          <a:xfrm>
            <a:off x="914400" y="2769833"/>
            <a:ext cx="7315200" cy="2123658"/>
          </a:xfrm>
          <a:prstGeom prst="rect">
            <a:avLst/>
          </a:prstGeom>
          <a:noFill/>
        </p:spPr>
        <p:txBody>
          <a:bodyPr wrap="square" rtlCol="0">
            <a:spAutoFit/>
          </a:bodyPr>
          <a:lstStyle/>
          <a:p>
            <a:r>
              <a:rPr lang="en-US" sz="4400" b="1" dirty="0">
                <a:solidFill>
                  <a:srgbClr val="FFFF00"/>
                </a:solidFill>
              </a:rPr>
              <a:t>Warn your family, your friends about </a:t>
            </a:r>
            <a:r>
              <a:rPr lang="en-US" sz="4400" b="1" dirty="0" smtClean="0">
                <a:solidFill>
                  <a:srgbClr val="FFFF00"/>
                </a:solidFill>
              </a:rPr>
              <a:t>the effects of </a:t>
            </a:r>
            <a:r>
              <a:rPr lang="en-US" sz="4400" b="1" dirty="0">
                <a:solidFill>
                  <a:srgbClr val="FFFF00"/>
                </a:solidFill>
              </a:rPr>
              <a:t>drug! </a:t>
            </a:r>
          </a:p>
        </p:txBody>
      </p:sp>
    </p:spTree>
    <p:extLst>
      <p:ext uri="{BB962C8B-B14F-4D97-AF65-F5344CB8AC3E}">
        <p14:creationId xmlns:p14="http://schemas.microsoft.com/office/powerpoint/2010/main" val="3489357369"/>
      </p:ext>
    </p:extLst>
  </p:cSld>
  <p:clrMapOvr>
    <a:masterClrMapping/>
  </p:clrMapOvr>
  <mc:AlternateContent xmlns:mc="http://schemas.openxmlformats.org/markup-compatibility/2006" xmlns:p14="http://schemas.microsoft.com/office/powerpoint/2010/main">
    <mc:Choice Requires="p14">
      <p:transition spd="slow" p14:dur="25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C:\Users\Win7\Videos\foto of drugs\69507072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
            <a:ext cx="7315200" cy="55062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5715000"/>
            <a:ext cx="8153400" cy="769441"/>
          </a:xfrm>
          <a:prstGeom prst="rect">
            <a:avLst/>
          </a:prstGeom>
          <a:noFill/>
        </p:spPr>
        <p:txBody>
          <a:bodyPr wrap="square" rtlCol="0">
            <a:spAutoFit/>
          </a:bodyPr>
          <a:lstStyle/>
          <a:p>
            <a:r>
              <a:rPr lang="en-US" sz="4400" b="1" dirty="0" smtClean="0">
                <a:solidFill>
                  <a:srgbClr val="FFFF00"/>
                </a:solidFill>
              </a:rPr>
              <a:t>EITHER YOU WILL END UP IN </a:t>
            </a:r>
            <a:endParaRPr lang="en-US" sz="4400" b="1" dirty="0">
              <a:solidFill>
                <a:srgbClr val="FFFF00"/>
              </a:solidFill>
            </a:endParaRPr>
          </a:p>
        </p:txBody>
      </p:sp>
    </p:spTree>
    <p:extLst>
      <p:ext uri="{BB962C8B-B14F-4D97-AF65-F5344CB8AC3E}">
        <p14:creationId xmlns:p14="http://schemas.microsoft.com/office/powerpoint/2010/main" val="6449567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50"/>
                                        <p:tgtEl>
                                          <p:spTgt spid="3"/>
                                        </p:tgtEl>
                                      </p:cBhvr>
                                    </p:animEffect>
                                    <p:anim calcmode="lin" valueType="num">
                                      <p:cBhvr>
                                        <p:cTn id="8" dur="2750" fill="hold"/>
                                        <p:tgtEl>
                                          <p:spTgt spid="3"/>
                                        </p:tgtEl>
                                        <p:attrNameLst>
                                          <p:attrName>ppt_w</p:attrName>
                                        </p:attrNameLst>
                                      </p:cBhvr>
                                      <p:tavLst>
                                        <p:tav tm="0" fmla="#ppt_w*sin(2.5*pi*$)">
                                          <p:val>
                                            <p:fltVal val="0"/>
                                          </p:val>
                                        </p:tav>
                                        <p:tav tm="100000">
                                          <p:val>
                                            <p:fltVal val="1"/>
                                          </p:val>
                                        </p:tav>
                                      </p:tavLst>
                                    </p:anim>
                                    <p:anim calcmode="lin" valueType="num">
                                      <p:cBhvr>
                                        <p:cTn id="9" dur="2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C:\Users\Win7\Videos\foto of drugs\images (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763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4495800"/>
            <a:ext cx="2971800" cy="1200329"/>
          </a:xfrm>
          <a:prstGeom prst="rect">
            <a:avLst/>
          </a:prstGeom>
          <a:noFill/>
        </p:spPr>
        <p:txBody>
          <a:bodyPr wrap="square" rtlCol="0">
            <a:spAutoFit/>
          </a:bodyPr>
          <a:lstStyle/>
          <a:p>
            <a:r>
              <a:rPr lang="en-US" sz="7200" b="1" dirty="0" smtClean="0">
                <a:solidFill>
                  <a:srgbClr val="FFFF00"/>
                </a:solidFill>
              </a:rPr>
              <a:t>OR</a:t>
            </a:r>
            <a:endParaRPr lang="en-US" sz="7200" b="1" dirty="0">
              <a:solidFill>
                <a:srgbClr val="FFFF00"/>
              </a:solidFill>
            </a:endParaRPr>
          </a:p>
        </p:txBody>
      </p:sp>
    </p:spTree>
    <p:extLst>
      <p:ext uri="{BB962C8B-B14F-4D97-AF65-F5344CB8AC3E}">
        <p14:creationId xmlns:p14="http://schemas.microsoft.com/office/powerpoint/2010/main" val="2324512630"/>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1154097"/>
          </a:xfrm>
        </p:spPr>
        <p:txBody>
          <a:bodyPr>
            <a:normAutofit/>
          </a:bodyPr>
          <a:lstStyle/>
          <a:p>
            <a:endParaRPr lang="en-PH" dirty="0"/>
          </a:p>
        </p:txBody>
      </p:sp>
      <p:pic>
        <p:nvPicPr>
          <p:cNvPr id="1026" name="Picture 2" descr="F:\duter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946083">
            <a:off x="1843848" y="5041605"/>
            <a:ext cx="7473054" cy="584775"/>
          </a:xfrm>
          <a:prstGeom prst="rect">
            <a:avLst/>
          </a:prstGeom>
          <a:noFill/>
        </p:spPr>
        <p:txBody>
          <a:bodyPr wrap="square" rtlCol="0">
            <a:spAutoFit/>
          </a:bodyPr>
          <a:lstStyle/>
          <a:p>
            <a:r>
              <a:rPr lang="en-PH" sz="3200" b="1" dirty="0" err="1">
                <a:solidFill>
                  <a:srgbClr val="FFFF00"/>
                </a:solidFill>
              </a:rPr>
              <a:t>huminto</a:t>
            </a:r>
            <a:r>
              <a:rPr lang="en-PH" sz="3200" b="1" dirty="0">
                <a:solidFill>
                  <a:srgbClr val="FFFF00"/>
                </a:solidFill>
              </a:rPr>
              <a:t> </a:t>
            </a:r>
            <a:r>
              <a:rPr lang="en-PH" sz="3200" b="1" dirty="0" err="1">
                <a:solidFill>
                  <a:srgbClr val="FFFF00"/>
                </a:solidFill>
              </a:rPr>
              <a:t>ka</a:t>
            </a:r>
            <a:r>
              <a:rPr lang="en-PH" sz="3200" b="1" dirty="0">
                <a:solidFill>
                  <a:srgbClr val="FFFF00"/>
                </a:solidFill>
              </a:rPr>
              <a:t> </a:t>
            </a:r>
            <a:r>
              <a:rPr lang="en-PH" sz="3200" b="1" dirty="0" err="1">
                <a:solidFill>
                  <a:srgbClr val="FFFF00"/>
                </a:solidFill>
              </a:rPr>
              <a:t>na</a:t>
            </a:r>
            <a:r>
              <a:rPr lang="en-PH" sz="3200" b="1" dirty="0">
                <a:solidFill>
                  <a:srgbClr val="FFFF00"/>
                </a:solidFill>
              </a:rPr>
              <a:t> kung </a:t>
            </a:r>
            <a:r>
              <a:rPr lang="en-PH" sz="3200" b="1" dirty="0" smtClean="0">
                <a:solidFill>
                  <a:srgbClr val="FFFF00"/>
                </a:solidFill>
              </a:rPr>
              <a:t>di </a:t>
            </a:r>
            <a:r>
              <a:rPr lang="en-PH" sz="3200" b="1" dirty="0">
                <a:solidFill>
                  <a:srgbClr val="FFFF00"/>
                </a:solidFill>
              </a:rPr>
              <a:t>PATAYIN </a:t>
            </a:r>
            <a:r>
              <a:rPr lang="en-PH" sz="3200" b="1" dirty="0" err="1">
                <a:solidFill>
                  <a:srgbClr val="FFFF00"/>
                </a:solidFill>
              </a:rPr>
              <a:t>kita</a:t>
            </a:r>
            <a:r>
              <a:rPr lang="en-PH" sz="3200" b="1" dirty="0">
                <a:solidFill>
                  <a:srgbClr val="FFFF00"/>
                </a:solidFill>
              </a:rPr>
              <a:t> </a:t>
            </a:r>
          </a:p>
        </p:txBody>
      </p:sp>
      <p:sp>
        <p:nvSpPr>
          <p:cNvPr id="4" name="TextBox 3"/>
          <p:cNvSpPr txBox="1"/>
          <p:nvPr/>
        </p:nvSpPr>
        <p:spPr>
          <a:xfrm>
            <a:off x="685800" y="469365"/>
            <a:ext cx="7543800" cy="584775"/>
          </a:xfrm>
          <a:prstGeom prst="rect">
            <a:avLst/>
          </a:prstGeom>
          <a:noFill/>
        </p:spPr>
        <p:txBody>
          <a:bodyPr wrap="square" rtlCol="0">
            <a:spAutoFit/>
          </a:bodyPr>
          <a:lstStyle/>
          <a:p>
            <a:r>
              <a:rPr lang="en-US" sz="3200" b="1" dirty="0" smtClean="0">
                <a:solidFill>
                  <a:schemeClr val="tx2"/>
                </a:solidFill>
              </a:rPr>
              <a:t>9. Hid the call of Pres. </a:t>
            </a:r>
            <a:r>
              <a:rPr lang="en-US" sz="3200" b="1" dirty="0" err="1" smtClean="0">
                <a:solidFill>
                  <a:schemeClr val="tx2"/>
                </a:solidFill>
              </a:rPr>
              <a:t>Duterte</a:t>
            </a:r>
            <a:endParaRPr lang="en-US" sz="3200" dirty="0">
              <a:solidFill>
                <a:schemeClr val="tx2"/>
              </a:solidFill>
            </a:endParaRPr>
          </a:p>
        </p:txBody>
      </p:sp>
    </p:spTree>
    <p:extLst>
      <p:ext uri="{BB962C8B-B14F-4D97-AF65-F5344CB8AC3E}">
        <p14:creationId xmlns:p14="http://schemas.microsoft.com/office/powerpoint/2010/main" val="37776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250" fill="hold"/>
                                        <p:tgtEl>
                                          <p:spTgt spid="4"/>
                                        </p:tgtEl>
                                        <p:attrNameLst>
                                          <p:attrName>ppt_w</p:attrName>
                                        </p:attrNameLst>
                                      </p:cBhvr>
                                      <p:tavLst>
                                        <p:tav tm="0">
                                          <p:val>
                                            <p:fltVal val="0"/>
                                          </p:val>
                                        </p:tav>
                                        <p:tav tm="100000">
                                          <p:val>
                                            <p:strVal val="#ppt_w"/>
                                          </p:val>
                                        </p:tav>
                                      </p:tavLst>
                                    </p:anim>
                                    <p:anim calcmode="lin" valueType="num">
                                      <p:cBhvr>
                                        <p:cTn id="8" dur="2250" fill="hold"/>
                                        <p:tgtEl>
                                          <p:spTgt spid="4"/>
                                        </p:tgtEl>
                                        <p:attrNameLst>
                                          <p:attrName>ppt_h</p:attrName>
                                        </p:attrNameLst>
                                      </p:cBhvr>
                                      <p:tavLst>
                                        <p:tav tm="0">
                                          <p:val>
                                            <p:fltVal val="0"/>
                                          </p:val>
                                        </p:tav>
                                        <p:tav tm="100000">
                                          <p:val>
                                            <p:strVal val="#ppt_h"/>
                                          </p:val>
                                        </p:tav>
                                      </p:tavLst>
                                    </p:anim>
                                    <p:animEffect transition="in" filter="fade">
                                      <p:cBhvr>
                                        <p:cTn id="9" dur="2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C:\Users\Win7\Videos\foto of drugs\how they use\images (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876300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Win7\Videos\foto of drugs\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84" y="533399"/>
            <a:ext cx="8382000" cy="5486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1479773"/>
            <a:ext cx="3505200" cy="707886"/>
          </a:xfrm>
          <a:prstGeom prst="rect">
            <a:avLst/>
          </a:prstGeom>
          <a:noFill/>
        </p:spPr>
        <p:txBody>
          <a:bodyPr wrap="square" rtlCol="0">
            <a:spAutoFit/>
          </a:bodyPr>
          <a:lstStyle/>
          <a:p>
            <a:r>
              <a:rPr lang="en-US" sz="4000" b="1" dirty="0" smtClean="0">
                <a:solidFill>
                  <a:srgbClr val="FFFF00"/>
                </a:solidFill>
              </a:rPr>
              <a:t>GOODBYE</a:t>
            </a:r>
            <a:endParaRPr lang="en-US" sz="4000" b="1" dirty="0">
              <a:solidFill>
                <a:srgbClr val="FFFF00"/>
              </a:solidFill>
            </a:endParaRPr>
          </a:p>
        </p:txBody>
      </p:sp>
      <p:sp>
        <p:nvSpPr>
          <p:cNvPr id="5" name="TextBox 4"/>
          <p:cNvSpPr txBox="1"/>
          <p:nvPr/>
        </p:nvSpPr>
        <p:spPr>
          <a:xfrm>
            <a:off x="685799" y="5257800"/>
            <a:ext cx="7467599" cy="1077218"/>
          </a:xfrm>
          <a:prstGeom prst="rect">
            <a:avLst/>
          </a:prstGeom>
          <a:noFill/>
        </p:spPr>
        <p:txBody>
          <a:bodyPr wrap="square" rtlCol="0">
            <a:spAutoFit/>
          </a:bodyPr>
          <a:lstStyle/>
          <a:p>
            <a:r>
              <a:rPr lang="en-US" sz="3200" b="1" dirty="0" smtClean="0">
                <a:solidFill>
                  <a:srgbClr val="FFFF00"/>
                </a:solidFill>
              </a:rPr>
              <a:t>IF NOT FROM PRES. DUTERTE / EFFECT OF DRUG WILL KILL YOU</a:t>
            </a:r>
            <a:endParaRPr lang="en-US" sz="3200" b="1" dirty="0">
              <a:solidFill>
                <a:srgbClr val="FFFF00"/>
              </a:solidFill>
            </a:endParaRPr>
          </a:p>
        </p:txBody>
      </p:sp>
    </p:spTree>
    <p:extLst>
      <p:ext uri="{BB962C8B-B14F-4D97-AF65-F5344CB8AC3E}">
        <p14:creationId xmlns:p14="http://schemas.microsoft.com/office/powerpoint/2010/main" val="204000080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750"/>
                                        <p:tgtEl>
                                          <p:spTgt spid="4"/>
                                        </p:tgtEl>
                                      </p:cBhvr>
                                    </p:animEffect>
                                    <p:anim calcmode="lin" valueType="num">
                                      <p:cBhvr>
                                        <p:cTn id="15" dur="1750" fill="hold"/>
                                        <p:tgtEl>
                                          <p:spTgt spid="4"/>
                                        </p:tgtEl>
                                        <p:attrNameLst>
                                          <p:attrName>ppt_x</p:attrName>
                                        </p:attrNameLst>
                                      </p:cBhvr>
                                      <p:tavLst>
                                        <p:tav tm="0">
                                          <p:val>
                                            <p:strVal val="#ppt_x"/>
                                          </p:val>
                                        </p:tav>
                                        <p:tav tm="100000">
                                          <p:val>
                                            <p:strVal val="#ppt_x"/>
                                          </p:val>
                                        </p:tav>
                                      </p:tavLst>
                                    </p:anim>
                                    <p:anim calcmode="lin" valueType="num">
                                      <p:cBhvr>
                                        <p:cTn id="16" dur="1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97">
                                          <p:stCondLst>
                                            <p:cond delay="0"/>
                                          </p:stCondLst>
                                        </p:cTn>
                                        <p:tgtEl>
                                          <p:spTgt spid="5"/>
                                        </p:tgtEl>
                                      </p:cBhvr>
                                    </p:animEffect>
                                    <p:anim calcmode="lin" valueType="num">
                                      <p:cBhvr>
                                        <p:cTn id="22" dur="250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91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913" tmFilter="0, 0; 0.125,0.2665; 0.25,0.4; 0.375,0.465; 0.5,0.5;  0.625,0.535; 0.75,0.6; 0.875,0.7335; 1,1">
                                          <p:stCondLst>
                                            <p:cond delay="913"/>
                                          </p:stCondLst>
                                        </p:cTn>
                                        <p:tgtEl>
                                          <p:spTgt spid="5"/>
                                        </p:tgtEl>
                                        <p:attrNameLst>
                                          <p:attrName>ppt_y</p:attrName>
                                        </p:attrNameLst>
                                      </p:cBhvr>
                                      <p:tavLst>
                                        <p:tav tm="0" fmla="#ppt_y-sin(pi*$)/9">
                                          <p:val>
                                            <p:fltVal val="0"/>
                                          </p:val>
                                        </p:tav>
                                        <p:tav tm="100000">
                                          <p:val>
                                            <p:fltVal val="1"/>
                                          </p:val>
                                        </p:tav>
                                      </p:tavLst>
                                    </p:anim>
                                    <p:anim calcmode="lin" valueType="num">
                                      <p:cBhvr>
                                        <p:cTn id="25" dur="456" tmFilter="0, 0; 0.125,0.2665; 0.25,0.4; 0.375,0.465; 0.5,0.5;  0.625,0.535; 0.75,0.6; 0.875,0.7335; 1,1">
                                          <p:stCondLst>
                                            <p:cond delay="1821"/>
                                          </p:stCondLst>
                                        </p:cTn>
                                        <p:tgtEl>
                                          <p:spTgt spid="5"/>
                                        </p:tgtEl>
                                        <p:attrNameLst>
                                          <p:attrName>ppt_y</p:attrName>
                                        </p:attrNameLst>
                                      </p:cBhvr>
                                      <p:tavLst>
                                        <p:tav tm="0" fmla="#ppt_y-sin(pi*$)/27">
                                          <p:val>
                                            <p:fltVal val="0"/>
                                          </p:val>
                                        </p:tav>
                                        <p:tav tm="100000">
                                          <p:val>
                                            <p:fltVal val="1"/>
                                          </p:val>
                                        </p:tav>
                                      </p:tavLst>
                                    </p:anim>
                                    <p:anim calcmode="lin" valueType="num">
                                      <p:cBhvr>
                                        <p:cTn id="26" dur="226" tmFilter="0, 0; 0.125,0.2665; 0.25,0.4; 0.375,0.465; 0.5,0.5;  0.625,0.535; 0.75,0.6; 0.875,0.7335; 1,1">
                                          <p:stCondLst>
                                            <p:cond delay="2277"/>
                                          </p:stCondLst>
                                        </p:cTn>
                                        <p:tgtEl>
                                          <p:spTgt spid="5"/>
                                        </p:tgtEl>
                                        <p:attrNameLst>
                                          <p:attrName>ppt_y</p:attrName>
                                        </p:attrNameLst>
                                      </p:cBhvr>
                                      <p:tavLst>
                                        <p:tav tm="0" fmla="#ppt_y-sin(pi*$)/81">
                                          <p:val>
                                            <p:fltVal val="0"/>
                                          </p:val>
                                        </p:tav>
                                        <p:tav tm="100000">
                                          <p:val>
                                            <p:fltVal val="1"/>
                                          </p:val>
                                        </p:tav>
                                      </p:tavLst>
                                    </p:anim>
                                    <p:animScale>
                                      <p:cBhvr>
                                        <p:cTn id="27" dur="36">
                                          <p:stCondLst>
                                            <p:cond delay="894"/>
                                          </p:stCondLst>
                                        </p:cTn>
                                        <p:tgtEl>
                                          <p:spTgt spid="5"/>
                                        </p:tgtEl>
                                      </p:cBhvr>
                                      <p:to x="100000" y="60000"/>
                                    </p:animScale>
                                    <p:animScale>
                                      <p:cBhvr>
                                        <p:cTn id="28" dur="228" decel="50000">
                                          <p:stCondLst>
                                            <p:cond delay="930"/>
                                          </p:stCondLst>
                                        </p:cTn>
                                        <p:tgtEl>
                                          <p:spTgt spid="5"/>
                                        </p:tgtEl>
                                      </p:cBhvr>
                                      <p:to x="100000" y="100000"/>
                                    </p:animScale>
                                    <p:animScale>
                                      <p:cBhvr>
                                        <p:cTn id="29" dur="36">
                                          <p:stCondLst>
                                            <p:cond delay="1804"/>
                                          </p:stCondLst>
                                        </p:cTn>
                                        <p:tgtEl>
                                          <p:spTgt spid="5"/>
                                        </p:tgtEl>
                                      </p:cBhvr>
                                      <p:to x="100000" y="80000"/>
                                    </p:animScale>
                                    <p:animScale>
                                      <p:cBhvr>
                                        <p:cTn id="30" dur="228" decel="50000">
                                          <p:stCondLst>
                                            <p:cond delay="1840"/>
                                          </p:stCondLst>
                                        </p:cTn>
                                        <p:tgtEl>
                                          <p:spTgt spid="5"/>
                                        </p:tgtEl>
                                      </p:cBhvr>
                                      <p:to x="100000" y="100000"/>
                                    </p:animScale>
                                    <p:animScale>
                                      <p:cBhvr>
                                        <p:cTn id="31" dur="36">
                                          <p:stCondLst>
                                            <p:cond delay="2258"/>
                                          </p:stCondLst>
                                        </p:cTn>
                                        <p:tgtEl>
                                          <p:spTgt spid="5"/>
                                        </p:tgtEl>
                                      </p:cBhvr>
                                      <p:to x="100000" y="90000"/>
                                    </p:animScale>
                                    <p:animScale>
                                      <p:cBhvr>
                                        <p:cTn id="32" dur="228" decel="50000">
                                          <p:stCondLst>
                                            <p:cond delay="2293"/>
                                          </p:stCondLst>
                                        </p:cTn>
                                        <p:tgtEl>
                                          <p:spTgt spid="5"/>
                                        </p:tgtEl>
                                      </p:cBhvr>
                                      <p:to x="100000" y="100000"/>
                                    </p:animScale>
                                    <p:animScale>
                                      <p:cBhvr>
                                        <p:cTn id="33" dur="36">
                                          <p:stCondLst>
                                            <p:cond delay="2486"/>
                                          </p:stCondLst>
                                        </p:cTn>
                                        <p:tgtEl>
                                          <p:spTgt spid="5"/>
                                        </p:tgtEl>
                                      </p:cBhvr>
                                      <p:to x="100000" y="95000"/>
                                    </p:animScale>
                                    <p:animScale>
                                      <p:cBhvr>
                                        <p:cTn id="34" dur="228" decel="50000">
                                          <p:stCondLst>
                                            <p:cond delay="2522"/>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C:\Users\Win7\Videos\foto of drugs\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763000" cy="647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th.jpg"/>
          <p:cNvPicPr>
            <a:picLocks noGrp="1" noChangeAspect="1" noChangeArrowheads="1"/>
          </p:cNvPicPr>
          <p:nvPr>
            <p:ph idx="1"/>
          </p:nvPr>
        </p:nvPicPr>
        <p:blipFill>
          <a:blip r:embed="rId3" cstate="print"/>
          <a:srcRect/>
          <a:stretch>
            <a:fillRect/>
          </a:stretch>
        </p:blipFill>
        <p:spPr bwMode="auto">
          <a:xfrm>
            <a:off x="6324600" y="2642175"/>
            <a:ext cx="2466975" cy="3708975"/>
          </a:xfrm>
          <a:prstGeom prst="rect">
            <a:avLst/>
          </a:prstGeom>
          <a:noFill/>
        </p:spPr>
      </p:pic>
      <p:sp>
        <p:nvSpPr>
          <p:cNvPr id="7" name="TextBox 6"/>
          <p:cNvSpPr txBox="1"/>
          <p:nvPr/>
        </p:nvSpPr>
        <p:spPr>
          <a:xfrm>
            <a:off x="6292269" y="5715000"/>
            <a:ext cx="2623131" cy="584775"/>
          </a:xfrm>
          <a:prstGeom prst="rect">
            <a:avLst/>
          </a:prstGeom>
          <a:noFill/>
        </p:spPr>
        <p:txBody>
          <a:bodyPr wrap="square" rtlCol="0">
            <a:spAutoFit/>
          </a:bodyPr>
          <a:lstStyle/>
          <a:p>
            <a:r>
              <a:rPr lang="en-PH" sz="3200" dirty="0" smtClean="0">
                <a:solidFill>
                  <a:srgbClr val="FFC000"/>
                </a:solidFill>
              </a:rPr>
              <a:t>condolence</a:t>
            </a:r>
            <a:endParaRPr lang="en-PH" sz="3200" dirty="0">
              <a:solidFill>
                <a:srgbClr val="FFC000"/>
              </a:solidFill>
            </a:endParaRPr>
          </a:p>
        </p:txBody>
      </p:sp>
      <p:sp>
        <p:nvSpPr>
          <p:cNvPr id="8" name="Title 3"/>
          <p:cNvSpPr txBox="1">
            <a:spLocks/>
          </p:cNvSpPr>
          <p:nvPr/>
        </p:nvSpPr>
        <p:spPr>
          <a:xfrm>
            <a:off x="685800" y="990600"/>
            <a:ext cx="7315200" cy="1154097"/>
          </a:xfrm>
          <a:prstGeom prst="rect">
            <a:avLst/>
          </a:prstGeom>
          <a:noFill/>
        </p:spPr>
        <p:txBody>
          <a:bodyPr vert="horz" wrap="square" lIns="91440" tIns="45720" rIns="91440" bIns="45720" rtlCol="0" anchor="b">
            <a:sp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solidFill>
                  <a:srgbClr val="FFFF00"/>
                </a:solidFill>
              </a:rPr>
              <a:t>THANK YOU FOR LISTENING</a:t>
            </a:r>
            <a:endParaRPr lang="en-US" b="1" dirty="0">
              <a:solidFill>
                <a:srgbClr val="FFFF00"/>
              </a:solidFill>
            </a:endParaRPr>
          </a:p>
        </p:txBody>
      </p:sp>
    </p:spTree>
    <p:extLst>
      <p:ext uri="{BB962C8B-B14F-4D97-AF65-F5344CB8AC3E}">
        <p14:creationId xmlns:p14="http://schemas.microsoft.com/office/powerpoint/2010/main" val="22822390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ppt_x</p:attrName>
                                        </p:attrNameLst>
                                      </p:cBhvr>
                                      <p:tavLst>
                                        <p:tav tm="0">
                                          <p:val>
                                            <p:strVal val="#ppt_x"/>
                                          </p:val>
                                        </p:tav>
                                        <p:tav tm="100000">
                                          <p:val>
                                            <p:strVal val="#ppt_x"/>
                                          </p:val>
                                        </p:tav>
                                      </p:tavLst>
                                    </p:anim>
                                    <p:anim calcmode="lin" valueType="num">
                                      <p:cBhvr>
                                        <p:cTn id="14"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1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Win7\Videos\foto of drugs\diff kind of drugs\HEROIN\images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4958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in7\Videos\foto of drugs\diff kind of drugs\HEROIN\image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1" y="0"/>
            <a:ext cx="4648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Win7\Videos\foto of drugs\diff kind of drugs\HEROIN\downlo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11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1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9.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2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24.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8.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9.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0.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1.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32.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33.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4.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5.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6.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37.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38.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9.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0.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eme1">
  <a:themeElements>
    <a:clrScheme name="Office Theme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9900"/>
        </a:dk2>
        <a:lt2>
          <a:srgbClr val="FFFFFF"/>
        </a:lt2>
        <a:accent1>
          <a:srgbClr val="CCCC14"/>
        </a:accent1>
        <a:accent2>
          <a:srgbClr val="D9D92B"/>
        </a:accent2>
        <a:accent3>
          <a:srgbClr val="CACAAA"/>
        </a:accent3>
        <a:accent4>
          <a:srgbClr val="DADADA"/>
        </a:accent4>
        <a:accent5>
          <a:srgbClr val="E2E2AA"/>
        </a:accent5>
        <a:accent6>
          <a:srgbClr val="C4C426"/>
        </a:accent6>
        <a:hlink>
          <a:srgbClr val="E6E62E"/>
        </a:hlink>
        <a:folHlink>
          <a:srgbClr val="EBEB5E"/>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9900"/>
        </a:dk2>
        <a:lt2>
          <a:srgbClr val="FFFFFF"/>
        </a:lt2>
        <a:accent1>
          <a:srgbClr val="F2C2DE"/>
        </a:accent1>
        <a:accent2>
          <a:srgbClr val="D9D92B"/>
        </a:accent2>
        <a:accent3>
          <a:srgbClr val="CACAAA"/>
        </a:accent3>
        <a:accent4>
          <a:srgbClr val="DADADA"/>
        </a:accent4>
        <a:accent5>
          <a:srgbClr val="F7DDEC"/>
        </a:accent5>
        <a:accent6>
          <a:srgbClr val="C4C426"/>
        </a:accent6>
        <a:hlink>
          <a:srgbClr val="FFD2C1"/>
        </a:hlink>
        <a:folHlink>
          <a:srgbClr val="D4CDF7"/>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9900"/>
        </a:dk2>
        <a:lt2>
          <a:srgbClr val="FFFFFF"/>
        </a:lt2>
        <a:accent1>
          <a:srgbClr val="AAE0F2"/>
        </a:accent1>
        <a:accent2>
          <a:srgbClr val="F2C7AA"/>
        </a:accent2>
        <a:accent3>
          <a:srgbClr val="CACAAA"/>
        </a:accent3>
        <a:accent4>
          <a:srgbClr val="DADADA"/>
        </a:accent4>
        <a:accent5>
          <a:srgbClr val="D2EDF7"/>
        </a:accent5>
        <a:accent6>
          <a:srgbClr val="DBB49A"/>
        </a:accent6>
        <a:hlink>
          <a:srgbClr val="EDCCFF"/>
        </a:hlink>
        <a:folHlink>
          <a:srgbClr val="E6E62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CCCC14"/>
        </a:accent1>
        <a:accent2>
          <a:srgbClr val="D9D92B"/>
        </a:accent2>
        <a:accent3>
          <a:srgbClr val="FFFFFF"/>
        </a:accent3>
        <a:accent4>
          <a:srgbClr val="000000"/>
        </a:accent4>
        <a:accent5>
          <a:srgbClr val="E2E2AA"/>
        </a:accent5>
        <a:accent6>
          <a:srgbClr val="C4C426"/>
        </a:accent6>
        <a:hlink>
          <a:srgbClr val="E6E62E"/>
        </a:hlink>
        <a:folHlink>
          <a:srgbClr val="EBEB5E"/>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2CE3D"/>
        </a:accent1>
        <a:accent2>
          <a:srgbClr val="B8E62E"/>
        </a:accent2>
        <a:accent3>
          <a:srgbClr val="FFFFFF"/>
        </a:accent3>
        <a:accent4>
          <a:srgbClr val="000000"/>
        </a:accent4>
        <a:accent5>
          <a:srgbClr val="F7E3AF"/>
        </a:accent5>
        <a:accent6>
          <a:srgbClr val="A6D029"/>
        </a:accent6>
        <a:hlink>
          <a:srgbClr val="E6E62E"/>
        </a:hlink>
        <a:folHlink>
          <a:srgbClr val="B6F2B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2C2DE"/>
        </a:accent1>
        <a:accent2>
          <a:srgbClr val="D9D92B"/>
        </a:accent2>
        <a:accent3>
          <a:srgbClr val="FFFFFF"/>
        </a:accent3>
        <a:accent4>
          <a:srgbClr val="000000"/>
        </a:accent4>
        <a:accent5>
          <a:srgbClr val="F7DDEC"/>
        </a:accent5>
        <a:accent6>
          <a:srgbClr val="C4C426"/>
        </a:accent6>
        <a:hlink>
          <a:srgbClr val="FFD2C1"/>
        </a:hlink>
        <a:folHlink>
          <a:srgbClr val="D4CDF7"/>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AAE0F2"/>
        </a:accent1>
        <a:accent2>
          <a:srgbClr val="F2C7AA"/>
        </a:accent2>
        <a:accent3>
          <a:srgbClr val="FFFFFF"/>
        </a:accent3>
        <a:accent4>
          <a:srgbClr val="000000"/>
        </a:accent4>
        <a:accent5>
          <a:srgbClr val="D2EDF7"/>
        </a:accent5>
        <a:accent6>
          <a:srgbClr val="DBB49A"/>
        </a:accent6>
        <a:hlink>
          <a:srgbClr val="EDCCFF"/>
        </a:hlink>
        <a:folHlink>
          <a:srgbClr val="E6E62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1_Default Design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3300"/>
        </a:dk2>
        <a:lt2>
          <a:srgbClr val="FFFFFF"/>
        </a:lt2>
        <a:accent1>
          <a:srgbClr val="D97B4C"/>
        </a:accent1>
        <a:accent2>
          <a:srgbClr val="E68A5C"/>
        </a:accent2>
        <a:accent3>
          <a:srgbClr val="CAADAA"/>
        </a:accent3>
        <a:accent4>
          <a:srgbClr val="DADADA"/>
        </a:accent4>
        <a:accent5>
          <a:srgbClr val="E9BFB2"/>
        </a:accent5>
        <a:accent6>
          <a:srgbClr val="D07D53"/>
        </a:accent6>
        <a:hlink>
          <a:srgbClr val="F2A279"/>
        </a:hlink>
        <a:folHlink>
          <a:srgbClr val="FFBB99"/>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3300"/>
        </a:dk2>
        <a:lt2>
          <a:srgbClr val="FFFFFF"/>
        </a:lt2>
        <a:accent1>
          <a:srgbClr val="80D474"/>
        </a:accent1>
        <a:accent2>
          <a:srgbClr val="F2996D"/>
        </a:accent2>
        <a:accent3>
          <a:srgbClr val="CAADAA"/>
        </a:accent3>
        <a:accent4>
          <a:srgbClr val="DADADA"/>
        </a:accent4>
        <a:accent5>
          <a:srgbClr val="C0E6BC"/>
        </a:accent5>
        <a:accent6>
          <a:srgbClr val="DB8A62"/>
        </a:accent6>
        <a:hlink>
          <a:srgbClr val="D8DE85"/>
        </a:hlink>
        <a:folHlink>
          <a:srgbClr val="ACC8E6"/>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3300"/>
        </a:dk2>
        <a:lt2>
          <a:srgbClr val="FFFFFF"/>
        </a:lt2>
        <a:accent1>
          <a:srgbClr val="88CFD1"/>
        </a:accent1>
        <a:accent2>
          <a:srgbClr val="D9D56C"/>
        </a:accent2>
        <a:accent3>
          <a:srgbClr val="CAADAA"/>
        </a:accent3>
        <a:accent4>
          <a:srgbClr val="DADADA"/>
        </a:accent4>
        <a:accent5>
          <a:srgbClr val="C3E4E5"/>
        </a:accent5>
        <a:accent6>
          <a:srgbClr val="C4C161"/>
        </a:accent6>
        <a:hlink>
          <a:srgbClr val="DCC7EB"/>
        </a:hlink>
        <a:folHlink>
          <a:srgbClr val="FFAA80"/>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D97B4C"/>
        </a:accent1>
        <a:accent2>
          <a:srgbClr val="E68A5C"/>
        </a:accent2>
        <a:accent3>
          <a:srgbClr val="FFFFFF"/>
        </a:accent3>
        <a:accent4>
          <a:srgbClr val="000000"/>
        </a:accent4>
        <a:accent5>
          <a:srgbClr val="E9BFB2"/>
        </a:accent5>
        <a:accent6>
          <a:srgbClr val="D07D53"/>
        </a:accent6>
        <a:hlink>
          <a:srgbClr val="F2A279"/>
        </a:hlink>
        <a:folHlink>
          <a:srgbClr val="FFBB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EBA346"/>
        </a:accent1>
        <a:accent2>
          <a:srgbClr val="F2858B"/>
        </a:accent2>
        <a:accent3>
          <a:srgbClr val="FFFFFF"/>
        </a:accent3>
        <a:accent4>
          <a:srgbClr val="000000"/>
        </a:accent4>
        <a:accent5>
          <a:srgbClr val="F3CEB0"/>
        </a:accent5>
        <a:accent6>
          <a:srgbClr val="DB787D"/>
        </a:accent6>
        <a:hlink>
          <a:srgbClr val="FFAA80"/>
        </a:hlink>
        <a:folHlink>
          <a:srgbClr val="F2B6E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0D474"/>
        </a:accent1>
        <a:accent2>
          <a:srgbClr val="F2996D"/>
        </a:accent2>
        <a:accent3>
          <a:srgbClr val="FFFFFF"/>
        </a:accent3>
        <a:accent4>
          <a:srgbClr val="000000"/>
        </a:accent4>
        <a:accent5>
          <a:srgbClr val="C0E6BC"/>
        </a:accent5>
        <a:accent6>
          <a:srgbClr val="DB8A62"/>
        </a:accent6>
        <a:hlink>
          <a:srgbClr val="D8DE85"/>
        </a:hlink>
        <a:folHlink>
          <a:srgbClr val="ACC8E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8CFD1"/>
        </a:accent1>
        <a:accent2>
          <a:srgbClr val="D9D56C"/>
        </a:accent2>
        <a:accent3>
          <a:srgbClr val="FFFFFF"/>
        </a:accent3>
        <a:accent4>
          <a:srgbClr val="000000"/>
        </a:accent4>
        <a:accent5>
          <a:srgbClr val="C3E4E5"/>
        </a:accent5>
        <a:accent6>
          <a:srgbClr val="C4C161"/>
        </a:accent6>
        <a:hlink>
          <a:srgbClr val="DCC7EB"/>
        </a:hlink>
        <a:folHlink>
          <a:srgbClr val="FFAA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9900"/>
        </a:dk2>
        <a:lt2>
          <a:srgbClr val="FFFFFF"/>
        </a:lt2>
        <a:accent1>
          <a:srgbClr val="CCCC14"/>
        </a:accent1>
        <a:accent2>
          <a:srgbClr val="D9D92B"/>
        </a:accent2>
        <a:accent3>
          <a:srgbClr val="CACAAA"/>
        </a:accent3>
        <a:accent4>
          <a:srgbClr val="DADADA"/>
        </a:accent4>
        <a:accent5>
          <a:srgbClr val="E2E2AA"/>
        </a:accent5>
        <a:accent6>
          <a:srgbClr val="C4C426"/>
        </a:accent6>
        <a:hlink>
          <a:srgbClr val="E6E62E"/>
        </a:hlink>
        <a:folHlink>
          <a:srgbClr val="EBEB5E"/>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9900"/>
        </a:dk2>
        <a:lt2>
          <a:srgbClr val="FFFFFF"/>
        </a:lt2>
        <a:accent1>
          <a:srgbClr val="F2C2DE"/>
        </a:accent1>
        <a:accent2>
          <a:srgbClr val="D9D92B"/>
        </a:accent2>
        <a:accent3>
          <a:srgbClr val="CACAAA"/>
        </a:accent3>
        <a:accent4>
          <a:srgbClr val="DADADA"/>
        </a:accent4>
        <a:accent5>
          <a:srgbClr val="F7DDEC"/>
        </a:accent5>
        <a:accent6>
          <a:srgbClr val="C4C426"/>
        </a:accent6>
        <a:hlink>
          <a:srgbClr val="FFD2C1"/>
        </a:hlink>
        <a:folHlink>
          <a:srgbClr val="D4CDF7"/>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9900"/>
        </a:dk2>
        <a:lt2>
          <a:srgbClr val="FFFFFF"/>
        </a:lt2>
        <a:accent1>
          <a:srgbClr val="AAE0F2"/>
        </a:accent1>
        <a:accent2>
          <a:srgbClr val="F2C7AA"/>
        </a:accent2>
        <a:accent3>
          <a:srgbClr val="CACAAA"/>
        </a:accent3>
        <a:accent4>
          <a:srgbClr val="DADADA"/>
        </a:accent4>
        <a:accent5>
          <a:srgbClr val="D2EDF7"/>
        </a:accent5>
        <a:accent6>
          <a:srgbClr val="DBB49A"/>
        </a:accent6>
        <a:hlink>
          <a:srgbClr val="EDCCFF"/>
        </a:hlink>
        <a:folHlink>
          <a:srgbClr val="E6E62E"/>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CCCC14"/>
        </a:accent1>
        <a:accent2>
          <a:srgbClr val="D9D92B"/>
        </a:accent2>
        <a:accent3>
          <a:srgbClr val="FFFFFF"/>
        </a:accent3>
        <a:accent4>
          <a:srgbClr val="000000"/>
        </a:accent4>
        <a:accent5>
          <a:srgbClr val="E2E2AA"/>
        </a:accent5>
        <a:accent6>
          <a:srgbClr val="C4C426"/>
        </a:accent6>
        <a:hlink>
          <a:srgbClr val="E6E62E"/>
        </a:hlink>
        <a:folHlink>
          <a:srgbClr val="EBEB5E"/>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2CE3D"/>
        </a:accent1>
        <a:accent2>
          <a:srgbClr val="B8E62E"/>
        </a:accent2>
        <a:accent3>
          <a:srgbClr val="FFFFFF"/>
        </a:accent3>
        <a:accent4>
          <a:srgbClr val="000000"/>
        </a:accent4>
        <a:accent5>
          <a:srgbClr val="F7E3AF"/>
        </a:accent5>
        <a:accent6>
          <a:srgbClr val="A6D029"/>
        </a:accent6>
        <a:hlink>
          <a:srgbClr val="E6E62E"/>
        </a:hlink>
        <a:folHlink>
          <a:srgbClr val="B6F2B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2C2DE"/>
        </a:accent1>
        <a:accent2>
          <a:srgbClr val="D9D92B"/>
        </a:accent2>
        <a:accent3>
          <a:srgbClr val="FFFFFF"/>
        </a:accent3>
        <a:accent4>
          <a:srgbClr val="000000"/>
        </a:accent4>
        <a:accent5>
          <a:srgbClr val="F7DDEC"/>
        </a:accent5>
        <a:accent6>
          <a:srgbClr val="C4C426"/>
        </a:accent6>
        <a:hlink>
          <a:srgbClr val="FFD2C1"/>
        </a:hlink>
        <a:folHlink>
          <a:srgbClr val="D4CDF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AE0F2"/>
        </a:accent1>
        <a:accent2>
          <a:srgbClr val="F2C7AA"/>
        </a:accent2>
        <a:accent3>
          <a:srgbClr val="FFFFFF"/>
        </a:accent3>
        <a:accent4>
          <a:srgbClr val="000000"/>
        </a:accent4>
        <a:accent5>
          <a:srgbClr val="D2EDF7"/>
        </a:accent5>
        <a:accent6>
          <a:srgbClr val="DBB49A"/>
        </a:accent6>
        <a:hlink>
          <a:srgbClr val="EDCCFF"/>
        </a:hlink>
        <a:folHlink>
          <a:srgbClr val="E6E62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Office Theme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9900"/>
        </a:dk2>
        <a:lt2>
          <a:srgbClr val="FFFFFF"/>
        </a:lt2>
        <a:accent1>
          <a:srgbClr val="CCCC14"/>
        </a:accent1>
        <a:accent2>
          <a:srgbClr val="D9D92B"/>
        </a:accent2>
        <a:accent3>
          <a:srgbClr val="CACAAA"/>
        </a:accent3>
        <a:accent4>
          <a:srgbClr val="DADADA"/>
        </a:accent4>
        <a:accent5>
          <a:srgbClr val="E2E2AA"/>
        </a:accent5>
        <a:accent6>
          <a:srgbClr val="C4C426"/>
        </a:accent6>
        <a:hlink>
          <a:srgbClr val="E6E62E"/>
        </a:hlink>
        <a:folHlink>
          <a:srgbClr val="EBEB5E"/>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9900"/>
        </a:dk2>
        <a:lt2>
          <a:srgbClr val="FFFFFF"/>
        </a:lt2>
        <a:accent1>
          <a:srgbClr val="F2C2DE"/>
        </a:accent1>
        <a:accent2>
          <a:srgbClr val="D9D92B"/>
        </a:accent2>
        <a:accent3>
          <a:srgbClr val="CACAAA"/>
        </a:accent3>
        <a:accent4>
          <a:srgbClr val="DADADA"/>
        </a:accent4>
        <a:accent5>
          <a:srgbClr val="F7DDEC"/>
        </a:accent5>
        <a:accent6>
          <a:srgbClr val="C4C426"/>
        </a:accent6>
        <a:hlink>
          <a:srgbClr val="FFD2C1"/>
        </a:hlink>
        <a:folHlink>
          <a:srgbClr val="D4CDF7"/>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9900"/>
        </a:dk2>
        <a:lt2>
          <a:srgbClr val="FFFFFF"/>
        </a:lt2>
        <a:accent1>
          <a:srgbClr val="AAE0F2"/>
        </a:accent1>
        <a:accent2>
          <a:srgbClr val="F2C7AA"/>
        </a:accent2>
        <a:accent3>
          <a:srgbClr val="CACAAA"/>
        </a:accent3>
        <a:accent4>
          <a:srgbClr val="DADADA"/>
        </a:accent4>
        <a:accent5>
          <a:srgbClr val="D2EDF7"/>
        </a:accent5>
        <a:accent6>
          <a:srgbClr val="DBB49A"/>
        </a:accent6>
        <a:hlink>
          <a:srgbClr val="EDCCFF"/>
        </a:hlink>
        <a:folHlink>
          <a:srgbClr val="E6E62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CCCC14"/>
        </a:accent1>
        <a:accent2>
          <a:srgbClr val="D9D92B"/>
        </a:accent2>
        <a:accent3>
          <a:srgbClr val="FFFFFF"/>
        </a:accent3>
        <a:accent4>
          <a:srgbClr val="000000"/>
        </a:accent4>
        <a:accent5>
          <a:srgbClr val="E2E2AA"/>
        </a:accent5>
        <a:accent6>
          <a:srgbClr val="C4C426"/>
        </a:accent6>
        <a:hlink>
          <a:srgbClr val="E6E62E"/>
        </a:hlink>
        <a:folHlink>
          <a:srgbClr val="EBEB5E"/>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2CE3D"/>
        </a:accent1>
        <a:accent2>
          <a:srgbClr val="B8E62E"/>
        </a:accent2>
        <a:accent3>
          <a:srgbClr val="FFFFFF"/>
        </a:accent3>
        <a:accent4>
          <a:srgbClr val="000000"/>
        </a:accent4>
        <a:accent5>
          <a:srgbClr val="F7E3AF"/>
        </a:accent5>
        <a:accent6>
          <a:srgbClr val="A6D029"/>
        </a:accent6>
        <a:hlink>
          <a:srgbClr val="E6E62E"/>
        </a:hlink>
        <a:folHlink>
          <a:srgbClr val="B6F2B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2C2DE"/>
        </a:accent1>
        <a:accent2>
          <a:srgbClr val="D9D92B"/>
        </a:accent2>
        <a:accent3>
          <a:srgbClr val="FFFFFF"/>
        </a:accent3>
        <a:accent4>
          <a:srgbClr val="000000"/>
        </a:accent4>
        <a:accent5>
          <a:srgbClr val="F7DDEC"/>
        </a:accent5>
        <a:accent6>
          <a:srgbClr val="C4C426"/>
        </a:accent6>
        <a:hlink>
          <a:srgbClr val="FFD2C1"/>
        </a:hlink>
        <a:folHlink>
          <a:srgbClr val="D4CDF7"/>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AAE0F2"/>
        </a:accent1>
        <a:accent2>
          <a:srgbClr val="F2C7AA"/>
        </a:accent2>
        <a:accent3>
          <a:srgbClr val="FFFFFF"/>
        </a:accent3>
        <a:accent4>
          <a:srgbClr val="000000"/>
        </a:accent4>
        <a:accent5>
          <a:srgbClr val="D2EDF7"/>
        </a:accent5>
        <a:accent6>
          <a:srgbClr val="DBB49A"/>
        </a:accent6>
        <a:hlink>
          <a:srgbClr val="EDCCFF"/>
        </a:hlink>
        <a:folHlink>
          <a:srgbClr val="E6E62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9900"/>
        </a:dk2>
        <a:lt2>
          <a:srgbClr val="FFFFFF"/>
        </a:lt2>
        <a:accent1>
          <a:srgbClr val="CCCC14"/>
        </a:accent1>
        <a:accent2>
          <a:srgbClr val="D9D92B"/>
        </a:accent2>
        <a:accent3>
          <a:srgbClr val="CACAAA"/>
        </a:accent3>
        <a:accent4>
          <a:srgbClr val="DADADA"/>
        </a:accent4>
        <a:accent5>
          <a:srgbClr val="E2E2AA"/>
        </a:accent5>
        <a:accent6>
          <a:srgbClr val="C4C426"/>
        </a:accent6>
        <a:hlink>
          <a:srgbClr val="E6E62E"/>
        </a:hlink>
        <a:folHlink>
          <a:srgbClr val="EBEB5E"/>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9900"/>
        </a:dk2>
        <a:lt2>
          <a:srgbClr val="FFFFFF"/>
        </a:lt2>
        <a:accent1>
          <a:srgbClr val="F2C2DE"/>
        </a:accent1>
        <a:accent2>
          <a:srgbClr val="D9D92B"/>
        </a:accent2>
        <a:accent3>
          <a:srgbClr val="CACAAA"/>
        </a:accent3>
        <a:accent4>
          <a:srgbClr val="DADADA"/>
        </a:accent4>
        <a:accent5>
          <a:srgbClr val="F7DDEC"/>
        </a:accent5>
        <a:accent6>
          <a:srgbClr val="C4C426"/>
        </a:accent6>
        <a:hlink>
          <a:srgbClr val="FFD2C1"/>
        </a:hlink>
        <a:folHlink>
          <a:srgbClr val="D4CDF7"/>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9900"/>
        </a:dk2>
        <a:lt2>
          <a:srgbClr val="FFFFFF"/>
        </a:lt2>
        <a:accent1>
          <a:srgbClr val="AAE0F2"/>
        </a:accent1>
        <a:accent2>
          <a:srgbClr val="F2C7AA"/>
        </a:accent2>
        <a:accent3>
          <a:srgbClr val="CACAAA"/>
        </a:accent3>
        <a:accent4>
          <a:srgbClr val="DADADA"/>
        </a:accent4>
        <a:accent5>
          <a:srgbClr val="D2EDF7"/>
        </a:accent5>
        <a:accent6>
          <a:srgbClr val="DBB49A"/>
        </a:accent6>
        <a:hlink>
          <a:srgbClr val="EDCCFF"/>
        </a:hlink>
        <a:folHlink>
          <a:srgbClr val="E6E62E"/>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CCCC14"/>
        </a:accent1>
        <a:accent2>
          <a:srgbClr val="D9D92B"/>
        </a:accent2>
        <a:accent3>
          <a:srgbClr val="FFFFFF"/>
        </a:accent3>
        <a:accent4>
          <a:srgbClr val="000000"/>
        </a:accent4>
        <a:accent5>
          <a:srgbClr val="E2E2AA"/>
        </a:accent5>
        <a:accent6>
          <a:srgbClr val="C4C426"/>
        </a:accent6>
        <a:hlink>
          <a:srgbClr val="E6E62E"/>
        </a:hlink>
        <a:folHlink>
          <a:srgbClr val="EBEB5E"/>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2CE3D"/>
        </a:accent1>
        <a:accent2>
          <a:srgbClr val="B8E62E"/>
        </a:accent2>
        <a:accent3>
          <a:srgbClr val="FFFFFF"/>
        </a:accent3>
        <a:accent4>
          <a:srgbClr val="000000"/>
        </a:accent4>
        <a:accent5>
          <a:srgbClr val="F7E3AF"/>
        </a:accent5>
        <a:accent6>
          <a:srgbClr val="A6D029"/>
        </a:accent6>
        <a:hlink>
          <a:srgbClr val="E6E62E"/>
        </a:hlink>
        <a:folHlink>
          <a:srgbClr val="B6F2B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2C2DE"/>
        </a:accent1>
        <a:accent2>
          <a:srgbClr val="D9D92B"/>
        </a:accent2>
        <a:accent3>
          <a:srgbClr val="FFFFFF"/>
        </a:accent3>
        <a:accent4>
          <a:srgbClr val="000000"/>
        </a:accent4>
        <a:accent5>
          <a:srgbClr val="F7DDEC"/>
        </a:accent5>
        <a:accent6>
          <a:srgbClr val="C4C426"/>
        </a:accent6>
        <a:hlink>
          <a:srgbClr val="FFD2C1"/>
        </a:hlink>
        <a:folHlink>
          <a:srgbClr val="D4CDF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AE0F2"/>
        </a:accent1>
        <a:accent2>
          <a:srgbClr val="F2C7AA"/>
        </a:accent2>
        <a:accent3>
          <a:srgbClr val="FFFFFF"/>
        </a:accent3>
        <a:accent4>
          <a:srgbClr val="000000"/>
        </a:accent4>
        <a:accent5>
          <a:srgbClr val="D2EDF7"/>
        </a:accent5>
        <a:accent6>
          <a:srgbClr val="DBB49A"/>
        </a:accent6>
        <a:hlink>
          <a:srgbClr val="EDCCFF"/>
        </a:hlink>
        <a:folHlink>
          <a:srgbClr val="E6E62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Office Theme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3300"/>
        </a:dk2>
        <a:lt2>
          <a:srgbClr val="FFFFFF"/>
        </a:lt2>
        <a:accent1>
          <a:srgbClr val="D97B4C"/>
        </a:accent1>
        <a:accent2>
          <a:srgbClr val="E68A5C"/>
        </a:accent2>
        <a:accent3>
          <a:srgbClr val="CAADAA"/>
        </a:accent3>
        <a:accent4>
          <a:srgbClr val="DADADA"/>
        </a:accent4>
        <a:accent5>
          <a:srgbClr val="E9BFB2"/>
        </a:accent5>
        <a:accent6>
          <a:srgbClr val="D07D53"/>
        </a:accent6>
        <a:hlink>
          <a:srgbClr val="F2A279"/>
        </a:hlink>
        <a:folHlink>
          <a:srgbClr val="FFBB99"/>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3300"/>
        </a:dk2>
        <a:lt2>
          <a:srgbClr val="FFFFFF"/>
        </a:lt2>
        <a:accent1>
          <a:srgbClr val="80D474"/>
        </a:accent1>
        <a:accent2>
          <a:srgbClr val="F2996D"/>
        </a:accent2>
        <a:accent3>
          <a:srgbClr val="CAADAA"/>
        </a:accent3>
        <a:accent4>
          <a:srgbClr val="DADADA"/>
        </a:accent4>
        <a:accent5>
          <a:srgbClr val="C0E6BC"/>
        </a:accent5>
        <a:accent6>
          <a:srgbClr val="DB8A62"/>
        </a:accent6>
        <a:hlink>
          <a:srgbClr val="D8DE85"/>
        </a:hlink>
        <a:folHlink>
          <a:srgbClr val="ACC8E6"/>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3300"/>
        </a:dk2>
        <a:lt2>
          <a:srgbClr val="FFFFFF"/>
        </a:lt2>
        <a:accent1>
          <a:srgbClr val="88CFD1"/>
        </a:accent1>
        <a:accent2>
          <a:srgbClr val="D9D56C"/>
        </a:accent2>
        <a:accent3>
          <a:srgbClr val="CAADAA"/>
        </a:accent3>
        <a:accent4>
          <a:srgbClr val="DADADA"/>
        </a:accent4>
        <a:accent5>
          <a:srgbClr val="C3E4E5"/>
        </a:accent5>
        <a:accent6>
          <a:srgbClr val="C4C161"/>
        </a:accent6>
        <a:hlink>
          <a:srgbClr val="DCC7EB"/>
        </a:hlink>
        <a:folHlink>
          <a:srgbClr val="FFAA8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D97B4C"/>
        </a:accent1>
        <a:accent2>
          <a:srgbClr val="E68A5C"/>
        </a:accent2>
        <a:accent3>
          <a:srgbClr val="FFFFFF"/>
        </a:accent3>
        <a:accent4>
          <a:srgbClr val="000000"/>
        </a:accent4>
        <a:accent5>
          <a:srgbClr val="E9BFB2"/>
        </a:accent5>
        <a:accent6>
          <a:srgbClr val="D07D53"/>
        </a:accent6>
        <a:hlink>
          <a:srgbClr val="F2A279"/>
        </a:hlink>
        <a:folHlink>
          <a:srgbClr val="FFBB9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EBA346"/>
        </a:accent1>
        <a:accent2>
          <a:srgbClr val="F2858B"/>
        </a:accent2>
        <a:accent3>
          <a:srgbClr val="FFFFFF"/>
        </a:accent3>
        <a:accent4>
          <a:srgbClr val="000000"/>
        </a:accent4>
        <a:accent5>
          <a:srgbClr val="F3CEB0"/>
        </a:accent5>
        <a:accent6>
          <a:srgbClr val="DB787D"/>
        </a:accent6>
        <a:hlink>
          <a:srgbClr val="FFAA80"/>
        </a:hlink>
        <a:folHlink>
          <a:srgbClr val="F2B6E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0D474"/>
        </a:accent1>
        <a:accent2>
          <a:srgbClr val="F2996D"/>
        </a:accent2>
        <a:accent3>
          <a:srgbClr val="FFFFFF"/>
        </a:accent3>
        <a:accent4>
          <a:srgbClr val="000000"/>
        </a:accent4>
        <a:accent5>
          <a:srgbClr val="C0E6BC"/>
        </a:accent5>
        <a:accent6>
          <a:srgbClr val="DB8A62"/>
        </a:accent6>
        <a:hlink>
          <a:srgbClr val="D8DE85"/>
        </a:hlink>
        <a:folHlink>
          <a:srgbClr val="ACC8E6"/>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8CFD1"/>
        </a:accent1>
        <a:accent2>
          <a:srgbClr val="D9D56C"/>
        </a:accent2>
        <a:accent3>
          <a:srgbClr val="FFFFFF"/>
        </a:accent3>
        <a:accent4>
          <a:srgbClr val="000000"/>
        </a:accent4>
        <a:accent5>
          <a:srgbClr val="C3E4E5"/>
        </a:accent5>
        <a:accent6>
          <a:srgbClr val="C4C161"/>
        </a:accent6>
        <a:hlink>
          <a:srgbClr val="DCC7EB"/>
        </a:hlink>
        <a:folHlink>
          <a:srgbClr val="FFAA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1_Default Design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3300"/>
        </a:dk2>
        <a:lt2>
          <a:srgbClr val="FFFFFF"/>
        </a:lt2>
        <a:accent1>
          <a:srgbClr val="D97B4C"/>
        </a:accent1>
        <a:accent2>
          <a:srgbClr val="E68A5C"/>
        </a:accent2>
        <a:accent3>
          <a:srgbClr val="CAADAA"/>
        </a:accent3>
        <a:accent4>
          <a:srgbClr val="DADADA"/>
        </a:accent4>
        <a:accent5>
          <a:srgbClr val="E9BFB2"/>
        </a:accent5>
        <a:accent6>
          <a:srgbClr val="D07D53"/>
        </a:accent6>
        <a:hlink>
          <a:srgbClr val="F2A279"/>
        </a:hlink>
        <a:folHlink>
          <a:srgbClr val="FFBB99"/>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3300"/>
        </a:dk2>
        <a:lt2>
          <a:srgbClr val="FFFFFF"/>
        </a:lt2>
        <a:accent1>
          <a:srgbClr val="80D474"/>
        </a:accent1>
        <a:accent2>
          <a:srgbClr val="F2996D"/>
        </a:accent2>
        <a:accent3>
          <a:srgbClr val="CAADAA"/>
        </a:accent3>
        <a:accent4>
          <a:srgbClr val="DADADA"/>
        </a:accent4>
        <a:accent5>
          <a:srgbClr val="C0E6BC"/>
        </a:accent5>
        <a:accent6>
          <a:srgbClr val="DB8A62"/>
        </a:accent6>
        <a:hlink>
          <a:srgbClr val="D8DE85"/>
        </a:hlink>
        <a:folHlink>
          <a:srgbClr val="ACC8E6"/>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3300"/>
        </a:dk2>
        <a:lt2>
          <a:srgbClr val="FFFFFF"/>
        </a:lt2>
        <a:accent1>
          <a:srgbClr val="88CFD1"/>
        </a:accent1>
        <a:accent2>
          <a:srgbClr val="D9D56C"/>
        </a:accent2>
        <a:accent3>
          <a:srgbClr val="CAADAA"/>
        </a:accent3>
        <a:accent4>
          <a:srgbClr val="DADADA"/>
        </a:accent4>
        <a:accent5>
          <a:srgbClr val="C3E4E5"/>
        </a:accent5>
        <a:accent6>
          <a:srgbClr val="C4C161"/>
        </a:accent6>
        <a:hlink>
          <a:srgbClr val="DCC7EB"/>
        </a:hlink>
        <a:folHlink>
          <a:srgbClr val="FFAA80"/>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D97B4C"/>
        </a:accent1>
        <a:accent2>
          <a:srgbClr val="E68A5C"/>
        </a:accent2>
        <a:accent3>
          <a:srgbClr val="FFFFFF"/>
        </a:accent3>
        <a:accent4>
          <a:srgbClr val="000000"/>
        </a:accent4>
        <a:accent5>
          <a:srgbClr val="E9BFB2"/>
        </a:accent5>
        <a:accent6>
          <a:srgbClr val="D07D53"/>
        </a:accent6>
        <a:hlink>
          <a:srgbClr val="F2A279"/>
        </a:hlink>
        <a:folHlink>
          <a:srgbClr val="FFBB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EBA346"/>
        </a:accent1>
        <a:accent2>
          <a:srgbClr val="F2858B"/>
        </a:accent2>
        <a:accent3>
          <a:srgbClr val="FFFFFF"/>
        </a:accent3>
        <a:accent4>
          <a:srgbClr val="000000"/>
        </a:accent4>
        <a:accent5>
          <a:srgbClr val="F3CEB0"/>
        </a:accent5>
        <a:accent6>
          <a:srgbClr val="DB787D"/>
        </a:accent6>
        <a:hlink>
          <a:srgbClr val="FFAA80"/>
        </a:hlink>
        <a:folHlink>
          <a:srgbClr val="F2B6E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0D474"/>
        </a:accent1>
        <a:accent2>
          <a:srgbClr val="F2996D"/>
        </a:accent2>
        <a:accent3>
          <a:srgbClr val="FFFFFF"/>
        </a:accent3>
        <a:accent4>
          <a:srgbClr val="000000"/>
        </a:accent4>
        <a:accent5>
          <a:srgbClr val="C0E6BC"/>
        </a:accent5>
        <a:accent6>
          <a:srgbClr val="DB8A62"/>
        </a:accent6>
        <a:hlink>
          <a:srgbClr val="D8DE85"/>
        </a:hlink>
        <a:folHlink>
          <a:srgbClr val="ACC8E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8CFD1"/>
        </a:accent1>
        <a:accent2>
          <a:srgbClr val="D9D56C"/>
        </a:accent2>
        <a:accent3>
          <a:srgbClr val="FFFFFF"/>
        </a:accent3>
        <a:accent4>
          <a:srgbClr val="000000"/>
        </a:accent4>
        <a:accent5>
          <a:srgbClr val="C3E4E5"/>
        </a:accent5>
        <a:accent6>
          <a:srgbClr val="C4C161"/>
        </a:accent6>
        <a:hlink>
          <a:srgbClr val="DCC7EB"/>
        </a:hlink>
        <a:folHlink>
          <a:srgbClr val="FFAA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1">
  <a:themeElements>
    <a:clrScheme name="Office Theme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9900"/>
        </a:dk2>
        <a:lt2>
          <a:srgbClr val="FFFFFF"/>
        </a:lt2>
        <a:accent1>
          <a:srgbClr val="CCCC14"/>
        </a:accent1>
        <a:accent2>
          <a:srgbClr val="D9D92B"/>
        </a:accent2>
        <a:accent3>
          <a:srgbClr val="CACAAA"/>
        </a:accent3>
        <a:accent4>
          <a:srgbClr val="DADADA"/>
        </a:accent4>
        <a:accent5>
          <a:srgbClr val="E2E2AA"/>
        </a:accent5>
        <a:accent6>
          <a:srgbClr val="C4C426"/>
        </a:accent6>
        <a:hlink>
          <a:srgbClr val="E6E62E"/>
        </a:hlink>
        <a:folHlink>
          <a:srgbClr val="EBEB5E"/>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9900"/>
        </a:dk2>
        <a:lt2>
          <a:srgbClr val="FFFFFF"/>
        </a:lt2>
        <a:accent1>
          <a:srgbClr val="F2C2DE"/>
        </a:accent1>
        <a:accent2>
          <a:srgbClr val="D9D92B"/>
        </a:accent2>
        <a:accent3>
          <a:srgbClr val="CACAAA"/>
        </a:accent3>
        <a:accent4>
          <a:srgbClr val="DADADA"/>
        </a:accent4>
        <a:accent5>
          <a:srgbClr val="F7DDEC"/>
        </a:accent5>
        <a:accent6>
          <a:srgbClr val="C4C426"/>
        </a:accent6>
        <a:hlink>
          <a:srgbClr val="FFD2C1"/>
        </a:hlink>
        <a:folHlink>
          <a:srgbClr val="D4CDF7"/>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9900"/>
        </a:dk2>
        <a:lt2>
          <a:srgbClr val="FFFFFF"/>
        </a:lt2>
        <a:accent1>
          <a:srgbClr val="AAE0F2"/>
        </a:accent1>
        <a:accent2>
          <a:srgbClr val="F2C7AA"/>
        </a:accent2>
        <a:accent3>
          <a:srgbClr val="CACAAA"/>
        </a:accent3>
        <a:accent4>
          <a:srgbClr val="DADADA"/>
        </a:accent4>
        <a:accent5>
          <a:srgbClr val="D2EDF7"/>
        </a:accent5>
        <a:accent6>
          <a:srgbClr val="DBB49A"/>
        </a:accent6>
        <a:hlink>
          <a:srgbClr val="EDCCFF"/>
        </a:hlink>
        <a:folHlink>
          <a:srgbClr val="E6E62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CCCC14"/>
        </a:accent1>
        <a:accent2>
          <a:srgbClr val="D9D92B"/>
        </a:accent2>
        <a:accent3>
          <a:srgbClr val="FFFFFF"/>
        </a:accent3>
        <a:accent4>
          <a:srgbClr val="000000"/>
        </a:accent4>
        <a:accent5>
          <a:srgbClr val="E2E2AA"/>
        </a:accent5>
        <a:accent6>
          <a:srgbClr val="C4C426"/>
        </a:accent6>
        <a:hlink>
          <a:srgbClr val="E6E62E"/>
        </a:hlink>
        <a:folHlink>
          <a:srgbClr val="EBEB5E"/>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2CE3D"/>
        </a:accent1>
        <a:accent2>
          <a:srgbClr val="B8E62E"/>
        </a:accent2>
        <a:accent3>
          <a:srgbClr val="FFFFFF"/>
        </a:accent3>
        <a:accent4>
          <a:srgbClr val="000000"/>
        </a:accent4>
        <a:accent5>
          <a:srgbClr val="F7E3AF"/>
        </a:accent5>
        <a:accent6>
          <a:srgbClr val="A6D029"/>
        </a:accent6>
        <a:hlink>
          <a:srgbClr val="E6E62E"/>
        </a:hlink>
        <a:folHlink>
          <a:srgbClr val="B6F2B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2C2DE"/>
        </a:accent1>
        <a:accent2>
          <a:srgbClr val="D9D92B"/>
        </a:accent2>
        <a:accent3>
          <a:srgbClr val="FFFFFF"/>
        </a:accent3>
        <a:accent4>
          <a:srgbClr val="000000"/>
        </a:accent4>
        <a:accent5>
          <a:srgbClr val="F7DDEC"/>
        </a:accent5>
        <a:accent6>
          <a:srgbClr val="C4C426"/>
        </a:accent6>
        <a:hlink>
          <a:srgbClr val="FFD2C1"/>
        </a:hlink>
        <a:folHlink>
          <a:srgbClr val="D4CDF7"/>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AAE0F2"/>
        </a:accent1>
        <a:accent2>
          <a:srgbClr val="F2C7AA"/>
        </a:accent2>
        <a:accent3>
          <a:srgbClr val="FFFFFF"/>
        </a:accent3>
        <a:accent4>
          <a:srgbClr val="000000"/>
        </a:accent4>
        <a:accent5>
          <a:srgbClr val="D2EDF7"/>
        </a:accent5>
        <a:accent6>
          <a:srgbClr val="DBB49A"/>
        </a:accent6>
        <a:hlink>
          <a:srgbClr val="EDCCFF"/>
        </a:hlink>
        <a:folHlink>
          <a:srgbClr val="E6E62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1_Default Design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9900"/>
        </a:dk2>
        <a:lt2>
          <a:srgbClr val="FFFFFF"/>
        </a:lt2>
        <a:accent1>
          <a:srgbClr val="CCCC14"/>
        </a:accent1>
        <a:accent2>
          <a:srgbClr val="D9D92B"/>
        </a:accent2>
        <a:accent3>
          <a:srgbClr val="CACAAA"/>
        </a:accent3>
        <a:accent4>
          <a:srgbClr val="DADADA"/>
        </a:accent4>
        <a:accent5>
          <a:srgbClr val="E2E2AA"/>
        </a:accent5>
        <a:accent6>
          <a:srgbClr val="C4C426"/>
        </a:accent6>
        <a:hlink>
          <a:srgbClr val="E6E62E"/>
        </a:hlink>
        <a:folHlink>
          <a:srgbClr val="EBEB5E"/>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9900"/>
        </a:dk2>
        <a:lt2>
          <a:srgbClr val="FFFFFF"/>
        </a:lt2>
        <a:accent1>
          <a:srgbClr val="F2CE3D"/>
        </a:accent1>
        <a:accent2>
          <a:srgbClr val="B8E62E"/>
        </a:accent2>
        <a:accent3>
          <a:srgbClr val="CACAAA"/>
        </a:accent3>
        <a:accent4>
          <a:srgbClr val="DADADA"/>
        </a:accent4>
        <a:accent5>
          <a:srgbClr val="F7E3AF"/>
        </a:accent5>
        <a:accent6>
          <a:srgbClr val="A6D029"/>
        </a:accent6>
        <a:hlink>
          <a:srgbClr val="E6E62E"/>
        </a:hlink>
        <a:folHlink>
          <a:srgbClr val="B6F2B6"/>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9900"/>
        </a:dk2>
        <a:lt2>
          <a:srgbClr val="FFFFFF"/>
        </a:lt2>
        <a:accent1>
          <a:srgbClr val="F2C2DE"/>
        </a:accent1>
        <a:accent2>
          <a:srgbClr val="D9D92B"/>
        </a:accent2>
        <a:accent3>
          <a:srgbClr val="CACAAA"/>
        </a:accent3>
        <a:accent4>
          <a:srgbClr val="DADADA"/>
        </a:accent4>
        <a:accent5>
          <a:srgbClr val="F7DDEC"/>
        </a:accent5>
        <a:accent6>
          <a:srgbClr val="C4C426"/>
        </a:accent6>
        <a:hlink>
          <a:srgbClr val="FFD2C1"/>
        </a:hlink>
        <a:folHlink>
          <a:srgbClr val="D4CDF7"/>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9900"/>
        </a:dk2>
        <a:lt2>
          <a:srgbClr val="FFFFFF"/>
        </a:lt2>
        <a:accent1>
          <a:srgbClr val="AAE0F2"/>
        </a:accent1>
        <a:accent2>
          <a:srgbClr val="F2C7AA"/>
        </a:accent2>
        <a:accent3>
          <a:srgbClr val="CACAAA"/>
        </a:accent3>
        <a:accent4>
          <a:srgbClr val="DADADA"/>
        </a:accent4>
        <a:accent5>
          <a:srgbClr val="D2EDF7"/>
        </a:accent5>
        <a:accent6>
          <a:srgbClr val="DBB49A"/>
        </a:accent6>
        <a:hlink>
          <a:srgbClr val="EDCCFF"/>
        </a:hlink>
        <a:folHlink>
          <a:srgbClr val="E6E62E"/>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CCCC14"/>
        </a:accent1>
        <a:accent2>
          <a:srgbClr val="D9D92B"/>
        </a:accent2>
        <a:accent3>
          <a:srgbClr val="FFFFFF"/>
        </a:accent3>
        <a:accent4>
          <a:srgbClr val="000000"/>
        </a:accent4>
        <a:accent5>
          <a:srgbClr val="E2E2AA"/>
        </a:accent5>
        <a:accent6>
          <a:srgbClr val="C4C426"/>
        </a:accent6>
        <a:hlink>
          <a:srgbClr val="E6E62E"/>
        </a:hlink>
        <a:folHlink>
          <a:srgbClr val="EBEB5E"/>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2CE3D"/>
        </a:accent1>
        <a:accent2>
          <a:srgbClr val="B8E62E"/>
        </a:accent2>
        <a:accent3>
          <a:srgbClr val="FFFFFF"/>
        </a:accent3>
        <a:accent4>
          <a:srgbClr val="000000"/>
        </a:accent4>
        <a:accent5>
          <a:srgbClr val="F7E3AF"/>
        </a:accent5>
        <a:accent6>
          <a:srgbClr val="A6D029"/>
        </a:accent6>
        <a:hlink>
          <a:srgbClr val="E6E62E"/>
        </a:hlink>
        <a:folHlink>
          <a:srgbClr val="B6F2B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2C2DE"/>
        </a:accent1>
        <a:accent2>
          <a:srgbClr val="D9D92B"/>
        </a:accent2>
        <a:accent3>
          <a:srgbClr val="FFFFFF"/>
        </a:accent3>
        <a:accent4>
          <a:srgbClr val="000000"/>
        </a:accent4>
        <a:accent5>
          <a:srgbClr val="F7DDEC"/>
        </a:accent5>
        <a:accent6>
          <a:srgbClr val="C4C426"/>
        </a:accent6>
        <a:hlink>
          <a:srgbClr val="FFD2C1"/>
        </a:hlink>
        <a:folHlink>
          <a:srgbClr val="D4CDF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AE0F2"/>
        </a:accent1>
        <a:accent2>
          <a:srgbClr val="F2C7AA"/>
        </a:accent2>
        <a:accent3>
          <a:srgbClr val="FFFFFF"/>
        </a:accent3>
        <a:accent4>
          <a:srgbClr val="000000"/>
        </a:accent4>
        <a:accent5>
          <a:srgbClr val="D2EDF7"/>
        </a:accent5>
        <a:accent6>
          <a:srgbClr val="DBB49A"/>
        </a:accent6>
        <a:hlink>
          <a:srgbClr val="EDCCFF"/>
        </a:hlink>
        <a:folHlink>
          <a:srgbClr val="E6E62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2">
  <a:themeElements>
    <a:clrScheme name="Office Theme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3300"/>
        </a:dk2>
        <a:lt2>
          <a:srgbClr val="FFFFFF"/>
        </a:lt2>
        <a:accent1>
          <a:srgbClr val="D97B4C"/>
        </a:accent1>
        <a:accent2>
          <a:srgbClr val="E68A5C"/>
        </a:accent2>
        <a:accent3>
          <a:srgbClr val="CAADAA"/>
        </a:accent3>
        <a:accent4>
          <a:srgbClr val="DADADA"/>
        </a:accent4>
        <a:accent5>
          <a:srgbClr val="E9BFB2"/>
        </a:accent5>
        <a:accent6>
          <a:srgbClr val="D07D53"/>
        </a:accent6>
        <a:hlink>
          <a:srgbClr val="F2A279"/>
        </a:hlink>
        <a:folHlink>
          <a:srgbClr val="FFBB99"/>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3300"/>
        </a:dk2>
        <a:lt2>
          <a:srgbClr val="FFFFFF"/>
        </a:lt2>
        <a:accent1>
          <a:srgbClr val="EBA346"/>
        </a:accent1>
        <a:accent2>
          <a:srgbClr val="F2858B"/>
        </a:accent2>
        <a:accent3>
          <a:srgbClr val="CAADAA"/>
        </a:accent3>
        <a:accent4>
          <a:srgbClr val="DADADA"/>
        </a:accent4>
        <a:accent5>
          <a:srgbClr val="F3CEB0"/>
        </a:accent5>
        <a:accent6>
          <a:srgbClr val="DB787D"/>
        </a:accent6>
        <a:hlink>
          <a:srgbClr val="FFAA80"/>
        </a:hlink>
        <a:folHlink>
          <a:srgbClr val="F2B6E0"/>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3300"/>
        </a:dk2>
        <a:lt2>
          <a:srgbClr val="FFFFFF"/>
        </a:lt2>
        <a:accent1>
          <a:srgbClr val="80D474"/>
        </a:accent1>
        <a:accent2>
          <a:srgbClr val="F2996D"/>
        </a:accent2>
        <a:accent3>
          <a:srgbClr val="CAADAA"/>
        </a:accent3>
        <a:accent4>
          <a:srgbClr val="DADADA"/>
        </a:accent4>
        <a:accent5>
          <a:srgbClr val="C0E6BC"/>
        </a:accent5>
        <a:accent6>
          <a:srgbClr val="DB8A62"/>
        </a:accent6>
        <a:hlink>
          <a:srgbClr val="D8DE85"/>
        </a:hlink>
        <a:folHlink>
          <a:srgbClr val="ACC8E6"/>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3300"/>
        </a:dk2>
        <a:lt2>
          <a:srgbClr val="FFFFFF"/>
        </a:lt2>
        <a:accent1>
          <a:srgbClr val="88CFD1"/>
        </a:accent1>
        <a:accent2>
          <a:srgbClr val="D9D56C"/>
        </a:accent2>
        <a:accent3>
          <a:srgbClr val="CAADAA"/>
        </a:accent3>
        <a:accent4>
          <a:srgbClr val="DADADA"/>
        </a:accent4>
        <a:accent5>
          <a:srgbClr val="C3E4E5"/>
        </a:accent5>
        <a:accent6>
          <a:srgbClr val="C4C161"/>
        </a:accent6>
        <a:hlink>
          <a:srgbClr val="DCC7EB"/>
        </a:hlink>
        <a:folHlink>
          <a:srgbClr val="FFAA8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D97B4C"/>
        </a:accent1>
        <a:accent2>
          <a:srgbClr val="E68A5C"/>
        </a:accent2>
        <a:accent3>
          <a:srgbClr val="FFFFFF"/>
        </a:accent3>
        <a:accent4>
          <a:srgbClr val="000000"/>
        </a:accent4>
        <a:accent5>
          <a:srgbClr val="E9BFB2"/>
        </a:accent5>
        <a:accent6>
          <a:srgbClr val="D07D53"/>
        </a:accent6>
        <a:hlink>
          <a:srgbClr val="F2A279"/>
        </a:hlink>
        <a:folHlink>
          <a:srgbClr val="FFBB9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EBA346"/>
        </a:accent1>
        <a:accent2>
          <a:srgbClr val="F2858B"/>
        </a:accent2>
        <a:accent3>
          <a:srgbClr val="FFFFFF"/>
        </a:accent3>
        <a:accent4>
          <a:srgbClr val="000000"/>
        </a:accent4>
        <a:accent5>
          <a:srgbClr val="F3CEB0"/>
        </a:accent5>
        <a:accent6>
          <a:srgbClr val="DB787D"/>
        </a:accent6>
        <a:hlink>
          <a:srgbClr val="FFAA80"/>
        </a:hlink>
        <a:folHlink>
          <a:srgbClr val="F2B6E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0D474"/>
        </a:accent1>
        <a:accent2>
          <a:srgbClr val="F2996D"/>
        </a:accent2>
        <a:accent3>
          <a:srgbClr val="FFFFFF"/>
        </a:accent3>
        <a:accent4>
          <a:srgbClr val="000000"/>
        </a:accent4>
        <a:accent5>
          <a:srgbClr val="C0E6BC"/>
        </a:accent5>
        <a:accent6>
          <a:srgbClr val="DB8A62"/>
        </a:accent6>
        <a:hlink>
          <a:srgbClr val="D8DE85"/>
        </a:hlink>
        <a:folHlink>
          <a:srgbClr val="ACC8E6"/>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8CFD1"/>
        </a:accent1>
        <a:accent2>
          <a:srgbClr val="D9D56C"/>
        </a:accent2>
        <a:accent3>
          <a:srgbClr val="FFFFFF"/>
        </a:accent3>
        <a:accent4>
          <a:srgbClr val="000000"/>
        </a:accent4>
        <a:accent5>
          <a:srgbClr val="C3E4E5"/>
        </a:accent5>
        <a:accent6>
          <a:srgbClr val="C4C161"/>
        </a:accent6>
        <a:hlink>
          <a:srgbClr val="DCC7EB"/>
        </a:hlink>
        <a:folHlink>
          <a:srgbClr val="FFAA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1346</TotalTime>
  <Words>1922</Words>
  <Application>Microsoft Office PowerPoint</Application>
  <PresentationFormat>On-screen Show (4:3)</PresentationFormat>
  <Paragraphs>343</Paragraphs>
  <Slides>87</Slides>
  <Notes>8</Notes>
  <HiddenSlides>0</HiddenSlides>
  <MMClips>2</MMClips>
  <ScaleCrop>false</ScaleCrop>
  <HeadingPairs>
    <vt:vector size="4" baseType="variant">
      <vt:variant>
        <vt:lpstr>Theme</vt:lpstr>
      </vt:variant>
      <vt:variant>
        <vt:i4>11</vt:i4>
      </vt:variant>
      <vt:variant>
        <vt:lpstr>Slide Titles</vt:lpstr>
      </vt:variant>
      <vt:variant>
        <vt:i4>87</vt:i4>
      </vt:variant>
    </vt:vector>
  </HeadingPairs>
  <TitlesOfParts>
    <vt:vector size="98" baseType="lpstr">
      <vt:lpstr>Theme1</vt:lpstr>
      <vt:lpstr>1_Default Design</vt:lpstr>
      <vt:lpstr>1_Theme1</vt:lpstr>
      <vt:lpstr>2_Default Design</vt:lpstr>
      <vt:lpstr>Theme2</vt:lpstr>
      <vt:lpstr>3_Default Design</vt:lpstr>
      <vt:lpstr>2_Theme1</vt:lpstr>
      <vt:lpstr>4_Default Design</vt:lpstr>
      <vt:lpstr>1_Theme2</vt:lpstr>
      <vt:lpstr>5_Default Design</vt:lpstr>
      <vt:lpstr>Perspective</vt:lpstr>
      <vt:lpstr>DR. JOSEPH B. FAMA FPSMS Internal Medicine DOH Accredited Physician for Assessment and Management of Drug Dependent </vt:lpstr>
      <vt:lpstr>PowerPoint Presentation</vt:lpstr>
      <vt:lpstr>PowerPoint Presentation</vt:lpstr>
      <vt:lpstr>COCCAINE</vt:lpstr>
      <vt:lpstr>PowerPoint Presentation</vt:lpstr>
      <vt:lpstr>PowerPoint Presentation</vt:lpstr>
      <vt:lpstr>Short-Term Effects </vt:lpstr>
      <vt:lpstr>Long-Term Effects</vt:lpstr>
      <vt:lpstr>PowerPoint Presentation</vt:lpstr>
      <vt:lpstr>Heroin (like opium and morphine)</vt:lpstr>
      <vt:lpstr>Heroin (like opium and morphine)</vt:lpstr>
      <vt:lpstr>Short Term Effect</vt:lpstr>
      <vt:lpstr>Short term effect</vt:lpstr>
      <vt:lpstr>Long Term Effect</vt:lpstr>
      <vt:lpstr>PowerPoint Presentation</vt:lpstr>
      <vt:lpstr>PowerPoint Presentation</vt:lpstr>
      <vt:lpstr>LSD Lysergic Acid Diethylamide</vt:lpstr>
      <vt:lpstr>PowerPoint Presentation</vt:lpstr>
      <vt:lpstr>Physical Effects </vt:lpstr>
      <vt:lpstr>Mental Effects</vt:lpstr>
      <vt:lpstr>Mental Effects</vt:lpstr>
      <vt:lpstr>PowerPoint Presentation</vt:lpstr>
      <vt:lpstr>High on LSD experience several images  coming from many parts of the part.  </vt:lpstr>
      <vt:lpstr>“INHALANT”</vt:lpstr>
      <vt:lpstr>PowerPoint Presentation</vt:lpstr>
      <vt:lpstr>Side Effect</vt:lpstr>
      <vt:lpstr>Long-Term Effects  </vt:lpstr>
      <vt:lpstr>PowerPoint Presentation</vt:lpstr>
      <vt:lpstr>Short Term Effect</vt:lpstr>
      <vt:lpstr>Short Term Effect</vt:lpstr>
      <vt:lpstr>LONG-TERM EFFECTS</vt:lpstr>
      <vt:lpstr>PowerPoint Presentation</vt:lpstr>
      <vt:lpstr>PowerPoint Presentation</vt:lpstr>
      <vt:lpstr>PowerPoint Presentation</vt:lpstr>
      <vt:lpstr>3,4-methylenedioxy-methamphetamine (MDMA)</vt:lpstr>
      <vt:lpstr>3,4-methylenedioxy-methamphetamine (MDMA)</vt:lpstr>
      <vt:lpstr>PowerPoint Presentation</vt:lpstr>
      <vt:lpstr>How does MDMA affect the brain?</vt:lpstr>
      <vt:lpstr>How does MDMA affect the brain?</vt:lpstr>
      <vt:lpstr>PowerPoint Presentation</vt:lpstr>
      <vt:lpstr>PowerPoint Presentation</vt:lpstr>
      <vt:lpstr>Short Term Effect</vt:lpstr>
      <vt:lpstr> Ecstasy Overdose </vt:lpstr>
      <vt:lpstr>Ecstasy Overdose</vt:lpstr>
      <vt:lpstr>PowerPoint Presentation</vt:lpstr>
      <vt:lpstr>Methamphetamine</vt:lpstr>
      <vt:lpstr>PowerPoint Presentation</vt:lpstr>
      <vt:lpstr>PowerPoint Presentation</vt:lpstr>
      <vt:lpstr>THE STAGES OF THE METH “EXPERIENCE”</vt:lpstr>
      <vt:lpstr>THE STAGES OF THE METH “EXPERIENCE”</vt:lpstr>
      <vt:lpstr>1. THE RUSH </vt:lpstr>
      <vt:lpstr>2. THE HIGH </vt:lpstr>
      <vt:lpstr>3. THE BINGE </vt:lpstr>
      <vt:lpstr>PowerPoint Presentation</vt:lpstr>
      <vt:lpstr>4. TWEAKING </vt:lpstr>
      <vt:lpstr>4. TWEAKING </vt:lpstr>
      <vt:lpstr>Intense itching is common  Bugs are crawling under his skin</vt:lpstr>
      <vt:lpstr>PowerPoint Presentation</vt:lpstr>
      <vt:lpstr>5. THE CRASH</vt:lpstr>
      <vt:lpstr>6. METH HANGOVER </vt:lpstr>
      <vt:lpstr>7. WITHDRAWAL</vt:lpstr>
      <vt:lpstr>EFFECTS OF METHAMPHETAMINE</vt:lpstr>
      <vt:lpstr>PowerPoint Presentation</vt:lpstr>
      <vt:lpstr>SHORT-TERM EFFECTS</vt:lpstr>
      <vt:lpstr>SHORT-TERM EFFECTS</vt:lpstr>
      <vt:lpstr>PowerPoint Presentation</vt:lpstr>
      <vt:lpstr>         LONG-TERM EFFECTS </vt:lpstr>
      <vt:lpstr>Cerebral strokes</vt:lpstr>
      <vt:lpstr>         LONG-TERM EFFECTS </vt:lpstr>
      <vt:lpstr>Malnutrition, weight loss</vt:lpstr>
      <vt:lpstr>LONG-TERM EFFECTS</vt:lpstr>
      <vt:lpstr>Severe tooth decay </vt:lpstr>
      <vt:lpstr>PowerPoint Presentation</vt:lpstr>
      <vt:lpstr>PowerPoint Presentation</vt:lpstr>
      <vt:lpstr>PowerPoint Presentation</vt:lpstr>
      <vt:lpstr>PowerPoint Presentation</vt:lpstr>
      <vt:lpstr>PowerPoint Presentation</vt:lpstr>
      <vt:lpstr>FLAKKA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CALASIAO RHU</cp:lastModifiedBy>
  <cp:revision>244</cp:revision>
  <dcterms:created xsi:type="dcterms:W3CDTF">2016-07-25T03:01:44Z</dcterms:created>
  <dcterms:modified xsi:type="dcterms:W3CDTF">2016-11-02T23:00:04Z</dcterms:modified>
</cp:coreProperties>
</file>