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56" r:id="rId3"/>
    <p:sldId id="259" r:id="rId4"/>
    <p:sldId id="260" r:id="rId5"/>
    <p:sldId id="257" r:id="rId6"/>
    <p:sldId id="258" r:id="rId7"/>
    <p:sldId id="272" r:id="rId8"/>
    <p:sldId id="273" r:id="rId9"/>
    <p:sldId id="261" r:id="rId10"/>
    <p:sldId id="290" r:id="rId11"/>
    <p:sldId id="262" r:id="rId12"/>
    <p:sldId id="263" r:id="rId13"/>
    <p:sldId id="264" r:id="rId14"/>
    <p:sldId id="291" r:id="rId15"/>
    <p:sldId id="265" r:id="rId16"/>
    <p:sldId id="266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71" r:id="rId28"/>
    <p:sldId id="28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89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7807E-ECD9-40D2-9B45-4F9A69C6C8B0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ED693-A276-403A-9512-51B1F14C21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7807E-ECD9-40D2-9B45-4F9A69C6C8B0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ED693-A276-403A-9512-51B1F14C2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7807E-ECD9-40D2-9B45-4F9A69C6C8B0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ED693-A276-403A-9512-51B1F14C2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7807E-ECD9-40D2-9B45-4F9A69C6C8B0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ED693-A276-403A-9512-51B1F14C2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7807E-ECD9-40D2-9B45-4F9A69C6C8B0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ED693-A276-403A-9512-51B1F14C21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7807E-ECD9-40D2-9B45-4F9A69C6C8B0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ED693-A276-403A-9512-51B1F14C2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7807E-ECD9-40D2-9B45-4F9A69C6C8B0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ED693-A276-403A-9512-51B1F14C21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7807E-ECD9-40D2-9B45-4F9A69C6C8B0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ED693-A276-403A-9512-51B1F14C2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7807E-ECD9-40D2-9B45-4F9A69C6C8B0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ED693-A276-403A-9512-51B1F14C2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7807E-ECD9-40D2-9B45-4F9A69C6C8B0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ED693-A276-403A-9512-51B1F14C2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777807E-ECD9-40D2-9B45-4F9A69C6C8B0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46ED693-A276-403A-9512-51B1F14C2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777807E-ECD9-40D2-9B45-4F9A69C6C8B0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46ED693-A276-403A-9512-51B1F14C2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md.com/sex-relationships/default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924800" cy="2536825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0000"/>
                </a:solidFill>
                <a:latin typeface="Algerian" pitchFamily="82" charset="0"/>
              </a:rPr>
              <a:t>DR. JOSEPH B. FAMA FPSMS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latin typeface="Vijaya" pitchFamily="34" charset="0"/>
                <a:cs typeface="Vijaya" pitchFamily="34" charset="0"/>
              </a:rPr>
              <a:t>CLINICAL  DEPARTMENT  HEAD </a:t>
            </a:r>
            <a:br>
              <a:rPr lang="en-US" sz="3600" b="1" dirty="0" smtClean="0">
                <a:latin typeface="Vijaya" pitchFamily="34" charset="0"/>
                <a:cs typeface="Vijaya" pitchFamily="34" charset="0"/>
              </a:rPr>
            </a:br>
            <a:r>
              <a:rPr lang="en-US" sz="3600" b="1" dirty="0" smtClean="0">
                <a:latin typeface="Vijaya" pitchFamily="34" charset="0"/>
                <a:cs typeface="Vijaya" pitchFamily="34" charset="0"/>
              </a:rPr>
              <a:t>DOH-DRUG  TREATMENT  AND  REHABILITATION CENTER</a:t>
            </a:r>
            <a:endParaRPr lang="en-US" sz="3600" b="1" dirty="0">
              <a:latin typeface="Vijaya" pitchFamily="34" charset="0"/>
              <a:cs typeface="Vijay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7086600" cy="1752600"/>
          </a:xfrm>
        </p:spPr>
        <p:txBody>
          <a:bodyPr>
            <a:normAutofit/>
          </a:bodyPr>
          <a:lstStyle/>
          <a:p>
            <a:endParaRPr lang="en-US" sz="4800" b="1" dirty="0">
              <a:latin typeface="Algerian" pitchFamily="8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7391401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354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HISTORY TAKING</a:t>
            </a:r>
            <a:br>
              <a:rPr lang="en-US" sz="3600" b="1" dirty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458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General Data</a:t>
            </a:r>
          </a:p>
          <a:p>
            <a:pPr lvl="1"/>
            <a:r>
              <a:rPr lang="en-US" dirty="0" smtClean="0"/>
              <a:t>Voluntary/</a:t>
            </a:r>
            <a:r>
              <a:rPr lang="en-US" dirty="0" err="1" smtClean="0"/>
              <a:t>Compulsary</a:t>
            </a:r>
            <a:endParaRPr lang="en-US" dirty="0" smtClean="0"/>
          </a:p>
          <a:p>
            <a:pPr lvl="1"/>
            <a:r>
              <a:rPr lang="en-US" dirty="0" smtClean="0"/>
              <a:t>Occupation/Education/Religion</a:t>
            </a:r>
          </a:p>
          <a:p>
            <a:pPr lvl="1"/>
            <a:r>
              <a:rPr lang="en-US" dirty="0" smtClean="0"/>
              <a:t>Informant</a:t>
            </a:r>
          </a:p>
          <a:p>
            <a:pPr lvl="1"/>
            <a:r>
              <a:rPr lang="en-US" dirty="0" smtClean="0"/>
              <a:t>Who accompanied</a:t>
            </a:r>
          </a:p>
          <a:p>
            <a:pPr lvl="1"/>
            <a:r>
              <a:rPr lang="en-US" dirty="0" smtClean="0"/>
              <a:t>Legal/Court Case</a:t>
            </a:r>
          </a:p>
          <a:p>
            <a:r>
              <a:rPr lang="en-US" dirty="0" smtClean="0"/>
              <a:t>Chief Complaint</a:t>
            </a:r>
          </a:p>
          <a:p>
            <a:pPr lvl="1"/>
            <a:r>
              <a:rPr lang="en-US" dirty="0" smtClean="0"/>
              <a:t>Petitioner</a:t>
            </a:r>
          </a:p>
          <a:p>
            <a:pPr lvl="1"/>
            <a:r>
              <a:rPr lang="en-US" dirty="0" smtClean="0"/>
              <a:t>Client</a:t>
            </a:r>
          </a:p>
          <a:p>
            <a:r>
              <a:rPr lang="en-US" dirty="0" smtClean="0"/>
              <a:t>History of Present Illness</a:t>
            </a:r>
          </a:p>
          <a:p>
            <a:r>
              <a:rPr lang="en-US" dirty="0" smtClean="0"/>
              <a:t>Drug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8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>
            <a:normAutofit fontScale="85000" lnSpcReduction="20000"/>
          </a:bodyPr>
          <a:lstStyle/>
          <a:p>
            <a:pPr marL="68580" indent="0" algn="ctr">
              <a:buNone/>
            </a:pPr>
            <a:r>
              <a:rPr lang="en-US" sz="4200" b="1" dirty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HISTORY TAKING</a:t>
            </a:r>
          </a:p>
          <a:p>
            <a:pPr algn="ctr"/>
            <a:endParaRPr lang="en-US" dirty="0"/>
          </a:p>
          <a:p>
            <a:pPr>
              <a:lnSpc>
                <a:spcPct val="110000"/>
              </a:lnSpc>
            </a:pPr>
            <a:r>
              <a:rPr lang="en-US" sz="3500" dirty="0" smtClean="0"/>
              <a:t>Maintain </a:t>
            </a:r>
            <a:r>
              <a:rPr lang="en-US" sz="3500" dirty="0"/>
              <a:t>a high index of suspicion for other substances</a:t>
            </a:r>
          </a:p>
          <a:p>
            <a:pPr>
              <a:lnSpc>
                <a:spcPct val="110000"/>
              </a:lnSpc>
            </a:pPr>
            <a:r>
              <a:rPr lang="en-US" sz="3500" dirty="0" smtClean="0"/>
              <a:t>More </a:t>
            </a:r>
            <a:r>
              <a:rPr lang="en-US" sz="3500" dirty="0"/>
              <a:t>detailed questions where indicated</a:t>
            </a:r>
          </a:p>
          <a:p>
            <a:pPr>
              <a:lnSpc>
                <a:spcPct val="110000"/>
              </a:lnSpc>
            </a:pPr>
            <a:r>
              <a:rPr lang="en-US" sz="3500" dirty="0" smtClean="0"/>
              <a:t>Where </a:t>
            </a:r>
            <a:r>
              <a:rPr lang="en-US" sz="3500" dirty="0"/>
              <a:t>a positive history exists</a:t>
            </a:r>
          </a:p>
          <a:p>
            <a:pPr>
              <a:lnSpc>
                <a:spcPct val="110000"/>
              </a:lnSpc>
            </a:pPr>
            <a:r>
              <a:rPr lang="en-US" sz="3500" dirty="0" smtClean="0"/>
              <a:t>Obtain </a:t>
            </a:r>
            <a:r>
              <a:rPr lang="en-US" sz="3500" dirty="0"/>
              <a:t>a comprehensive drug and alcohol history</a:t>
            </a:r>
          </a:p>
          <a:p>
            <a:pPr>
              <a:lnSpc>
                <a:spcPct val="110000"/>
              </a:lnSpc>
            </a:pPr>
            <a:r>
              <a:rPr lang="en-US" sz="3500" dirty="0" smtClean="0"/>
              <a:t>Assess </a:t>
            </a:r>
            <a:r>
              <a:rPr lang="en-US" sz="3500" dirty="0"/>
              <a:t>whether daily intake is increasing of decreasing and if so, why?</a:t>
            </a:r>
          </a:p>
          <a:p>
            <a:pPr>
              <a:lnSpc>
                <a:spcPct val="110000"/>
              </a:lnSpc>
            </a:pPr>
            <a:r>
              <a:rPr lang="en-US" sz="3500" dirty="0" smtClean="0"/>
              <a:t>Assess </a:t>
            </a:r>
            <a:r>
              <a:rPr lang="en-US" sz="3500" dirty="0"/>
              <a:t>avenues for intervention to decrease intake</a:t>
            </a:r>
          </a:p>
        </p:txBody>
      </p:sp>
    </p:spTree>
    <p:extLst>
      <p:ext uri="{BB962C8B-B14F-4D97-AF65-F5344CB8AC3E}">
        <p14:creationId xmlns:p14="http://schemas.microsoft.com/office/powerpoint/2010/main" val="226767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COMPREHENSIVE DRUG AND ALCOHOL HISTORY</a:t>
            </a:r>
            <a:endParaRPr lang="en-US" sz="3200" b="1" dirty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410200"/>
          </a:xfrm>
        </p:spPr>
        <p:txBody>
          <a:bodyPr>
            <a:normAutofit fontScale="25000" lnSpcReduction="20000"/>
          </a:bodyPr>
          <a:lstStyle/>
          <a:p>
            <a:endParaRPr lang="en-US" sz="3200" dirty="0"/>
          </a:p>
          <a:p>
            <a:r>
              <a:rPr lang="en-US" sz="3200" dirty="0" smtClean="0"/>
              <a:t>•</a:t>
            </a:r>
            <a:r>
              <a:rPr lang="en-US" sz="9600" dirty="0">
                <a:latin typeface="Lucida Sans Unicode" pitchFamily="34" charset="0"/>
                <a:cs typeface="Lucida Sans Unicode" pitchFamily="34" charset="0"/>
              </a:rPr>
              <a:t>Ask about</a:t>
            </a:r>
          </a:p>
          <a:p>
            <a:pPr lvl="1"/>
            <a:r>
              <a:rPr lang="en-US" sz="9600" dirty="0">
                <a:latin typeface="Lucida Sans Unicode" pitchFamily="34" charset="0"/>
                <a:cs typeface="Lucida Sans Unicode" pitchFamily="34" charset="0"/>
              </a:rPr>
              <a:t>•the presenting problem </a:t>
            </a:r>
            <a:r>
              <a:rPr lang="en-US" sz="9600" dirty="0" err="1">
                <a:latin typeface="Lucida Sans Unicode" pitchFamily="34" charset="0"/>
                <a:cs typeface="Lucida Sans Unicode" pitchFamily="34" charset="0"/>
              </a:rPr>
              <a:t>eg</a:t>
            </a:r>
            <a:r>
              <a:rPr lang="en-US" sz="9600" dirty="0">
                <a:latin typeface="Lucida Sans Unicode" pitchFamily="34" charset="0"/>
                <a:cs typeface="Lucida Sans Unicode" pitchFamily="34" charset="0"/>
              </a:rPr>
              <a:t>:</a:t>
            </a:r>
          </a:p>
          <a:p>
            <a:pPr lvl="2"/>
            <a:r>
              <a:rPr lang="en-US" sz="9600" dirty="0">
                <a:latin typeface="Lucida Sans Unicode" pitchFamily="34" charset="0"/>
                <a:cs typeface="Lucida Sans Unicode" pitchFamily="34" charset="0"/>
              </a:rPr>
              <a:t>•Cessation of drug use</a:t>
            </a:r>
          </a:p>
          <a:p>
            <a:pPr lvl="2"/>
            <a:r>
              <a:rPr lang="en-US" sz="9600" dirty="0">
                <a:latin typeface="Lucida Sans Unicode" pitchFamily="34" charset="0"/>
                <a:cs typeface="Lucida Sans Unicode" pitchFamily="34" charset="0"/>
              </a:rPr>
              <a:t>•Accommodation issues</a:t>
            </a:r>
          </a:p>
          <a:p>
            <a:r>
              <a:rPr lang="en-US" sz="9600" dirty="0">
                <a:latin typeface="Lucida Sans Unicode" pitchFamily="34" charset="0"/>
                <a:cs typeface="Lucida Sans Unicode" pitchFamily="34" charset="0"/>
              </a:rPr>
              <a:t>•Forensic issues</a:t>
            </a:r>
          </a:p>
          <a:p>
            <a:pPr lvl="1"/>
            <a:r>
              <a:rPr lang="en-US" sz="9600" dirty="0">
                <a:latin typeface="Lucida Sans Unicode" pitchFamily="34" charset="0"/>
                <a:cs typeface="Lucida Sans Unicode" pitchFamily="34" charset="0"/>
              </a:rPr>
              <a:t>•all drugs of abuse:</a:t>
            </a:r>
          </a:p>
          <a:p>
            <a:r>
              <a:rPr lang="en-US" sz="9600" dirty="0" smtClean="0">
                <a:latin typeface="Lucida Sans Unicode" pitchFamily="34" charset="0"/>
                <a:cs typeface="Lucida Sans Unicode" pitchFamily="34" charset="0"/>
              </a:rPr>
              <a:t>–</a:t>
            </a:r>
            <a:r>
              <a:rPr lang="en-US" sz="9600" dirty="0">
                <a:latin typeface="Lucida Sans Unicode" pitchFamily="34" charset="0"/>
                <a:cs typeface="Lucida Sans Unicode" pitchFamily="34" charset="0"/>
              </a:rPr>
              <a:t>Tobacco</a:t>
            </a:r>
          </a:p>
          <a:p>
            <a:r>
              <a:rPr lang="en-US" sz="9600" dirty="0">
                <a:latin typeface="Lucida Sans Unicode" pitchFamily="34" charset="0"/>
                <a:cs typeface="Lucida Sans Unicode" pitchFamily="34" charset="0"/>
              </a:rPr>
              <a:t>–Alcohol</a:t>
            </a:r>
          </a:p>
          <a:p>
            <a:r>
              <a:rPr lang="en-US" sz="9600" dirty="0">
                <a:latin typeface="Lucida Sans Unicode" pitchFamily="34" charset="0"/>
                <a:cs typeface="Lucida Sans Unicode" pitchFamily="34" charset="0"/>
              </a:rPr>
              <a:t>–Cannabis</a:t>
            </a:r>
          </a:p>
          <a:p>
            <a:r>
              <a:rPr lang="en-US" sz="9600" dirty="0">
                <a:latin typeface="Lucida Sans Unicode" pitchFamily="34" charset="0"/>
                <a:cs typeface="Lucida Sans Unicode" pitchFamily="34" charset="0"/>
              </a:rPr>
              <a:t>–Misuse of prescribed drugs (especially benzodiazepines) </a:t>
            </a:r>
          </a:p>
          <a:p>
            <a:r>
              <a:rPr lang="en-US" sz="9600" dirty="0" smtClean="0">
                <a:latin typeface="Lucida Sans Unicode" pitchFamily="34" charset="0"/>
                <a:cs typeface="Lucida Sans Unicode" pitchFamily="34" charset="0"/>
              </a:rPr>
              <a:t>–</a:t>
            </a:r>
            <a:r>
              <a:rPr lang="en-US" sz="9600" dirty="0">
                <a:latin typeface="Lucida Sans Unicode" pitchFamily="34" charset="0"/>
                <a:cs typeface="Lucida Sans Unicode" pitchFamily="34" charset="0"/>
              </a:rPr>
              <a:t>Stimulants (cocaine, amphetamine)</a:t>
            </a:r>
          </a:p>
          <a:p>
            <a:r>
              <a:rPr lang="en-US" sz="9600" dirty="0">
                <a:latin typeface="Lucida Sans Unicode" pitchFamily="34" charset="0"/>
                <a:cs typeface="Lucida Sans Unicode" pitchFamily="34" charset="0"/>
              </a:rPr>
              <a:t>–Opioids</a:t>
            </a:r>
          </a:p>
          <a:p>
            <a:r>
              <a:rPr lang="en-US" sz="9600" dirty="0">
                <a:latin typeface="Lucida Sans Unicode" pitchFamily="34" charset="0"/>
                <a:cs typeface="Lucida Sans Unicode" pitchFamily="34" charset="0"/>
              </a:rPr>
              <a:t>–Hallucinogens</a:t>
            </a:r>
          </a:p>
        </p:txBody>
      </p:sp>
    </p:spTree>
    <p:extLst>
      <p:ext uri="{BB962C8B-B14F-4D97-AF65-F5344CB8AC3E}">
        <p14:creationId xmlns:p14="http://schemas.microsoft.com/office/powerpoint/2010/main" val="19593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COMPREHENSIVE DRUG AND ALCOHOL HISTORY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Ask </a:t>
            </a: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about</a:t>
            </a:r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:</a:t>
            </a:r>
          </a:p>
          <a:p>
            <a:endParaRPr lang="en-US" sz="2800" dirty="0">
              <a:latin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–Frequency/duration/amount used</a:t>
            </a:r>
          </a:p>
          <a:p>
            <a:pPr lvl="1"/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–route of administration</a:t>
            </a:r>
          </a:p>
          <a:p>
            <a:pPr lvl="1"/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–Previous attempts at reduction or </a:t>
            </a:r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cessation of </a:t>
            </a: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substance </a:t>
            </a:r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use</a:t>
            </a:r>
          </a:p>
          <a:p>
            <a:pPr lvl="1"/>
            <a:endParaRPr lang="en-US" sz="2800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Does </a:t>
            </a: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your patient want to stop or cut down</a:t>
            </a:r>
            <a:r>
              <a:rPr lang="en-US" sz="3200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52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HISTORY TAKING</a:t>
            </a:r>
            <a:br>
              <a:rPr lang="en-US" sz="3600" b="1" dirty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7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Past Medical History</a:t>
            </a:r>
          </a:p>
          <a:p>
            <a:pPr lvl="1"/>
            <a:r>
              <a:rPr lang="en-US" sz="2800" dirty="0" smtClean="0"/>
              <a:t>Accident related to Drug use</a:t>
            </a:r>
          </a:p>
          <a:p>
            <a:pPr lvl="1"/>
            <a:r>
              <a:rPr lang="en-US" sz="2800" dirty="0" smtClean="0"/>
              <a:t>Medical Problem related </a:t>
            </a:r>
            <a:r>
              <a:rPr lang="en-US" sz="2800" dirty="0"/>
              <a:t>to Drug </a:t>
            </a:r>
            <a:r>
              <a:rPr lang="en-US" sz="2800" dirty="0" smtClean="0"/>
              <a:t>use</a:t>
            </a:r>
          </a:p>
          <a:p>
            <a:pPr lvl="1"/>
            <a:r>
              <a:rPr lang="en-US" sz="2800" dirty="0" err="1" smtClean="0"/>
              <a:t>Maintenace</a:t>
            </a:r>
            <a:r>
              <a:rPr lang="en-US" sz="2800" dirty="0" smtClean="0"/>
              <a:t> Medication such as  medical or psychiatric drug</a:t>
            </a:r>
          </a:p>
          <a:p>
            <a:pPr lvl="1"/>
            <a:r>
              <a:rPr lang="en-US" sz="2800" dirty="0" err="1" smtClean="0"/>
              <a:t>Hx</a:t>
            </a:r>
            <a:r>
              <a:rPr lang="en-US" sz="2800" dirty="0" smtClean="0"/>
              <a:t> of Rehabilitation</a:t>
            </a:r>
          </a:p>
          <a:p>
            <a:r>
              <a:rPr lang="en-US" sz="2800" dirty="0" smtClean="0"/>
              <a:t>Family and Social </a:t>
            </a:r>
            <a:r>
              <a:rPr lang="en-US" sz="2800" dirty="0" err="1" smtClean="0"/>
              <a:t>Hx</a:t>
            </a:r>
            <a:endParaRPr lang="en-US" sz="2800" dirty="0" smtClean="0"/>
          </a:p>
          <a:p>
            <a:pPr lvl="1"/>
            <a:r>
              <a:rPr lang="en-US" sz="2800" dirty="0" err="1" smtClean="0"/>
              <a:t>Heredo</a:t>
            </a:r>
            <a:r>
              <a:rPr lang="en-US" sz="2800" dirty="0" smtClean="0"/>
              <a:t> familial </a:t>
            </a:r>
            <a:r>
              <a:rPr lang="en-US" sz="2800" dirty="0" err="1" smtClean="0"/>
              <a:t>Dse</a:t>
            </a:r>
            <a:r>
              <a:rPr lang="en-US" sz="2800" dirty="0" smtClean="0"/>
              <a:t>./ Childhood, Education, Employment status</a:t>
            </a:r>
          </a:p>
          <a:p>
            <a:r>
              <a:rPr lang="en-US" sz="2800" dirty="0" smtClean="0"/>
              <a:t>MSE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745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8077200" cy="6477000"/>
          </a:xfrm>
        </p:spPr>
        <p:txBody>
          <a:bodyPr>
            <a:normAutofit fontScale="85000" lnSpcReduction="20000"/>
          </a:bodyPr>
          <a:lstStyle/>
          <a:p>
            <a:endParaRPr lang="en-US" sz="3200" dirty="0"/>
          </a:p>
          <a:p>
            <a:pPr marL="68580" indent="0">
              <a:lnSpc>
                <a:spcPct val="120000"/>
              </a:lnSpc>
              <a:buNone/>
            </a:pPr>
            <a:r>
              <a:rPr lang="en-US" sz="32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Physical </a:t>
            </a:r>
            <a:r>
              <a:rPr lang="en-US" sz="3200" b="1" dirty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examination 1: </a:t>
            </a:r>
            <a:endParaRPr lang="en-US" sz="3200" b="1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68580" indent="0">
              <a:lnSpc>
                <a:spcPct val="120000"/>
              </a:lnSpc>
              <a:buNone/>
            </a:pPr>
            <a:endParaRPr lang="en-US" sz="3200" b="1" dirty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latin typeface="Lucida Sans Unicode" pitchFamily="34" charset="0"/>
                <a:cs typeface="Lucida Sans Unicode" pitchFamily="34" charset="0"/>
              </a:rPr>
              <a:t>Intoxication </a:t>
            </a:r>
            <a:r>
              <a:rPr lang="en-US" sz="3200" dirty="0">
                <a:latin typeface="Lucida Sans Unicode" pitchFamily="34" charset="0"/>
                <a:cs typeface="Lucida Sans Unicode" pitchFamily="34" charset="0"/>
              </a:rPr>
              <a:t>or withdrawal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latin typeface="Lucida Sans Unicode" pitchFamily="34" charset="0"/>
                <a:cs typeface="Lucida Sans Unicode" pitchFamily="34" charset="0"/>
              </a:rPr>
              <a:t>Your </a:t>
            </a:r>
            <a:r>
              <a:rPr lang="en-US" sz="3200" dirty="0">
                <a:latin typeface="Lucida Sans Unicode" pitchFamily="34" charset="0"/>
                <a:cs typeface="Lucida Sans Unicode" pitchFamily="34" charset="0"/>
              </a:rPr>
              <a:t>general assessment may suggest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Lucida Sans Unicode" pitchFamily="34" charset="0"/>
                <a:cs typeface="Lucida Sans Unicode" pitchFamily="34" charset="0"/>
              </a:rPr>
              <a:t>–intoxication or withdrawal</a:t>
            </a:r>
          </a:p>
          <a:p>
            <a:pPr lvl="2">
              <a:lnSpc>
                <a:spcPct val="120000"/>
              </a:lnSpc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•Drowsiness (alcohol, </a:t>
            </a:r>
            <a:r>
              <a:rPr lang="en-US" dirty="0" err="1">
                <a:latin typeface="Lucida Sans Unicode" pitchFamily="34" charset="0"/>
                <a:cs typeface="Lucida Sans Unicode" pitchFamily="34" charset="0"/>
              </a:rPr>
              <a:t>benzos</a:t>
            </a:r>
            <a:r>
              <a:rPr lang="en-US" dirty="0">
                <a:latin typeface="Lucida Sans Unicode" pitchFamily="34" charset="0"/>
                <a:cs typeface="Lucida Sans Unicode" pitchFamily="34" charset="0"/>
              </a:rPr>
              <a:t>, opiates)</a:t>
            </a:r>
          </a:p>
          <a:p>
            <a:pPr lvl="2">
              <a:lnSpc>
                <a:spcPct val="120000"/>
              </a:lnSpc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•Agitation (sedative withdrawal, or stimulant toxicity)</a:t>
            </a:r>
          </a:p>
          <a:p>
            <a:pPr lvl="2">
              <a:lnSpc>
                <a:spcPct val="120000"/>
              </a:lnSpc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•Tremor (alcohol, </a:t>
            </a:r>
            <a:r>
              <a:rPr lang="en-US" dirty="0" err="1">
                <a:latin typeface="Lucida Sans Unicode" pitchFamily="34" charset="0"/>
                <a:cs typeface="Lucida Sans Unicode" pitchFamily="34" charset="0"/>
              </a:rPr>
              <a:t>benzo</a:t>
            </a:r>
            <a:r>
              <a:rPr lang="en-US" dirty="0">
                <a:latin typeface="Lucida Sans Unicode" pitchFamily="34" charset="0"/>
                <a:cs typeface="Lucida Sans Unicode" pitchFamily="34" charset="0"/>
              </a:rPr>
              <a:t> withdrawal)</a:t>
            </a:r>
          </a:p>
          <a:p>
            <a:pPr lvl="2">
              <a:lnSpc>
                <a:spcPct val="120000"/>
              </a:lnSpc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•Diaphoresis (alcohol and opioid withdrawal)</a:t>
            </a:r>
          </a:p>
          <a:p>
            <a:pPr lvl="2">
              <a:lnSpc>
                <a:spcPct val="120000"/>
              </a:lnSpc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•Slurred speech, ataxia (alcohol, </a:t>
            </a:r>
            <a:r>
              <a:rPr lang="en-US" dirty="0" err="1">
                <a:latin typeface="Lucida Sans Unicode" pitchFamily="34" charset="0"/>
                <a:cs typeface="Lucida Sans Unicode" pitchFamily="34" charset="0"/>
              </a:rPr>
              <a:t>benzo</a:t>
            </a:r>
            <a:r>
              <a:rPr lang="en-US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>
                <a:latin typeface="Lucida Sans Unicode" pitchFamily="34" charset="0"/>
                <a:cs typeface="Lucida Sans Unicode" pitchFamily="34" charset="0"/>
              </a:rPr>
              <a:t>intox</a:t>
            </a:r>
            <a:r>
              <a:rPr lang="en-US" dirty="0">
                <a:latin typeface="Lucida Sans Unicode" pitchFamily="34" charset="0"/>
                <a:cs typeface="Lucida Sans Unicode" pitchFamily="34" charset="0"/>
              </a:rPr>
              <a:t>.)</a:t>
            </a:r>
          </a:p>
          <a:p>
            <a:pPr lvl="2">
              <a:lnSpc>
                <a:spcPct val="120000"/>
              </a:lnSpc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•Pupils (especially opiates)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Lucida Sans Unicode" pitchFamily="34" charset="0"/>
                <a:cs typeface="Lucida Sans Unicode" pitchFamily="34" charset="0"/>
              </a:rPr>
              <a:t>–Confusion </a:t>
            </a:r>
            <a:r>
              <a:rPr lang="en-US" sz="3200" dirty="0" err="1">
                <a:latin typeface="Lucida Sans Unicode" pitchFamily="34" charset="0"/>
                <a:cs typeface="Lucida Sans Unicode" pitchFamily="34" charset="0"/>
              </a:rPr>
              <a:t>eg</a:t>
            </a:r>
            <a:r>
              <a:rPr lang="en-US" sz="3200" dirty="0">
                <a:latin typeface="Lucida Sans Unicode" pitchFamily="34" charset="0"/>
                <a:cs typeface="Lucida Sans Unicode" pitchFamily="34" charset="0"/>
              </a:rPr>
              <a:t> Wernicke’s, DTs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Lucida Sans Unicode" pitchFamily="34" charset="0"/>
                <a:cs typeface="Lucida Sans Unicode" pitchFamily="34" charset="0"/>
              </a:rPr>
              <a:t>–Psychosis e.g. stimulant related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70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8229600" cy="64770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68580" indent="0">
              <a:buNone/>
            </a:pPr>
            <a:r>
              <a:rPr lang="en-US" sz="33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Physical </a:t>
            </a:r>
            <a:r>
              <a:rPr lang="en-US" sz="3300" b="1" dirty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examination 2: </a:t>
            </a:r>
            <a:endParaRPr lang="en-US" sz="3300" b="1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68580" indent="0">
              <a:buNone/>
            </a:pPr>
            <a:endParaRPr lang="en-US" sz="3300" b="1" dirty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300" dirty="0" smtClean="0">
                <a:latin typeface="Lucida Sans Unicode" pitchFamily="34" charset="0"/>
                <a:cs typeface="Lucida Sans Unicode" pitchFamily="34" charset="0"/>
              </a:rPr>
              <a:t>Medical </a:t>
            </a:r>
            <a:r>
              <a:rPr lang="en-US" sz="3300" dirty="0">
                <a:latin typeface="Lucida Sans Unicode" pitchFamily="34" charset="0"/>
                <a:cs typeface="Lucida Sans Unicode" pitchFamily="34" charset="0"/>
              </a:rPr>
              <a:t>complications</a:t>
            </a:r>
          </a:p>
          <a:p>
            <a:pPr>
              <a:lnSpc>
                <a:spcPct val="120000"/>
              </a:lnSpc>
            </a:pPr>
            <a:r>
              <a:rPr lang="en-US" sz="3300" dirty="0" smtClean="0">
                <a:latin typeface="Lucida Sans Unicode" pitchFamily="34" charset="0"/>
                <a:cs typeface="Lucida Sans Unicode" pitchFamily="34" charset="0"/>
              </a:rPr>
              <a:t>•</a:t>
            </a:r>
            <a:r>
              <a:rPr lang="en-US" sz="3300" dirty="0">
                <a:latin typeface="Lucida Sans Unicode" pitchFamily="34" charset="0"/>
                <a:cs typeface="Lucida Sans Unicode" pitchFamily="34" charset="0"/>
              </a:rPr>
              <a:t>Mental State: sensorium, intoxication, mood, signs of psychosis</a:t>
            </a:r>
          </a:p>
          <a:p>
            <a:pPr>
              <a:lnSpc>
                <a:spcPct val="120000"/>
              </a:lnSpc>
            </a:pPr>
            <a:r>
              <a:rPr lang="en-US" sz="3300" dirty="0">
                <a:latin typeface="Lucida Sans Unicode" pitchFamily="34" charset="0"/>
                <a:cs typeface="Lucida Sans Unicode" pitchFamily="34" charset="0"/>
              </a:rPr>
              <a:t>•Vital signs (</a:t>
            </a:r>
            <a:r>
              <a:rPr lang="en-US" sz="3300" dirty="0" err="1">
                <a:latin typeface="Lucida Sans Unicode" pitchFamily="34" charset="0"/>
                <a:cs typeface="Lucida Sans Unicode" pitchFamily="34" charset="0"/>
              </a:rPr>
              <a:t>eg</a:t>
            </a:r>
            <a:r>
              <a:rPr lang="en-US" sz="3300" dirty="0">
                <a:latin typeface="Lucida Sans Unicode" pitchFamily="34" charset="0"/>
                <a:cs typeface="Lucida Sans Unicode" pitchFamily="34" charset="0"/>
              </a:rPr>
              <a:t> fever, tachycardia of alcohol withdrawal or infectious complications)</a:t>
            </a:r>
          </a:p>
          <a:p>
            <a:pPr>
              <a:lnSpc>
                <a:spcPct val="120000"/>
              </a:lnSpc>
            </a:pPr>
            <a:r>
              <a:rPr lang="en-US" sz="3300" dirty="0">
                <a:latin typeface="Lucida Sans Unicode" pitchFamily="34" charset="0"/>
                <a:cs typeface="Lucida Sans Unicode" pitchFamily="34" charset="0"/>
              </a:rPr>
              <a:t>•Track marks (recent and/or old)</a:t>
            </a:r>
          </a:p>
          <a:p>
            <a:pPr>
              <a:lnSpc>
                <a:spcPct val="120000"/>
              </a:lnSpc>
            </a:pPr>
            <a:r>
              <a:rPr lang="en-US" sz="3300" dirty="0">
                <a:latin typeface="Lucida Sans Unicode" pitchFamily="34" charset="0"/>
                <a:cs typeface="Lucida Sans Unicode" pitchFamily="34" charset="0"/>
              </a:rPr>
              <a:t>•Lymphadenopathy</a:t>
            </a:r>
          </a:p>
          <a:p>
            <a:pPr>
              <a:lnSpc>
                <a:spcPct val="120000"/>
              </a:lnSpc>
            </a:pPr>
            <a:r>
              <a:rPr lang="en-US" sz="3300" dirty="0">
                <a:latin typeface="Lucida Sans Unicode" pitchFamily="34" charset="0"/>
                <a:cs typeface="Lucida Sans Unicode" pitchFamily="34" charset="0"/>
              </a:rPr>
              <a:t>•Liver</a:t>
            </a:r>
          </a:p>
          <a:p>
            <a:pPr>
              <a:lnSpc>
                <a:spcPct val="120000"/>
              </a:lnSpc>
            </a:pPr>
            <a:r>
              <a:rPr lang="en-US" sz="3300" dirty="0">
                <a:latin typeface="Lucida Sans Unicode" pitchFamily="34" charset="0"/>
                <a:cs typeface="Lucida Sans Unicode" pitchFamily="34" charset="0"/>
              </a:rPr>
              <a:t>•Heart</a:t>
            </a:r>
          </a:p>
          <a:p>
            <a:pPr>
              <a:lnSpc>
                <a:spcPct val="120000"/>
              </a:lnSpc>
            </a:pPr>
            <a:r>
              <a:rPr lang="en-US" sz="3300" dirty="0">
                <a:latin typeface="Lucida Sans Unicode" pitchFamily="34" charset="0"/>
                <a:cs typeface="Lucida Sans Unicode" pitchFamily="34" charset="0"/>
              </a:rPr>
              <a:t>•Lungs</a:t>
            </a:r>
          </a:p>
          <a:p>
            <a:pPr>
              <a:lnSpc>
                <a:spcPct val="120000"/>
              </a:lnSpc>
            </a:pPr>
            <a:r>
              <a:rPr lang="en-US" sz="3300" dirty="0" smtClean="0">
                <a:latin typeface="Lucida Sans Unicode" pitchFamily="34" charset="0"/>
                <a:cs typeface="Lucida Sans Unicode" pitchFamily="34" charset="0"/>
              </a:rPr>
              <a:t>•</a:t>
            </a:r>
            <a:r>
              <a:rPr lang="en-US" sz="3300" dirty="0" err="1" smtClean="0">
                <a:latin typeface="Lucida Sans Unicode" pitchFamily="34" charset="0"/>
                <a:cs typeface="Lucida Sans Unicode" pitchFamily="34" charset="0"/>
              </a:rPr>
              <a:t>Neuro</a:t>
            </a:r>
            <a:endParaRPr lang="en-US" sz="3300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57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</a:rPr>
              <a:t>Drug addiction symptoms or behaviors include among others 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Feeling that you have to use the drug regularly — this can be daily or even several times a day</a:t>
            </a:r>
          </a:p>
          <a:p>
            <a:pPr>
              <a:defRPr/>
            </a:pPr>
            <a:r>
              <a:rPr lang="en-US" dirty="0"/>
              <a:t>Having intense urges for the drug</a:t>
            </a:r>
          </a:p>
          <a:p>
            <a:pPr>
              <a:defRPr/>
            </a:pPr>
            <a:r>
              <a:rPr lang="en-US" dirty="0"/>
              <a:t>Over time, needing more of the drug to get the same effect</a:t>
            </a:r>
          </a:p>
          <a:p>
            <a:pPr>
              <a:defRPr/>
            </a:pPr>
            <a:r>
              <a:rPr lang="en-US" dirty="0"/>
              <a:t>Making certain that you maintain a supply of the drug</a:t>
            </a:r>
          </a:p>
          <a:p>
            <a:pPr>
              <a:defRPr/>
            </a:pPr>
            <a:r>
              <a:rPr lang="en-US" dirty="0"/>
              <a:t>Spending money on the drug, even though you can't afford it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2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</a:rPr>
              <a:t>Drug addiction symptoms or behaviors include among others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518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recreational activities because of drug use</a:t>
            </a:r>
          </a:p>
          <a:p>
            <a:pPr>
              <a:defRPr/>
            </a:pPr>
            <a:r>
              <a:rPr lang="en-US" sz="2800" dirty="0"/>
              <a:t>Doing things to get the drug that you normally wouldn't do, such as stealing</a:t>
            </a:r>
          </a:p>
          <a:p>
            <a:pPr>
              <a:defRPr/>
            </a:pPr>
            <a:r>
              <a:rPr lang="en-US" sz="2800" dirty="0"/>
              <a:t>Driving or doing other risky activities when you're under the influence of the drug</a:t>
            </a:r>
          </a:p>
          <a:p>
            <a:pPr>
              <a:defRPr/>
            </a:pPr>
            <a:r>
              <a:rPr lang="en-US" sz="2800" dirty="0"/>
              <a:t>Focusing more and more time and energy on getting and using the drug</a:t>
            </a:r>
          </a:p>
          <a:p>
            <a:pPr>
              <a:defRPr/>
            </a:pPr>
            <a:r>
              <a:rPr lang="en-US" sz="2800" dirty="0"/>
              <a:t>Failing in your attempts to stop using the drug</a:t>
            </a:r>
          </a:p>
          <a:p>
            <a:pPr>
              <a:defRPr/>
            </a:pPr>
            <a:r>
              <a:rPr lang="en-US" sz="2800" dirty="0"/>
              <a:t>Experiencing withdrawal symptoms when you attempt to stop taking the drug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302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</a:rPr>
              <a:t>MEDICAL HISTORY FOR DRUG USE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Q</a:t>
            </a:r>
            <a:r>
              <a:rPr lang="en-US" dirty="0" smtClean="0"/>
              <a:t>uestions </a:t>
            </a:r>
            <a:r>
              <a:rPr lang="en-US" dirty="0"/>
              <a:t>about alcohol, cigarettes, and drug use.</a:t>
            </a:r>
          </a:p>
          <a:p>
            <a:pPr>
              <a:defRPr/>
            </a:pPr>
            <a:r>
              <a:rPr lang="en-US" dirty="0"/>
              <a:t>Some questions might include:</a:t>
            </a:r>
          </a:p>
          <a:p>
            <a:pPr>
              <a:defRPr/>
            </a:pPr>
            <a:r>
              <a:rPr lang="en-US" dirty="0"/>
              <a:t>Have you ever used drugs? How old were you when you started? At what age did you use for the first time?</a:t>
            </a:r>
          </a:p>
          <a:p>
            <a:pPr>
              <a:defRPr/>
            </a:pPr>
            <a:r>
              <a:rPr lang="en-US" dirty="0"/>
              <a:t>Which drugs do you take?</a:t>
            </a:r>
          </a:p>
          <a:p>
            <a:pPr>
              <a:defRPr/>
            </a:pPr>
            <a:r>
              <a:rPr lang="en-US" dirty="0"/>
              <a:t>How do you take the drug?</a:t>
            </a:r>
          </a:p>
          <a:p>
            <a:pPr>
              <a:defRPr/>
            </a:pPr>
            <a:r>
              <a:rPr lang="en-US" dirty="0"/>
              <a:t>When was the last time you used a drug? How often do you use the drug?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0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772400" cy="2590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latin typeface="Cooper Black" pitchFamily="18" charset="0"/>
              </a:rPr>
              <a:t>DRUG AND ALCOHOL ASSESSMENT</a:t>
            </a:r>
            <a:endParaRPr lang="en-US" sz="4800" b="1" dirty="0">
              <a:solidFill>
                <a:srgbClr val="FFC000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1015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</a:rPr>
              <a:t>MEDICAL HISTORY FOR DRUG USE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200" dirty="0"/>
              <a:t>Do you ever use drugs when you are alone? </a:t>
            </a:r>
            <a:endParaRPr lang="en-US" sz="3200" dirty="0" smtClean="0"/>
          </a:p>
          <a:p>
            <a:pPr>
              <a:defRPr/>
            </a:pPr>
            <a:r>
              <a:rPr lang="en-US" sz="3200" dirty="0" smtClean="0"/>
              <a:t>Do </a:t>
            </a:r>
            <a:r>
              <a:rPr lang="en-US" sz="3200" dirty="0"/>
              <a:t>you ever use drugs before or during social activities?</a:t>
            </a:r>
          </a:p>
          <a:p>
            <a:pPr>
              <a:defRPr/>
            </a:pPr>
            <a:r>
              <a:rPr lang="en-US" sz="3200" dirty="0" smtClean="0"/>
              <a:t>Have </a:t>
            </a:r>
            <a:r>
              <a:rPr lang="en-US" sz="3200" dirty="0"/>
              <a:t>any of your friends ever been worried about your use of drugs?</a:t>
            </a:r>
          </a:p>
          <a:p>
            <a:pPr>
              <a:defRPr/>
            </a:pPr>
            <a:r>
              <a:rPr lang="en-US" sz="3200" dirty="0"/>
              <a:t>Have you tried to cut down on or quit using drugs? When you try to quit, do you have any physical symptoms?</a:t>
            </a:r>
          </a:p>
          <a:p>
            <a:pPr>
              <a:defRPr/>
            </a:pPr>
            <a:r>
              <a:rPr lang="en-US" sz="3200" dirty="0"/>
              <a:t>Your doctor also may ask you how you feel about drug use: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6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</a:rPr>
              <a:t>MEDICAL HISTORY FOR DRUG USE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Do you think it's okay to use drugs?</a:t>
            </a:r>
          </a:p>
          <a:p>
            <a:pPr>
              <a:defRPr/>
            </a:pPr>
            <a:r>
              <a:rPr lang="en-US" sz="2800" dirty="0" smtClean="0"/>
              <a:t>Do </a:t>
            </a:r>
            <a:r>
              <a:rPr lang="en-US" sz="2800" dirty="0"/>
              <a:t>you sometimes feel a strong need to use drugs?</a:t>
            </a:r>
          </a:p>
          <a:p>
            <a:pPr>
              <a:defRPr/>
            </a:pPr>
            <a:r>
              <a:rPr lang="en-US" sz="2800" dirty="0"/>
              <a:t>Do you ever change your plans so you can use drugs?</a:t>
            </a:r>
          </a:p>
          <a:p>
            <a:pPr>
              <a:defRPr/>
            </a:pPr>
            <a:r>
              <a:rPr lang="en-US" sz="2800" dirty="0"/>
              <a:t>Do you feel that your drug use is safe?</a:t>
            </a:r>
          </a:p>
          <a:p>
            <a:pPr>
              <a:defRPr/>
            </a:pPr>
            <a:r>
              <a:rPr lang="en-US" sz="2800" dirty="0"/>
              <a:t>Do your friends think drug use is okay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6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MEDICAL HISTORY FOR DRUG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Do your friends think drug use is okay?</a:t>
            </a:r>
          </a:p>
          <a:p>
            <a:pPr>
              <a:defRPr/>
            </a:pPr>
            <a:r>
              <a:rPr lang="en-US" sz="3200" dirty="0"/>
              <a:t>A</a:t>
            </a:r>
            <a:r>
              <a:rPr lang="en-US" sz="3200" dirty="0" smtClean="0"/>
              <a:t>sk </a:t>
            </a:r>
            <a:r>
              <a:rPr lang="en-US" sz="3200" dirty="0"/>
              <a:t>questions about problems at work or with the law or loved ones. For example:</a:t>
            </a:r>
          </a:p>
          <a:p>
            <a:pPr>
              <a:defRPr/>
            </a:pPr>
            <a:r>
              <a:rPr lang="en-US" sz="3200" dirty="0"/>
              <a:t>Have you ever missed work or had problems at work because of drugs?</a:t>
            </a:r>
          </a:p>
          <a:p>
            <a:pPr>
              <a:defRPr/>
            </a:pPr>
            <a:r>
              <a:rPr lang="en-US" sz="3200" dirty="0"/>
              <a:t>Have you ever been arrested for having drugs or because of something you did while using drugs? What happened?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MEDICAL HISTORY FOR DRUG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Have you ever been arrested for driving while using drugs?</a:t>
            </a:r>
          </a:p>
          <a:p>
            <a:pPr>
              <a:defRPr/>
            </a:pPr>
            <a:r>
              <a:rPr lang="en-US" sz="3200" dirty="0"/>
              <a:t>Have you ever been to jail because of drugs?</a:t>
            </a:r>
          </a:p>
          <a:p>
            <a:pPr>
              <a:defRPr/>
            </a:pPr>
            <a:r>
              <a:rPr lang="en-US" sz="3200" dirty="0"/>
              <a:t>Do you feel your drug use is harming your </a:t>
            </a:r>
            <a:r>
              <a:rPr lang="en-US" sz="3200" dirty="0">
                <a:hlinkClick r:id="rId2"/>
              </a:rPr>
              <a:t>relationships</a:t>
            </a:r>
            <a:r>
              <a:rPr lang="en-US" sz="3200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576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Recognizing Drug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458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Sometimes it's difficult to distinguish normal </a:t>
            </a:r>
            <a:r>
              <a:rPr lang="en-US" dirty="0" smtClean="0"/>
              <a:t>person moodiness or </a:t>
            </a:r>
            <a:r>
              <a:rPr lang="en-US" dirty="0"/>
              <a:t>from signs of drug use. Possible indications that </a:t>
            </a:r>
            <a:r>
              <a:rPr lang="en-US" dirty="0" smtClean="0"/>
              <a:t>they are using </a:t>
            </a:r>
            <a:r>
              <a:rPr lang="en-US" dirty="0"/>
              <a:t>drugs include:</a:t>
            </a:r>
          </a:p>
          <a:p>
            <a:endParaRPr lang="en-US" dirty="0"/>
          </a:p>
          <a:p>
            <a:pPr marL="582613" indent="-514350">
              <a:buFont typeface="+mj-lt"/>
              <a:buAutoNum type="arabicPeriod"/>
            </a:pPr>
            <a:r>
              <a:rPr lang="en-US" b="1" dirty="0"/>
              <a:t>Problems at school or work</a:t>
            </a:r>
            <a:r>
              <a:rPr lang="en-US" dirty="0"/>
              <a:t> — frequently missing school or work, a sudden disinterest in school activities or work, or a drop in grades or work performance</a:t>
            </a:r>
          </a:p>
          <a:p>
            <a:pPr marL="582613" indent="-514350">
              <a:buFont typeface="+mj-lt"/>
              <a:buAutoNum type="arabicPeriod"/>
            </a:pPr>
            <a:r>
              <a:rPr lang="en-US" b="1" dirty="0"/>
              <a:t>Physical health issues</a:t>
            </a:r>
            <a:r>
              <a:rPr lang="en-US" dirty="0"/>
              <a:t> — lack of energy and motivation</a:t>
            </a:r>
          </a:p>
        </p:txBody>
      </p:sp>
    </p:spTree>
    <p:extLst>
      <p:ext uri="{BB962C8B-B14F-4D97-AF65-F5344CB8AC3E}">
        <p14:creationId xmlns:p14="http://schemas.microsoft.com/office/powerpoint/2010/main" val="374727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Recognizing Drug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>
            <a:normAutofit/>
          </a:bodyPr>
          <a:lstStyle/>
          <a:p>
            <a:pPr marL="68263" indent="0">
              <a:buNone/>
            </a:pPr>
            <a:r>
              <a:rPr lang="en-US" sz="2800" b="1" dirty="0"/>
              <a:t>3. Neglected appearance</a:t>
            </a:r>
            <a:r>
              <a:rPr lang="en-US" sz="2800" dirty="0"/>
              <a:t> — lack of interest  in clothing, grooming or </a:t>
            </a:r>
            <a:r>
              <a:rPr lang="en-US" sz="2800" dirty="0" smtClean="0"/>
              <a:t>looks</a:t>
            </a:r>
          </a:p>
          <a:p>
            <a:pPr marL="68263" indent="0">
              <a:buNone/>
            </a:pPr>
            <a:endParaRPr lang="en-US" sz="2800" dirty="0"/>
          </a:p>
          <a:p>
            <a:pPr marL="68263" indent="0">
              <a:buNone/>
            </a:pPr>
            <a:r>
              <a:rPr lang="en-US" sz="2800" dirty="0"/>
              <a:t>4. </a:t>
            </a:r>
            <a:r>
              <a:rPr lang="en-US" sz="2800" b="1" dirty="0"/>
              <a:t>Changes in behavior </a:t>
            </a:r>
            <a:r>
              <a:rPr lang="en-US" sz="2800" dirty="0"/>
              <a:t>— exaggerated efforts to bar family members from entering his or her room or being secretive about where he or she goes with </a:t>
            </a:r>
            <a:r>
              <a:rPr lang="en-US" sz="2800" dirty="0" smtClean="0"/>
              <a:t>friends drastic </a:t>
            </a:r>
            <a:r>
              <a:rPr lang="en-US" sz="2800" dirty="0"/>
              <a:t>changes in behavior and in relationships with family and friends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49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Recognizing Drug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Spending money — sudden requests for money without a reasonable </a:t>
            </a:r>
            <a:r>
              <a:rPr lang="en-US" dirty="0" smtClean="0"/>
              <a:t>explanation</a:t>
            </a:r>
          </a:p>
          <a:p>
            <a:r>
              <a:rPr lang="en-US" dirty="0" smtClean="0"/>
              <a:t>or </a:t>
            </a:r>
            <a:r>
              <a:rPr lang="en-US" dirty="0"/>
              <a:t>your discovery that money is missing or has been stolen or that items have disappeared from your home, indicating maybe they're being sold to support drug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51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READINESS TO CHANGE MODEL</a:t>
            </a:r>
            <a:endParaRPr lang="en-US" b="1" dirty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/>
          <a:lstStyle/>
          <a:p>
            <a:pPr marL="68580" lvl="0" indent="0">
              <a:buNone/>
            </a:pPr>
            <a:r>
              <a:rPr lang="en-US" sz="3200" b="1" dirty="0">
                <a:solidFill>
                  <a:schemeClr val="tx1">
                    <a:lumMod val="95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Patient is not ready for change</a:t>
            </a:r>
          </a:p>
          <a:p>
            <a:pPr marL="68580" lvl="0" indent="0">
              <a:buNone/>
            </a:pPr>
            <a:r>
              <a:rPr lang="en-US" sz="2800" b="1" dirty="0" smtClean="0">
                <a:latin typeface="Lucida Sans Unicode" pitchFamily="34" charset="0"/>
                <a:cs typeface="Lucida Sans Unicode" pitchFamily="34" charset="0"/>
              </a:rPr>
              <a:t>            Pre-Contemplation</a:t>
            </a:r>
            <a:r>
              <a:rPr lang="en-US" sz="3200" b="1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endParaRPr lang="en-US" sz="3200" b="1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  <a:p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     Contemplation           Decision             Action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    Maintenance                     Relapse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115718">
            <a:off x="1327813" y="2057836"/>
            <a:ext cx="978408" cy="121158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7331451">
            <a:off x="3206833" y="2773772"/>
            <a:ext cx="585446" cy="71445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377579">
            <a:off x="3961422" y="3304821"/>
            <a:ext cx="642299" cy="56384"/>
          </a:xfrm>
          <a:prstGeom prst="rightArrow">
            <a:avLst>
              <a:gd name="adj1" fmla="val 100000"/>
              <a:gd name="adj2" fmla="val 53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21099721">
            <a:off x="6174286" y="3282722"/>
            <a:ext cx="585446" cy="71445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368374">
            <a:off x="3273784" y="3897991"/>
            <a:ext cx="4186519" cy="98322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1204618">
            <a:off x="3775725" y="4477197"/>
            <a:ext cx="1025345" cy="50817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054852" y="5410200"/>
            <a:ext cx="2273275" cy="909310"/>
            <a:chOff x="308098" y="3112038"/>
            <a:chExt cx="2273275" cy="909310"/>
          </a:xfrm>
        </p:grpSpPr>
        <p:sp>
          <p:nvSpPr>
            <p:cNvPr id="12" name="Chevron 11"/>
            <p:cNvSpPr/>
            <p:nvPr/>
          </p:nvSpPr>
          <p:spPr>
            <a:xfrm>
              <a:off x="308098" y="3112038"/>
              <a:ext cx="2273275" cy="90931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762753" y="3112038"/>
              <a:ext cx="1363965" cy="909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9525" rIns="0" bIns="952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rgbClr val="FF0000"/>
                  </a:solidFill>
                  <a:latin typeface="Lucida Sans Unicode" pitchFamily="34" charset="0"/>
                  <a:cs typeface="Lucida Sans Unicode" pitchFamily="34" charset="0"/>
                </a:rPr>
                <a:t>Goal is reache</a:t>
              </a:r>
              <a:r>
                <a:rPr lang="en-US" b="1" kern="1200" dirty="0" smtClean="0">
                  <a:solidFill>
                    <a:srgbClr val="FF0000"/>
                  </a:solidFill>
                  <a:latin typeface="Lucida Sans Unicode" pitchFamily="34" charset="0"/>
                  <a:cs typeface="Lucida Sans Unicode" pitchFamily="34" charset="0"/>
                </a:rPr>
                <a:t>d EXIT</a:t>
              </a:r>
              <a:endParaRPr lang="en-US" b="1" kern="1200" dirty="0">
                <a:solidFill>
                  <a:srgbClr val="FF0000"/>
                </a:solidFill>
                <a:latin typeface="Lucida Sans Unicode" pitchFamily="34" charset="0"/>
                <a:cs typeface="Lucida Sans Unicode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528406" y="5181600"/>
            <a:ext cx="2466826" cy="986730"/>
            <a:chOff x="3452" y="3724023"/>
            <a:chExt cx="2466826" cy="986730"/>
          </a:xfrm>
        </p:grpSpPr>
        <p:sp>
          <p:nvSpPr>
            <p:cNvPr id="15" name="Chevron 14"/>
            <p:cNvSpPr/>
            <p:nvPr/>
          </p:nvSpPr>
          <p:spPr>
            <a:xfrm>
              <a:off x="3452" y="3724023"/>
              <a:ext cx="2466826" cy="98673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4"/>
            <p:cNvSpPr/>
            <p:nvPr/>
          </p:nvSpPr>
          <p:spPr>
            <a:xfrm>
              <a:off x="496817" y="3724023"/>
              <a:ext cx="1480096" cy="9867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1" kern="1200" dirty="0" smtClean="0">
                  <a:solidFill>
                    <a:srgbClr val="FF0000"/>
                  </a:solidFill>
                  <a:latin typeface="Lucida Sans Unicode" pitchFamily="34" charset="0"/>
                  <a:cs typeface="Lucida Sans Unicode" pitchFamily="34" charset="0"/>
                </a:rPr>
                <a:t>Patient is not ready for change exit</a:t>
              </a:r>
              <a:endParaRPr lang="en-US" sz="1700" b="1" kern="1200" dirty="0">
                <a:solidFill>
                  <a:srgbClr val="FF0000"/>
                </a:solidFill>
                <a:latin typeface="Lucida Sans Unicode" pitchFamily="34" charset="0"/>
                <a:cs typeface="Lucida Sans Unicode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151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Algerian" pitchFamily="82" charset="0"/>
              </a:rPr>
              <a:t>THANK YOU FOR LISTENING</a:t>
            </a:r>
            <a:endParaRPr lang="en-US" sz="4800" dirty="0">
              <a:latin typeface="Algerian" pitchFamily="82" charset="0"/>
            </a:endParaRPr>
          </a:p>
        </p:txBody>
      </p:sp>
      <p:pic>
        <p:nvPicPr>
          <p:cNvPr id="1026" name="Picture 2" descr="H:\PICS SEC. UBIAL VISIT\IMG_81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686800" cy="5486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534400" cy="7010400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  <a:p>
            <a:pPr marL="68580" indent="0" algn="ctr">
              <a:buNone/>
            </a:pPr>
            <a:r>
              <a:rPr lang="en-US" sz="9000" b="1" dirty="0" smtClean="0">
                <a:solidFill>
                  <a:srgbClr val="FFFF00"/>
                </a:solidFill>
                <a:latin typeface="Lucida Sans Unicode" pitchFamily="34" charset="0"/>
                <a:cs typeface="Lucida Sans Unicode" pitchFamily="34" charset="0"/>
              </a:rPr>
              <a:t>OVERVIEW OF ASSESSMENT</a:t>
            </a:r>
            <a:endParaRPr lang="en-US" sz="9000" b="1" dirty="0">
              <a:solidFill>
                <a:srgbClr val="FFFF0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68580" indent="0">
              <a:lnSpc>
                <a:spcPct val="170000"/>
              </a:lnSpc>
              <a:buNone/>
            </a:pPr>
            <a:r>
              <a:rPr lang="en-US" sz="4500" dirty="0" smtClean="0">
                <a:latin typeface="Lucida Sans Unicode" pitchFamily="34" charset="0"/>
                <a:cs typeface="Lucida Sans Unicode" pitchFamily="34" charset="0"/>
              </a:rPr>
              <a:t>     </a:t>
            </a:r>
            <a:r>
              <a:rPr lang="en-US" sz="6000" dirty="0" smtClean="0">
                <a:latin typeface="Lucida Sans Unicode" pitchFamily="34" charset="0"/>
                <a:cs typeface="Lucida Sans Unicode" pitchFamily="34" charset="0"/>
              </a:rPr>
              <a:t>Aim </a:t>
            </a:r>
            <a:r>
              <a:rPr lang="en-US" sz="6000" dirty="0">
                <a:latin typeface="Lucida Sans Unicode" pitchFamily="34" charset="0"/>
                <a:cs typeface="Lucida Sans Unicode" pitchFamily="34" charset="0"/>
              </a:rPr>
              <a:t>of assessment is to </a:t>
            </a:r>
            <a:r>
              <a:rPr lang="en-US" sz="6000" dirty="0" smtClean="0">
                <a:latin typeface="Lucida Sans Unicode" pitchFamily="34" charset="0"/>
                <a:cs typeface="Lucida Sans Unicode" pitchFamily="34" charset="0"/>
              </a:rPr>
              <a:t>:</a:t>
            </a:r>
            <a:endParaRPr lang="en-US" sz="6000" dirty="0">
              <a:latin typeface="Lucida Sans Unicode" pitchFamily="34" charset="0"/>
              <a:cs typeface="Lucida Sans Unicode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6000" dirty="0" smtClean="0">
                <a:latin typeface="Lucida Sans Unicode" pitchFamily="34" charset="0"/>
                <a:cs typeface="Lucida Sans Unicode" pitchFamily="34" charset="0"/>
              </a:rPr>
              <a:t>Obtain </a:t>
            </a:r>
            <a:r>
              <a:rPr lang="en-US" sz="6000" dirty="0">
                <a:latin typeface="Lucida Sans Unicode" pitchFamily="34" charset="0"/>
                <a:cs typeface="Lucida Sans Unicode" pitchFamily="34" charset="0"/>
              </a:rPr>
              <a:t>a relevant drug and alcohol history and perform a physical examination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6000" dirty="0">
                <a:latin typeface="Lucida Sans Unicode" pitchFamily="34" charset="0"/>
                <a:cs typeface="Lucida Sans Unicode" pitchFamily="34" charset="0"/>
              </a:rPr>
              <a:t>–Establish whether there is a diagnosis of a substance use disorder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6000" dirty="0">
                <a:latin typeface="Lucida Sans Unicode" pitchFamily="34" charset="0"/>
                <a:cs typeface="Lucida Sans Unicode" pitchFamily="34" charset="0"/>
              </a:rPr>
              <a:t>–</a:t>
            </a:r>
            <a:r>
              <a:rPr lang="en-US" sz="6000" dirty="0" smtClean="0">
                <a:latin typeface="Lucida Sans Unicode" pitchFamily="34" charset="0"/>
                <a:cs typeface="Lucida Sans Unicode" pitchFamily="34" charset="0"/>
              </a:rPr>
              <a:t>Categorize </a:t>
            </a:r>
            <a:r>
              <a:rPr lang="en-US" sz="6000" dirty="0">
                <a:latin typeface="Lucida Sans Unicode" pitchFamily="34" charset="0"/>
                <a:cs typeface="Lucida Sans Unicode" pitchFamily="34" charset="0"/>
              </a:rPr>
              <a:t>patient’s readiness to </a:t>
            </a:r>
            <a:r>
              <a:rPr lang="en-US" sz="6000" dirty="0" smtClean="0">
                <a:latin typeface="Lucida Sans Unicode" pitchFamily="34" charset="0"/>
                <a:cs typeface="Lucida Sans Unicode" pitchFamily="34" charset="0"/>
              </a:rPr>
              <a:t>change</a:t>
            </a:r>
            <a:endParaRPr lang="en-US" sz="6000" dirty="0">
              <a:latin typeface="Lucida Sans Unicode" pitchFamily="34" charset="0"/>
              <a:cs typeface="Lucida Sans Unicode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6000" dirty="0">
                <a:latin typeface="Lucida Sans Unicode" pitchFamily="34" charset="0"/>
                <a:cs typeface="Lucida Sans Unicode" pitchFamily="34" charset="0"/>
              </a:rPr>
              <a:t>•This information is then used to formulate a management plan based on the individual’s needs</a:t>
            </a:r>
          </a:p>
          <a:p>
            <a:pPr>
              <a:lnSpc>
                <a:spcPct val="170000"/>
              </a:lnSpc>
            </a:pPr>
            <a:endParaRPr lang="en-US" sz="6000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0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" indent="0"/>
            <a:r>
              <a:rPr lang="en-US" b="1" dirty="0">
                <a:solidFill>
                  <a:srgbClr val="FFFF00"/>
                </a:solidFill>
                <a:latin typeface="Lucida Sans Unicode" pitchFamily="34" charset="0"/>
                <a:cs typeface="Lucida Sans Unicode" pitchFamily="34" charset="0"/>
              </a:rPr>
              <a:t>OVERVIEW OF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is </a:t>
            </a:r>
            <a:r>
              <a:rPr lang="en-US" dirty="0"/>
              <a:t>important to assess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Current </a:t>
            </a:r>
            <a:r>
              <a:rPr lang="en-US" dirty="0"/>
              <a:t>status–Reason for presentation (including social factors)–Intoxication, overdose or withdrawal</a:t>
            </a:r>
            <a:r>
              <a:rPr lang="en-US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Drug </a:t>
            </a:r>
            <a:r>
              <a:rPr lang="en-US" dirty="0"/>
              <a:t>use –Currently and in the past –Patterns and route of </a:t>
            </a:r>
            <a:r>
              <a:rPr lang="en-US" dirty="0" smtClean="0"/>
              <a:t>administration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Physical </a:t>
            </a:r>
            <a:r>
              <a:rPr lang="en-US" dirty="0"/>
              <a:t>and psychosocial consequences or coexisting </a:t>
            </a:r>
            <a:r>
              <a:rPr lang="en-US" dirty="0" smtClean="0"/>
              <a:t>problems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Presence </a:t>
            </a:r>
            <a:r>
              <a:rPr lang="en-US" dirty="0"/>
              <a:t>of a substance use diagnosis: –Harmful use or dependence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Motivation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3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5974560"/>
          </a:xfrm>
        </p:spPr>
        <p:txBody>
          <a:bodyPr>
            <a:normAutofit fontScale="77500" lnSpcReduction="20000"/>
          </a:bodyPr>
          <a:lstStyle/>
          <a:p>
            <a:endParaRPr lang="en-US" sz="3200" dirty="0"/>
          </a:p>
          <a:p>
            <a:pPr>
              <a:buFont typeface="Wingdings" pitchFamily="2" charset="2"/>
              <a:buChar char="v"/>
            </a:pPr>
            <a:r>
              <a:rPr lang="en-US" sz="3500" dirty="0" smtClean="0">
                <a:latin typeface="Lucida Sans Unicode" pitchFamily="34" charset="0"/>
                <a:cs typeface="Lucida Sans Unicode" pitchFamily="34" charset="0"/>
              </a:rPr>
              <a:t>E</a:t>
            </a:r>
            <a:r>
              <a:rPr lang="en-US" sz="3500" b="1" dirty="0" smtClean="0">
                <a:latin typeface="Lucida Sans Unicode" pitchFamily="34" charset="0"/>
                <a:cs typeface="Lucida Sans Unicode" pitchFamily="34" charset="0"/>
              </a:rPr>
              <a:t>ngagement</a:t>
            </a:r>
            <a:r>
              <a:rPr lang="en-US" sz="35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3500" dirty="0">
                <a:latin typeface="Lucida Sans Unicode" pitchFamily="34" charset="0"/>
                <a:cs typeface="Lucida Sans Unicode" pitchFamily="34" charset="0"/>
              </a:rPr>
              <a:t>–the first step</a:t>
            </a:r>
          </a:p>
          <a:p>
            <a:endParaRPr lang="en-US" sz="3500" dirty="0">
              <a:latin typeface="Lucida Sans Unicode" pitchFamily="34" charset="0"/>
              <a:cs typeface="Lucida Sans Unicode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500" dirty="0">
                <a:latin typeface="Lucida Sans Unicode" pitchFamily="34" charset="0"/>
                <a:cs typeface="Lucida Sans Unicode" pitchFamily="34" charset="0"/>
              </a:rPr>
              <a:t>What is engagement?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100" dirty="0" smtClean="0">
                <a:latin typeface="Lucida Sans Unicode" pitchFamily="34" charset="0"/>
                <a:cs typeface="Lucida Sans Unicode" pitchFamily="34" charset="0"/>
              </a:rPr>
              <a:t>building </a:t>
            </a:r>
            <a:r>
              <a:rPr lang="en-US" sz="3100" dirty="0">
                <a:latin typeface="Lucida Sans Unicode" pitchFamily="34" charset="0"/>
                <a:cs typeface="Lucida Sans Unicode" pitchFamily="34" charset="0"/>
              </a:rPr>
              <a:t>a working relationship </a:t>
            </a:r>
          </a:p>
          <a:p>
            <a:pPr lvl="3">
              <a:lnSpc>
                <a:spcPct val="120000"/>
              </a:lnSpc>
            </a:pPr>
            <a:r>
              <a:rPr lang="en-US" sz="3300" dirty="0">
                <a:latin typeface="Lucida Sans Unicode" pitchFamily="34" charset="0"/>
                <a:cs typeface="Lucida Sans Unicode" pitchFamily="34" charset="0"/>
              </a:rPr>
              <a:t>–Showing that you care (do you?)</a:t>
            </a:r>
          </a:p>
          <a:p>
            <a:pPr lvl="3">
              <a:lnSpc>
                <a:spcPct val="120000"/>
              </a:lnSpc>
            </a:pPr>
            <a:r>
              <a:rPr lang="en-US" sz="3300" dirty="0">
                <a:latin typeface="Lucida Sans Unicode" pitchFamily="34" charset="0"/>
                <a:cs typeface="Lucida Sans Unicode" pitchFamily="34" charset="0"/>
              </a:rPr>
              <a:t>–Working towards mutually acceptable goals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500" dirty="0">
                <a:latin typeface="Lucida Sans Unicode" pitchFamily="34" charset="0"/>
                <a:cs typeface="Lucida Sans Unicode" pitchFamily="34" charset="0"/>
              </a:rPr>
              <a:t>–building rapport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500" dirty="0">
                <a:latin typeface="Lucida Sans Unicode" pitchFamily="34" charset="0"/>
                <a:cs typeface="Lucida Sans Unicode" pitchFamily="34" charset="0"/>
              </a:rPr>
              <a:t>–building trust</a:t>
            </a:r>
          </a:p>
          <a:p>
            <a:pPr>
              <a:lnSpc>
                <a:spcPct val="120000"/>
              </a:lnSpc>
            </a:pPr>
            <a:r>
              <a:rPr lang="en-US" sz="3500" dirty="0">
                <a:latin typeface="Lucida Sans Unicode" pitchFamily="34" charset="0"/>
                <a:cs typeface="Lucida Sans Unicode" pitchFamily="34" charset="0"/>
              </a:rPr>
              <a:t>–</a:t>
            </a:r>
            <a:r>
              <a:rPr lang="en-US" sz="3500" dirty="0" err="1" smtClean="0">
                <a:latin typeface="Lucida Sans Unicode" pitchFamily="34" charset="0"/>
                <a:cs typeface="Lucida Sans Unicode" pitchFamily="34" charset="0"/>
              </a:rPr>
              <a:t>Analysing</a:t>
            </a:r>
            <a:r>
              <a:rPr lang="en-US" sz="3500" dirty="0" smtClean="0">
                <a:latin typeface="Lucida Sans Unicode" pitchFamily="34" charset="0"/>
                <a:cs typeface="Lucida Sans Unicode" pitchFamily="34" charset="0"/>
              </a:rPr>
              <a:t> any </a:t>
            </a:r>
            <a:r>
              <a:rPr lang="en-US" sz="3500" dirty="0">
                <a:latin typeface="Lucida Sans Unicode" pitchFamily="34" charset="0"/>
                <a:cs typeface="Lucida Sans Unicode" pitchFamily="34" charset="0"/>
              </a:rPr>
              <a:t>‘counter-transference’ that may occur and detaching from any instinctive feelings, if necessary. </a:t>
            </a:r>
          </a:p>
        </p:txBody>
      </p:sp>
    </p:spTree>
    <p:extLst>
      <p:ext uri="{BB962C8B-B14F-4D97-AF65-F5344CB8AC3E}">
        <p14:creationId xmlns:p14="http://schemas.microsoft.com/office/powerpoint/2010/main" val="16584945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597456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dirty="0"/>
          </a:p>
          <a:p>
            <a:pPr>
              <a:lnSpc>
                <a:spcPct val="120000"/>
              </a:lnSpc>
            </a:pPr>
            <a:r>
              <a:rPr lang="en-US" sz="4100" b="1" dirty="0">
                <a:solidFill>
                  <a:srgbClr val="FFFF00"/>
                </a:solidFill>
                <a:latin typeface="Lucida Sans Unicode" pitchFamily="34" charset="0"/>
                <a:cs typeface="Lucida Sans Unicode" pitchFamily="34" charset="0"/>
              </a:rPr>
              <a:t>Engagement</a:t>
            </a:r>
          </a:p>
          <a:p>
            <a:pPr>
              <a:lnSpc>
                <a:spcPct val="120000"/>
              </a:lnSpc>
            </a:pPr>
            <a:endParaRPr lang="en-US" sz="3500" dirty="0">
              <a:latin typeface="Lucida Sans Unicode" pitchFamily="34" charset="0"/>
              <a:cs typeface="Lucida Sans Unicode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500" dirty="0">
                <a:latin typeface="Lucida Sans Unicode" pitchFamily="34" charset="0"/>
                <a:cs typeface="Lucida Sans Unicode" pitchFamily="34" charset="0"/>
              </a:rPr>
              <a:t>How to engage people: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500" dirty="0">
                <a:latin typeface="Lucida Sans Unicode" pitchFamily="34" charset="0"/>
                <a:cs typeface="Lucida Sans Unicode" pitchFamily="34" charset="0"/>
              </a:rPr>
              <a:t>•explain [and provide] confidentiality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500" dirty="0">
                <a:latin typeface="Lucida Sans Unicode" pitchFamily="34" charset="0"/>
                <a:cs typeface="Lucida Sans Unicode" pitchFamily="34" charset="0"/>
              </a:rPr>
              <a:t>•interview individually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500" dirty="0">
                <a:latin typeface="Lucida Sans Unicode" pitchFamily="34" charset="0"/>
                <a:cs typeface="Lucida Sans Unicode" pitchFamily="34" charset="0"/>
              </a:rPr>
              <a:t>•appropriate setting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500" dirty="0">
                <a:latin typeface="Lucida Sans Unicode" pitchFamily="34" charset="0"/>
                <a:cs typeface="Lucida Sans Unicode" pitchFamily="34" charset="0"/>
              </a:rPr>
              <a:t>•flexible approach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500" dirty="0">
                <a:latin typeface="Lucida Sans Unicode" pitchFamily="34" charset="0"/>
                <a:cs typeface="Lucida Sans Unicode" pitchFamily="34" charset="0"/>
              </a:rPr>
              <a:t>•be non-confrontational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500" dirty="0">
                <a:latin typeface="Lucida Sans Unicode" pitchFamily="34" charset="0"/>
                <a:cs typeface="Lucida Sans Unicode" pitchFamily="34" charset="0"/>
              </a:rPr>
              <a:t>•be non-judgmental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500" dirty="0">
                <a:latin typeface="Lucida Sans Unicode" pitchFamily="34" charset="0"/>
                <a:cs typeface="Lucida Sans Unicode" pitchFamily="34" charset="0"/>
              </a:rPr>
              <a:t>•be yourself</a:t>
            </a:r>
          </a:p>
        </p:txBody>
      </p:sp>
    </p:spTree>
    <p:extLst>
      <p:ext uri="{BB962C8B-B14F-4D97-AF65-F5344CB8AC3E}">
        <p14:creationId xmlns:p14="http://schemas.microsoft.com/office/powerpoint/2010/main" val="1071785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Be non-judgmental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3200" dirty="0" smtClean="0"/>
              <a:t>Experience </a:t>
            </a:r>
            <a:r>
              <a:rPr lang="en-US" sz="3200" dirty="0"/>
              <a:t>has shown that patients are generally not offended by questions about alcohol and drug use if they are asked in a non-judgmental, non-moralistic, non-threatening manner</a:t>
            </a:r>
          </a:p>
          <a:p>
            <a:pPr>
              <a:defRPr/>
            </a:pPr>
            <a:r>
              <a:rPr lang="en-US" sz="3200" dirty="0"/>
              <a:t>and if the health implications and benefits of reduction and/or abstinence are stressed.</a:t>
            </a:r>
          </a:p>
          <a:p>
            <a:pPr>
              <a:defRPr/>
            </a:pPr>
            <a:r>
              <a:rPr lang="en-US" sz="3200" dirty="0"/>
              <a:t>Keep to the facts. People use substances for a range of reasons.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18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FFFF00"/>
                </a:solidFill>
              </a:rPr>
              <a:t>Be non-judgmental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Know how to respond</a:t>
            </a:r>
          </a:p>
          <a:p>
            <a:r>
              <a:rPr lang="en-US" sz="3200" dirty="0"/>
              <a:t>Prepare yourself for patients’ questions about why you are asking. </a:t>
            </a:r>
          </a:p>
          <a:p>
            <a:r>
              <a:rPr lang="en-US" sz="3200" dirty="0"/>
              <a:t>Become familiar with the risks of substance abuse and the benefits of reducing or stopping.</a:t>
            </a:r>
          </a:p>
          <a:p>
            <a:r>
              <a:rPr lang="en-US" sz="3200" dirty="0"/>
              <a:t>Most drug addictions start with experimental use of a drug in social situations.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7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pPr marL="68580" algn="ctr"/>
            <a:r>
              <a:rPr lang="en-US" sz="3600" b="1" dirty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HISTORY TAKING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8077200" cy="5486400"/>
          </a:xfrm>
        </p:spPr>
        <p:txBody>
          <a:bodyPr>
            <a:noAutofit/>
          </a:bodyPr>
          <a:lstStyle/>
          <a:p>
            <a:pPr marL="68580" indent="0">
              <a:buNone/>
            </a:pPr>
            <a:endParaRPr lang="en-US" sz="2800" dirty="0">
              <a:latin typeface="Lucida Sans Unicode" pitchFamily="34" charset="0"/>
              <a:cs typeface="Lucida Sans Unicode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Tailored </a:t>
            </a: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to circumstances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Comprehensive </a:t>
            </a: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assessment is not always necessary or helpful on first contact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If </a:t>
            </a: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necessary, can be done over several sessions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What </a:t>
            </a: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do I need to know in this case at this time?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•All patients should have a: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•Quantified alcohol </a:t>
            </a:r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and smoking </a:t>
            </a: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268712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1237</Words>
  <Application>Microsoft Office PowerPoint</Application>
  <PresentationFormat>On-screen Show (4:3)</PresentationFormat>
  <Paragraphs>202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Metro</vt:lpstr>
      <vt:lpstr>DR. JOSEPH B. FAMA FPSMS CLINICAL  DEPARTMENT  HEAD  DOH-DRUG  TREATMENT  AND  REHABILITATION CENTER</vt:lpstr>
      <vt:lpstr>PowerPoint Presentation</vt:lpstr>
      <vt:lpstr> </vt:lpstr>
      <vt:lpstr>OVERVIEW OF ASSESSMENT</vt:lpstr>
      <vt:lpstr> </vt:lpstr>
      <vt:lpstr> </vt:lpstr>
      <vt:lpstr>Be non-judgmental </vt:lpstr>
      <vt:lpstr>Be non-judgmental</vt:lpstr>
      <vt:lpstr>HISTORY TAKING</vt:lpstr>
      <vt:lpstr>HISTORY TAKING </vt:lpstr>
      <vt:lpstr> </vt:lpstr>
      <vt:lpstr>COMPREHENSIVE DRUG AND ALCOHOL HISTORY</vt:lpstr>
      <vt:lpstr>COMPREHENSIVE DRUG AND ALCOHOL HISTORY</vt:lpstr>
      <vt:lpstr>HISTORY TAKING </vt:lpstr>
      <vt:lpstr> </vt:lpstr>
      <vt:lpstr> </vt:lpstr>
      <vt:lpstr>Drug addiction symptoms or behaviors include among others :</vt:lpstr>
      <vt:lpstr>Drug addiction symptoms or behaviors include among others  </vt:lpstr>
      <vt:lpstr>MEDICAL HISTORY FOR DRUG USE</vt:lpstr>
      <vt:lpstr>MEDICAL HISTORY FOR DRUG USE</vt:lpstr>
      <vt:lpstr>MEDICAL HISTORY FOR DRUG USE</vt:lpstr>
      <vt:lpstr>MEDICAL HISTORY FOR DRUG USE</vt:lpstr>
      <vt:lpstr>MEDICAL HISTORY FOR DRUG USE</vt:lpstr>
      <vt:lpstr>Recognizing Drug Abuse</vt:lpstr>
      <vt:lpstr>Recognizing Drug Abuse</vt:lpstr>
      <vt:lpstr>Recognizing Drug Abuse</vt:lpstr>
      <vt:lpstr>READINESS TO CHANGE MODEL</vt:lpstr>
      <vt:lpstr>THANK YOU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CALASIAO RHU</cp:lastModifiedBy>
  <cp:revision>68</cp:revision>
  <dcterms:created xsi:type="dcterms:W3CDTF">2016-08-11T07:18:02Z</dcterms:created>
  <dcterms:modified xsi:type="dcterms:W3CDTF">2016-11-02T22:58:13Z</dcterms:modified>
</cp:coreProperties>
</file>