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61" r:id="rId15"/>
    <p:sldId id="259" r:id="rId16"/>
    <p:sldId id="271" r:id="rId17"/>
    <p:sldId id="272" r:id="rId18"/>
    <p:sldId id="280" r:id="rId19"/>
    <p:sldId id="274" r:id="rId20"/>
    <p:sldId id="273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9" r:id="rId30"/>
    <p:sldId id="285" r:id="rId31"/>
    <p:sldId id="286" r:id="rId32"/>
    <p:sldId id="287" r:id="rId33"/>
    <p:sldId id="288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46" d="100"/>
          <a:sy n="46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5817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7700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888295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93461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5384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505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76862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07447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168551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18290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80597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C13F1-2086-4E3A-84D5-4789241083A6}" type="datetimeFigureOut">
              <a:rPr lang="en-PH" smtClean="0"/>
              <a:t>5/17/2016</a:t>
            </a:fld>
            <a:endParaRPr lang="en-P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0E2F-71F9-433E-A2AD-CA8162937C0F}" type="slidenum">
              <a:rPr lang="en-PH" smtClean="0"/>
              <a:t>‹#›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69649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PH" b="1" dirty="0" smtClean="0"/>
              <a:t>INBORN ERROR</a:t>
            </a:r>
            <a:br>
              <a:rPr lang="en-PH" b="1" dirty="0" smtClean="0"/>
            </a:br>
            <a:r>
              <a:rPr lang="en-PH" b="1" dirty="0" smtClean="0"/>
              <a:t>OF</a:t>
            </a:r>
            <a:br>
              <a:rPr lang="en-PH" b="1" dirty="0" smtClean="0"/>
            </a:br>
            <a:r>
              <a:rPr lang="en-PH" b="1" dirty="0" smtClean="0"/>
              <a:t>METABOLISM</a:t>
            </a:r>
            <a:endParaRPr lang="en-PH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PH" b="1" dirty="0" smtClean="0"/>
              <a:t>Wilson Ching Cua</a:t>
            </a:r>
          </a:p>
          <a:p>
            <a:r>
              <a:rPr lang="en-PH" b="1" dirty="0" smtClean="0"/>
              <a:t>DPPS FPSPME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42379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CRITICAL SAMPLE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IEM patients are usually normal at birth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Onset of s/sx may be within hours 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Usually onset of s/sx occurs very near the start of feeding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s/sx may wax and wane with normal intervals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939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CRITICAL SAMPLE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Specimen blood or urine or both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Collection should be during the time of positive s/</a:t>
            </a:r>
            <a:r>
              <a:rPr lang="en-PH" b="1" dirty="0" err="1" smtClean="0"/>
              <a:t>sx</a:t>
            </a: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Keep specimen in ice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Need to perform test ASAP (since some metabolite degrades very fast)</a:t>
            </a:r>
          </a:p>
        </p:txBody>
      </p:sp>
    </p:spTree>
    <p:extLst>
      <p:ext uri="{BB962C8B-B14F-4D97-AF65-F5344CB8AC3E}">
        <p14:creationId xmlns:p14="http://schemas.microsoft.com/office/powerpoint/2010/main" val="32039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INITIAL INTERVENTION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Place on nothing per Orem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Breastmilk maybe given, but should be discontinued if s/sx reoccurs or intensifies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Titrate glucose infusion rate to maintain normo-glucemia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1270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Postmortem specimens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Need for proper diagnosis to enable good genetic counselling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PH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Liver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Cerebrospinal fluid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Uveal fluid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All specimens should be place in ice and process ASAP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0190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0281" cy="6858000"/>
          </a:xfrm>
        </p:spPr>
      </p:pic>
    </p:spTree>
    <p:extLst>
      <p:ext uri="{BB962C8B-B14F-4D97-AF65-F5344CB8AC3E}">
        <p14:creationId xmlns:p14="http://schemas.microsoft.com/office/powerpoint/2010/main" val="31527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03412"/>
          </a:xfrm>
        </p:spPr>
        <p:txBody>
          <a:bodyPr>
            <a:normAutofit/>
          </a:bodyPr>
          <a:lstStyle/>
          <a:p>
            <a:pPr algn="ctr"/>
            <a:r>
              <a:rPr lang="en-PH" sz="8000" b="1" dirty="0" smtClean="0">
                <a:solidFill>
                  <a:srgbClr val="FFFF00"/>
                </a:solidFill>
              </a:rPr>
              <a:t>GALACTOSEMIA</a:t>
            </a:r>
            <a:endParaRPr lang="en-PH" sz="8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224" y="4910019"/>
            <a:ext cx="10515600" cy="1313360"/>
          </a:xfrm>
        </p:spPr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4066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sz="5400" b="1" dirty="0" smtClean="0">
                <a:solidFill>
                  <a:srgbClr val="FFFF00"/>
                </a:solidFill>
              </a:rPr>
              <a:t>SYNONYMS</a:t>
            </a:r>
            <a:endParaRPr lang="en-PH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Galactose -1- phosphate Uridyl transferase deficiency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Transferase deficiency Galactose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GALT Deficiency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2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sz="5400" b="1" dirty="0" smtClean="0">
                <a:solidFill>
                  <a:srgbClr val="FFFF00"/>
                </a:solidFill>
              </a:rPr>
              <a:t>GALACTOCEMIA</a:t>
            </a:r>
            <a:endParaRPr lang="en-PH" sz="5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Rare hereditary disorder of carbohydrate metabolism (galactose to glucose conversion)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Cause by galactose -1- phosphate uridyl transferase (GALT)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Autosomal recessive disorder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47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INCIDENCE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FFFF00"/>
                </a:solidFill>
              </a:rPr>
              <a:t>AUTOSOMAL RECESSIVE DISORDER; CONSANGUINITY NEEDS TO BE INVESTIGATED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1:16,000 TO 1:48,000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IRISH ANCESTRY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CLINICAL VARIANT SEEN IN AFRICAN AMERICAN AND SOUTH AFRICANS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701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SUBDIVISION/CLASSIFICATION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CLASSICAL GALACTOCEMIA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CLINICAL VARIANT GALACTOCEMIA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BIOCHEMICAL VARIANT GALACTOCEMIA (DUARTE does not cause clinical disease)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8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OBJECTIVES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Describe the concepts of inborn error of metabolism</a:t>
            </a:r>
          </a:p>
          <a:p>
            <a:endParaRPr lang="en-PH" b="1" dirty="0"/>
          </a:p>
          <a:p>
            <a:r>
              <a:rPr lang="en-PH" b="1" dirty="0" smtClean="0"/>
              <a:t>Describe the common clinical signs of inborn error of metabolism</a:t>
            </a:r>
          </a:p>
          <a:p>
            <a:endParaRPr lang="en-PH" b="1" dirty="0" smtClean="0"/>
          </a:p>
          <a:p>
            <a:r>
              <a:rPr lang="en-PH" b="1" dirty="0" smtClean="0"/>
              <a:t>Describe the common clinical approach in the treatment of inborn error of metabolism</a:t>
            </a:r>
          </a:p>
          <a:p>
            <a:endParaRPr lang="en-PH" b="1" dirty="0"/>
          </a:p>
          <a:p>
            <a:r>
              <a:rPr lang="en-PH" b="1" dirty="0" smtClean="0"/>
              <a:t>Discuss the common initial laboratory analysis for suspected inborn error of metabolism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6653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Early diagnosis is vital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Profound intellectual disability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Liver failure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Death in the newborn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537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SIGNS AND SYMPTOMS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Normal at birth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Anorexia within a few days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Excessive vomiting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Appearance of jaundice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Hepatomegaly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Appearance of amino acid and protein in the urine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Growth failure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95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>
                <a:solidFill>
                  <a:srgbClr val="FFFF00"/>
                </a:solidFill>
              </a:rPr>
              <a:t>SIGNS AND SYMPTOMS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>
                <a:solidFill>
                  <a:srgbClr val="FFFF00"/>
                </a:solidFill>
              </a:rPr>
              <a:t>Ascites 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Diarrhea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Irritability 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Lethargy 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Bacterial infection</a:t>
            </a:r>
          </a:p>
          <a:p>
            <a:r>
              <a:rPr lang="en-PH" b="1" dirty="0" smtClean="0">
                <a:solidFill>
                  <a:srgbClr val="FFFF00"/>
                </a:solidFill>
              </a:rPr>
              <a:t>Marked weakness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329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CONSEQUENCES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LIVER FAILURE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KIDNEY DISFUNCTION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BRAIN DAMAGE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CATARACTS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0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DIAGNOSIS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ELEVATED RED BLOODCELL GALACTOSE -1- PHOSPHATE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REDUCED GALT ACTIVITY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NEARLY 100% DIAGNOSED BY NBS 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92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TREATMENT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AVOIDANCE OF GALACTOSE (MILK)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USE OF SPECIAL NON LACTOSE CONTAINING FORMULA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EARLY SPEECH REHAB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FOR GIRL HORMONE REPLACEMENT AT ADOLESCENCE AND ADULTHOOD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33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754395"/>
            <a:ext cx="10515600" cy="2852737"/>
          </a:xfrm>
        </p:spPr>
        <p:txBody>
          <a:bodyPr/>
          <a:lstStyle/>
          <a:p>
            <a:pPr algn="ctr"/>
            <a:r>
              <a:rPr lang="en-PH" b="1" dirty="0" smtClean="0"/>
              <a:t>Phenylketonuria  PKU</a:t>
            </a:r>
            <a:endParaRPr lang="en-PH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7129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PKU</a:t>
            </a:r>
            <a:endParaRPr lang="en-PH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INABILITY TO UTILIZE THE ESSENTIAL AMINO ACID PHYNYLALANINE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DEFICIENCY OF THE ENZYME PHENYLALANINE HYDROLASE OR ITS CO ENZYME TETRAHYDROBIOPTERINE (BH4) 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AUTOSOMAL RECESSIVE CHROMOSOME 12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INCIDENCE RATE OF 1:10,000 TO 1:20,000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414976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CLASSIFICATION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CLASSICAL PKU</a:t>
            </a:r>
          </a:p>
          <a:p>
            <a:r>
              <a:rPr lang="en-PH" b="1" dirty="0" smtClean="0"/>
              <a:t>CO FACTOR TETRAHYDROBIOPTERIN (BH4) DEFICIENCY </a:t>
            </a:r>
          </a:p>
          <a:p>
            <a:r>
              <a:rPr lang="en-PH" b="1" dirty="0" smtClean="0"/>
              <a:t>BENIGN HYPERPHENYLALANINEMIA</a:t>
            </a:r>
          </a:p>
          <a:p>
            <a:r>
              <a:rPr lang="en-PH" b="1" dirty="0" smtClean="0"/>
              <a:t>TRANSIENT HYPERPHENYLALANINEMIA</a:t>
            </a:r>
          </a:p>
          <a:p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528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sz="4800" b="1" dirty="0" smtClean="0"/>
              <a:t> INCIDENCE RATE</a:t>
            </a:r>
            <a:endParaRPr lang="en-PH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Taken individually the conditions included in inborn error of metabolism are very rare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But if taken as a whole the incidence rate is as high as 1 : 5000 to 1:10,000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53447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CLINICAL MANEFESTATION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NORML AT BIRTH</a:t>
            </a:r>
          </a:p>
          <a:p>
            <a:pPr marL="0" indent="0">
              <a:buNone/>
            </a:pPr>
            <a:endParaRPr lang="en-PH" b="1" dirty="0" smtClean="0"/>
          </a:p>
          <a:p>
            <a:r>
              <a:rPr lang="en-PH" b="1" dirty="0" smtClean="0"/>
              <a:t>GRADUAL MENTAL RETARDATION (LOOS OF 50 IQ POINTS /YR)</a:t>
            </a:r>
          </a:p>
          <a:p>
            <a:endParaRPr lang="en-PH" b="1" dirty="0" smtClean="0"/>
          </a:p>
          <a:p>
            <a:r>
              <a:rPr lang="en-PH" b="1" dirty="0" smtClean="0"/>
              <a:t>VOMITING SOMETIME MISDIAGNOSED AS PYLORIC STENOSIS</a:t>
            </a:r>
          </a:p>
          <a:p>
            <a:endParaRPr lang="en-PH" b="1" dirty="0" smtClean="0"/>
          </a:p>
          <a:p>
            <a:r>
              <a:rPr lang="en-PH" b="1" dirty="0" smtClean="0"/>
              <a:t>IN OLDER CHILDREN HYPERACTIVITY, PURPOSELESS MOVEMENT, RYTHMIC ROCKING AND ATHETOSIS </a:t>
            </a:r>
          </a:p>
          <a:p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18845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PE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BLOND BLUE EYED FAIR SKIN. (PHENYLALANINE IS NEED FOR MELANINE PRODUCTION)</a:t>
            </a:r>
          </a:p>
          <a:p>
            <a:r>
              <a:rPr lang="en-PH" b="1" dirty="0" smtClean="0"/>
              <a:t>SEBORRHEIC OR ECZEMATOID SKIN RASH</a:t>
            </a:r>
          </a:p>
          <a:p>
            <a:r>
              <a:rPr lang="en-PH" b="1" dirty="0" smtClean="0"/>
              <a:t>POSITIVE MUSTY OR MOUSY ODOR</a:t>
            </a:r>
          </a:p>
          <a:p>
            <a:r>
              <a:rPr lang="en-PH" b="1" dirty="0" smtClean="0"/>
              <a:t>HYPERTONIC WITH HYPERACTIVE DEEP TENDON REFLEXES</a:t>
            </a:r>
          </a:p>
          <a:p>
            <a:r>
              <a:rPr lang="en-PH" b="1" dirty="0" smtClean="0"/>
              <a:t>SEIZURE</a:t>
            </a:r>
          </a:p>
          <a:p>
            <a:r>
              <a:rPr lang="en-PH" b="1" dirty="0" smtClean="0"/>
              <a:t>MICROCEPHALY WITH PROMINIENT MAXILLA AND WIDELY SPACED TEETH</a:t>
            </a:r>
          </a:p>
          <a:p>
            <a:r>
              <a:rPr lang="en-PH" b="1" dirty="0" smtClean="0"/>
              <a:t>GROWTH RETARDATION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7061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DIAGNOSIS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NEW ORN SCREEN AT THE 48-72 HOURS OF LIFE</a:t>
            </a:r>
          </a:p>
          <a:p>
            <a:r>
              <a:rPr lang="en-PH" b="1" dirty="0" smtClean="0"/>
              <a:t>CRITERIA FOR CLASSIC PKU</a:t>
            </a:r>
          </a:p>
          <a:p>
            <a:pPr lvl="1"/>
            <a:r>
              <a:rPr lang="en-PH" b="1" dirty="0" smtClean="0"/>
              <a:t>PLASMA PHENYLALANINE LEVEL OF &gt;20mg/dl</a:t>
            </a:r>
          </a:p>
          <a:p>
            <a:pPr lvl="1"/>
            <a:r>
              <a:rPr lang="en-PH" b="1" dirty="0" smtClean="0"/>
              <a:t>NORMAL TYROSINE LEVEL</a:t>
            </a:r>
          </a:p>
          <a:p>
            <a:pPr lvl="1"/>
            <a:r>
              <a:rPr lang="en-PH" b="1" dirty="0" smtClean="0"/>
              <a:t>INCREASE URINE PHENYLPYRUVIC AND o-HYDROXYPHENYLACETIC ACID</a:t>
            </a:r>
          </a:p>
          <a:p>
            <a:pPr lvl="1"/>
            <a:r>
              <a:rPr lang="en-PH" b="1" dirty="0" smtClean="0"/>
              <a:t>NORMAL CO FACTOR TETRAHYDROBIOPTERIN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4872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TREATMENT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b="1" dirty="0" smtClean="0"/>
              <a:t>SPECIAL FORMULA WITH MINIMAL PHENYLALANINE</a:t>
            </a:r>
          </a:p>
          <a:p>
            <a:pPr lvl="1"/>
            <a:r>
              <a:rPr lang="en-PH" b="1" dirty="0" smtClean="0"/>
              <a:t>TARGET LEVEL IS 3 – 15 mg/dl</a:t>
            </a:r>
          </a:p>
          <a:p>
            <a:r>
              <a:rPr lang="en-PH" b="1" dirty="0" smtClean="0"/>
              <a:t>ADEQUATE SUPPLIMENTATION OF TYROSINE</a:t>
            </a:r>
          </a:p>
          <a:p>
            <a:r>
              <a:rPr lang="en-PH" b="1" dirty="0" smtClean="0"/>
              <a:t>Duration of diet restriction up to 6 yrs. but life long restriction is advised.</a:t>
            </a:r>
          </a:p>
          <a:p>
            <a:r>
              <a:rPr lang="en-PH" b="1" dirty="0" smtClean="0"/>
              <a:t>Sapropterin (kuvan) recently approved by the FDA. Lowers phenylalanine level, most effective in the classical form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38139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6"/>
            <a:ext cx="12192000" cy="688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MAPLE SYRUP URINE DISEASE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AKA BRANCHED-CHAIN KETOACIDURIA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 TYPE OF ORGANIC ACIDURIA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RESULT FROM THE INABILTY TO UTILIZE LEUCINE, ISOLEUCINE AND VALINE WHICH ARE ESSENTIAL AMINO ACIDS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21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EPIDEMIOLOGY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1 :185,000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HIGHER PREVELANCE IN AMISH, MENNONITE AND JEWISH DESCENT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AUTOSOMAL RECESSIVE INHERITANCE PATERN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75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CAUSE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MUTATION OF BRANCHED-CHAIN ALPHA KETO ACID DEHYDROGENASE COMPLEX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INABILITY TO BREAK DOWN LEUCINE, ISOLEUCINE AND VALINE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ACCUMULATION OF LEUCINE, ISOLEUCINE, VALINE AND THEIR BY-PRODUCTS ARE TOXIC TO THE BRAIN 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CLASSIFICATION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CLASSIC SEVERE MSUD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INTERMEDIATE MSUD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INTERMITTENT MSUD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THIAMINE RESPONSIVE MSUD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E3 DEFICIENT MSUD WITH LACTIC ACIDOSIS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1971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DIAGNOSIS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BEFORE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PLASMA AMINO ACID MEASUREMENT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PRESENCE OF MAPLE SYRUP ODOR OF THE URINE (SOTOLON/SOTOLONE)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SCREENING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TANDEM MASS SPECTROMETRY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BLOOD LEVELS OF LEUCINE AND ISOLEUCINE RELATIVE TO OTHER AMINO ACIDS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URIME METABOLIC SCREEN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SCREENING FOR URINE METABOLITES: BRANCHED-CHAIN ALPHA HYDROXYACID AND ALPHA KETOACIDS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3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077" y="2619527"/>
            <a:ext cx="2522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/>
              <a:t>RAW MATERIAL</a:t>
            </a:r>
            <a:endParaRPr lang="en-PH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231182" y="2562913"/>
            <a:ext cx="28747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b="1" dirty="0" smtClean="0"/>
              <a:t>USABLE PRODUCT</a:t>
            </a:r>
            <a:endParaRPr lang="en-PH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37401" y="1690300"/>
            <a:ext cx="2894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 smtClean="0"/>
              <a:t>INTERMEDIATE METABOLITE</a:t>
            </a:r>
            <a:endParaRPr lang="en-P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07177" y="2593691"/>
            <a:ext cx="148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dirty="0" smtClean="0"/>
              <a:t>ENZYME 1</a:t>
            </a:r>
            <a:endParaRPr lang="en-PH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04011" y="3646028"/>
            <a:ext cx="1484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 smtClean="0"/>
              <a:t>CO-FACTOR/S</a:t>
            </a:r>
            <a:endParaRPr lang="en-PH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28493" y="2593691"/>
            <a:ext cx="1487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400" b="1" dirty="0" smtClean="0"/>
              <a:t>ENZYME 2</a:t>
            </a:r>
            <a:endParaRPr lang="en-PH" sz="2400" b="1" dirty="0"/>
          </a:p>
        </p:txBody>
      </p:sp>
      <p:sp>
        <p:nvSpPr>
          <p:cNvPr id="10" name="Right Arrow 9"/>
          <p:cNvSpPr/>
          <p:nvPr/>
        </p:nvSpPr>
        <p:spPr>
          <a:xfrm>
            <a:off x="3092075" y="2730394"/>
            <a:ext cx="615102" cy="150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2" name="Right Arrow 11"/>
          <p:cNvSpPr/>
          <p:nvPr/>
        </p:nvSpPr>
        <p:spPr>
          <a:xfrm>
            <a:off x="5230419" y="2739967"/>
            <a:ext cx="769308" cy="176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3" name="Right Arrow 12"/>
          <p:cNvSpPr/>
          <p:nvPr/>
        </p:nvSpPr>
        <p:spPr>
          <a:xfrm>
            <a:off x="7616080" y="2739967"/>
            <a:ext cx="615102" cy="1768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4" name="Up Arrow 13"/>
          <p:cNvSpPr/>
          <p:nvPr/>
        </p:nvSpPr>
        <p:spPr>
          <a:xfrm>
            <a:off x="5559672" y="3055356"/>
            <a:ext cx="180167" cy="59067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5" name="Up Arrow 14"/>
          <p:cNvSpPr/>
          <p:nvPr/>
        </p:nvSpPr>
        <p:spPr>
          <a:xfrm>
            <a:off x="5513391" y="2059632"/>
            <a:ext cx="217468" cy="670762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6" name="TextBox 15"/>
          <p:cNvSpPr txBox="1"/>
          <p:nvPr/>
        </p:nvSpPr>
        <p:spPr>
          <a:xfrm>
            <a:off x="977073" y="844868"/>
            <a:ext cx="2279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H" b="1" dirty="0" smtClean="0"/>
              <a:t>ABNORMAL STORAGE</a:t>
            </a:r>
          </a:p>
          <a:p>
            <a:pPr algn="ctr"/>
            <a:r>
              <a:rPr lang="en-PH" b="1" dirty="0" smtClean="0"/>
              <a:t>E.g. liver</a:t>
            </a:r>
            <a:endParaRPr lang="en-PH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31182" y="873457"/>
            <a:ext cx="2501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b="1" dirty="0" smtClean="0"/>
              <a:t>EXCRETED IN THE URINE</a:t>
            </a:r>
            <a:endParaRPr lang="en-PH" b="1" dirty="0"/>
          </a:p>
        </p:txBody>
      </p:sp>
      <p:sp>
        <p:nvSpPr>
          <p:cNvPr id="18" name="Right Arrow 17"/>
          <p:cNvSpPr/>
          <p:nvPr/>
        </p:nvSpPr>
        <p:spPr>
          <a:xfrm>
            <a:off x="7131848" y="1196622"/>
            <a:ext cx="1099334" cy="67834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19" name="Left Arrow 18"/>
          <p:cNvSpPr/>
          <p:nvPr/>
        </p:nvSpPr>
        <p:spPr>
          <a:xfrm>
            <a:off x="3092075" y="1196622"/>
            <a:ext cx="974958" cy="67834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5757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S/SX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DISTINCT ODOR OF MAPLE SYRUP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URINE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EARWAX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RAPID BRAIN DETERIORATION AND SWELLING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ANOREXIA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VOMITING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DEHYDRATION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LETHARGY</a:t>
            </a:r>
          </a:p>
          <a:p>
            <a:pPr marL="0" indent="0">
              <a:buNone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8203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S/SX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HYPOTONIA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SEIZURE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HYPOGLECEMIA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KETOACIDOSIS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OPISTHOTONUS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PANCREATITISCEREBRAL EDEMA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RAPID NEUROLOGICAL DECLINE</a:t>
            </a: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977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MANAGEMENT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MILK/DIET LOW IN LEUCINE ISOLEUCINE AND VALINE (MED JOHNSON)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SUPPLIMENTATION WITH VITAMINS, MINERALS, OMEGA 3 FATS AND TRACE ELEMENTS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CAREFUL MONITORING OF BLOOD CHEM USING DNPH (KETONES)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SPECIALLY IN TIME OF STRESS e.g. INFECTIONS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LIVER TRANSPLANT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MAY COMPLETELY AND PERMANENTLY NORMALIZE METABOLIC FUNCTION.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P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43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>
                <a:solidFill>
                  <a:srgbClr val="FFFF00"/>
                </a:solidFill>
              </a:rPr>
              <a:t>PROGNOSIS</a:t>
            </a:r>
            <a:endParaRPr lang="en-PH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VERY GOOD PROVIDED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EARLY DETECTION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STRICT DIETARY CONTROL IS DONE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>
                <a:solidFill>
                  <a:srgbClr val="FFFF00"/>
                </a:solidFill>
              </a:rPr>
              <a:t>REGULAR BLOOD CHEM MONITORING SPECIALLY UNDER STREESFUL CONDITIONS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PH" b="1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r>
              <a:rPr lang="en-PH" sz="2800" b="1" u="sng" dirty="0" smtClean="0">
                <a:solidFill>
                  <a:srgbClr val="FFFF00"/>
                </a:solidFill>
              </a:rPr>
              <a:t>LIVER TANSPLANT IF COMPLETE NORMALIZATION IS TARGETED</a:t>
            </a:r>
            <a:endParaRPr lang="en-PH" sz="28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05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5545" y="4384964"/>
            <a:ext cx="8437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9600" dirty="0" smtClean="0">
                <a:solidFill>
                  <a:srgbClr val="FFFF00"/>
                </a:solidFill>
              </a:rPr>
              <a:t>THANK YOU</a:t>
            </a:r>
            <a:endParaRPr lang="en-PH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5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INITIAL PRESENTATION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Metabolic acidosis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Persistent vomiting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Failure to thrive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Developmental abnormalities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Elevated blood or urine levels of abnormal metabolites</a:t>
            </a:r>
            <a:endParaRPr lang="en-PH" b="1" dirty="0"/>
          </a:p>
        </p:txBody>
      </p:sp>
    </p:spTree>
    <p:extLst>
      <p:ext uri="{BB962C8B-B14F-4D97-AF65-F5344CB8AC3E}">
        <p14:creationId xmlns:p14="http://schemas.microsoft.com/office/powerpoint/2010/main" val="295052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dirty="0" smtClean="0"/>
              <a:t>INFANTS WITH IEM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USUALLY NORMAL AT BIRTH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HISTORY OF CLINICAL DETERIORATION IN A PREVIOUSLY NORMAL INFANT. SHOULD HIEGTHEN THE INDEX OF SUSPICION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SIGNS AND SYMPTOMS MAY DEVELOP AS EARLY AS A FEW HOURS AFTER BIRTH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LETHARGY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POOR FEEDING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CONVULSION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PH" b="1" dirty="0" smtClean="0"/>
              <a:t>VOMITING</a:t>
            </a:r>
          </a:p>
        </p:txBody>
      </p:sp>
    </p:spTree>
    <p:extLst>
      <p:ext uri="{BB962C8B-B14F-4D97-AF65-F5344CB8AC3E}">
        <p14:creationId xmlns:p14="http://schemas.microsoft.com/office/powerpoint/2010/main" val="1620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PHYSICAL FINDINGS</a:t>
            </a: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USUALLY NORMAL AT BIRTH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MAY DEVELOP ABNORMAL ODORS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MAY DEVELOP HEPATOMEGALLY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CONVULSION UNRESPONSIVE TO USUAL INTERVENTION</a:t>
            </a:r>
          </a:p>
          <a:p>
            <a:pPr marL="0" indent="0">
              <a:buNone/>
            </a:pPr>
            <a:endParaRPr lang="en-PH" dirty="0" smtClean="0"/>
          </a:p>
        </p:txBody>
      </p:sp>
    </p:spTree>
    <p:extLst>
      <p:ext uri="{BB962C8B-B14F-4D97-AF65-F5344CB8AC3E}">
        <p14:creationId xmlns:p14="http://schemas.microsoft.com/office/powerpoint/2010/main" val="3067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PH" b="1" dirty="0" smtClean="0"/>
              <a:t>HELPFUL LABORATORY TEST</a:t>
            </a:r>
            <a:br>
              <a:rPr lang="en-PH" b="1" dirty="0" smtClean="0"/>
            </a:br>
            <a:endParaRPr lang="en-P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ABG’s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CBGs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SERUM AMONIA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PH" b="1" dirty="0" smtClean="0"/>
              <a:t>URINE METABOLIC SCREEN</a:t>
            </a:r>
          </a:p>
          <a:p>
            <a:pPr>
              <a:buFont typeface="Wingdings" panose="05000000000000000000" pitchFamily="2" charset="2"/>
              <a:buChar char="Ø"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3265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07330"/>
              </p:ext>
            </p:extLst>
          </p:nvPr>
        </p:nvGraphicFramePr>
        <p:xfrm>
          <a:off x="838200" y="1825625"/>
          <a:ext cx="10515600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IEM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PH" dirty="0" smtClean="0"/>
                        <a:t>URINE ODOR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Glutaric acidemia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Sweaty feet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Hawskininuria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Swimming pool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Isovaleric acidemia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Sweaty feet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Maple syrup urine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Maple syrup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Methionine malabsorption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Cabbage 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 multiple carboxylase deficiency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Tom cat urine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Oasthouse</a:t>
                      </a:r>
                      <a:r>
                        <a:rPr lang="en-PH" baseline="0" dirty="0" smtClean="0"/>
                        <a:t> urine disease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Hops like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Phenylketonuria</a:t>
                      </a:r>
                      <a:r>
                        <a:rPr lang="en-PH" baseline="0" dirty="0" smtClean="0"/>
                        <a:t>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Mousy or musty 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Trimethylamenuria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Rotting fish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PH" dirty="0" smtClean="0"/>
                        <a:t>Tyrosinemia</a:t>
                      </a:r>
                      <a:r>
                        <a:rPr lang="en-PH" baseline="0" dirty="0" smtClean="0"/>
                        <a:t> </a:t>
                      </a:r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PH" dirty="0" smtClean="0"/>
                        <a:t>Rancid, fishy, cabbage like</a:t>
                      </a:r>
                      <a:endParaRPr lang="en-P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PH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9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1009</Words>
  <Application>Microsoft Office PowerPoint</Application>
  <PresentationFormat>Widescreen</PresentationFormat>
  <Paragraphs>274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Wingdings</vt:lpstr>
      <vt:lpstr>Office Theme</vt:lpstr>
      <vt:lpstr>INBORN ERROR OF METABOLISM</vt:lpstr>
      <vt:lpstr>OBJECTIVES</vt:lpstr>
      <vt:lpstr> INCIDENCE RATE</vt:lpstr>
      <vt:lpstr>PowerPoint Presentation</vt:lpstr>
      <vt:lpstr>INITIAL PRESENTATION</vt:lpstr>
      <vt:lpstr>INFANTS WITH IEM</vt:lpstr>
      <vt:lpstr>PHYSICAL FINDINGS</vt:lpstr>
      <vt:lpstr>HELPFUL LABORATORY TEST </vt:lpstr>
      <vt:lpstr>PowerPoint Presentation</vt:lpstr>
      <vt:lpstr>CRITICAL SAMPLE</vt:lpstr>
      <vt:lpstr>CRITICAL SAMPLE</vt:lpstr>
      <vt:lpstr>INITIAL INTERVENTION</vt:lpstr>
      <vt:lpstr>Postmortem specimens</vt:lpstr>
      <vt:lpstr>PowerPoint Presentation</vt:lpstr>
      <vt:lpstr>GALACTOSEMIA</vt:lpstr>
      <vt:lpstr>SYNONYMS</vt:lpstr>
      <vt:lpstr>GALACTOCEMIA</vt:lpstr>
      <vt:lpstr>INCIDENCE</vt:lpstr>
      <vt:lpstr>SUBDIVISION/CLASSIFICATION</vt:lpstr>
      <vt:lpstr>Early diagnosis is vital</vt:lpstr>
      <vt:lpstr>SIGNS AND SYMPTOMS</vt:lpstr>
      <vt:lpstr>SIGNS AND SYMPTOMS</vt:lpstr>
      <vt:lpstr>CONSEQUENCES</vt:lpstr>
      <vt:lpstr>DIAGNOSIS</vt:lpstr>
      <vt:lpstr>TREATMENT</vt:lpstr>
      <vt:lpstr>PowerPoint Presentation</vt:lpstr>
      <vt:lpstr>Phenylketonuria  PKU</vt:lpstr>
      <vt:lpstr>PKU</vt:lpstr>
      <vt:lpstr>CLASSIFICATION</vt:lpstr>
      <vt:lpstr>CLINICAL MANEFESTATION</vt:lpstr>
      <vt:lpstr>PE</vt:lpstr>
      <vt:lpstr>DIAGNOSIS</vt:lpstr>
      <vt:lpstr>TREATMENT</vt:lpstr>
      <vt:lpstr>PowerPoint Presentation</vt:lpstr>
      <vt:lpstr>MAPLE SYRUP URINE DISEASE</vt:lpstr>
      <vt:lpstr>EPIDEMIOLOGY</vt:lpstr>
      <vt:lpstr>CAUSE</vt:lpstr>
      <vt:lpstr>CLASSIFICATION</vt:lpstr>
      <vt:lpstr>DIAGNOSIS</vt:lpstr>
      <vt:lpstr>S/SX</vt:lpstr>
      <vt:lpstr>S/SX</vt:lpstr>
      <vt:lpstr>MANAGEMENT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INBORN ERROR OF METABOLISM</dc:title>
  <dc:creator>wilson c cua</dc:creator>
  <cp:lastModifiedBy>wilson c cua</cp:lastModifiedBy>
  <cp:revision>26</cp:revision>
  <dcterms:created xsi:type="dcterms:W3CDTF">2016-05-15T01:52:15Z</dcterms:created>
  <dcterms:modified xsi:type="dcterms:W3CDTF">2016-05-17T05:47:13Z</dcterms:modified>
</cp:coreProperties>
</file>