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2" r:id="rId3"/>
    <p:sldId id="263" r:id="rId4"/>
    <p:sldId id="286" r:id="rId5"/>
    <p:sldId id="265" r:id="rId6"/>
    <p:sldId id="290" r:id="rId7"/>
    <p:sldId id="291" r:id="rId8"/>
    <p:sldId id="292" r:id="rId9"/>
    <p:sldId id="288" r:id="rId10"/>
    <p:sldId id="289" r:id="rId11"/>
    <p:sldId id="268" r:id="rId12"/>
    <p:sldId id="269" r:id="rId13"/>
    <p:sldId id="270" r:id="rId14"/>
    <p:sldId id="293" r:id="rId15"/>
    <p:sldId id="271" r:id="rId16"/>
    <p:sldId id="272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94" r:id="rId25"/>
    <p:sldId id="29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7" autoAdjust="0"/>
    <p:restoredTop sz="94660"/>
  </p:normalViewPr>
  <p:slideViewPr>
    <p:cSldViewPr>
      <p:cViewPr>
        <p:scale>
          <a:sx n="110" d="100"/>
          <a:sy n="110" d="100"/>
        </p:scale>
        <p:origin x="-90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EE64C-8105-4131-89CB-B4EF8F673DB6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03647-3507-4AE7-9497-82D174485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5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03647-3507-4AE7-9497-82D17448550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03647-3507-4AE7-9497-82D17448550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counselor/case loader should educates participants</a:t>
            </a:r>
            <a:r>
              <a:rPr lang="en-US" baseline="0" dirty="0" smtClean="0"/>
              <a:t> and encourages involvement of significant others, as well as clients.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03647-3507-4AE7-9497-82D17448550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Family define</a:t>
            </a:r>
            <a:r>
              <a:rPr lang="en-US" baseline="0" dirty="0" smtClean="0"/>
              <a:t> as accommodates important people in a particular client’s life.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. Long-term romantic partner, close friends, mentor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03647-3507-4AE7-9497-82D17448550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0574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i="0" dirty="0" smtClean="0">
                <a:latin typeface="Chalkduster" charset="0"/>
                <a:sym typeface="Chalkduster" charset="0"/>
              </a:rPr>
              <a:t>FAMILY EDUCATION GROUP</a:t>
            </a:r>
            <a:endParaRPr lang="en-US" i="0" dirty="0" smtClean="0">
              <a:latin typeface="Chalkduster" charset="0"/>
              <a:ea typeface="ヒラギノ角ゴ ProN W3" charset="-128"/>
              <a:sym typeface="Chalkduster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876800"/>
            <a:ext cx="5486400" cy="163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Maria Teresa Vila-</a:t>
            </a:r>
            <a:r>
              <a:rPr lang="en-US" sz="2400" dirty="0" err="1" smtClean="0"/>
              <a:t>Calpito</a:t>
            </a:r>
            <a:r>
              <a:rPr lang="en-US" sz="2400" dirty="0" smtClean="0"/>
              <a:t>, RSW</a:t>
            </a:r>
          </a:p>
          <a:p>
            <a:pPr>
              <a:buNone/>
            </a:pPr>
            <a:r>
              <a:rPr lang="en-US" sz="1800" dirty="0" smtClean="0"/>
              <a:t>DOH-Accredited Rehab Practitioner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000" b="1" dirty="0" smtClean="0"/>
              <a:t>	Education helps families change some behaviors that are common to families coping with people who have a substance use disorder</a:t>
            </a:r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en-US" sz="2800" b="1" dirty="0" err="1" smtClean="0"/>
              <a:t>Eg</a:t>
            </a:r>
            <a:r>
              <a:rPr lang="en-US" sz="2800" b="1" dirty="0" smtClean="0"/>
              <a:t>. Protecting people who are dependent on substances from the consequences of their dependence.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Family Education Group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dirty="0" smtClean="0"/>
              <a:t>Program should define “family ”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/>
              <a:t>All clients attend Family Education Group sessions w/ or w/o family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/>
              <a:t>Structured Education for them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/>
              <a:t> information about the dynamics of family relationships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Family Education Group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Counselor should be </a:t>
            </a:r>
            <a:r>
              <a:rPr lang="en-US" sz="4800" dirty="0" smtClean="0">
                <a:solidFill>
                  <a:srgbClr val="FFFF00"/>
                </a:solidFill>
              </a:rPr>
              <a:t>sensitive</a:t>
            </a:r>
            <a:r>
              <a:rPr lang="en-US" sz="3600" dirty="0" smtClean="0"/>
              <a:t> </a:t>
            </a:r>
            <a:r>
              <a:rPr lang="en-US" sz="3600" b="1" dirty="0" smtClean="0"/>
              <a:t>to   	background &amp; cultural issues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Counselor should remember that each client is an individual</a:t>
            </a:r>
            <a:endParaRPr lang="en-US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971800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Family Education Group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Family members should</a:t>
            </a:r>
          </a:p>
          <a:p>
            <a:pPr>
              <a:buNone/>
            </a:pPr>
            <a:r>
              <a:rPr lang="en-US" b="1" dirty="0" smtClean="0"/>
              <a:t>be aware of local 12-</a:t>
            </a:r>
          </a:p>
          <a:p>
            <a:pPr>
              <a:buNone/>
            </a:pPr>
            <a:r>
              <a:rPr lang="en-US" b="1" dirty="0" smtClean="0"/>
              <a:t>step and self-help</a:t>
            </a:r>
          </a:p>
          <a:p>
            <a:pPr>
              <a:buNone/>
            </a:pPr>
            <a:r>
              <a:rPr lang="en-US" b="1" dirty="0" smtClean="0"/>
              <a:t>groups and</a:t>
            </a:r>
          </a:p>
          <a:p>
            <a:pPr>
              <a:buNone/>
            </a:pPr>
            <a:r>
              <a:rPr lang="en-US" b="1" dirty="0" smtClean="0"/>
              <a:t>encouraged to attend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14400"/>
            <a:ext cx="4343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</p:spPr>
        <p:txBody>
          <a:bodyPr vert="horz" anchor="b">
            <a:normAutofit/>
          </a:bodyPr>
          <a:lstStyle/>
          <a:p>
            <a:r>
              <a:rPr lang="en-US" b="1" dirty="0" smtClean="0">
                <a:latin typeface="Arial Rounded MT Bold" pitchFamily="34" charset="0"/>
              </a:rPr>
              <a:t>Goals of</a:t>
            </a:r>
            <a:br>
              <a:rPr lang="en-US" b="1" dirty="0" smtClean="0">
                <a:latin typeface="Arial Rounded MT Bold" pitchFamily="34" charset="0"/>
              </a:rPr>
            </a:br>
            <a:r>
              <a:rPr lang="en-US" b="1" dirty="0" smtClean="0">
                <a:latin typeface="Arial Rounded MT Bold" pitchFamily="34" charset="0"/>
              </a:rPr>
              <a:t>Family Education Groups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332037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133600"/>
            <a:ext cx="6172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0"/>
            <a:ext cx="571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Goals of</a:t>
            </a:r>
            <a:br>
              <a:rPr 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Family Education Groups</a:t>
            </a:r>
            <a:r>
              <a:rPr lang="en-US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endParaRPr lang="en-US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524000"/>
            <a:ext cx="5943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88">
              <a:buClr>
                <a:srgbClr val="CCCCFF"/>
              </a:buClr>
              <a:buSzPct val="100000"/>
              <a:buFont typeface="Wingdings" pitchFamily="2" charset="2"/>
              <a:buChar char="l"/>
            </a:pPr>
            <a:r>
              <a:rPr lang="en-US" sz="3200" b="1" dirty="0" smtClean="0"/>
              <a:t>Present accurate information: drugs, effects, recovery process and treatment.</a:t>
            </a:r>
          </a:p>
          <a:p>
            <a:pPr marL="382588">
              <a:buClr>
                <a:srgbClr val="CCCCFF"/>
              </a:buClr>
              <a:buSzPct val="100000"/>
              <a:buFont typeface="Wingdings" pitchFamily="2" charset="2"/>
              <a:buChar char="l"/>
            </a:pPr>
            <a:r>
              <a:rPr lang="en-US" sz="3200" b="1" dirty="0" smtClean="0"/>
              <a:t>Help client &amp; families understand effects of recovery process on relationships.</a:t>
            </a:r>
          </a:p>
          <a:p>
            <a:pPr marL="382588">
              <a:buClr>
                <a:srgbClr val="CCCCFF"/>
              </a:buClr>
              <a:buSzPct val="100000"/>
              <a:buFont typeface="Wingdings" pitchFamily="2" charset="2"/>
              <a:buChar char="l"/>
            </a:pPr>
            <a:r>
              <a:rPr lang="en-US" sz="3200" b="1" dirty="0" smtClean="0"/>
              <a:t>Forum for families to discuss issues of recovery.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143000"/>
            <a:ext cx="419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Goals of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Family Education Groups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05000"/>
            <a:ext cx="6400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88" algn="ctr">
              <a:buClr>
                <a:srgbClr val="CCCCFF"/>
              </a:buClr>
              <a:buSzPct val="100000"/>
              <a:buFont typeface="Wingdings" pitchFamily="2" charset="2"/>
              <a:buChar char="l"/>
            </a:pPr>
            <a:r>
              <a:rPr lang="en-US" sz="3200" b="1" dirty="0" smtClean="0">
                <a:latin typeface="+mj-lt"/>
              </a:rPr>
              <a:t>Teach, promote, and encourage client’s family members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to care for themselves </a:t>
            </a:r>
            <a:r>
              <a:rPr lang="en-US" sz="3200" b="1" dirty="0" smtClean="0">
                <a:latin typeface="+mj-lt"/>
              </a:rPr>
              <a:t>while supporting clients in their recovery.</a:t>
            </a:r>
          </a:p>
          <a:p>
            <a:pPr marL="382588" algn="ctr">
              <a:buClr>
                <a:srgbClr val="CCCCFF"/>
              </a:buClr>
              <a:buSzPct val="100000"/>
              <a:buFont typeface="Wingdings" pitchFamily="2" charset="2"/>
              <a:buChar char="l"/>
            </a:pPr>
            <a:r>
              <a:rPr lang="en-US" sz="3200" b="1" dirty="0" smtClean="0">
                <a:latin typeface="+mj-lt"/>
              </a:rPr>
              <a:t>Good venue for client to get to know other recovering people and their families.</a:t>
            </a:r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Goals of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Family Education Groups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● </a:t>
            </a:r>
            <a:r>
              <a:rPr lang="en-US" b="1" dirty="0" smtClean="0"/>
              <a:t>Provide a professional atmosphere in</a:t>
            </a:r>
          </a:p>
          <a:p>
            <a:pPr>
              <a:buNone/>
            </a:pPr>
            <a:r>
              <a:rPr lang="en-US" b="1" dirty="0" smtClean="0"/>
              <a:t>which clients and their families are</a:t>
            </a:r>
          </a:p>
          <a:p>
            <a:pPr>
              <a:buNone/>
            </a:pPr>
            <a:r>
              <a:rPr lang="en-US" b="1" dirty="0" smtClean="0"/>
              <a:t>treated with </a:t>
            </a:r>
            <a:r>
              <a:rPr lang="en-US" dirty="0" smtClean="0"/>
              <a:t>dignity</a:t>
            </a:r>
            <a:r>
              <a:rPr lang="en-US" b="1" dirty="0" smtClean="0"/>
              <a:t> and </a:t>
            </a:r>
            <a:r>
              <a:rPr lang="en-US" dirty="0" smtClean="0"/>
              <a:t>respect</a:t>
            </a:r>
            <a:r>
              <a:rPr lang="en-US" b="1" dirty="0" smtClean="0"/>
              <a:t>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505200"/>
            <a:ext cx="52863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Format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Group Format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+mj-lt"/>
              </a:rPr>
              <a:t>● Done in 12 sessions (3 months)</a:t>
            </a:r>
          </a:p>
          <a:p>
            <a:pPr>
              <a:buNone/>
            </a:pPr>
            <a:r>
              <a:rPr lang="en-US" sz="4000" b="1" dirty="0" smtClean="0">
                <a:latin typeface="+mj-lt"/>
              </a:rPr>
              <a:t>● Clients and family may enter anytime</a:t>
            </a:r>
          </a:p>
          <a:p>
            <a:pPr>
              <a:buNone/>
            </a:pPr>
            <a:r>
              <a:rPr lang="en-US" sz="4000" b="1" dirty="0" smtClean="0">
                <a:latin typeface="+mj-lt"/>
              </a:rPr>
              <a:t>● No limit on # of family members</a:t>
            </a:r>
          </a:p>
          <a:p>
            <a:pPr>
              <a:buNone/>
            </a:pPr>
            <a:r>
              <a:rPr lang="en-US" sz="4000" b="1" dirty="0" smtClean="0">
                <a:latin typeface="+mj-lt"/>
              </a:rPr>
              <a:t>● Group can be from 2 to 30 people</a:t>
            </a:r>
          </a:p>
          <a:p>
            <a:pPr>
              <a:buNone/>
            </a:pPr>
            <a:r>
              <a:rPr lang="en-US" sz="4000" b="1" dirty="0" smtClean="0">
                <a:latin typeface="+mj-lt"/>
              </a:rPr>
              <a:t>● Group sessions last for 90 minutes</a:t>
            </a:r>
            <a:endParaRPr lang="en-US" sz="4000" b="1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Family Education Group</a:t>
            </a:r>
            <a:br>
              <a:rPr lang="en-US" b="1" dirty="0" smtClean="0"/>
            </a:br>
            <a:r>
              <a:rPr lang="en-US" dirty="0" smtClean="0"/>
              <a:t>● </a:t>
            </a:r>
            <a:r>
              <a:rPr lang="en-US" b="1" dirty="0" smtClean="0"/>
              <a:t>Recovering clients usually isolated,</a:t>
            </a:r>
            <a:br>
              <a:rPr lang="en-US" b="1" dirty="0" smtClean="0"/>
            </a:br>
            <a:r>
              <a:rPr lang="en-US" b="1" dirty="0" smtClean="0"/>
              <a:t>or in conflict with family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250" y="3053556"/>
            <a:ext cx="4381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Group Format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+mj-lt"/>
              </a:rPr>
              <a:t>Group session techniques vary</a:t>
            </a:r>
          </a:p>
          <a:p>
            <a:r>
              <a:rPr lang="en-US" sz="3600" b="1" dirty="0" smtClean="0">
                <a:latin typeface="+mj-lt"/>
              </a:rPr>
              <a:t>7 sessions </a:t>
            </a:r>
            <a:r>
              <a:rPr lang="en-US" sz="3600" b="1" dirty="0" err="1" smtClean="0">
                <a:latin typeface="+mj-lt"/>
              </a:rPr>
              <a:t>Powerpoint</a:t>
            </a:r>
            <a:r>
              <a:rPr lang="en-US" sz="3600" b="1" dirty="0" smtClean="0">
                <a:latin typeface="+mj-lt"/>
              </a:rPr>
              <a:t> Presentations</a:t>
            </a:r>
          </a:p>
          <a:p>
            <a:r>
              <a:rPr lang="en-US" sz="3600" b="1" dirty="0" smtClean="0">
                <a:latin typeface="+mj-lt"/>
              </a:rPr>
              <a:t>4 sessions Multifamily Group Discussions</a:t>
            </a:r>
          </a:p>
          <a:p>
            <a:r>
              <a:rPr lang="en-US" sz="3600" b="1" dirty="0" smtClean="0">
                <a:latin typeface="+mj-lt"/>
              </a:rPr>
              <a:t>1 session a Panel Presentation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0"/>
            <a:ext cx="640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General Guidelines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+mj-lt"/>
              </a:rPr>
              <a:t>Before Each Session</a:t>
            </a:r>
          </a:p>
          <a:p>
            <a:r>
              <a:rPr lang="en-US" b="1" dirty="0" smtClean="0">
                <a:latin typeface="+mj-lt"/>
              </a:rPr>
              <a:t>Read instructions for facilitating the session</a:t>
            </a:r>
          </a:p>
          <a:p>
            <a:r>
              <a:rPr lang="en-US" b="1" dirty="0" smtClean="0">
                <a:latin typeface="+mj-lt"/>
              </a:rPr>
              <a:t>Familiarize self with hand-outs/slides</a:t>
            </a:r>
          </a:p>
          <a:p>
            <a:r>
              <a:rPr lang="en-US" b="1" dirty="0" smtClean="0">
                <a:latin typeface="+mj-lt"/>
              </a:rPr>
              <a:t>Set up chairs based on session type</a:t>
            </a:r>
          </a:p>
          <a:p>
            <a:r>
              <a:rPr lang="en-US" b="1" dirty="0" smtClean="0">
                <a:latin typeface="+mj-lt"/>
              </a:rPr>
              <a:t>Arrange equipment</a:t>
            </a:r>
          </a:p>
          <a:p>
            <a:r>
              <a:rPr lang="en-US" b="1" dirty="0" smtClean="0">
                <a:latin typeface="+mj-lt"/>
              </a:rPr>
              <a:t>Prepare copies of handouts for session</a:t>
            </a:r>
          </a:p>
          <a:p>
            <a:r>
              <a:rPr lang="en-US" b="1" dirty="0" smtClean="0">
                <a:latin typeface="+mj-lt"/>
              </a:rPr>
              <a:t>Find out which attendees are new for intro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Guideline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latin typeface="+mj-lt"/>
              </a:rPr>
              <a:t>During each session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+mj-lt"/>
              </a:rPr>
              <a:t>Welcome and Introduce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+mj-lt"/>
              </a:rPr>
              <a:t>Encourage questions and comments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+mj-lt"/>
              </a:rPr>
              <a:t>Provide references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+mj-lt"/>
              </a:rPr>
              <a:t>Close by thanking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+mj-lt"/>
              </a:rPr>
              <a:t>BE AWARE</a:t>
            </a:r>
          </a:p>
          <a:p>
            <a:r>
              <a:rPr lang="en-US" sz="4000" b="1" dirty="0" smtClean="0">
                <a:latin typeface="+mj-lt"/>
              </a:rPr>
              <a:t>Discussions may triggers cravings</a:t>
            </a:r>
          </a:p>
          <a:p>
            <a:pPr>
              <a:buNone/>
            </a:pPr>
            <a:r>
              <a:rPr lang="en-US" sz="4000" b="1" dirty="0" smtClean="0">
                <a:latin typeface="+mj-lt"/>
              </a:rPr>
              <a:t>- Those triggered or craving stay after until focused again</a:t>
            </a:r>
          </a:p>
          <a:p>
            <a:pPr>
              <a:buNone/>
            </a:pPr>
            <a:r>
              <a:rPr lang="en-US" sz="4000" b="1" dirty="0" smtClean="0">
                <a:latin typeface="+mj-lt"/>
              </a:rPr>
              <a:t>• If no companion, alert family: going home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THANK YOU</a:t>
            </a:r>
            <a:endParaRPr lang="en-US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Family Education Group</a:t>
            </a:r>
            <a:br>
              <a:rPr lang="en-US" b="1" dirty="0" smtClean="0"/>
            </a:br>
            <a:r>
              <a:rPr lang="en-US" dirty="0" smtClean="0"/>
              <a:t>● </a:t>
            </a:r>
            <a:r>
              <a:rPr lang="en-US" sz="3600" b="1" dirty="0" smtClean="0"/>
              <a:t>Significant others have negative</a:t>
            </a:r>
            <a:br>
              <a:rPr lang="en-US" sz="3600" b="1" dirty="0" smtClean="0"/>
            </a:br>
            <a:r>
              <a:rPr lang="en-US" sz="3600" b="1" dirty="0" smtClean="0"/>
              <a:t>feelings, cannot understand dynamics</a:t>
            </a:r>
            <a:br>
              <a:rPr lang="en-US" sz="3600" b="1" dirty="0" smtClean="0"/>
            </a:br>
            <a:r>
              <a:rPr lang="en-US" sz="3600" b="1" dirty="0" smtClean="0"/>
              <a:t>of recovery and change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191000" y="3048000"/>
            <a:ext cx="4572000" cy="327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2638" lvl="1" indent="-285750">
              <a:lnSpc>
                <a:spcPct val="60000"/>
              </a:lnSpc>
              <a:spcBef>
                <a:spcPts val="2275"/>
              </a:spcBef>
              <a:buClr>
                <a:srgbClr val="CCCCFF"/>
              </a:buClr>
              <a:buSzPct val="100000"/>
            </a:pPr>
            <a:r>
              <a:rPr lang="en-US" sz="2300" dirty="0" smtClean="0"/>
              <a:t>	</a:t>
            </a:r>
            <a:endParaRPr lang="en-US" dirty="0" smtClean="0">
              <a:solidFill>
                <a:srgbClr val="92D050"/>
              </a:solidFill>
              <a:latin typeface="Cooper Black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667000"/>
            <a:ext cx="7239000" cy="2896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2638" lvl="1" indent="-285750">
              <a:lnSpc>
                <a:spcPct val="60000"/>
              </a:lnSpc>
              <a:spcBef>
                <a:spcPts val="2275"/>
              </a:spcBef>
              <a:buClr>
                <a:srgbClr val="CCCCFF"/>
              </a:buClr>
              <a:buSzPct val="100000"/>
            </a:pPr>
            <a:r>
              <a:rPr lang="en-US" sz="2400" dirty="0" smtClean="0">
                <a:solidFill>
                  <a:srgbClr val="FFFF00"/>
                </a:solidFill>
                <a:latin typeface="Cooper Black" pitchFamily="18" charset="0"/>
              </a:rPr>
              <a:t>Feeling of abandonment</a:t>
            </a:r>
          </a:p>
          <a:p>
            <a:pPr marL="782638" lvl="1" indent="-285750">
              <a:lnSpc>
                <a:spcPct val="60000"/>
              </a:lnSpc>
              <a:spcBef>
                <a:spcPts val="2275"/>
              </a:spcBef>
              <a:buClr>
                <a:srgbClr val="CCCCFF"/>
              </a:buClr>
              <a:buSzPct val="100000"/>
            </a:pPr>
            <a:r>
              <a:rPr lang="en-US" sz="2400" dirty="0" smtClean="0">
                <a:latin typeface="Cooper Black" pitchFamily="18" charset="0"/>
              </a:rPr>
              <a:t>					</a:t>
            </a:r>
            <a:r>
              <a:rPr lang="en-US" sz="2400" dirty="0" smtClean="0">
                <a:solidFill>
                  <a:srgbClr val="FF0000"/>
                </a:solidFill>
                <a:latin typeface="Cooper Black" pitchFamily="18" charset="0"/>
              </a:rPr>
              <a:t>Anxiety</a:t>
            </a:r>
          </a:p>
          <a:p>
            <a:pPr marL="782638" lvl="1" indent="-285750">
              <a:lnSpc>
                <a:spcPct val="60000"/>
              </a:lnSpc>
              <a:spcBef>
                <a:spcPts val="2275"/>
              </a:spcBef>
              <a:buClr>
                <a:srgbClr val="CCCCFF"/>
              </a:buClr>
              <a:buSzPct val="100000"/>
            </a:pPr>
            <a:r>
              <a:rPr lang="en-US" sz="2400" dirty="0" smtClean="0">
                <a:latin typeface="Cooper Black" pitchFamily="18" charset="0"/>
              </a:rPr>
              <a:t>		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   Concern</a:t>
            </a:r>
          </a:p>
          <a:p>
            <a:pPr marL="782638" lvl="1" indent="-285750">
              <a:lnSpc>
                <a:spcPct val="60000"/>
              </a:lnSpc>
              <a:spcBef>
                <a:spcPts val="2275"/>
              </a:spcBef>
              <a:buClr>
                <a:srgbClr val="CCCCFF"/>
              </a:buClr>
              <a:buSzPct val="100000"/>
            </a:pPr>
            <a:r>
              <a:rPr lang="en-US" sz="2400" dirty="0" smtClean="0">
                <a:latin typeface="Cooper Black" pitchFamily="18" charset="0"/>
              </a:rPr>
              <a:t>			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oper Black" pitchFamily="18" charset="0"/>
              </a:rPr>
              <a:t>       </a:t>
            </a:r>
            <a:r>
              <a:rPr lang="en-US" sz="2400" dirty="0" smtClean="0">
                <a:solidFill>
                  <a:srgbClr val="FFC000"/>
                </a:solidFill>
                <a:latin typeface="Cooper Black" pitchFamily="18" charset="0"/>
              </a:rPr>
              <a:t> Fear</a:t>
            </a:r>
          </a:p>
          <a:p>
            <a:pPr marL="782638" lvl="1" indent="-285750">
              <a:lnSpc>
                <a:spcPct val="60000"/>
              </a:lnSpc>
              <a:spcBef>
                <a:spcPts val="2275"/>
              </a:spcBef>
              <a:buClr>
                <a:srgbClr val="CCCCFF"/>
              </a:buClr>
              <a:buSzPct val="100000"/>
            </a:pPr>
            <a:r>
              <a:rPr lang="en-US" sz="2400" dirty="0" smtClean="0">
                <a:latin typeface="Cooper Black" pitchFamily="18" charset="0"/>
              </a:rPr>
              <a:t>		</a:t>
            </a:r>
            <a:r>
              <a:rPr lang="en-US" sz="2400" dirty="0" smtClean="0">
                <a:solidFill>
                  <a:srgbClr val="00B0F0"/>
                </a:solidFill>
                <a:latin typeface="Cooper Black" pitchFamily="18" charset="0"/>
              </a:rPr>
              <a:t>     Embarrassment</a:t>
            </a:r>
          </a:p>
          <a:p>
            <a:pPr marL="782638" lvl="1" indent="-285750">
              <a:lnSpc>
                <a:spcPct val="60000"/>
              </a:lnSpc>
              <a:spcBef>
                <a:spcPts val="2275"/>
              </a:spcBef>
              <a:buClr>
                <a:srgbClr val="CCCCFF"/>
              </a:buClr>
              <a:buSzPct val="100000"/>
            </a:pPr>
            <a:r>
              <a:rPr lang="en-US" sz="2400" dirty="0" smtClean="0">
                <a:latin typeface="Cooper Black" pitchFamily="18" charset="0"/>
              </a:rPr>
              <a:t>					    </a:t>
            </a:r>
            <a:r>
              <a:rPr lang="en-US" sz="2400" dirty="0" smtClean="0">
                <a:solidFill>
                  <a:srgbClr val="92D050"/>
                </a:solidFill>
                <a:latin typeface="Cooper Black" pitchFamily="18" charset="0"/>
              </a:rPr>
              <a:t>Guilt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Family Education Group 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962400"/>
          </a:xfrm>
        </p:spPr>
        <p:txBody>
          <a:bodyPr>
            <a:noAutofit/>
          </a:bodyPr>
          <a:lstStyle/>
          <a:p>
            <a:pPr marL="382588" indent="-342900" eaLnBrk="1" hangingPunct="1">
              <a:spcBef>
                <a:spcPct val="0"/>
              </a:spcBef>
              <a:buClr>
                <a:srgbClr val="CCCCFF"/>
              </a:buClr>
              <a:buSzPct val="100000"/>
              <a:buFont typeface="Wingdings" pitchFamily="2" charset="2"/>
              <a:buChar char="l"/>
            </a:pPr>
            <a:r>
              <a:rPr lang="en-US" b="1" dirty="0" smtClean="0">
                <a:latin typeface="+mj-lt"/>
              </a:rPr>
              <a:t>Lack of understanding of substance use disorders and the changes that occurs in the family.</a:t>
            </a:r>
          </a:p>
          <a:p>
            <a:pPr marL="382588" indent="-342900" eaLnBrk="1" hangingPunct="1">
              <a:spcBef>
                <a:spcPts val="2175"/>
              </a:spcBef>
              <a:buClr>
                <a:srgbClr val="CCCCFF"/>
              </a:buClr>
              <a:buSzPct val="100000"/>
              <a:buFont typeface="Wingdings" pitchFamily="2" charset="2"/>
              <a:buChar char="l"/>
            </a:pPr>
            <a:r>
              <a:rPr lang="en-US" b="1" dirty="0" smtClean="0">
                <a:latin typeface="+mj-lt"/>
              </a:rPr>
              <a:t>Lack of understanding of the dynamics of recovery and the changes that recovery brings.</a:t>
            </a:r>
          </a:p>
          <a:p>
            <a:pPr marL="382588" indent="-342900" eaLnBrk="1" hangingPunct="1">
              <a:spcBef>
                <a:spcPts val="2175"/>
              </a:spcBef>
              <a:buClr>
                <a:srgbClr val="CCCCFF"/>
              </a:buClr>
              <a:buSzPct val="100000"/>
              <a:buFont typeface="Wingdings" pitchFamily="2" charset="2"/>
              <a:buChar char="l"/>
            </a:pPr>
            <a:r>
              <a:rPr lang="en-US" b="1" dirty="0" smtClean="0">
                <a:latin typeface="+mj-lt"/>
              </a:rPr>
              <a:t>Treatment is more likely to succeed if significant others are able to understand and predict the changes that happens in treatment.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	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Family Education Group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          </a:t>
            </a:r>
            <a:r>
              <a:rPr lang="en-US" dirty="0" smtClean="0"/>
              <a:t>● </a:t>
            </a:r>
            <a:r>
              <a:rPr lang="en-US" b="1" dirty="0" smtClean="0"/>
              <a:t>Allows counselor to</a:t>
            </a:r>
            <a:br>
              <a:rPr lang="en-US" b="1" dirty="0" smtClean="0"/>
            </a:br>
            <a:r>
              <a:rPr lang="en-US" b="1" dirty="0" smtClean="0"/>
              <a:t>	  facilitate family</a:t>
            </a:r>
            <a:br>
              <a:rPr lang="en-US" b="1" dirty="0" smtClean="0"/>
            </a:br>
            <a:r>
              <a:rPr lang="en-US" b="1" dirty="0" smtClean="0"/>
              <a:t>      involvement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           </a:t>
            </a:r>
            <a:r>
              <a:rPr lang="en-US" dirty="0" smtClean="0"/>
              <a:t>● </a:t>
            </a:r>
            <a:r>
              <a:rPr lang="en-US" b="1" dirty="0" smtClean="0"/>
              <a:t>NOT Family Therapy!</a:t>
            </a:r>
            <a:br>
              <a:rPr lang="en-US" b="1" dirty="0" smtClean="0"/>
            </a:br>
            <a:r>
              <a:rPr lang="en-US" b="1" dirty="0" smtClean="0"/>
              <a:t>                  Does NOT enter into</a:t>
            </a:r>
            <a:br>
              <a:rPr lang="en-US" b="1" dirty="0" smtClean="0"/>
            </a:br>
            <a:r>
              <a:rPr lang="en-US" b="1" dirty="0" smtClean="0"/>
              <a:t>           family dynamics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2133600"/>
            <a:ext cx="2476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Family Education Group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● </a:t>
            </a:r>
            <a:r>
              <a:rPr lang="en-US" sz="4000" b="1" dirty="0" smtClean="0"/>
              <a:t>Provides relatively </a:t>
            </a:r>
            <a:r>
              <a:rPr lang="en-US" sz="4000" dirty="0" smtClean="0">
                <a:solidFill>
                  <a:srgbClr val="FFFF00"/>
                </a:solidFill>
              </a:rPr>
              <a:t>non-threatening</a:t>
            </a:r>
          </a:p>
          <a:p>
            <a:pPr>
              <a:buNone/>
            </a:pPr>
            <a:r>
              <a:rPr lang="en-US" sz="4000" b="1" dirty="0" smtClean="0"/>
              <a:t>	environment in which to present information.</a:t>
            </a:r>
          </a:p>
          <a:p>
            <a:pPr>
              <a:buNone/>
            </a:pPr>
            <a:r>
              <a:rPr lang="en-US" dirty="0" smtClean="0"/>
              <a:t>● </a:t>
            </a:r>
            <a:r>
              <a:rPr lang="en-US" sz="4000" b="1" dirty="0" smtClean="0"/>
              <a:t>Provides an opportunity for clients and their families to feel </a:t>
            </a:r>
            <a:r>
              <a:rPr lang="en-US" sz="4000" dirty="0" smtClean="0">
                <a:solidFill>
                  <a:srgbClr val="FFC000"/>
                </a:solidFill>
              </a:rPr>
              <a:t>comfortable</a:t>
            </a:r>
            <a:r>
              <a:rPr lang="en-US" sz="4000" b="1" dirty="0" smtClean="0"/>
              <a:t> and </a:t>
            </a:r>
            <a:r>
              <a:rPr lang="en-US" sz="4000" dirty="0" smtClean="0">
                <a:solidFill>
                  <a:srgbClr val="00B050"/>
                </a:solidFill>
              </a:rPr>
              <a:t>welcomed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4100" dirty="0" smtClean="0">
                <a:solidFill>
                  <a:srgbClr val="00B050"/>
                </a:solidFill>
                <a:latin typeface="+mj-lt"/>
              </a:rPr>
              <a:t>	</a:t>
            </a:r>
            <a:r>
              <a:rPr lang="en-US" sz="2800" dirty="0" smtClean="0">
                <a:latin typeface="+mj-lt"/>
              </a:rPr>
              <a:t>Clients begin treatment often can be negative, clients may be adamant that they need to “do my program alone.”</a:t>
            </a:r>
            <a:endParaRPr lang="en-US" sz="4100" dirty="0" smtClean="0">
              <a:latin typeface="+mj-lt"/>
            </a:endParaRPr>
          </a:p>
          <a:p>
            <a:pPr>
              <a:buNone/>
            </a:pPr>
            <a:r>
              <a:rPr lang="en-US" sz="4800" b="1" dirty="0" smtClean="0"/>
              <a:t>	</a:t>
            </a:r>
            <a:r>
              <a:rPr lang="en-US" sz="4800" b="1" dirty="0" smtClean="0">
                <a:solidFill>
                  <a:srgbClr val="00B050"/>
                </a:solidFill>
              </a:rPr>
              <a:t>Encourage family involvement to client but don’t insist if resists firmly.</a:t>
            </a:r>
          </a:p>
          <a:p>
            <a:pPr>
              <a:buFont typeface="Wingdings" pitchFamily="2" charset="2"/>
              <a:buChar char="v"/>
            </a:pPr>
            <a:endParaRPr lang="en-US" sz="4700" dirty="0" smtClean="0">
              <a:solidFill>
                <a:srgbClr val="00B05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+mj-lt"/>
              </a:rPr>
              <a:t> 	</a:t>
            </a:r>
            <a:r>
              <a:rPr lang="en-US" sz="2800" dirty="0" smtClean="0">
                <a:latin typeface="+mj-lt"/>
              </a:rPr>
              <a:t>It is common for family members to believe that “it’s not my problem”. They may be angry and unwilling to involve themselves in the client’s treatment.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00B050"/>
                </a:solidFill>
              </a:rPr>
              <a:t>	Counselor has to encourage and personally invite family.</a:t>
            </a:r>
            <a:endParaRPr lang="en-US" sz="48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sz="4000" dirty="0" smtClean="0">
              <a:latin typeface="+mj-lt"/>
            </a:endParaRPr>
          </a:p>
          <a:p>
            <a:pPr>
              <a:buNone/>
            </a:pPr>
            <a:endParaRPr lang="en-US" sz="4000" dirty="0" smtClean="0">
              <a:latin typeface="+mj-lt"/>
            </a:endParaRPr>
          </a:p>
          <a:p>
            <a:pPr>
              <a:buNone/>
            </a:pPr>
            <a:endParaRPr lang="en-US" sz="40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1"/>
            <a:ext cx="8229600" cy="3352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 smtClean="0">
                <a:latin typeface="Arial Black" pitchFamily="34" charset="0"/>
              </a:rPr>
              <a:t>“The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chances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b="1" dirty="0" smtClean="0">
                <a:latin typeface="Arial Black" pitchFamily="34" charset="0"/>
              </a:rPr>
              <a:t>of treatment</a:t>
            </a:r>
          </a:p>
          <a:p>
            <a:pPr algn="ctr">
              <a:buNone/>
            </a:pPr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success</a:t>
            </a:r>
            <a:r>
              <a:rPr lang="en-US" b="1" dirty="0" smtClean="0">
                <a:solidFill>
                  <a:srgbClr val="92D05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92D050"/>
                </a:solidFill>
                <a:latin typeface="Arial Black" pitchFamily="34" charset="0"/>
              </a:rPr>
              <a:t>increase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  <a:cs typeface="Aharoni" pitchFamily="2" charset="-79"/>
              </a:rPr>
              <a:t>immensely</a:t>
            </a:r>
          </a:p>
          <a:p>
            <a:pPr algn="ctr">
              <a:buNone/>
            </a:pPr>
            <a:r>
              <a:rPr lang="en-US" b="1" dirty="0" smtClean="0">
                <a:latin typeface="Arial Black" pitchFamily="34" charset="0"/>
              </a:rPr>
              <a:t>if </a:t>
            </a:r>
            <a:r>
              <a:rPr lang="en-US" b="1" dirty="0" smtClean="0">
                <a:solidFill>
                  <a:srgbClr val="FFC000"/>
                </a:solidFill>
                <a:latin typeface="Arial Black" pitchFamily="34" charset="0"/>
              </a:rPr>
              <a:t>significant others </a:t>
            </a:r>
            <a:r>
              <a:rPr lang="en-US" b="1" dirty="0" smtClean="0">
                <a:latin typeface="Arial Black" pitchFamily="34" charset="0"/>
              </a:rPr>
              <a:t>become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educated</a:t>
            </a:r>
          </a:p>
          <a:p>
            <a:pPr algn="ctr">
              <a:buNone/>
            </a:pPr>
            <a:r>
              <a:rPr lang="en-US" b="1" dirty="0" smtClean="0">
                <a:latin typeface="Arial Black" pitchFamily="34" charset="0"/>
              </a:rPr>
              <a:t>about the</a:t>
            </a:r>
          </a:p>
          <a:p>
            <a:pPr algn="ctr">
              <a:buNone/>
            </a:pPr>
            <a:r>
              <a:rPr lang="en-US" b="1" dirty="0" smtClean="0">
                <a:latin typeface="Arial Black" pitchFamily="34" charset="0"/>
              </a:rPr>
              <a:t>predictable changes that are</a:t>
            </a:r>
          </a:p>
          <a:p>
            <a:pPr algn="ctr">
              <a:buNone/>
            </a:pPr>
            <a:r>
              <a:rPr lang="en-US" b="1" dirty="0" smtClean="0">
                <a:latin typeface="Arial Black" pitchFamily="34" charset="0"/>
              </a:rPr>
              <a:t>likely to occur within</a:t>
            </a:r>
          </a:p>
          <a:p>
            <a:pPr algn="ctr">
              <a:buNone/>
            </a:pPr>
            <a:r>
              <a:rPr lang="en-US" b="1" dirty="0" smtClean="0">
                <a:latin typeface="Arial Black" pitchFamily="34" charset="0"/>
              </a:rPr>
              <a:t>relationships as recovery</a:t>
            </a:r>
          </a:p>
          <a:p>
            <a:pPr algn="ctr">
              <a:buNone/>
            </a:pPr>
            <a:r>
              <a:rPr lang="en-US" b="1" dirty="0" smtClean="0">
                <a:latin typeface="Arial Black" pitchFamily="34" charset="0"/>
              </a:rPr>
              <a:t>proceeds.”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458</Words>
  <Application>Microsoft Office PowerPoint</Application>
  <PresentationFormat>On-screen Show (4:3)</PresentationFormat>
  <Paragraphs>103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FAMILY EDUCATION GROUP</vt:lpstr>
      <vt:lpstr>Family Education Group ● Recovering clients usually isolated, or in conflict with family</vt:lpstr>
      <vt:lpstr>Family Education Group ● Significant others have negative feelings, cannot understand dynamics of recovery and change</vt:lpstr>
      <vt:lpstr>Family Education Group </vt:lpstr>
      <vt:lpstr>          Family Education Group                ● Allows counselor to    facilitate family       involvement                 ● NOT Family Therapy!                   Does NOT enter into            family dynamics </vt:lpstr>
      <vt:lpstr>Family Education Group </vt:lpstr>
      <vt:lpstr>PowerPoint Presentation</vt:lpstr>
      <vt:lpstr>PowerPoint Presentation</vt:lpstr>
      <vt:lpstr>PowerPoint Presentation</vt:lpstr>
      <vt:lpstr>PowerPoint Presentation</vt:lpstr>
      <vt:lpstr>Family Education Group </vt:lpstr>
      <vt:lpstr>Family Education Group </vt:lpstr>
      <vt:lpstr>Family Education Group </vt:lpstr>
      <vt:lpstr>Goals of Family Education Groups </vt:lpstr>
      <vt:lpstr>PowerPoint Presentation</vt:lpstr>
      <vt:lpstr>PowerPoint Presentation</vt:lpstr>
      <vt:lpstr>Goals of Family Education Groups </vt:lpstr>
      <vt:lpstr>Group Format</vt:lpstr>
      <vt:lpstr>Group Format </vt:lpstr>
      <vt:lpstr>Group Format </vt:lpstr>
      <vt:lpstr>PowerPoint Presentation</vt:lpstr>
      <vt:lpstr>General Guidelines </vt:lpstr>
      <vt:lpstr>General Guideline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EDUCATION GROUP</dc:title>
  <dc:creator>Teresa</dc:creator>
  <cp:lastModifiedBy>CALASIAO RHU</cp:lastModifiedBy>
  <cp:revision>57</cp:revision>
  <dcterms:created xsi:type="dcterms:W3CDTF">2006-08-16T00:00:00Z</dcterms:created>
  <dcterms:modified xsi:type="dcterms:W3CDTF">2016-11-02T22:45:44Z</dcterms:modified>
</cp:coreProperties>
</file>