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70"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660"/>
  </p:normalViewPr>
  <p:slideViewPr>
    <p:cSldViewPr>
      <p:cViewPr varScale="1">
        <p:scale>
          <a:sx n="61" d="100"/>
          <a:sy n="61" d="100"/>
        </p:scale>
        <p:origin x="-1446" y="-90"/>
      </p:cViewPr>
      <p:guideLst>
        <p:guide orient="horz" pos="2160"/>
        <p:guide pos="2880"/>
      </p:guideLst>
    </p:cSldViewPr>
  </p:slideViewPr>
  <p:notesTextViewPr>
    <p:cViewPr>
      <p:scale>
        <a:sx n="1" d="1"/>
        <a:sy n="1" d="1"/>
      </p:scale>
      <p:origin x="0" y="0"/>
    </p:cViewPr>
  </p:notesTextViewPr>
  <p:notesViewPr>
    <p:cSldViewPr>
      <p:cViewPr varScale="1">
        <p:scale>
          <a:sx n="50" d="100"/>
          <a:sy n="50" d="100"/>
        </p:scale>
        <p:origin x="-291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00FEE2-426A-47CA-A426-758B10B48726}" type="datetimeFigureOut">
              <a:rPr lang="en-US" smtClean="0"/>
              <a:t>9/25/2015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AC2718-6A68-4021-BC00-C08295D1C32D}" type="slidenum">
              <a:rPr lang="en-US" smtClean="0"/>
              <a:t>‹#›</a:t>
            </a:fld>
            <a:endParaRPr lang="en-US"/>
          </a:p>
        </p:txBody>
      </p:sp>
    </p:spTree>
    <p:extLst>
      <p:ext uri="{BB962C8B-B14F-4D97-AF65-F5344CB8AC3E}">
        <p14:creationId xmlns:p14="http://schemas.microsoft.com/office/powerpoint/2010/main" val="2552131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94B81-7839-472D-B446-6A633A1843D5}" type="datetimeFigureOut">
              <a:rPr lang="en-GB" smtClean="0"/>
              <a:t>25/09/2015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B390E-7D94-4450-AC56-E47A5F1163BA}" type="slidenum">
              <a:rPr lang="en-GB" smtClean="0"/>
              <a:t>‹#›</a:t>
            </a:fld>
            <a:endParaRPr lang="en-GB"/>
          </a:p>
        </p:txBody>
      </p:sp>
    </p:spTree>
    <p:extLst>
      <p:ext uri="{BB962C8B-B14F-4D97-AF65-F5344CB8AC3E}">
        <p14:creationId xmlns:p14="http://schemas.microsoft.com/office/powerpoint/2010/main" val="343943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participants understand that the contents</a:t>
            </a:r>
            <a:r>
              <a:rPr lang="en-US" baseline="0" dirty="0" smtClean="0"/>
              <a:t> of this lecture are taken from the handbook developed by KMD of the DOH.</a:t>
            </a:r>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12</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13</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14</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4</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5</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6</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7</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8</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9</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10</a:t>
            </a:fld>
            <a:endParaRPr lang="en-AU" dirty="0"/>
          </a:p>
        </p:txBody>
      </p:sp>
    </p:spTree>
    <p:extLst>
      <p:ext uri="{BB962C8B-B14F-4D97-AF65-F5344CB8AC3E}">
        <p14:creationId xmlns:p14="http://schemas.microsoft.com/office/powerpoint/2010/main" val="827661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087E41-803F-4EB9-B288-EC1C3DE7E336}" type="slidenum">
              <a:rPr lang="en-AU" smtClean="0"/>
              <a:pPr/>
              <a:t>11</a:t>
            </a:fld>
            <a:endParaRPr lang="en-AU" dirty="0"/>
          </a:p>
        </p:txBody>
      </p:sp>
    </p:spTree>
    <p:extLst>
      <p:ext uri="{BB962C8B-B14F-4D97-AF65-F5344CB8AC3E}">
        <p14:creationId xmlns:p14="http://schemas.microsoft.com/office/powerpoint/2010/main" val="827661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A0177903-96EB-4037-9345-5B6A01439E85}" type="datetimeFigureOut">
              <a:rPr lang="en-PH" smtClean="0"/>
              <a:t>9/25/2015</a:t>
            </a:fld>
            <a:endParaRPr lang="en-PH"/>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825897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2BAC0339-8CA8-4E1F-9682-84BE04A48CA8}"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20352850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2BAC0339-8CA8-4E1F-9682-84BE04A48CA8}"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23013003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A0177903-96EB-4037-9345-5B6A01439E85}" type="datetimeFigureOut">
              <a:rPr lang="en-PH" smtClean="0"/>
              <a:t>9/25/2015</a:t>
            </a:fld>
            <a:endParaRPr lang="en-PH"/>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6394822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2BAC0339-8CA8-4E1F-9682-84BE04A48CA8}"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2D8F26-8C1C-4D94-9384-5A23F88B6F36}" type="slidenum">
              <a:rPr lang="en-GB" smtClean="0"/>
              <a:t>‹#›</a:t>
            </a:fld>
            <a:endParaRPr lang="en-GB"/>
          </a:p>
        </p:txBody>
      </p:sp>
      <p:sp>
        <p:nvSpPr>
          <p:cNvPr id="8" name="Rectangle 5"/>
          <p:cNvSpPr>
            <a:spLocks noChangeArrowheads="1"/>
          </p:cNvSpPr>
          <p:nvPr userDrawn="1"/>
        </p:nvSpPr>
        <p:spPr bwMode="auto">
          <a:xfrm>
            <a:off x="0" y="5977732"/>
            <a:ext cx="9144000" cy="842962"/>
          </a:xfrm>
          <a:prstGeom prst="rect">
            <a:avLst/>
          </a:prstGeom>
          <a:solidFill>
            <a:srgbClr val="00B050"/>
          </a:solidFill>
          <a:ln w="9525">
            <a:noFill/>
            <a:miter lim="800000"/>
            <a:headEnd/>
            <a:tailEnd/>
          </a:ln>
          <a:effectLst/>
        </p:spPr>
        <p:txBody>
          <a:bodyPr wrap="none" anchor="ctr"/>
          <a:lstStyle/>
          <a:p>
            <a:pPr>
              <a:defRPr/>
            </a:pPr>
            <a:endParaRPr lang="en-US"/>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67600" y="5977732"/>
            <a:ext cx="1676400" cy="875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33323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AC0339-8CA8-4E1F-9682-84BE04A48CA8}" type="datetimeFigureOut">
              <a:rPr lang="en-GB" smtClean="0"/>
              <a:t>25/09/2015</a:t>
            </a:fld>
            <a:endParaRPr lang="en-GB"/>
          </a:p>
        </p:txBody>
      </p:sp>
      <p:sp>
        <p:nvSpPr>
          <p:cNvPr id="6" name="Slide Number Placeholder 5"/>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16410027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2BAC0339-8CA8-4E1F-9682-84BE04A48CA8}"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18154796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2BAC0339-8CA8-4E1F-9682-84BE04A48CA8}" type="datetimeFigureOut">
              <a:rPr lang="en-GB" smtClean="0"/>
              <a:t>25/09/2015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9689882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2BAC0339-8CA8-4E1F-9682-84BE04A48CA8}" type="datetimeFigureOut">
              <a:rPr lang="en-GB" smtClean="0"/>
              <a:t>25/09/2015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42721181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C0339-8CA8-4E1F-9682-84BE04A48CA8}" type="datetimeFigureOut">
              <a:rPr lang="en-GB" smtClean="0"/>
              <a:t>25/09/2015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41166889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C0339-8CA8-4E1F-9682-84BE04A48CA8}"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31231893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C0339-8CA8-4E1F-9682-84BE04A48CA8}"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D8F26-8C1C-4D94-9384-5A23F88B6F36}" type="slidenum">
              <a:rPr lang="en-GB" smtClean="0"/>
              <a:t>‹#›</a:t>
            </a:fld>
            <a:endParaRPr lang="en-GB"/>
          </a:p>
        </p:txBody>
      </p:sp>
    </p:spTree>
    <p:extLst>
      <p:ext uri="{BB962C8B-B14F-4D97-AF65-F5344CB8AC3E}">
        <p14:creationId xmlns:p14="http://schemas.microsoft.com/office/powerpoint/2010/main" val="28926222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PH"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77903-96EB-4037-9345-5B6A01439E85}" type="datetimeFigureOut">
              <a:rPr lang="en-PH" smtClean="0"/>
              <a:t>9/25/2015</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D8F26-8C1C-4D94-9384-5A23F88B6F36}" type="slidenum">
              <a:rPr lang="en-GB" smtClean="0"/>
              <a:t>‹#›</a:t>
            </a:fld>
            <a:endParaRPr lang="en-GB"/>
          </a:p>
        </p:txBody>
      </p:sp>
      <p:sp>
        <p:nvSpPr>
          <p:cNvPr id="9" name="Rectangle 5"/>
          <p:cNvSpPr>
            <a:spLocks noChangeArrowheads="1"/>
          </p:cNvSpPr>
          <p:nvPr userDrawn="1"/>
        </p:nvSpPr>
        <p:spPr bwMode="auto">
          <a:xfrm>
            <a:off x="0" y="6024563"/>
            <a:ext cx="9144000" cy="842962"/>
          </a:xfrm>
          <a:prstGeom prst="rect">
            <a:avLst/>
          </a:prstGeom>
          <a:solidFill>
            <a:srgbClr val="00B050"/>
          </a:solidFill>
          <a:ln w="9525">
            <a:noFill/>
            <a:miter lim="800000"/>
            <a:headEnd/>
            <a:tailEnd/>
          </a:ln>
          <a:effectLst/>
        </p:spPr>
        <p:txBody>
          <a:bodyPr wrap="none" anchor="ctr"/>
          <a:lstStyle/>
          <a:p>
            <a:pPr>
              <a:defRPr/>
            </a:pPr>
            <a:endParaRPr lang="en-US"/>
          </a:p>
        </p:txBody>
      </p:sp>
      <p:pic>
        <p:nvPicPr>
          <p:cNvPr id="7"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467600" y="5977732"/>
            <a:ext cx="1676400" cy="835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6"/>
          <p:cNvSpPr>
            <a:spLocks noChangeArrowheads="1"/>
          </p:cNvSpPr>
          <p:nvPr userDrawn="1"/>
        </p:nvSpPr>
        <p:spPr bwMode="auto">
          <a:xfrm>
            <a:off x="609600" y="6266697"/>
            <a:ext cx="4724400" cy="431800"/>
          </a:xfrm>
          <a:prstGeom prst="rect">
            <a:avLst/>
          </a:prstGeom>
          <a:noFill/>
          <a:ln w="9525">
            <a:noFill/>
            <a:miter lim="800000"/>
            <a:headEnd/>
            <a:tailEnd/>
          </a:ln>
          <a:effectLst/>
        </p:spPr>
        <p:txBody>
          <a:bodyPr lIns="0" tIns="0" rIns="0" bIns="0"/>
          <a:lstStyle/>
          <a:p>
            <a:pPr rtl="0">
              <a:defRPr/>
            </a:pPr>
            <a:r>
              <a:rPr lang="en-PH" sz="2000" i="0" dirty="0" smtClean="0">
                <a:solidFill>
                  <a:schemeClr val="accent2">
                    <a:lumMod val="20000"/>
                    <a:lumOff val="80000"/>
                  </a:schemeClr>
                </a:solidFill>
                <a:latin typeface="Arial Narrow" pitchFamily="34" charset="0"/>
              </a:rPr>
              <a:t>Medical Certification  on Cause of Death </a:t>
            </a:r>
            <a:endParaRPr lang="en-US" sz="2000" b="0" i="0" dirty="0">
              <a:solidFill>
                <a:schemeClr val="accent2">
                  <a:lumMod val="20000"/>
                  <a:lumOff val="80000"/>
                </a:schemeClr>
              </a:solidFill>
              <a:latin typeface="Arial Narrow" pitchFamily="34" charset="0"/>
            </a:endParaRPr>
          </a:p>
        </p:txBody>
      </p:sp>
    </p:spTree>
    <p:extLst>
      <p:ext uri="{BB962C8B-B14F-4D97-AF65-F5344CB8AC3E}">
        <p14:creationId xmlns:p14="http://schemas.microsoft.com/office/powerpoint/2010/main" val="231138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0"/>
            <a:ext cx="8229600" cy="1143000"/>
          </a:xfrm>
        </p:spPr>
        <p:txBody>
          <a:bodyPr>
            <a:normAutofit fontScale="90000"/>
          </a:bodyPr>
          <a:lstStyle/>
          <a:p>
            <a:r>
              <a:rPr lang="en-AU" b="1" dirty="0"/>
              <a:t>Session IV: </a:t>
            </a:r>
            <a:r>
              <a:rPr lang="en-AU" sz="3200" dirty="0"/>
              <a:t/>
            </a:r>
            <a:br>
              <a:rPr lang="en-AU" sz="3200" dirty="0"/>
            </a:br>
            <a:r>
              <a:rPr lang="en-AU" sz="3200" dirty="0"/>
              <a:t/>
            </a:r>
            <a:br>
              <a:rPr lang="en-AU" sz="3200" dirty="0"/>
            </a:br>
            <a:endParaRPr lang="en-US" dirty="0"/>
          </a:p>
        </p:txBody>
      </p:sp>
      <p:sp>
        <p:nvSpPr>
          <p:cNvPr id="7" name="Content Placeholder 6"/>
          <p:cNvSpPr>
            <a:spLocks noGrp="1"/>
          </p:cNvSpPr>
          <p:nvPr>
            <p:ph idx="1"/>
          </p:nvPr>
        </p:nvSpPr>
        <p:spPr/>
        <p:txBody>
          <a:bodyPr>
            <a:normAutofit/>
          </a:bodyPr>
          <a:lstStyle/>
          <a:p>
            <a:pPr marL="0" indent="0" algn="ctr">
              <a:buNone/>
            </a:pPr>
            <a:endParaRPr lang="en-AU" sz="1800" dirty="0"/>
          </a:p>
          <a:p>
            <a:pPr marL="514350" indent="-514350">
              <a:buAutoNum type="alphaUcPeriod"/>
            </a:pPr>
            <a:r>
              <a:rPr lang="en-US" b="1" dirty="0" smtClean="0"/>
              <a:t>General </a:t>
            </a:r>
            <a:r>
              <a:rPr lang="en-US" b="1" dirty="0"/>
              <a:t>Guidelines on Filling out and Completing a Certificate of </a:t>
            </a:r>
            <a:r>
              <a:rPr lang="en-US" b="1" dirty="0" smtClean="0"/>
              <a:t>Death</a:t>
            </a:r>
          </a:p>
          <a:p>
            <a:pPr marL="0" indent="0">
              <a:buNone/>
            </a:pPr>
            <a:endParaRPr lang="en-US" b="1" dirty="0"/>
          </a:p>
          <a:p>
            <a:pPr marL="400050" indent="-400050">
              <a:buNone/>
            </a:pPr>
            <a:r>
              <a:rPr lang="en-US" b="1" dirty="0"/>
              <a:t>B. Guidelines for Reporting Cause of Death in Specific Groups or Conditions</a:t>
            </a:r>
          </a:p>
        </p:txBody>
      </p:sp>
    </p:spTree>
    <p:extLst>
      <p:ext uri="{BB962C8B-B14F-4D97-AF65-F5344CB8AC3E}">
        <p14:creationId xmlns:p14="http://schemas.microsoft.com/office/powerpoint/2010/main" val="1358875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lgn="just">
              <a:defRPr/>
            </a:pPr>
            <a:r>
              <a:rPr lang="en-US" sz="3600" b="0" cap="none" dirty="0" smtClean="0">
                <a:latin typeface="+mn-lt"/>
              </a:rPr>
              <a:t>- If </a:t>
            </a:r>
            <a:r>
              <a:rPr lang="en-US" sz="3600" b="0" cap="none" dirty="0">
                <a:latin typeface="+mn-lt"/>
              </a:rPr>
              <a:t>an </a:t>
            </a:r>
            <a:r>
              <a:rPr lang="en-US" sz="3600" cap="none" dirty="0">
                <a:latin typeface="+mn-lt"/>
              </a:rPr>
              <a:t>organ failure </a:t>
            </a:r>
            <a:r>
              <a:rPr lang="en-US" sz="3600" b="0" cap="none" dirty="0">
                <a:latin typeface="+mn-lt"/>
              </a:rPr>
              <a:t>(e.g. congestive heart failure) is reported as a cause of death, the underlying condition responsible for the failure should also be reported (e.g. liver failure due to hepatitis B infection).</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1153976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lgn="just">
              <a:defRPr/>
            </a:pPr>
            <a:r>
              <a:rPr lang="en-US" sz="3600" b="0" cap="none" dirty="0">
                <a:latin typeface="+mn-lt"/>
              </a:rPr>
              <a:t>- </a:t>
            </a:r>
            <a:r>
              <a:rPr lang="en-US" sz="3600" cap="none" dirty="0" smtClean="0">
                <a:latin typeface="+mn-lt"/>
              </a:rPr>
              <a:t>Mechanistic </a:t>
            </a:r>
            <a:r>
              <a:rPr lang="en-US" sz="3600" cap="none" dirty="0">
                <a:latin typeface="+mn-lt"/>
              </a:rPr>
              <a:t>terminal events </a:t>
            </a:r>
            <a:r>
              <a:rPr lang="en-US" sz="3600" b="0" cap="none" dirty="0">
                <a:latin typeface="+mn-lt"/>
              </a:rPr>
              <a:t>(e.g. cardiopulmonary arrest) should NEVER be reported as one of the causes of death.</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3152597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lgn="just">
              <a:defRPr/>
            </a:pPr>
            <a:r>
              <a:rPr lang="en-US" sz="3600" b="0" cap="none" dirty="0" smtClean="0">
                <a:latin typeface="+mn-lt"/>
              </a:rPr>
              <a:t>- If </a:t>
            </a:r>
            <a:r>
              <a:rPr lang="en-US" sz="3600" b="0" cap="none" dirty="0">
                <a:latin typeface="+mn-lt"/>
              </a:rPr>
              <a:t>there is uncertainty in the entries for causes of death, it is acceptable to use qualifying terms such as “</a:t>
            </a:r>
            <a:r>
              <a:rPr lang="en-US" sz="3600" cap="none" dirty="0">
                <a:latin typeface="+mn-lt"/>
              </a:rPr>
              <a:t>probable</a:t>
            </a:r>
            <a:r>
              <a:rPr lang="en-US" sz="3600" b="0" cap="none" dirty="0">
                <a:latin typeface="+mn-lt"/>
              </a:rPr>
              <a:t>” or “</a:t>
            </a:r>
            <a:r>
              <a:rPr lang="en-US" sz="3600" cap="none" dirty="0">
                <a:latin typeface="+mn-lt"/>
              </a:rPr>
              <a:t>presumed.</a:t>
            </a:r>
            <a:r>
              <a:rPr lang="en-US" sz="3600" b="0" cap="none" dirty="0">
                <a:latin typeface="+mn-lt"/>
              </a:rPr>
              <a:t>” </a:t>
            </a:r>
            <a:endParaRPr lang="en-AU" sz="3600" b="0" cap="none" dirty="0">
              <a:latin typeface="+mn-lt"/>
            </a:endParaRPr>
          </a:p>
        </p:txBody>
      </p:sp>
    </p:spTree>
    <p:extLst>
      <p:ext uri="{BB962C8B-B14F-4D97-AF65-F5344CB8AC3E}">
        <p14:creationId xmlns:p14="http://schemas.microsoft.com/office/powerpoint/2010/main" val="2744978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defRPr/>
            </a:pPr>
            <a:r>
              <a:rPr lang="en-US" sz="3600" b="0" cap="none" dirty="0">
                <a:latin typeface="+mn-lt"/>
              </a:rPr>
              <a:t>- </a:t>
            </a:r>
            <a:r>
              <a:rPr lang="en-US" sz="3600" b="0" cap="none" dirty="0" smtClean="0">
                <a:latin typeface="+mn-lt"/>
              </a:rPr>
              <a:t>For </a:t>
            </a:r>
            <a:r>
              <a:rPr lang="en-US" sz="3600" b="0" cap="none" dirty="0">
                <a:latin typeface="+mn-lt"/>
              </a:rPr>
              <a:t>deaths without medical attendance, a </a:t>
            </a:r>
            <a:r>
              <a:rPr lang="en-US" sz="3600" cap="none" dirty="0">
                <a:latin typeface="+mn-lt"/>
              </a:rPr>
              <a:t>verbal autopsy </a:t>
            </a:r>
            <a:r>
              <a:rPr lang="en-US" sz="3600" b="0" cap="none" dirty="0">
                <a:latin typeface="+mn-lt"/>
              </a:rPr>
              <a:t>may be conducted to determine cause.</a:t>
            </a:r>
            <a:br>
              <a:rPr lang="en-US" sz="3600" b="0" cap="none" dirty="0">
                <a:latin typeface="+mn-lt"/>
              </a:rPr>
            </a:br>
            <a:r>
              <a:rPr lang="en-US" sz="3600" b="0" cap="none" dirty="0" smtClean="0">
                <a:latin typeface="+mn-lt"/>
              </a:rPr>
              <a:t/>
            </a:r>
            <a:br>
              <a:rPr lang="en-US" sz="3600" b="0" cap="none" dirty="0" smtClean="0">
                <a:latin typeface="+mn-lt"/>
              </a:rPr>
            </a:br>
            <a:r>
              <a:rPr lang="en-US" sz="3600" b="0" cap="none" dirty="0" smtClean="0">
                <a:latin typeface="+mn-lt"/>
              </a:rPr>
              <a:t>- Use </a:t>
            </a:r>
            <a:r>
              <a:rPr lang="en-US" sz="3600" b="0" cap="none" dirty="0">
                <a:latin typeface="+mn-lt"/>
              </a:rPr>
              <a:t>pen with permanent black ink for signatures.  Rubber stamps or facsimile signatures are not acceptable.</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1196280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defRPr/>
            </a:pPr>
            <a:r>
              <a:rPr lang="en-US" sz="3600" b="0" cap="none" dirty="0">
                <a:latin typeface="+mn-lt"/>
              </a:rPr>
              <a:t>- </a:t>
            </a:r>
            <a:r>
              <a:rPr lang="en-US" sz="3600" b="0" cap="none" dirty="0" smtClean="0">
                <a:latin typeface="+mn-lt"/>
              </a:rPr>
              <a:t>File </a:t>
            </a:r>
            <a:r>
              <a:rPr lang="en-US" sz="3600" b="0" cap="none" dirty="0">
                <a:latin typeface="+mn-lt"/>
              </a:rPr>
              <a:t>original copies of the Certificate of Death with the Office of the Local Civil Registrar.  Reproductions or duplicates are not acceptable.</a:t>
            </a:r>
            <a:br>
              <a:rPr lang="en-US" sz="3600" b="0" cap="none" dirty="0">
                <a:latin typeface="+mn-lt"/>
              </a:rPr>
            </a:br>
            <a:r>
              <a:rPr lang="en-US" sz="3600" b="0" cap="none" dirty="0" smtClean="0">
                <a:latin typeface="+mn-lt"/>
              </a:rPr>
              <a:t/>
            </a:r>
            <a:br>
              <a:rPr lang="en-US" sz="3600" b="0" cap="none" dirty="0" smtClean="0">
                <a:latin typeface="+mn-lt"/>
              </a:rPr>
            </a:br>
            <a:r>
              <a:rPr lang="en-US" sz="3600" b="0" cap="none" dirty="0" smtClean="0">
                <a:latin typeface="+mn-lt"/>
              </a:rPr>
              <a:t>- Complete </a:t>
            </a:r>
            <a:r>
              <a:rPr lang="en-US" sz="3600" b="0" cap="none" dirty="0">
                <a:latin typeface="+mn-lt"/>
              </a:rPr>
              <a:t>all relevant portions of the Certificate of Death.</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4078868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t>Specific Objectives:</a:t>
            </a:r>
            <a:endParaRPr lang="en-US" dirty="0"/>
          </a:p>
        </p:txBody>
      </p:sp>
      <p:sp>
        <p:nvSpPr>
          <p:cNvPr id="3" name="Content Placeholder 2"/>
          <p:cNvSpPr>
            <a:spLocks noGrp="1"/>
          </p:cNvSpPr>
          <p:nvPr>
            <p:ph idx="1"/>
          </p:nvPr>
        </p:nvSpPr>
        <p:spPr>
          <a:xfrm>
            <a:off x="457200" y="1066800"/>
            <a:ext cx="8229600" cy="4953000"/>
          </a:xfrm>
        </p:spPr>
        <p:txBody>
          <a:bodyPr>
            <a:normAutofit fontScale="92500" lnSpcReduction="10000"/>
          </a:bodyPr>
          <a:lstStyle/>
          <a:p>
            <a:pPr marL="0" indent="0">
              <a:buNone/>
            </a:pPr>
            <a:r>
              <a:rPr lang="en-US" dirty="0" smtClean="0"/>
              <a:t>At </a:t>
            </a:r>
            <a:r>
              <a:rPr lang="en-US" dirty="0"/>
              <a:t>the end of the session, the participants will be able to: </a:t>
            </a:r>
            <a:endParaRPr lang="en-US" dirty="0" smtClean="0"/>
          </a:p>
          <a:p>
            <a:pPr marL="0" indent="0">
              <a:buNone/>
            </a:pPr>
            <a:endParaRPr lang="en-US" sz="100" dirty="0"/>
          </a:p>
          <a:p>
            <a:pPr marL="514350" lvl="0" indent="-514350">
              <a:buFont typeface="+mj-lt"/>
              <a:buAutoNum type="arabicPeriod"/>
            </a:pPr>
            <a:r>
              <a:rPr lang="en-US" dirty="0"/>
              <a:t>Enumerate and discuss the general guidelines in completely filling out the certificate of death</a:t>
            </a:r>
          </a:p>
          <a:p>
            <a:pPr marL="514350" lvl="0" indent="-514350">
              <a:buFont typeface="+mj-lt"/>
              <a:buAutoNum type="arabicPeriod"/>
            </a:pPr>
            <a:r>
              <a:rPr lang="en-US" dirty="0"/>
              <a:t>Enumerate and discuss some of the guidelines for reporting cause of deaths in specific groups or conditions</a:t>
            </a:r>
          </a:p>
          <a:p>
            <a:pPr marL="514350" lvl="0" indent="-514350">
              <a:buFont typeface="+mj-lt"/>
              <a:buAutoNum type="arabicPeriod"/>
            </a:pPr>
            <a:r>
              <a:rPr lang="en-US" dirty="0"/>
              <a:t>Discuss what are the different specific groups or conditions to be considered in certifying deaths.</a:t>
            </a:r>
          </a:p>
          <a:p>
            <a:endParaRPr lang="en-US" dirty="0"/>
          </a:p>
        </p:txBody>
      </p:sp>
    </p:spTree>
    <p:extLst>
      <p:ext uri="{BB962C8B-B14F-4D97-AF65-F5344CB8AC3E}">
        <p14:creationId xmlns:p14="http://schemas.microsoft.com/office/powerpoint/2010/main" val="1944772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990600"/>
            <a:ext cx="8763000" cy="4419599"/>
          </a:xfrm>
        </p:spPr>
        <p:txBody>
          <a:bodyPr>
            <a:normAutofit/>
          </a:bodyPr>
          <a:lstStyle/>
          <a:p>
            <a:pPr algn="ctr">
              <a:defRPr/>
            </a:pPr>
            <a:r>
              <a:rPr lang="en-AU" sz="4400" cap="none" dirty="0" smtClean="0">
                <a:latin typeface="+mn-lt"/>
              </a:rPr>
              <a:t/>
            </a:r>
            <a:br>
              <a:rPr lang="en-AU" sz="4400" cap="none" dirty="0" smtClean="0">
                <a:latin typeface="+mn-lt"/>
              </a:rPr>
            </a:br>
            <a:r>
              <a:rPr lang="en-AU" sz="4400" cap="none" dirty="0" smtClean="0">
                <a:latin typeface="+mn-lt"/>
              </a:rPr>
              <a:t>A. General Guidelines on </a:t>
            </a:r>
            <a:br>
              <a:rPr lang="en-AU" sz="4400" cap="none" dirty="0" smtClean="0">
                <a:latin typeface="+mn-lt"/>
              </a:rPr>
            </a:br>
            <a:r>
              <a:rPr lang="en-AU" sz="4400" cap="none" dirty="0" smtClean="0">
                <a:latin typeface="+mn-lt"/>
              </a:rPr>
              <a:t>Filling-out and Completing a Certificate of Death</a:t>
            </a:r>
            <a:endParaRPr lang="en-AU" sz="4400" cap="none" dirty="0">
              <a:latin typeface="+mn-lt"/>
            </a:endParaRPr>
          </a:p>
        </p:txBody>
      </p:sp>
    </p:spTree>
    <p:extLst>
      <p:ext uri="{BB962C8B-B14F-4D97-AF65-F5344CB8AC3E}">
        <p14:creationId xmlns:p14="http://schemas.microsoft.com/office/powerpoint/2010/main" val="720204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defRPr/>
            </a:pPr>
            <a:r>
              <a:rPr lang="en-US" sz="3600" b="0" cap="none" dirty="0" smtClean="0">
                <a:latin typeface="+mn-lt"/>
              </a:rPr>
              <a:t>- Use </a:t>
            </a:r>
            <a:r>
              <a:rPr lang="en-US" sz="3600" b="0" cap="none" dirty="0">
                <a:latin typeface="+mn-lt"/>
              </a:rPr>
              <a:t>the current form of </a:t>
            </a:r>
            <a:r>
              <a:rPr lang="en-US" sz="3600" cap="none" dirty="0">
                <a:latin typeface="+mn-lt"/>
              </a:rPr>
              <a:t>Certificate of Death </a:t>
            </a:r>
            <a:r>
              <a:rPr lang="en-US" sz="3600" b="0" cap="none" dirty="0">
                <a:latin typeface="+mn-lt"/>
              </a:rPr>
              <a:t>(Municipal Form No. 103, Revised January 2007) or </a:t>
            </a:r>
            <a:r>
              <a:rPr lang="en-US" sz="3600" cap="none" dirty="0">
                <a:latin typeface="+mn-lt"/>
              </a:rPr>
              <a:t>Certificate of Fetal Death</a:t>
            </a:r>
            <a:r>
              <a:rPr lang="en-US" sz="3600" b="0" cap="none" dirty="0">
                <a:latin typeface="+mn-lt"/>
              </a:rPr>
              <a:t> (Municipal Form No. 103A, Revised January 2007) as designated by the Office of the Local Civil Registrar.  </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460570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defRPr/>
            </a:pPr>
            <a:r>
              <a:rPr lang="en-US" sz="3600" b="0" cap="none" dirty="0" smtClean="0">
                <a:latin typeface="+mn-lt"/>
              </a:rPr>
              <a:t>- Complete </a:t>
            </a:r>
            <a:r>
              <a:rPr lang="en-US" sz="3600" b="0" cap="none" dirty="0">
                <a:latin typeface="+mn-lt"/>
              </a:rPr>
              <a:t>each item legibly using a computer printer with high resolution or typewriter with black ribbon, or print with pen using permanent black ink.</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1858277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defRPr/>
            </a:pPr>
            <a:r>
              <a:rPr lang="en-US" sz="3600" b="0" cap="none" dirty="0" smtClean="0">
                <a:latin typeface="+mn-lt"/>
              </a:rPr>
              <a:t>-</a:t>
            </a:r>
            <a:r>
              <a:rPr lang="en-US" sz="3600" b="0" cap="none" dirty="0">
                <a:latin typeface="+mn-lt"/>
              </a:rPr>
              <a:t> </a:t>
            </a:r>
            <a:r>
              <a:rPr lang="en-US" sz="3600" b="0" cap="none" dirty="0" smtClean="0">
                <a:latin typeface="+mn-lt"/>
              </a:rPr>
              <a:t>Do </a:t>
            </a:r>
            <a:r>
              <a:rPr lang="en-US" sz="3600" b="0" cap="none" dirty="0">
                <a:latin typeface="+mn-lt"/>
              </a:rPr>
              <a:t>not make alterations or erasures.  Obvious changes could affect the validity of a certificate and altered certificates may be rejected by the Local Civil Registrar.</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3609737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defRPr/>
            </a:pPr>
            <a:r>
              <a:rPr lang="en-US" sz="3600" b="0" cap="none" dirty="0" smtClean="0">
                <a:latin typeface="+mn-lt"/>
              </a:rPr>
              <a:t>- </a:t>
            </a:r>
            <a:r>
              <a:rPr lang="en-US" sz="3600" b="0" cap="none" dirty="0">
                <a:latin typeface="+mn-lt"/>
              </a:rPr>
              <a:t>Do not use abbreviations or medical symbols.</a:t>
            </a:r>
            <a:br>
              <a:rPr lang="en-US" sz="3600" b="0" cap="none" dirty="0">
                <a:latin typeface="+mn-lt"/>
              </a:rPr>
            </a:br>
            <a:r>
              <a:rPr lang="en-US" sz="3600" b="0" cap="none" dirty="0" smtClean="0">
                <a:latin typeface="+mn-lt"/>
              </a:rPr>
              <a:t/>
            </a:r>
            <a:br>
              <a:rPr lang="en-US" sz="3600" b="0" cap="none" dirty="0" smtClean="0">
                <a:latin typeface="+mn-lt"/>
              </a:rPr>
            </a:br>
            <a:r>
              <a:rPr lang="en-US" sz="3600" b="0" cap="none" dirty="0" smtClean="0">
                <a:latin typeface="+mn-lt"/>
              </a:rPr>
              <a:t>- Record </a:t>
            </a:r>
            <a:r>
              <a:rPr lang="en-US" sz="3600" b="0" cap="none" dirty="0">
                <a:latin typeface="+mn-lt"/>
              </a:rPr>
              <a:t>only one cause per line in the cause-of-death portion. Line (a) must always have an entry.</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4159206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lgn="just">
              <a:defRPr/>
            </a:pPr>
            <a:r>
              <a:rPr lang="en-US" sz="3600" b="0" cap="none" dirty="0" smtClean="0">
                <a:latin typeface="+mn-lt"/>
              </a:rPr>
              <a:t>- If </a:t>
            </a:r>
            <a:r>
              <a:rPr lang="en-US" sz="3600" b="0" cap="none" dirty="0">
                <a:latin typeface="+mn-lt"/>
              </a:rPr>
              <a:t>the condition on line (a) resulted from another condition, put this other condition on line (b), and so on, until the full sequence is reported. Always enter the underlying cause of death on the lowest used line in Part I. Never skip lines. Additional lines may be added if necessary.</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56215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153400" cy="5334000"/>
          </a:xfrm>
        </p:spPr>
        <p:txBody>
          <a:bodyPr>
            <a:normAutofit/>
          </a:bodyPr>
          <a:lstStyle/>
          <a:p>
            <a:pPr lvl="0">
              <a:defRPr/>
            </a:pPr>
            <a:r>
              <a:rPr lang="en-US" sz="3600" b="0" cap="none" dirty="0" smtClean="0">
                <a:latin typeface="+mn-lt"/>
              </a:rPr>
              <a:t>-</a:t>
            </a:r>
            <a:r>
              <a:rPr lang="en-US" sz="3600" b="0" cap="none" dirty="0">
                <a:latin typeface="+mn-lt"/>
              </a:rPr>
              <a:t> </a:t>
            </a:r>
            <a:r>
              <a:rPr lang="en-US" sz="3600" b="0" cap="none" dirty="0" smtClean="0">
                <a:latin typeface="+mn-lt"/>
              </a:rPr>
              <a:t>Never </a:t>
            </a:r>
            <a:r>
              <a:rPr lang="en-US" sz="3600" b="0" cap="none" dirty="0">
                <a:latin typeface="+mn-lt"/>
              </a:rPr>
              <a:t>report </a:t>
            </a:r>
            <a:r>
              <a:rPr lang="en-US" sz="3600" cap="none" dirty="0">
                <a:latin typeface="+mn-lt"/>
              </a:rPr>
              <a:t>signs and symptoms </a:t>
            </a:r>
            <a:r>
              <a:rPr lang="en-US" sz="3600" b="0" cap="none" dirty="0">
                <a:latin typeface="+mn-lt"/>
              </a:rPr>
              <a:t>or </a:t>
            </a:r>
            <a:r>
              <a:rPr lang="en-US" sz="3600" cap="none" dirty="0">
                <a:latin typeface="+mn-lt"/>
              </a:rPr>
              <a:t>abnormal clinical and laboratory findings</a:t>
            </a:r>
            <a:r>
              <a:rPr lang="en-US" sz="3600" b="0" cap="none" dirty="0">
                <a:latin typeface="+mn-lt"/>
              </a:rPr>
              <a:t> as causes of death. </a:t>
            </a:r>
            <a:br>
              <a:rPr lang="en-US" sz="3600" b="0" cap="none" dirty="0">
                <a:latin typeface="+mn-lt"/>
              </a:rPr>
            </a:br>
            <a:endParaRPr lang="en-AU" sz="3600" b="0" cap="none" dirty="0">
              <a:latin typeface="+mn-lt"/>
            </a:endParaRPr>
          </a:p>
        </p:txBody>
      </p:sp>
    </p:spTree>
    <p:extLst>
      <p:ext uri="{BB962C8B-B14F-4D97-AF65-F5344CB8AC3E}">
        <p14:creationId xmlns:p14="http://schemas.microsoft.com/office/powerpoint/2010/main" val="2387581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TotalTime>
  <Words>450</Words>
  <Application>Microsoft Office PowerPoint</Application>
  <PresentationFormat>On-screen Show (4:3)</PresentationFormat>
  <Paragraphs>36</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Session IV:   </vt:lpstr>
      <vt:lpstr>Specific Objectives:</vt:lpstr>
      <vt:lpstr> A. General Guidelines on  Filling-out and Completing a Certificate of Death</vt:lpstr>
      <vt:lpstr>- Use the current form of Certificate of Death (Municipal Form No. 103, Revised January 2007) or Certificate of Fetal Death (Municipal Form No. 103A, Revised January 2007) as designated by the Office of the Local Civil Registrar.   </vt:lpstr>
      <vt:lpstr>- Complete each item legibly using a computer printer with high resolution or typewriter with black ribbon, or print with pen using permanent black ink. </vt:lpstr>
      <vt:lpstr>- Do not make alterations or erasures.  Obvious changes could affect the validity of a certificate and altered certificates may be rejected by the Local Civil Registrar. </vt:lpstr>
      <vt:lpstr>- Do not use abbreviations or medical symbols.  - Record only one cause per line in the cause-of-death portion. Line (a) must always have an entry. </vt:lpstr>
      <vt:lpstr>- If the condition on line (a) resulted from another condition, put this other condition on line (b), and so on, until the full sequence is reported. Always enter the underlying cause of death on the lowest used line in Part I. Never skip lines. Additional lines may be added if necessary. </vt:lpstr>
      <vt:lpstr>- Never report signs and symptoms or abnormal clinical and laboratory findings as causes of death.  </vt:lpstr>
      <vt:lpstr>- If an organ failure (e.g. congestive heart failure) is reported as a cause of death, the underlying condition responsible for the failure should also be reported (e.g. liver failure due to hepatitis B infection). </vt:lpstr>
      <vt:lpstr>- Mechanistic terminal events (e.g. cardiopulmonary arrest) should NEVER be reported as one of the causes of death. </vt:lpstr>
      <vt:lpstr>- If there is uncertainty in the entries for causes of death, it is acceptable to use qualifying terms such as “probable” or “presumed.” </vt:lpstr>
      <vt:lpstr>- For deaths without medical attendance, a verbal autopsy may be conducted to determine cause.  - Use pen with permanent black ink for signatures.  Rubber stamps or facsimile signatures are not acceptable. </vt:lpstr>
      <vt:lpstr>- File original copies of the Certificate of Death with the Office of the Local Civil Registrar.  Reproductions or duplicates are not acceptable.  - Complete all relevant portions of the Certificate of Death.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Guidelines on  Filling-out and Completing a Certificate of Death</dc:title>
  <dc:creator>ADMINISTRATOR</dc:creator>
  <cp:lastModifiedBy>Aida S. Aracap</cp:lastModifiedBy>
  <cp:revision>15</cp:revision>
  <dcterms:created xsi:type="dcterms:W3CDTF">2015-07-20T10:41:55Z</dcterms:created>
  <dcterms:modified xsi:type="dcterms:W3CDTF">2015-09-25T14:06:29Z</dcterms:modified>
</cp:coreProperties>
</file>