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7"/>
  </p:notesMasterIdLst>
  <p:sldIdLst>
    <p:sldId id="256" r:id="rId2"/>
    <p:sldId id="257" r:id="rId3"/>
    <p:sldId id="259" r:id="rId4"/>
    <p:sldId id="261" r:id="rId5"/>
    <p:sldId id="289" r:id="rId6"/>
    <p:sldId id="263" r:id="rId7"/>
    <p:sldId id="262" r:id="rId8"/>
    <p:sldId id="267" r:id="rId9"/>
    <p:sldId id="308" r:id="rId10"/>
    <p:sldId id="290" r:id="rId11"/>
    <p:sldId id="306" r:id="rId12"/>
    <p:sldId id="307" r:id="rId13"/>
    <p:sldId id="312" r:id="rId14"/>
    <p:sldId id="293" r:id="rId15"/>
    <p:sldId id="282" r:id="rId16"/>
    <p:sldId id="274" r:id="rId17"/>
    <p:sldId id="311" r:id="rId18"/>
    <p:sldId id="276" r:id="rId19"/>
    <p:sldId id="278" r:id="rId20"/>
    <p:sldId id="283" r:id="rId21"/>
    <p:sldId id="284" r:id="rId22"/>
    <p:sldId id="285" r:id="rId23"/>
    <p:sldId id="287" r:id="rId24"/>
    <p:sldId id="291" r:id="rId25"/>
    <p:sldId id="30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1" autoAdjust="0"/>
    <p:restoredTop sz="83429" autoAdjust="0"/>
  </p:normalViewPr>
  <p:slideViewPr>
    <p:cSldViewPr snapToGrid="0" showGuides="1">
      <p:cViewPr varScale="1">
        <p:scale>
          <a:sx n="60" d="100"/>
          <a:sy n="60" d="100"/>
        </p:scale>
        <p:origin x="-1098" y="-96"/>
      </p:cViewPr>
      <p:guideLst>
        <p:guide orient="horz" pos="2136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F0613-D8B0-47C8-9AFA-1CACBEE92E07}" type="datetimeFigureOut">
              <a:rPr lang="en-PH" smtClean="0"/>
              <a:pPr/>
              <a:t>5/20/2016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56E72-7DF7-4CD4-91E2-3AB6978EA110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177597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56E72-7DF7-4CD4-91E2-3AB6978EA110}" type="slidenum">
              <a:rPr lang="en-PH" smtClean="0"/>
              <a:pPr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4640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56E72-7DF7-4CD4-91E2-3AB6978EA110}" type="slidenum">
              <a:rPr lang="en-PH" smtClean="0"/>
              <a:pPr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4149318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B495-C5A8-4448-998D-EB682C3BBD2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2789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56E72-7DF7-4CD4-91E2-3AB6978EA110}" type="slidenum">
              <a:rPr lang="en-PH" smtClean="0"/>
              <a:pPr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3481648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56E72-7DF7-4CD4-91E2-3AB6978EA110}" type="slidenum">
              <a:rPr lang="en-PH" smtClean="0"/>
              <a:pPr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3964994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AC8-276B-4016-A50D-5EF22193A6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8403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AC8-276B-4016-A50D-5EF22193A6E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8123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56E72-7DF7-4CD4-91E2-3AB6978EA110}" type="slidenum">
              <a:rPr lang="en-PH" smtClean="0"/>
              <a:pPr/>
              <a:t>15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1437165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3D026-8F6F-4BE4-9112-B8FDB255AFD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88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CCDA-A031-4E4A-92DE-539D35C82B60}" type="datetimeFigureOut">
              <a:rPr lang="en-PH" smtClean="0"/>
              <a:pPr/>
              <a:t>5/20/2016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C35258-A26C-44E7-9C10-A2034935C885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353861417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CCDA-A031-4E4A-92DE-539D35C82B60}" type="datetimeFigureOut">
              <a:rPr lang="en-PH" smtClean="0"/>
              <a:pPr/>
              <a:t>5/20/2016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C35258-A26C-44E7-9C10-A2034935C885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84513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CCDA-A031-4E4A-92DE-539D35C82B60}" type="datetimeFigureOut">
              <a:rPr lang="en-PH" smtClean="0"/>
              <a:pPr/>
              <a:t>5/20/2016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C35258-A26C-44E7-9C10-A2034935C885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3754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CCDA-A031-4E4A-92DE-539D35C82B60}" type="datetimeFigureOut">
              <a:rPr lang="en-PH" smtClean="0"/>
              <a:pPr/>
              <a:t>5/20/2016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C35258-A26C-44E7-9C10-A2034935C885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902141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CCDA-A031-4E4A-92DE-539D35C82B60}" type="datetimeFigureOut">
              <a:rPr lang="en-PH" smtClean="0"/>
              <a:pPr/>
              <a:t>5/20/2016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C35258-A26C-44E7-9C10-A2034935C885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49219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CCDA-A031-4E4A-92DE-539D35C82B60}" type="datetimeFigureOut">
              <a:rPr lang="en-PH" smtClean="0"/>
              <a:pPr/>
              <a:t>5/20/2016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C35258-A26C-44E7-9C10-A2034935C885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179757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CCDA-A031-4E4A-92DE-539D35C82B60}" type="datetimeFigureOut">
              <a:rPr lang="en-PH" smtClean="0"/>
              <a:pPr/>
              <a:t>5/20/2016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5258-A26C-44E7-9C10-A2034935C885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754873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CCDA-A031-4E4A-92DE-539D35C82B60}" type="datetimeFigureOut">
              <a:rPr lang="en-PH" smtClean="0"/>
              <a:pPr/>
              <a:t>5/20/2016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5258-A26C-44E7-9C10-A2034935C885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538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CCDA-A031-4E4A-92DE-539D35C82B60}" type="datetimeFigureOut">
              <a:rPr lang="en-PH" smtClean="0"/>
              <a:pPr/>
              <a:t>5/20/2016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5258-A26C-44E7-9C10-A2034935C885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02229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CCDA-A031-4E4A-92DE-539D35C82B60}" type="datetimeFigureOut">
              <a:rPr lang="en-PH" smtClean="0"/>
              <a:pPr/>
              <a:t>5/20/2016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C35258-A26C-44E7-9C10-A2034935C885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323905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CCDA-A031-4E4A-92DE-539D35C82B60}" type="datetimeFigureOut">
              <a:rPr lang="en-PH" smtClean="0"/>
              <a:pPr/>
              <a:t>5/20/2016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C35258-A26C-44E7-9C10-A2034935C885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356344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CCDA-A031-4E4A-92DE-539D35C82B60}" type="datetimeFigureOut">
              <a:rPr lang="en-PH" smtClean="0"/>
              <a:pPr/>
              <a:t>5/20/2016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C35258-A26C-44E7-9C10-A2034935C885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101961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CCDA-A031-4E4A-92DE-539D35C82B60}" type="datetimeFigureOut">
              <a:rPr lang="en-PH" smtClean="0"/>
              <a:pPr/>
              <a:t>5/20/2016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5258-A26C-44E7-9C10-A2034935C885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18046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CCDA-A031-4E4A-92DE-539D35C82B60}" type="datetimeFigureOut">
              <a:rPr lang="en-PH" smtClean="0"/>
              <a:pPr/>
              <a:t>5/20/2016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5258-A26C-44E7-9C10-A2034935C885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30840434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CCDA-A031-4E4A-92DE-539D35C82B60}" type="datetimeFigureOut">
              <a:rPr lang="en-PH" smtClean="0"/>
              <a:pPr/>
              <a:t>5/20/2016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5258-A26C-44E7-9C10-A2034935C885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78939074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CCDA-A031-4E4A-92DE-539D35C82B60}" type="datetimeFigureOut">
              <a:rPr lang="en-PH" smtClean="0"/>
              <a:pPr/>
              <a:t>5/20/2016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C35258-A26C-44E7-9C10-A2034935C885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94702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9CCDA-A031-4E4A-92DE-539D35C82B60}" type="datetimeFigureOut">
              <a:rPr lang="en-PH" smtClean="0"/>
              <a:pPr/>
              <a:t>5/20/2016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C35258-A26C-44E7-9C10-A2034935C885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8845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791" y="2514600"/>
            <a:ext cx="9582822" cy="226278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PH" sz="40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MANGEMENT OF </a:t>
            </a:r>
            <a:br>
              <a:rPr lang="en-PH" sz="40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PH" sz="40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GLUCOSE-6-PHOSPHATE DEHYDROGENASE DEFICIENCY</a:t>
            </a:r>
            <a:endParaRPr lang="en-PH" sz="40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P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MARIA LYDIA O RAMIREZ, MD FPPS</a:t>
            </a:r>
          </a:p>
          <a:p>
            <a:r>
              <a:rPr lang="en-P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 HEMATOLOGIST-ONCOLOGIST</a:t>
            </a:r>
            <a:endParaRPr lang="en-P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83" r="44920" b="68745"/>
          <a:stretch/>
        </p:blipFill>
        <p:spPr bwMode="auto">
          <a:xfrm>
            <a:off x="4700506" y="932239"/>
            <a:ext cx="2929180" cy="90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56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536" y="2656500"/>
            <a:ext cx="8602822" cy="1468800"/>
          </a:xfrm>
          <a:noFill/>
        </p:spPr>
        <p:txBody>
          <a:bodyPr>
            <a:normAutofit fontScale="90000"/>
          </a:bodyPr>
          <a:lstStyle/>
          <a:p>
            <a:r>
              <a:rPr lang="en-PH" sz="4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APPROACH TO THE TREATMENT OF G6PDD</a:t>
            </a:r>
            <a:endParaRPr lang="en-PH" sz="4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5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va Bean, υѕе Dryed Fava Bean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1369" y="4898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1370" y="562428"/>
            <a:ext cx="9144000" cy="5733143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sz="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treatment</a:t>
            </a:r>
          </a:p>
          <a:p>
            <a:pPr algn="ctr">
              <a:buNone/>
            </a:pP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G6PD deficiency is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AVOIDANCE OF OXIDATIVE STRESSORS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27371" y="5600700"/>
            <a:ext cx="3543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sz="1400" i="1" dirty="0" smtClean="0"/>
              <a:t>AFP </a:t>
            </a:r>
            <a:r>
              <a:rPr lang="en-PH" sz="1400" i="1" dirty="0"/>
              <a:t>V</a:t>
            </a:r>
            <a:r>
              <a:rPr lang="en-PH" sz="1400" i="1" dirty="0" smtClean="0"/>
              <a:t>ol 72 (7). 2005</a:t>
            </a:r>
            <a:endParaRPr lang="en-PH" sz="1400" i="1" dirty="0"/>
          </a:p>
        </p:txBody>
      </p:sp>
    </p:spTree>
    <p:extLst>
      <p:ext uri="{BB962C8B-B14F-4D97-AF65-F5344CB8AC3E}">
        <p14:creationId xmlns:p14="http://schemas.microsoft.com/office/powerpoint/2010/main" xmlns="" val="385954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EuXn7KsLkh0/UPt9leBlbSI/AAAAAAAABQc/npEOrI5mcyQ/s1600/list+of+food%252C+medicines+and+substance+to+avoid+for+G6PD+deficient+children+philipp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8740" y="120161"/>
            <a:ext cx="8405546" cy="654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p.yimg.com/xj/th?id=OIP.Mb7dff5ae1f0ab0fec11b24df2e89049ao0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357" y="1022068"/>
            <a:ext cx="3330383" cy="1243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123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16099" y="841059"/>
            <a:ext cx="8636000" cy="5099681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>
              <a:buNone/>
            </a:pPr>
            <a:endParaRPr lang="en-US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bilirubin encephalopathy and its sequelae (kernicterus) are the most life threatening manifestations of neonatal G6PDD that should be preventable.</a:t>
            </a:r>
          </a:p>
        </p:txBody>
      </p:sp>
      <p:pic>
        <p:nvPicPr>
          <p:cNvPr id="3" name="Picture 1" descr="C:\Users\user\Pictures\jaundi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0666" y="4037082"/>
            <a:ext cx="3151433" cy="1903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3385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589" y="624110"/>
            <a:ext cx="9756023" cy="1280890"/>
          </a:xfrm>
        </p:spPr>
        <p:txBody>
          <a:bodyPr>
            <a:normAutofit/>
          </a:bodyPr>
          <a:lstStyle/>
          <a:p>
            <a:r>
              <a:rPr lang="en-PH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G6PDD TREATMENT</a:t>
            </a:r>
            <a:r>
              <a:rPr lang="en-PH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PH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PH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NEONATAL HYPERBILIRUBINEMIA</a:t>
            </a:r>
            <a:endParaRPr lang="en-PH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57979915"/>
              </p:ext>
            </p:extLst>
          </p:nvPr>
        </p:nvGraphicFramePr>
        <p:xfrm>
          <a:off x="1572126" y="1876928"/>
          <a:ext cx="9932487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733782"/>
                <a:gridCol w="6369905"/>
              </a:tblGrid>
              <a:tr h="370840">
                <a:tc>
                  <a:txBody>
                    <a:bodyPr/>
                    <a:lstStyle/>
                    <a:p>
                      <a:r>
                        <a:rPr lang="en-PH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Neonates with early</a:t>
                      </a:r>
                      <a:r>
                        <a:rPr lang="en-PH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PH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prolonged indirect </a:t>
                      </a:r>
                      <a:r>
                        <a:rPr lang="en-PH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hyperbil</a:t>
                      </a:r>
                      <a:endParaRPr lang="en-PH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line</a:t>
                      </a:r>
                    </a:p>
                    <a:p>
                      <a:endParaRPr lang="en-PH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PH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Plus</a:t>
                      </a:r>
                      <a:endParaRPr lang="en-PH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2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Observe</a:t>
                      </a:r>
                    </a:p>
                    <a:p>
                      <a:r>
                        <a:rPr lang="en-PH" sz="2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</a:t>
                      </a:r>
                      <a:r>
                        <a:rPr lang="en-PH" sz="28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bilirubin levels</a:t>
                      </a:r>
                    </a:p>
                    <a:p>
                      <a:r>
                        <a:rPr lang="en-PH" sz="2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Phototherapy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PH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Should be managed by pediatricians</a:t>
                      </a:r>
                      <a:r>
                        <a:rPr lang="en-PH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en-PH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physicians familiar with appropriate guidelines</a:t>
                      </a:r>
                      <a:endParaRPr lang="en-PH" sz="28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28547" y="5871411"/>
            <a:ext cx="367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dirty="0" smtClean="0"/>
              <a:t>BMJ Best Practice 2016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42623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589" y="624110"/>
            <a:ext cx="9756023" cy="1280890"/>
          </a:xfrm>
        </p:spPr>
        <p:txBody>
          <a:bodyPr>
            <a:normAutofit/>
          </a:bodyPr>
          <a:lstStyle/>
          <a:p>
            <a:r>
              <a:rPr lang="en-PH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G6PDD TREATMENT</a:t>
            </a:r>
            <a:r>
              <a:rPr lang="en-PH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PH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PH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NEONATAL </a:t>
            </a:r>
            <a:r>
              <a:rPr lang="en-PH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HYPERBILIRUBINEMIA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4900" y="4724400"/>
            <a:ext cx="5762625" cy="4381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8230001"/>
              </p:ext>
            </p:extLst>
          </p:nvPr>
        </p:nvGraphicFramePr>
        <p:xfrm>
          <a:off x="1572126" y="1876928"/>
          <a:ext cx="9932487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456824"/>
                <a:gridCol w="6646863"/>
              </a:tblGrid>
              <a:tr h="370840">
                <a:tc>
                  <a:txBody>
                    <a:bodyPr/>
                    <a:lstStyle/>
                    <a:p>
                      <a:r>
                        <a:rPr lang="en-PH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with ongoing hemolysis or markedly elevated bilirubin levels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plus</a:t>
                      </a:r>
                      <a:endParaRPr lang="en-PH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PH" sz="2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Exchange transfusion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PH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Should be managed by pediatricians familiar with appropriate guidelines</a:t>
                      </a:r>
                      <a:endParaRPr lang="en-PH" sz="28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PH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decrease the risk of neurological toxicities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PH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 exchange transfusion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PH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 albumin before exchange transfusion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28547" y="5871411"/>
            <a:ext cx="367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dirty="0" smtClean="0"/>
              <a:t>BMJ Best Practice 2016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32574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589" y="624110"/>
            <a:ext cx="9756023" cy="1280890"/>
          </a:xfrm>
        </p:spPr>
        <p:txBody>
          <a:bodyPr>
            <a:normAutofit/>
          </a:bodyPr>
          <a:lstStyle/>
          <a:p>
            <a:r>
              <a:rPr lang="en-PH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G6PDD TREATMENT</a:t>
            </a:r>
            <a:r>
              <a:rPr lang="en-PH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PH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PH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ACUTE HEMOLYSIS</a:t>
            </a:r>
            <a:endParaRPr lang="en-PH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84637934"/>
              </p:ext>
            </p:extLst>
          </p:nvPr>
        </p:nvGraphicFramePr>
        <p:xfrm>
          <a:off x="1572125" y="2075046"/>
          <a:ext cx="9932487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463"/>
                <a:gridCol w="1585161"/>
                <a:gridCol w="6646863"/>
              </a:tblGrid>
              <a:tr h="370840">
                <a:tc>
                  <a:txBody>
                    <a:bodyPr/>
                    <a:lstStyle/>
                    <a:p>
                      <a:r>
                        <a:rPr lang="en-PH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Acute hemolysis</a:t>
                      </a:r>
                      <a:endParaRPr lang="en-PH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line</a:t>
                      </a:r>
                    </a:p>
                    <a:p>
                      <a:endParaRPr lang="en-PH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PH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PH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PH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PH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PH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Plus</a:t>
                      </a:r>
                      <a:endParaRPr lang="en-PH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2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Supportive care plus folic acid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PH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</a:t>
                      </a:r>
                      <a:r>
                        <a:rPr lang="en-PH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fluid intake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PH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Folic acid to supply increased RBC production: 5 mg </a:t>
                      </a:r>
                      <a:r>
                        <a:rPr lang="en-PH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PH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once daily for 14-21 days</a:t>
                      </a:r>
                      <a:endParaRPr lang="en-PH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PH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Hematology consult once hemolysis is diagnosed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175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33" y="902677"/>
            <a:ext cx="9897666" cy="49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41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589" y="624110"/>
            <a:ext cx="9756023" cy="1280890"/>
          </a:xfrm>
        </p:spPr>
        <p:txBody>
          <a:bodyPr>
            <a:normAutofit fontScale="90000"/>
          </a:bodyPr>
          <a:lstStyle/>
          <a:p>
            <a:r>
              <a:rPr lang="en-PH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G6PDD TREATMENT</a:t>
            </a:r>
            <a:r>
              <a:rPr lang="en-PH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PH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PH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PH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HEMOLYSIS</a:t>
            </a:r>
            <a:endParaRPr lang="en-PH" sz="4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4900" y="4724400"/>
            <a:ext cx="5762625" cy="4381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8264656"/>
              </p:ext>
            </p:extLst>
          </p:nvPr>
        </p:nvGraphicFramePr>
        <p:xfrm>
          <a:off x="1572126" y="2133600"/>
          <a:ext cx="9932487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811"/>
                <a:gridCol w="1071813"/>
                <a:gridCol w="6646863"/>
              </a:tblGrid>
              <a:tr h="370840">
                <a:tc>
                  <a:txBody>
                    <a:bodyPr/>
                    <a:lstStyle/>
                    <a:p>
                      <a:r>
                        <a:rPr lang="en-PH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 anemia</a:t>
                      </a:r>
                    </a:p>
                    <a:p>
                      <a:r>
                        <a:rPr lang="en-PH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Hgb</a:t>
                      </a:r>
                      <a:r>
                        <a:rPr lang="en-PH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7g/</a:t>
                      </a:r>
                      <a:r>
                        <a:rPr lang="en-PH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</a:t>
                      </a:r>
                      <a:r>
                        <a:rPr lang="en-PH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no renal </a:t>
                      </a:r>
                      <a:r>
                        <a:rPr lang="en-PH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impairement</a:t>
                      </a:r>
                      <a:endParaRPr lang="en-PH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PH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PH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plus</a:t>
                      </a:r>
                      <a:endParaRPr lang="en-PH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Blood</a:t>
                      </a:r>
                      <a:r>
                        <a:rPr lang="en-PH" sz="2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transfusion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PH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Packed</a:t>
                      </a:r>
                      <a:r>
                        <a:rPr lang="en-PH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PH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RBC for severe or symptomatic anemia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PH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Absolute </a:t>
                      </a:r>
                      <a:r>
                        <a:rPr lang="en-PH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Hgb</a:t>
                      </a:r>
                      <a:r>
                        <a:rPr lang="en-PH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threshold differs based on age and comorbidities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PH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Hematology consultation once hemolysis is diagnosed</a:t>
                      </a:r>
                      <a:endParaRPr lang="en-PH" sz="2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135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589" y="624110"/>
            <a:ext cx="9756023" cy="1280890"/>
          </a:xfrm>
        </p:spPr>
        <p:txBody>
          <a:bodyPr>
            <a:normAutofit fontScale="90000"/>
          </a:bodyPr>
          <a:lstStyle/>
          <a:p>
            <a:r>
              <a:rPr lang="en-P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G6PDD TREATMENT</a:t>
            </a:r>
            <a:r>
              <a:rPr lang="en-PH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PH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PH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HEMOLYSIS</a:t>
            </a:r>
            <a:endParaRPr lang="en-PH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4900" y="4724400"/>
            <a:ext cx="5762625" cy="4381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1445903"/>
              </p:ext>
            </p:extLst>
          </p:nvPr>
        </p:nvGraphicFramePr>
        <p:xfrm>
          <a:off x="1572126" y="2133600"/>
          <a:ext cx="9932487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811"/>
                <a:gridCol w="1071813"/>
                <a:gridCol w="6646863"/>
              </a:tblGrid>
              <a:tr h="370840">
                <a:tc>
                  <a:txBody>
                    <a:bodyPr/>
                    <a:lstStyle/>
                    <a:p>
                      <a:r>
                        <a:rPr lang="en-PH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 anemia</a:t>
                      </a:r>
                    </a:p>
                    <a:p>
                      <a:r>
                        <a:rPr lang="en-PH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Hgb</a:t>
                      </a:r>
                      <a:r>
                        <a:rPr lang="en-PH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7g/</a:t>
                      </a:r>
                      <a:r>
                        <a:rPr lang="en-PH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</a:t>
                      </a:r>
                      <a:r>
                        <a:rPr lang="en-PH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renal </a:t>
                      </a:r>
                      <a:r>
                        <a:rPr lang="en-PH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impairement</a:t>
                      </a:r>
                      <a:endParaRPr lang="en-PH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PH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PH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plus</a:t>
                      </a:r>
                      <a:endParaRPr lang="en-PH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Blood</a:t>
                      </a:r>
                      <a:r>
                        <a:rPr lang="en-PH" sz="2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transfusion and renal support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PH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EPO if with inadequate endogenous EPO levels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PH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Hemoglobinuria can cause acute renal damage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PH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Dialysis may be required</a:t>
                      </a:r>
                      <a:r>
                        <a:rPr lang="en-PH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support patient until renal function recovers.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PH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SPECIALTY REFERRAL</a:t>
                      </a:r>
                      <a:endParaRPr lang="en-PH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28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58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ava Bean, υѕе Dryed Fava Bean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9212" y="624110"/>
            <a:ext cx="7888234" cy="59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884521" cy="128089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en-PH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PH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PH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PH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7888234" cy="377762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PH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OVERVIEW of G6PDD</a:t>
            </a:r>
          </a:p>
          <a:p>
            <a:pPr>
              <a:buFont typeface="+mj-lt"/>
              <a:buAutoNum type="arabicPeriod"/>
            </a:pPr>
            <a:r>
              <a:rPr lang="en-PH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TO TREATMENT </a:t>
            </a:r>
          </a:p>
          <a:p>
            <a:pPr>
              <a:buFont typeface="+mj-lt"/>
              <a:buAutoNum type="arabicPeriod"/>
            </a:pPr>
            <a:endParaRPr lang="en-PH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en-PH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5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589" y="624110"/>
            <a:ext cx="10278096" cy="1280890"/>
          </a:xfrm>
        </p:spPr>
        <p:txBody>
          <a:bodyPr>
            <a:normAutofit/>
          </a:bodyPr>
          <a:lstStyle/>
          <a:p>
            <a:r>
              <a:rPr lang="en-PH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G6PDD TREATMENT</a:t>
            </a:r>
            <a:r>
              <a:rPr lang="en-P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PH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PH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PH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PH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hronic </a:t>
            </a:r>
            <a:r>
              <a:rPr lang="en-PH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nonspherocytic</a:t>
            </a:r>
            <a:r>
              <a:rPr lang="en-PH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hemolytic anemia </a:t>
            </a:r>
            <a:endParaRPr lang="en-PH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4900" y="4724400"/>
            <a:ext cx="5762625" cy="4381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8414745"/>
              </p:ext>
            </p:extLst>
          </p:nvPr>
        </p:nvGraphicFramePr>
        <p:xfrm>
          <a:off x="1572126" y="1876928"/>
          <a:ext cx="9932487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463"/>
                <a:gridCol w="1585161"/>
                <a:gridCol w="6646863"/>
              </a:tblGrid>
              <a:tr h="370840">
                <a:tc>
                  <a:txBody>
                    <a:bodyPr/>
                    <a:lstStyle/>
                    <a:p>
                      <a:r>
                        <a:rPr lang="en-PH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CNHA</a:t>
                      </a:r>
                      <a:endParaRPr lang="en-PH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line</a:t>
                      </a:r>
                    </a:p>
                    <a:p>
                      <a:endParaRPr lang="en-PH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PH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PH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PH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PH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PH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Plus</a:t>
                      </a:r>
                      <a:endParaRPr lang="en-PH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2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Supportive care plus folic acid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PH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</a:t>
                      </a:r>
                      <a:r>
                        <a:rPr lang="en-PH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fluid intake an eat light diet as nausea is common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PH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Folic acid to supply increased RBC production; 5 mg </a:t>
                      </a:r>
                      <a:r>
                        <a:rPr lang="en-PH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PH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once daily for 14-21 days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PH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Hematology consult once hemolysis is diagnosed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47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26921589"/>
              </p:ext>
            </p:extLst>
          </p:nvPr>
        </p:nvGraphicFramePr>
        <p:xfrm>
          <a:off x="1411706" y="2133600"/>
          <a:ext cx="10092908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567"/>
                <a:gridCol w="1089124"/>
                <a:gridCol w="6754217"/>
              </a:tblGrid>
              <a:tr h="370840">
                <a:tc>
                  <a:txBody>
                    <a:bodyPr/>
                    <a:lstStyle/>
                    <a:p>
                      <a:r>
                        <a:rPr lang="en-PH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 anemia</a:t>
                      </a:r>
                    </a:p>
                    <a:p>
                      <a:r>
                        <a:rPr lang="en-PH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Hgb</a:t>
                      </a:r>
                      <a:r>
                        <a:rPr lang="en-PH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7g/</a:t>
                      </a:r>
                      <a:r>
                        <a:rPr lang="en-PH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</a:t>
                      </a:r>
                      <a:r>
                        <a:rPr lang="en-PH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no splenomegaly</a:t>
                      </a:r>
                      <a:endParaRPr lang="en-PH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PH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plus</a:t>
                      </a:r>
                      <a:endParaRPr lang="en-PH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Blood</a:t>
                      </a:r>
                      <a:r>
                        <a:rPr lang="en-PH" sz="2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transfusion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PH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Packed</a:t>
                      </a:r>
                      <a:r>
                        <a:rPr lang="en-PH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PH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RBC for severe or symptomatic anemia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PH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Absolute </a:t>
                      </a:r>
                      <a:r>
                        <a:rPr lang="en-PH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Hgb</a:t>
                      </a:r>
                      <a:r>
                        <a:rPr lang="en-PH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threshold differs based on age and comorbidities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PH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Hematology consultation once hemolysis is diagnosed</a:t>
                      </a:r>
                      <a:endParaRPr lang="en-PH" sz="2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28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589" y="624110"/>
            <a:ext cx="10309092" cy="1280890"/>
          </a:xfrm>
        </p:spPr>
        <p:txBody>
          <a:bodyPr>
            <a:normAutofit/>
          </a:bodyPr>
          <a:lstStyle/>
          <a:p>
            <a:r>
              <a:rPr lang="en-PH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G6PDD TREATMENT  </a:t>
            </a:r>
            <a:r>
              <a:rPr lang="en-PH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PH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PH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Chronic </a:t>
            </a:r>
            <a:r>
              <a:rPr lang="en-PH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nonspherocytic</a:t>
            </a:r>
            <a:r>
              <a:rPr lang="en-PH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hemolytic anemia </a:t>
            </a:r>
          </a:p>
        </p:txBody>
      </p:sp>
    </p:spTree>
    <p:extLst>
      <p:ext uri="{BB962C8B-B14F-4D97-AF65-F5344CB8AC3E}">
        <p14:creationId xmlns:p14="http://schemas.microsoft.com/office/powerpoint/2010/main" xmlns="" val="15245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589" y="624110"/>
            <a:ext cx="10324591" cy="1280890"/>
          </a:xfrm>
        </p:spPr>
        <p:txBody>
          <a:bodyPr>
            <a:normAutofit/>
          </a:bodyPr>
          <a:lstStyle/>
          <a:p>
            <a:r>
              <a:rPr lang="en-PH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G6PDD TREATMENT  </a:t>
            </a:r>
            <a:r>
              <a:rPr lang="en-PH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PH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PH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Chronic </a:t>
            </a:r>
            <a:r>
              <a:rPr lang="en-PH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nonspherocytic</a:t>
            </a:r>
            <a:r>
              <a:rPr lang="en-PH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hemolytic anemia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4900" y="4724400"/>
            <a:ext cx="5762625" cy="4381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5377302"/>
              </p:ext>
            </p:extLst>
          </p:nvPr>
        </p:nvGraphicFramePr>
        <p:xfrm>
          <a:off x="914400" y="2133600"/>
          <a:ext cx="10590214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409"/>
                <a:gridCol w="1457612"/>
                <a:gridCol w="6772193"/>
              </a:tblGrid>
              <a:tr h="370840">
                <a:tc>
                  <a:txBody>
                    <a:bodyPr/>
                    <a:lstStyle/>
                    <a:p>
                      <a:r>
                        <a:rPr lang="en-PH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 anemia</a:t>
                      </a:r>
                    </a:p>
                    <a:p>
                      <a:r>
                        <a:rPr lang="en-PH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Hgb</a:t>
                      </a:r>
                      <a:r>
                        <a:rPr lang="en-PH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7g/</a:t>
                      </a:r>
                      <a:r>
                        <a:rPr lang="en-PH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</a:t>
                      </a:r>
                      <a:r>
                        <a:rPr lang="en-PH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splenomegaly</a:t>
                      </a:r>
                    </a:p>
                    <a:p>
                      <a:endParaRPr lang="en-PH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PH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adjunct</a:t>
                      </a:r>
                      <a:endParaRPr lang="en-PH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Splenectomy </a:t>
                      </a:r>
                      <a:endParaRPr lang="en-PH" sz="2800" b="1" baseline="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PH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with significant extravascular  hemolysis meaning marked splenomegaly or persistent anemia interfering with growth and normal activity</a:t>
                      </a:r>
                      <a:endParaRPr lang="en-PH" sz="2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PH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 result in significant decrease</a:t>
                      </a:r>
                      <a:r>
                        <a:rPr lang="en-PH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hemolysis</a:t>
                      </a:r>
                      <a:endParaRPr lang="en-PH" sz="2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28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05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589" y="624110"/>
            <a:ext cx="10324591" cy="1280890"/>
          </a:xfrm>
        </p:spPr>
        <p:txBody>
          <a:bodyPr>
            <a:normAutofit/>
          </a:bodyPr>
          <a:lstStyle/>
          <a:p>
            <a:r>
              <a:rPr lang="en-PH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G6PDD TREATMENT  </a:t>
            </a:r>
            <a:r>
              <a:rPr lang="en-PH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PH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PH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PH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PH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hronic </a:t>
            </a:r>
            <a:r>
              <a:rPr lang="en-PH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nonspherocytic</a:t>
            </a:r>
            <a:r>
              <a:rPr lang="en-PH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hemolytic anemia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4900" y="4724400"/>
            <a:ext cx="5762625" cy="4381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1738045"/>
              </p:ext>
            </p:extLst>
          </p:nvPr>
        </p:nvGraphicFramePr>
        <p:xfrm>
          <a:off x="914400" y="2133600"/>
          <a:ext cx="10590214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409"/>
                <a:gridCol w="1457612"/>
                <a:gridCol w="6772193"/>
              </a:tblGrid>
              <a:tr h="370840">
                <a:tc>
                  <a:txBody>
                    <a:bodyPr/>
                    <a:lstStyle/>
                    <a:p>
                      <a:r>
                        <a:rPr lang="en-PH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 anemia</a:t>
                      </a:r>
                    </a:p>
                    <a:p>
                      <a:r>
                        <a:rPr lang="en-PH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Hgb</a:t>
                      </a:r>
                      <a:r>
                        <a:rPr lang="en-PH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7g/</a:t>
                      </a:r>
                      <a:r>
                        <a:rPr lang="en-PH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</a:t>
                      </a:r>
                      <a:r>
                        <a:rPr lang="en-PH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splenomegaly</a:t>
                      </a:r>
                    </a:p>
                    <a:p>
                      <a:endParaRPr lang="en-PH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PH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adjunct</a:t>
                      </a:r>
                      <a:endParaRPr lang="en-PH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Splenectomy </a:t>
                      </a:r>
                      <a:endParaRPr lang="en-PH" sz="2800" b="1" baseline="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PH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Should receive appropriate vaccines pre-op (HIB, pneumococcus, meningococcus)</a:t>
                      </a:r>
                      <a:endParaRPr lang="en-PH" sz="2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PH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</a:t>
                      </a:r>
                      <a:r>
                        <a:rPr lang="en-PH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-splenectomy s</a:t>
                      </a:r>
                      <a:r>
                        <a:rPr lang="en-PH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hould start</a:t>
                      </a:r>
                      <a:r>
                        <a:rPr lang="en-PH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 term prophylaxis against infection by encapsulated bacterial organisms</a:t>
                      </a:r>
                      <a:endParaRPr lang="en-PH" sz="2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28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14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PH" sz="4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SUMMARY:</a:t>
            </a:r>
            <a:br>
              <a:rPr lang="en-PH" sz="4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PH" sz="4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MANAGEMENT OF G6PDD</a:t>
            </a:r>
            <a:endParaRPr lang="en-PH" sz="40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05300"/>
          </a:xfrm>
        </p:spPr>
        <p:txBody>
          <a:bodyPr>
            <a:normAutofit fontScale="92500" lnSpcReduction="10000"/>
          </a:bodyPr>
          <a:lstStyle/>
          <a:p>
            <a:r>
              <a:rPr lang="en-PH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Avoiding oxidative stressors</a:t>
            </a:r>
          </a:p>
          <a:p>
            <a:r>
              <a:rPr lang="en-PH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 and patient education</a:t>
            </a:r>
          </a:p>
          <a:p>
            <a:r>
              <a:rPr lang="en-PH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 testing of other children</a:t>
            </a:r>
            <a:endParaRPr lang="en-PH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PH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 hyperbilirubinemia with</a:t>
            </a:r>
          </a:p>
          <a:p>
            <a:pPr lvl="1"/>
            <a:r>
              <a:rPr lang="en-PH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Phototherapy</a:t>
            </a:r>
          </a:p>
          <a:p>
            <a:pPr lvl="1"/>
            <a:r>
              <a:rPr lang="en-PH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transfusion</a:t>
            </a:r>
          </a:p>
          <a:p>
            <a:r>
              <a:rPr lang="en-PH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Rarely anemia may be severe enough to warrant blood transfusion</a:t>
            </a:r>
          </a:p>
          <a:p>
            <a:r>
              <a:rPr lang="en-PH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Referral system</a:t>
            </a:r>
          </a:p>
          <a:p>
            <a:endParaRPr lang="en-PH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0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p.yimg.com/ib/th?id=HN.608053570129103908&amp;pid=15.1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0" y="0"/>
            <a:ext cx="9144000" cy="8382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algn="ctr" defTabSz="914400">
              <a:spcBef>
                <a:spcPct val="0"/>
              </a:spcBef>
              <a:defRPr/>
            </a:pPr>
            <a:r>
              <a:rPr lang="en-PH" sz="4000" b="1" dirty="0" smtClean="0">
                <a:solidFill>
                  <a:schemeClr val="bg1"/>
                </a:solidFill>
                <a:latin typeface="Constantia" panose="02030602050306030303" pitchFamily="18" charset="0"/>
                <a:ea typeface="+mj-ea"/>
                <a:cs typeface="+mj-cs"/>
              </a:rPr>
              <a:t>MARAMING SALAMAT PO!</a:t>
            </a:r>
            <a:endParaRPr lang="en-GB" sz="4000" b="1" dirty="0">
              <a:latin typeface="Constantia" panose="0203060205030603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38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216" y="383174"/>
            <a:ext cx="9101768" cy="839403"/>
          </a:xfrm>
          <a:noFill/>
        </p:spPr>
        <p:txBody>
          <a:bodyPr>
            <a:noAutofit/>
          </a:bodyPr>
          <a:lstStyle/>
          <a:p>
            <a:pPr algn="ctr"/>
            <a:r>
              <a:rPr lang="en-P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G6PD ENZYME</a:t>
            </a:r>
            <a:endParaRPr lang="en-P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2585" y="1441938"/>
            <a:ext cx="5954722" cy="5139425"/>
          </a:xfrm>
          <a:noFill/>
        </p:spPr>
        <p:txBody>
          <a:bodyPr>
            <a:noAutofit/>
          </a:bodyPr>
          <a:lstStyle/>
          <a:p>
            <a:r>
              <a:rPr lang="en-P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PH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nzyme in the HMP pathway responsible for the production of NADPH.</a:t>
            </a:r>
          </a:p>
          <a:p>
            <a:r>
              <a:rPr lang="en-PH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Protects the red blood cell from oxidative damage.</a:t>
            </a:r>
          </a:p>
          <a:p>
            <a:r>
              <a:rPr lang="en-PH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G6PD gene lies on the X chromosome.</a:t>
            </a:r>
            <a:endParaRPr lang="en-PH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H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00" y="1441938"/>
            <a:ext cx="4805540" cy="280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14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PH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PH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P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G6PD DEFICIENCY (G6PDD)</a:t>
            </a:r>
            <a:endParaRPr lang="en-P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ENZYMATIC DISORDER OF RED BLOOD CELLS</a:t>
            </a:r>
          </a:p>
          <a:p>
            <a:r>
              <a:rPr lang="en-PH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X-LINKED RECESSIVE</a:t>
            </a:r>
          </a:p>
          <a:p>
            <a:r>
              <a:rPr lang="en-PH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affects:</a:t>
            </a:r>
          </a:p>
          <a:p>
            <a:pPr lvl="1"/>
            <a:r>
              <a:rPr lang="en-PH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1:50 southeast Asians, 1:10 Mediterranean, 1:10 African-American males (hemizygous)</a:t>
            </a:r>
          </a:p>
          <a:p>
            <a:pPr lvl="1"/>
            <a:r>
              <a:rPr lang="en-PH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Homozygous affected females are not uncommon</a:t>
            </a:r>
          </a:p>
          <a:p>
            <a:endParaRPr lang="en-PH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H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1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G6PDD: How does it present?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6104" y="2362200"/>
            <a:ext cx="7479792" cy="1066800"/>
          </a:xfrm>
          <a:solidFill>
            <a:schemeClr val="accent2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en-US" sz="1400" dirty="0"/>
          </a:p>
          <a:p>
            <a:pPr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Usually </a:t>
            </a:r>
            <a:r>
              <a:rPr lang="en-US" sz="4000" b="1" dirty="0" smtClean="0">
                <a:solidFill>
                  <a:srgbClr val="FFFF00"/>
                </a:solidFill>
              </a:rPr>
              <a:t>NO SYMPTOMS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5029" y="4081791"/>
            <a:ext cx="7878142" cy="1219200"/>
          </a:xfrm>
          <a:solidFill>
            <a:schemeClr val="bg2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exposed to triggers (oxidative stress), present as 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 E M O L Y T I C   A N E M I A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36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625" y="624109"/>
            <a:ext cx="8911687" cy="12808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PH" sz="4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en-PH" sz="4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PH" sz="4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SYMPTOMS OF G6PDD</a:t>
            </a:r>
            <a:endParaRPr lang="en-PH" sz="40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9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PH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Fatigue, pallor tachycardia shortness of breath</a:t>
            </a:r>
          </a:p>
          <a:p>
            <a:r>
              <a:rPr lang="en-PH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Dark colored urine</a:t>
            </a:r>
          </a:p>
          <a:p>
            <a:r>
              <a:rPr lang="en-PH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Splenomegaly</a:t>
            </a:r>
          </a:p>
          <a:p>
            <a:r>
              <a:rPr lang="en-PH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Neonates usually present with jaundice which</a:t>
            </a:r>
          </a:p>
          <a:p>
            <a:pPr marL="0" indent="0">
              <a:buNone/>
            </a:pPr>
            <a:r>
              <a:rPr lang="en-P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PH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severe and lead to kernicterus.</a:t>
            </a:r>
          </a:p>
          <a:p>
            <a:pPr marL="0" indent="0">
              <a:buNone/>
            </a:pPr>
            <a:endParaRPr lang="en-PH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PH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H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www.psychiatrictimes.com/sites/default/files/cl/11549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8363" y="40556"/>
            <a:ext cx="2368621" cy="210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rossfitimpulse.com/wp-content/uploads/2013/02/RhabdoUr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758363" y="2145652"/>
            <a:ext cx="2368621" cy="24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4.bp.blogspot.com/-fTTDbRNKtWQ/T6W0Qi6VreI/AAAAAAAAAFQ/lFIahVsGXyE/s1600/Anemi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83" b="20007"/>
          <a:stretch/>
        </p:blipFill>
        <p:spPr bwMode="auto">
          <a:xfrm>
            <a:off x="9710809" y="4450363"/>
            <a:ext cx="2416175" cy="240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32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624110"/>
            <a:ext cx="10553699" cy="12808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PH" sz="4000" b="1" dirty="0" smtClean="0">
                <a:cs typeface="Times New Roman" panose="02020603050405020304" pitchFamily="18" charset="0"/>
              </a:rPr>
              <a:t/>
            </a:r>
            <a:br>
              <a:rPr lang="en-PH" sz="4000" b="1" dirty="0" smtClean="0">
                <a:cs typeface="Times New Roman" panose="02020603050405020304" pitchFamily="18" charset="0"/>
              </a:rPr>
            </a:br>
            <a:r>
              <a:rPr lang="en-PH" sz="4000" b="1" dirty="0" smtClean="0">
                <a:cs typeface="Times New Roman" panose="02020603050405020304" pitchFamily="18" charset="0"/>
              </a:rPr>
              <a:t>CLINICAL DISORDERS RELATED TO G6PDD</a:t>
            </a:r>
            <a:endParaRPr lang="en-PH" sz="4000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HYPERBILIRUBINEMIA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INDUCED (ACUTE) HEMOLYTIC ANEMIA </a:t>
            </a:r>
          </a:p>
          <a:p>
            <a:pPr marL="914400" lvl="1" indent="-514350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triggered by exposure to oxidative agents</a:t>
            </a:r>
            <a:endParaRPr lang="en-PH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 NONSPHEROCYTIC HEMOLYTIC ANEMIA (CNSHA)</a:t>
            </a:r>
          </a:p>
        </p:txBody>
      </p:sp>
    </p:spTree>
    <p:extLst>
      <p:ext uri="{BB962C8B-B14F-4D97-AF65-F5344CB8AC3E}">
        <p14:creationId xmlns:p14="http://schemas.microsoft.com/office/powerpoint/2010/main" xmlns="" val="29555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19664"/>
            <a:ext cx="8911687" cy="128089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PH" dirty="0" smtClean="0"/>
              <a:t/>
            </a:r>
            <a:br>
              <a:rPr lang="en-PH" dirty="0" smtClean="0"/>
            </a:br>
            <a:r>
              <a:rPr lang="en-PH" dirty="0" smtClean="0"/>
              <a:t>WHO Classification of G6PD variants </a:t>
            </a:r>
            <a:endParaRPr lang="en-P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6408330"/>
              </p:ext>
            </p:extLst>
          </p:nvPr>
        </p:nvGraphicFramePr>
        <p:xfrm>
          <a:off x="2592925" y="1500554"/>
          <a:ext cx="8911688" cy="51435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43877"/>
                <a:gridCol w="6967811"/>
              </a:tblGrid>
              <a:tr h="1028700">
                <a:tc>
                  <a:txBody>
                    <a:bodyPr/>
                    <a:lstStyle/>
                    <a:p>
                      <a:r>
                        <a:rPr lang="en-PH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 I</a:t>
                      </a:r>
                      <a:endParaRPr lang="en-PH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PH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 enzyme deficiency &lt;1 % of normal activity or not detectable resulting in chronic hemolysis</a:t>
                      </a:r>
                      <a:endParaRPr lang="en-PH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r>
                        <a:rPr lang="en-PH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en-PH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</a:t>
                      </a:r>
                      <a:endParaRPr lang="en-PH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</a:t>
                      </a:r>
                      <a:r>
                        <a:rPr lang="en-PH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enzyme deficiency with &lt;10 % activity presents as intermittent hemolysis; drug induced</a:t>
                      </a:r>
                      <a:endParaRPr lang="en-PH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r>
                        <a:rPr lang="en-PH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 III</a:t>
                      </a:r>
                      <a:endParaRPr lang="en-PH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 to moderate enzyme deficiency with 10-60 %   activity presents as intermittent hemolysis</a:t>
                      </a:r>
                      <a:endParaRPr lang="en-PH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r>
                        <a:rPr lang="en-PH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 IV</a:t>
                      </a:r>
                      <a:endParaRPr lang="en-PH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 mild enzyme deficiency with 60-90 % activity with no clinical problem</a:t>
                      </a:r>
                      <a:endParaRPr lang="en-PH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r>
                        <a:rPr lang="en-PH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 V</a:t>
                      </a:r>
                      <a:endParaRPr lang="en-PH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 mild enzyme deficiency with &gt;110 % activity with no clinical problem</a:t>
                      </a:r>
                      <a:endParaRPr lang="en-PH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145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ava Bean, υѕе Dryed Fava Bean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9212" y="624110"/>
            <a:ext cx="7888234" cy="59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884521" cy="128089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en-PH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PH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PH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lang="en-PH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PH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7888234" cy="377762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PH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</a:t>
            </a:r>
            <a:r>
              <a:rPr lang="en-PH" sz="2400" b="1" dirty="0" smtClean="0"/>
              <a:t> </a:t>
            </a:r>
            <a:r>
              <a:rPr lang="en-PH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IN POPULATIONS WITH HIGH DISEASE PREVALENCE (WHO recommendation)</a:t>
            </a:r>
          </a:p>
          <a:p>
            <a:pPr>
              <a:buFont typeface="+mj-lt"/>
              <a:buAutoNum type="arabicPeriod"/>
            </a:pPr>
            <a:r>
              <a:rPr lang="en-PH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CONFIRMATORY ASSAY</a:t>
            </a:r>
          </a:p>
          <a:p>
            <a:pPr lvl="1"/>
            <a:r>
              <a:rPr lang="en-PH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spectrophotometric analysis</a:t>
            </a:r>
          </a:p>
          <a:p>
            <a:pPr lvl="1"/>
            <a:r>
              <a:rPr lang="en-PH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fluorescent spot test</a:t>
            </a:r>
          </a:p>
          <a:p>
            <a:pPr marL="457200" indent="-457200">
              <a:buFont typeface="+mj-lt"/>
              <a:buAutoNum type="arabicPeriod"/>
            </a:pPr>
            <a:r>
              <a:rPr lang="en-PH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PCR based tests for specific mutations</a:t>
            </a:r>
          </a:p>
          <a:p>
            <a:pPr>
              <a:buFont typeface="+mj-lt"/>
              <a:buAutoNum type="arabicPeriod"/>
            </a:pPr>
            <a:endParaRPr lang="en-PH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8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1032</TotalTime>
  <Words>688</Words>
  <Application>Microsoft Office PowerPoint</Application>
  <PresentationFormat>Custom</PresentationFormat>
  <Paragraphs>163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Wisp</vt:lpstr>
      <vt:lpstr>MANGEMENT OF  GLUCOSE-6-PHOSPHATE DEHYDROGENASE DEFICIENCY</vt:lpstr>
      <vt:lpstr> OBJECTIVES</vt:lpstr>
      <vt:lpstr>G6PD ENZYME</vt:lpstr>
      <vt:lpstr> G6PD DEFICIENCY (G6PDD)</vt:lpstr>
      <vt:lpstr> G6PDD: How does it present?</vt:lpstr>
      <vt:lpstr> SYMPTOMS OF G6PDD</vt:lpstr>
      <vt:lpstr> CLINICAL DISORDERS RELATED TO G6PDD</vt:lpstr>
      <vt:lpstr> WHO Classification of G6PD variants </vt:lpstr>
      <vt:lpstr> DIAGNOSIS:</vt:lpstr>
      <vt:lpstr>APPROACH TO THE TREATMENT OF G6PDD</vt:lpstr>
      <vt:lpstr>Slide 11</vt:lpstr>
      <vt:lpstr>Slide 12</vt:lpstr>
      <vt:lpstr>Slide 13</vt:lpstr>
      <vt:lpstr>G6PDD TREATMENT A. NEONATAL HYPERBILIRUBINEMIA</vt:lpstr>
      <vt:lpstr>G6PDD TREATMENT A. NEONATAL HYPERBILIRUBINEMIA</vt:lpstr>
      <vt:lpstr>G6PDD TREATMENT B. ACUTE HEMOLYSIS</vt:lpstr>
      <vt:lpstr>Slide 17</vt:lpstr>
      <vt:lpstr>G6PDD TREATMENT: ACUTE HEMOLYSIS</vt:lpstr>
      <vt:lpstr>G6PDD TREATMENT: ACUTE HEMOLYSIS</vt:lpstr>
      <vt:lpstr>G6PDD TREATMENT C. Chronic nonspherocytic hemolytic anemia </vt:lpstr>
      <vt:lpstr>G6PDD TREATMENT   C. Chronic nonspherocytic hemolytic anemia </vt:lpstr>
      <vt:lpstr>G6PDD TREATMENT   C. Chronic nonspherocytic hemolytic anemia </vt:lpstr>
      <vt:lpstr>G6PDD TREATMENT   C. Chronic nonspherocytic hemolytic anemia </vt:lpstr>
      <vt:lpstr>SUMMARY: MANAGEMENT OF G6PDD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Glucose 6-phosphate dehydrogenase deficiency</dc:title>
  <dc:creator>Ma. Lydia Ramirez</dc:creator>
  <cp:lastModifiedBy>WARNERVE</cp:lastModifiedBy>
  <cp:revision>90</cp:revision>
  <dcterms:created xsi:type="dcterms:W3CDTF">2016-05-13T09:59:18Z</dcterms:created>
  <dcterms:modified xsi:type="dcterms:W3CDTF">2016-05-20T02:17:55Z</dcterms:modified>
</cp:coreProperties>
</file>