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46"/>
  </p:notesMasterIdLst>
  <p:sldIdLst>
    <p:sldId id="524" r:id="rId2"/>
    <p:sldId id="493" r:id="rId3"/>
    <p:sldId id="358" r:id="rId4"/>
    <p:sldId id="455" r:id="rId5"/>
    <p:sldId id="369" r:id="rId6"/>
    <p:sldId id="364" r:id="rId7"/>
    <p:sldId id="366" r:id="rId8"/>
    <p:sldId id="365" r:id="rId9"/>
    <p:sldId id="324" r:id="rId10"/>
    <p:sldId id="356" r:id="rId11"/>
    <p:sldId id="371" r:id="rId12"/>
    <p:sldId id="357" r:id="rId13"/>
    <p:sldId id="513" r:id="rId14"/>
    <p:sldId id="372" r:id="rId15"/>
    <p:sldId id="373" r:id="rId16"/>
    <p:sldId id="330" r:id="rId17"/>
    <p:sldId id="376" r:id="rId18"/>
    <p:sldId id="377" r:id="rId19"/>
    <p:sldId id="509" r:id="rId20"/>
    <p:sldId id="378" r:id="rId21"/>
    <p:sldId id="379" r:id="rId22"/>
    <p:sldId id="383" r:id="rId23"/>
    <p:sldId id="336" r:id="rId24"/>
    <p:sldId id="504" r:id="rId25"/>
    <p:sldId id="515" r:id="rId26"/>
    <p:sldId id="508" r:id="rId27"/>
    <p:sldId id="337" r:id="rId28"/>
    <p:sldId id="514" r:id="rId29"/>
    <p:sldId id="339" r:id="rId30"/>
    <p:sldId id="341" r:id="rId31"/>
    <p:sldId id="342" r:id="rId32"/>
    <p:sldId id="343" r:id="rId33"/>
    <p:sldId id="344" r:id="rId34"/>
    <p:sldId id="345" r:id="rId35"/>
    <p:sldId id="348" r:id="rId36"/>
    <p:sldId id="349" r:id="rId37"/>
    <p:sldId id="350" r:id="rId38"/>
    <p:sldId id="353" r:id="rId39"/>
    <p:sldId id="469" r:id="rId40"/>
    <p:sldId id="470" r:id="rId41"/>
    <p:sldId id="471" r:id="rId42"/>
    <p:sldId id="475" r:id="rId43"/>
    <p:sldId id="492" r:id="rId44"/>
    <p:sldId id="463" r:id="rId45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2895" autoAdjust="0"/>
  </p:normalViewPr>
  <p:slideViewPr>
    <p:cSldViewPr>
      <p:cViewPr>
        <p:scale>
          <a:sx n="68" d="100"/>
          <a:sy n="68" d="100"/>
        </p:scale>
        <p:origin x="-202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48E81-CDF2-477F-9CE4-AE224EAA8755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B61C-6623-42E6-A29F-E3C3337EB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41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B61C-6623-42E6-A29F-E3C3337EB1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35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B61C-6623-42E6-A29F-E3C3337EB1C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DA727C-5EE5-4146-BBBD-217F22B7DF80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AC06D7-DED9-41FD-A437-C7901A70A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2999" cy="63094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COMMUNITY- </a:t>
            </a:r>
            <a:r>
              <a:rPr lang="en-US" sz="4000" b="1" dirty="0"/>
              <a:t>BASED- TREATMENT </a:t>
            </a:r>
          </a:p>
          <a:p>
            <a:pPr algn="ctr"/>
            <a:r>
              <a:rPr lang="en-US" sz="4000" b="1" dirty="0" smtClean="0"/>
              <a:t>And </a:t>
            </a:r>
          </a:p>
          <a:p>
            <a:pPr algn="ctr"/>
            <a:r>
              <a:rPr lang="en-US" sz="4000" b="1" dirty="0" smtClean="0"/>
              <a:t>REHABILITATION </a:t>
            </a:r>
          </a:p>
          <a:p>
            <a:pPr algn="ctr"/>
            <a:r>
              <a:rPr lang="en-US" sz="4000" b="1" dirty="0" smtClean="0"/>
              <a:t>for </a:t>
            </a:r>
            <a:r>
              <a:rPr lang="en-US" sz="4000" b="1" dirty="0"/>
              <a:t>Drug Users and Recovering Drug </a:t>
            </a:r>
            <a:r>
              <a:rPr lang="en-US" sz="4000" b="1" dirty="0" smtClean="0"/>
              <a:t>Dependents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2800" b="1" dirty="0" smtClean="0"/>
              <a:t>SONIA H. CARREON, RSW,MPA</a:t>
            </a:r>
          </a:p>
          <a:p>
            <a:pPr algn="ctr"/>
            <a:r>
              <a:rPr lang="en-US" sz="2800" b="1" dirty="0" smtClean="0"/>
              <a:t>HEAD, AFTERCARE AND MSWS</a:t>
            </a:r>
          </a:p>
          <a:p>
            <a:pPr algn="ctr"/>
            <a:endParaRPr lang="en-PH" sz="2800" dirty="0"/>
          </a:p>
        </p:txBody>
      </p:sp>
    </p:spTree>
    <p:extLst>
      <p:ext uri="{BB962C8B-B14F-4D97-AF65-F5344CB8AC3E}">
        <p14:creationId xmlns="" xmlns:p14="http://schemas.microsoft.com/office/powerpoint/2010/main" val="26668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566308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dirty="0"/>
              <a:t>	</a:t>
            </a:r>
            <a:r>
              <a:rPr lang="en-US" sz="4000" dirty="0" smtClean="0"/>
              <a:t>It is </a:t>
            </a:r>
            <a:r>
              <a:rPr lang="en-US" sz="4000" dirty="0"/>
              <a:t>a</a:t>
            </a:r>
            <a:r>
              <a:rPr lang="en-US" sz="4000" dirty="0" smtClean="0"/>
              <a:t> </a:t>
            </a:r>
            <a:r>
              <a:rPr lang="en-US" sz="4000" dirty="0"/>
              <a:t>multi-sectoral approach </a:t>
            </a:r>
            <a:r>
              <a:rPr lang="en-US" sz="4000" dirty="0" smtClean="0"/>
              <a:t>involving 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LAW ENFORMENT, 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HEALTH 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SECTORS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 SOCIAL SECTORS</a:t>
            </a:r>
            <a:r>
              <a:rPr lang="en-US" sz="4000" b="1" dirty="0" smtClean="0"/>
              <a:t> </a:t>
            </a:r>
          </a:p>
          <a:p>
            <a:pPr algn="ctr"/>
            <a:r>
              <a:rPr lang="en-US" sz="2000" dirty="0" smtClean="0"/>
              <a:t>will </a:t>
            </a:r>
            <a:r>
              <a:rPr lang="en-US" sz="2000" dirty="0"/>
              <a:t>produce the </a:t>
            </a:r>
            <a:r>
              <a:rPr lang="en-US" sz="2000" dirty="0" smtClean="0"/>
              <a:t>most effective </a:t>
            </a:r>
            <a:r>
              <a:rPr lang="en-US" sz="2000" dirty="0"/>
              <a:t>response in terms of reducing drug use </a:t>
            </a:r>
            <a:r>
              <a:rPr lang="en-US" sz="2000" dirty="0" smtClean="0"/>
              <a:t>and providing needed  services to persons affected by drug use in the community.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Adopted  from the Guidance for Community-Based Treatment and  Care Services for People affected by Drug Use and Dependence in Southeast Asia</a:t>
            </a:r>
          </a:p>
          <a:p>
            <a:pPr algn="ctr"/>
            <a:r>
              <a:rPr lang="en-US" sz="1400" dirty="0" smtClean="0"/>
              <a:t>(United Nations Office on Drugs and Crime (UNODC))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1678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28178"/>
            <a:ext cx="8077200" cy="58785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Continuation………………</a:t>
            </a:r>
          </a:p>
          <a:p>
            <a:endParaRPr lang="en-US" sz="3200" b="1" dirty="0"/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 It </a:t>
            </a:r>
            <a:r>
              <a:rPr lang="en-US" sz="3200" b="1" dirty="0"/>
              <a:t>aimed </a:t>
            </a:r>
            <a:r>
              <a:rPr lang="en-US" sz="3200" b="1" dirty="0" smtClean="0"/>
              <a:t> to encourage an integrated service delivery from practitioners from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	 </a:t>
            </a:r>
            <a:r>
              <a:rPr lang="en-US" sz="3200" b="1" dirty="0" smtClean="0">
                <a:solidFill>
                  <a:srgbClr val="C00000"/>
                </a:solidFill>
              </a:rPr>
              <a:t>    -  </a:t>
            </a:r>
            <a:r>
              <a:rPr lang="en-US" sz="4000" b="1" dirty="0" smtClean="0">
                <a:solidFill>
                  <a:srgbClr val="C00000"/>
                </a:solidFill>
              </a:rPr>
              <a:t>Health Sectors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          - </a:t>
            </a:r>
            <a:r>
              <a:rPr lang="en-US" sz="4000" b="1" dirty="0" smtClean="0">
                <a:solidFill>
                  <a:srgbClr val="FFC000"/>
                </a:solidFill>
              </a:rPr>
              <a:t>Social Sectors </a:t>
            </a:r>
            <a:endParaRPr lang="en-US" sz="4000" b="1" dirty="0" smtClean="0"/>
          </a:p>
          <a:p>
            <a:r>
              <a:rPr lang="en-US" sz="4000" b="1" dirty="0">
                <a:solidFill>
                  <a:schemeClr val="accent3"/>
                </a:solidFill>
              </a:rPr>
              <a:t> </a:t>
            </a:r>
            <a:r>
              <a:rPr lang="en-US" sz="4000" b="1" dirty="0" smtClean="0">
                <a:solidFill>
                  <a:schemeClr val="accent3"/>
                </a:solidFill>
              </a:rPr>
              <a:t>          -  </a:t>
            </a:r>
            <a:r>
              <a:rPr lang="en-US" sz="4000" b="1" dirty="0">
                <a:solidFill>
                  <a:schemeClr val="accent3"/>
                </a:solidFill>
              </a:rPr>
              <a:t>L</a:t>
            </a:r>
            <a:r>
              <a:rPr lang="en-US" sz="4000" b="1" dirty="0" smtClean="0">
                <a:solidFill>
                  <a:schemeClr val="accent3"/>
                </a:solidFill>
              </a:rPr>
              <a:t>aw </a:t>
            </a:r>
            <a:r>
              <a:rPr lang="en-US" sz="4000" b="1" dirty="0">
                <a:solidFill>
                  <a:schemeClr val="accent3"/>
                </a:solidFill>
              </a:rPr>
              <a:t>enforcement S</a:t>
            </a:r>
            <a:r>
              <a:rPr lang="en-US" sz="4000" b="1" dirty="0" smtClean="0">
                <a:solidFill>
                  <a:schemeClr val="accent3"/>
                </a:solidFill>
              </a:rPr>
              <a:t>ectors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to work harmoniously to implement </a:t>
            </a:r>
            <a:r>
              <a:rPr lang="en-US" sz="3200" b="1" dirty="0"/>
              <a:t>community-based </a:t>
            </a:r>
            <a:r>
              <a:rPr lang="en-US" sz="3200" b="1" dirty="0" smtClean="0"/>
              <a:t>Treatment.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7296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77200" cy="5867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MyriadPro-SemiboldIt"/>
              </a:rPr>
              <a:t>“Working </a:t>
            </a:r>
            <a:r>
              <a:rPr lang="en-US" sz="4800" b="1" i="1" dirty="0">
                <a:latin typeface="MyriadPro-SemiboldIt"/>
              </a:rPr>
              <a:t>together can have a positive impact</a:t>
            </a:r>
          </a:p>
          <a:p>
            <a:pPr algn="ctr"/>
            <a:r>
              <a:rPr lang="en-US" sz="4800" b="1" i="1" dirty="0">
                <a:latin typeface="MyriadPro-SemiboldIt"/>
              </a:rPr>
              <a:t>on the future of youth in your </a:t>
            </a:r>
            <a:r>
              <a:rPr lang="en-US" sz="4800" b="1" i="1" dirty="0" smtClean="0">
                <a:latin typeface="MyriadPro-SemiboldIt"/>
              </a:rPr>
              <a:t>community”</a:t>
            </a:r>
          </a:p>
          <a:p>
            <a:endParaRPr lang="en-US" sz="4400" i="1" dirty="0">
              <a:latin typeface="MyriadPro-SemiboldIt"/>
            </a:endParaRPr>
          </a:p>
          <a:p>
            <a:endParaRPr lang="en-US" sz="2800" i="1" dirty="0" smtClean="0">
              <a:latin typeface="MyriadPro-SemiboldIt"/>
            </a:endParaRPr>
          </a:p>
          <a:p>
            <a:endParaRPr lang="en-US" sz="2800" i="1" dirty="0">
              <a:latin typeface="MyriadPro-SemiboldIt"/>
            </a:endParaRPr>
          </a:p>
          <a:p>
            <a:pPr algn="ctr"/>
            <a:r>
              <a:rPr lang="en-US" sz="2800" dirty="0" smtClean="0"/>
              <a:t>From: Community action </a:t>
            </a:r>
            <a:r>
              <a:rPr lang="en-US" sz="2800" dirty="0"/>
              <a:t>on drug </a:t>
            </a:r>
            <a:r>
              <a:rPr lang="en-US" sz="2800" dirty="0" smtClean="0"/>
              <a:t>abuse prevention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742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72905"/>
            <a:ext cx="8534400" cy="579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these sectors  </a:t>
            </a:r>
            <a:r>
              <a:rPr lang="en-US" sz="3600" b="1" dirty="0"/>
              <a:t>work harmoniously to implement community-based Treatment.</a:t>
            </a:r>
          </a:p>
          <a:p>
            <a:pPr algn="ctr"/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           </a:t>
            </a:r>
            <a:r>
              <a:rPr lang="en-US" sz="3600" b="1" dirty="0" smtClean="0">
                <a:solidFill>
                  <a:schemeClr val="tx1"/>
                </a:solidFill>
              </a:rPr>
              <a:t>- Health </a:t>
            </a:r>
            <a:r>
              <a:rPr lang="en-US" sz="3600" b="1" dirty="0">
                <a:solidFill>
                  <a:schemeClr val="tx1"/>
                </a:solidFill>
              </a:rPr>
              <a:t>Sectors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          - </a:t>
            </a:r>
            <a:r>
              <a:rPr lang="en-US" sz="3600" b="1" dirty="0">
                <a:solidFill>
                  <a:srgbClr val="FFC000"/>
                </a:solidFill>
              </a:rPr>
              <a:t>Social Sectors </a:t>
            </a:r>
            <a:endParaRPr lang="en-US" sz="3600" b="1" dirty="0"/>
          </a:p>
          <a:p>
            <a:r>
              <a:rPr lang="en-US" sz="3600" b="1" dirty="0">
                <a:solidFill>
                  <a:schemeClr val="accent3"/>
                </a:solidFill>
              </a:rPr>
              <a:t>           -  Law enforcement Sectors 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81006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9542712"/>
              </p:ext>
            </p:extLst>
          </p:nvPr>
        </p:nvGraphicFramePr>
        <p:xfrm>
          <a:off x="228600" y="2438400"/>
          <a:ext cx="8763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2870200"/>
                <a:gridCol w="2870200"/>
              </a:tblGrid>
              <a:tr h="571500">
                <a:tc>
                  <a:txBody>
                    <a:bodyPr/>
                    <a:lstStyle/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Health problem</a:t>
                      </a:r>
                      <a:endParaRPr lang="en-PH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Family, friends</a:t>
                      </a:r>
                      <a:endParaRPr lang="en-PH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Law</a:t>
                      </a:r>
                      <a:endParaRPr lang="en-PH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543300">
                <a:tc>
                  <a:txBody>
                    <a:bodyPr/>
                    <a:lstStyle/>
                    <a:p>
                      <a:r>
                        <a:rPr kumimoji="0" lang="en-P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Hangover</a:t>
                      </a:r>
                    </a:p>
                    <a:p>
                      <a:r>
                        <a:rPr kumimoji="0" lang="en-P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Feeling sick, vomiting</a:t>
                      </a:r>
                    </a:p>
                    <a:p>
                      <a:r>
                        <a:rPr kumimoji="0" lang="en-P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Stomach pains and problems</a:t>
                      </a:r>
                    </a:p>
                    <a:p>
                      <a:r>
                        <a:rPr kumimoji="0" lang="en-P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 injuries from falls</a:t>
                      </a:r>
                    </a:p>
                    <a:p>
                      <a:r>
                        <a:rPr kumimoji="0" lang="en-P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accidents and injuries</a:t>
                      </a:r>
                    </a:p>
                    <a:p>
                      <a:r>
                        <a:rPr kumimoji="0" lang="en-P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Drowning</a:t>
                      </a:r>
                    </a:p>
                    <a:p>
                      <a:r>
                        <a:rPr kumimoji="0" lang="en-PH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Accidental overdose</a:t>
                      </a:r>
                      <a:endParaRPr lang="en-PH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Arguments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Fighting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Neglecting children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Violence at home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Sexual assault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 abuse</a:t>
                      </a:r>
                      <a:endParaRPr lang="en-PH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Being intoxicated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Doing damage to things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 driving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Assaulting people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Accidental killing</a:t>
                      </a:r>
                    </a:p>
                    <a:p>
                      <a:r>
                        <a:rPr kumimoji="0" lang="en-PH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possession offences</a:t>
                      </a:r>
                      <a:endParaRPr lang="en-PH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304800"/>
            <a:ext cx="8763000" cy="2133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2400" b="1" dirty="0"/>
              <a:t>Problems from </a:t>
            </a:r>
            <a:r>
              <a:rPr lang="en-PH" sz="2400" b="1" dirty="0">
                <a:solidFill>
                  <a:schemeClr val="bg1"/>
                </a:solidFill>
              </a:rPr>
              <a:t>getting </a:t>
            </a:r>
            <a:r>
              <a:rPr lang="en-PH" sz="2400" b="1" dirty="0" smtClean="0">
                <a:solidFill>
                  <a:schemeClr val="bg1"/>
                </a:solidFill>
              </a:rPr>
              <a:t>INTOXICATED </a:t>
            </a:r>
            <a:endParaRPr lang="en-PH" sz="2400" b="1" dirty="0" smtClean="0"/>
          </a:p>
          <a:p>
            <a:r>
              <a:rPr lang="en-PH" sz="2400" b="1" dirty="0" smtClean="0"/>
              <a:t> - SOCIAL </a:t>
            </a:r>
            <a:r>
              <a:rPr lang="en-PH" sz="2400" b="1" dirty="0"/>
              <a:t>in </a:t>
            </a:r>
            <a:r>
              <a:rPr lang="en-PH" sz="2400" b="1" dirty="0" smtClean="0"/>
              <a:t>nature</a:t>
            </a:r>
          </a:p>
        </p:txBody>
      </p:sp>
    </p:spTree>
    <p:extLst>
      <p:ext uri="{BB962C8B-B14F-4D97-AF65-F5344CB8AC3E}">
        <p14:creationId xmlns="" xmlns:p14="http://schemas.microsoft.com/office/powerpoint/2010/main" val="403697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3558293"/>
              </p:ext>
            </p:extLst>
          </p:nvPr>
        </p:nvGraphicFramePr>
        <p:xfrm>
          <a:off x="381000" y="1752600"/>
          <a:ext cx="8458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513521">
                <a:tc>
                  <a:txBody>
                    <a:bodyPr/>
                    <a:lstStyle/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Health problem</a:t>
                      </a:r>
                      <a:endParaRPr lang="en-PH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Family, friends</a:t>
                      </a:r>
                      <a:endParaRPr lang="en-PH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Law</a:t>
                      </a:r>
                      <a:endParaRPr lang="en-PH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210879">
                <a:tc>
                  <a:txBody>
                    <a:bodyPr/>
                    <a:lstStyle/>
                    <a:p>
                      <a:r>
                        <a:rPr kumimoji="0" lang="en-P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Brain and nerve damage</a:t>
                      </a:r>
                    </a:p>
                    <a:p>
                      <a:r>
                        <a:rPr kumimoji="0" lang="en-P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Mental health problems</a:t>
                      </a:r>
                    </a:p>
                    <a:p>
                      <a:r>
                        <a:rPr kumimoji="0" lang="en-P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Heart disease, diabetes, cancer</a:t>
                      </a:r>
                    </a:p>
                    <a:p>
                      <a:r>
                        <a:rPr kumimoji="0" lang="en-P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Infectious diseases</a:t>
                      </a:r>
                    </a:p>
                    <a:p>
                      <a:r>
                        <a:rPr kumimoji="0" lang="en-PH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Sleep and dental problems</a:t>
                      </a:r>
                      <a:endParaRPr lang="en-P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2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Family problems Marriage problems</a:t>
                      </a:r>
                    </a:p>
                    <a:p>
                      <a:pPr algn="l"/>
                      <a:r>
                        <a:rPr lang="en-PH" sz="2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Work problems Neglected children No food in the house</a:t>
                      </a:r>
                      <a:endParaRPr lang="en-P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possession offences</a:t>
                      </a:r>
                    </a:p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 driving offences</a:t>
                      </a:r>
                    </a:p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paying bills</a:t>
                      </a:r>
                    </a:p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Sex work</a:t>
                      </a:r>
                    </a:p>
                    <a:p>
                      <a:r>
                        <a:rPr kumimoji="0" lang="en-PH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dealing</a:t>
                      </a:r>
                      <a:endParaRPr lang="en-P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52400"/>
            <a:ext cx="8610600" cy="16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/>
              <a:t>Problems from </a:t>
            </a:r>
            <a:r>
              <a:rPr lang="en-PH" sz="2800" b="1" dirty="0" smtClean="0">
                <a:solidFill>
                  <a:schemeClr val="bg1"/>
                </a:solidFill>
              </a:rPr>
              <a:t>REGULAR </a:t>
            </a:r>
            <a:r>
              <a:rPr lang="en-PH" sz="2800" b="1" dirty="0">
                <a:solidFill>
                  <a:schemeClr val="bg1"/>
                </a:solidFill>
              </a:rPr>
              <a:t>or </a:t>
            </a:r>
            <a:r>
              <a:rPr lang="en-PH" sz="2800" b="1" dirty="0" smtClean="0">
                <a:solidFill>
                  <a:schemeClr val="bg1"/>
                </a:solidFill>
              </a:rPr>
              <a:t>EXESSIVE </a:t>
            </a:r>
            <a:endParaRPr lang="en-PH" sz="2800" b="1" dirty="0"/>
          </a:p>
        </p:txBody>
      </p:sp>
    </p:spTree>
    <p:extLst>
      <p:ext uri="{BB962C8B-B14F-4D97-AF65-F5344CB8AC3E}">
        <p14:creationId xmlns="" xmlns:p14="http://schemas.microsoft.com/office/powerpoint/2010/main" val="135592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46" y="1295400"/>
            <a:ext cx="8434754" cy="495520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/>
              <a:t>“To </a:t>
            </a:r>
            <a:r>
              <a:rPr lang="en-US" sz="3200" dirty="0"/>
              <a:t>ensure a holistic approach to treatment and </a:t>
            </a:r>
            <a:r>
              <a:rPr lang="en-US" sz="3200" dirty="0" smtClean="0"/>
              <a:t>care of </a:t>
            </a:r>
            <a:r>
              <a:rPr lang="en-US" sz="3200" dirty="0"/>
              <a:t>drug users with the intensity of essential care varied according to the nature and complexity of the problems</a:t>
            </a:r>
          </a:p>
          <a:p>
            <a:pPr algn="ctr"/>
            <a:r>
              <a:rPr lang="en-US" sz="3200" dirty="0"/>
              <a:t>experienced by the </a:t>
            </a:r>
            <a:r>
              <a:rPr lang="en-US" sz="3200" dirty="0" smtClean="0"/>
              <a:t>individual” </a:t>
            </a:r>
          </a:p>
          <a:p>
            <a:pPr algn="ctr"/>
            <a:endParaRPr lang="en-US" sz="20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approach is broadly based on the World Health Organization Pyramid </a:t>
            </a:r>
            <a:r>
              <a:rPr lang="en-US" sz="2400" dirty="0" smtClean="0"/>
              <a:t>of Mental </a:t>
            </a:r>
            <a:r>
              <a:rPr lang="en-US" sz="2400" dirty="0"/>
              <a:t>Health Services </a:t>
            </a:r>
            <a:r>
              <a:rPr lang="en-US" sz="2400" dirty="0" smtClean="0"/>
              <a:t>(</a:t>
            </a:r>
            <a:r>
              <a:rPr lang="en-US" sz="1400" dirty="0" smtClean="0"/>
              <a:t>See Figure 1).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Philosophy of the community-based </a:t>
            </a:r>
            <a:r>
              <a:rPr lang="en-US" sz="2800" b="1" dirty="0" smtClean="0"/>
              <a:t>approach</a:t>
            </a:r>
          </a:p>
        </p:txBody>
      </p:sp>
    </p:spTree>
    <p:extLst>
      <p:ext uri="{BB962C8B-B14F-4D97-AF65-F5344CB8AC3E}">
        <p14:creationId xmlns="" xmlns:p14="http://schemas.microsoft.com/office/powerpoint/2010/main" val="1961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791200"/>
            <a:ext cx="8015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 Figure 1. </a:t>
            </a:r>
            <a:r>
              <a:rPr lang="en-US" b="1" i="1" dirty="0" smtClean="0"/>
              <a:t>Service organization </a:t>
            </a:r>
            <a:r>
              <a:rPr lang="en-US" b="1" i="1" dirty="0"/>
              <a:t>pyramid for substance use disorder treatment and care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426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" y="1447800"/>
            <a:ext cx="8153400" cy="3505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6600" dirty="0">
                <a:solidFill>
                  <a:schemeClr val="tx1"/>
                </a:solidFill>
              </a:rPr>
              <a:t>B</a:t>
            </a:r>
            <a:r>
              <a:rPr lang="en-PH" sz="6600" dirty="0" smtClean="0">
                <a:solidFill>
                  <a:schemeClr val="tx1"/>
                </a:solidFill>
              </a:rPr>
              <a:t>enefits </a:t>
            </a:r>
            <a:r>
              <a:rPr lang="en-PH" sz="6600" dirty="0">
                <a:solidFill>
                  <a:schemeClr val="tx1"/>
                </a:solidFill>
              </a:rPr>
              <a:t>from community-based interventions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9739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25" y="325902"/>
            <a:ext cx="861060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sz="2800" b="1" dirty="0" smtClean="0"/>
              <a:t>Close</a:t>
            </a:r>
            <a:r>
              <a:rPr lang="en-PH" sz="2800" b="1" dirty="0"/>
              <a:t> </a:t>
            </a:r>
            <a:r>
              <a:rPr lang="en-PH" sz="2800" b="1" dirty="0" smtClean="0"/>
              <a:t>linkages </a:t>
            </a:r>
            <a:r>
              <a:rPr lang="en-PH" sz="2800" b="1" dirty="0"/>
              <a:t>and collaboration between service providers in the </a:t>
            </a:r>
            <a:r>
              <a:rPr lang="en-PH" sz="2800" b="1" dirty="0" smtClean="0"/>
              <a:t>community</a:t>
            </a:r>
            <a:r>
              <a:rPr lang="en-PH" sz="2800" b="1" dirty="0"/>
              <a:t>;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773" y="2438400"/>
            <a:ext cx="8610600" cy="18730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sz="2400" b="1" dirty="0"/>
              <a:t>The process usually starts and is sustained within the community where the </a:t>
            </a:r>
            <a:r>
              <a:rPr lang="en-PH" sz="2400" b="1" dirty="0" smtClean="0"/>
              <a:t>drug user </a:t>
            </a:r>
            <a:r>
              <a:rPr lang="en-PH" sz="2400" b="1" dirty="0"/>
              <a:t>and his/her family lives </a:t>
            </a:r>
            <a:r>
              <a:rPr lang="en-PH" sz="2400" b="1" dirty="0" smtClean="0"/>
              <a:t>;</a:t>
            </a:r>
            <a:endParaRPr lang="en-PH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29772" y="4724400"/>
            <a:ext cx="86106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sz="2800" dirty="0" smtClean="0"/>
              <a:t>There is active patient involvement </a:t>
            </a:r>
            <a:r>
              <a:rPr lang="en-PH" sz="2800" dirty="0"/>
              <a:t>;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3492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16632"/>
            <a:ext cx="54006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PH" sz="3200" b="1" dirty="0" smtClean="0"/>
              <a:t>Training Contents</a:t>
            </a:r>
            <a:endParaRPr lang="en-PH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424936" cy="50783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400050" lvl="0" indent="-400050">
              <a:buAutoNum type="romanUcPeriod"/>
            </a:pPr>
            <a:r>
              <a:rPr lang="en-PH" b="1" dirty="0" smtClean="0">
                <a:solidFill>
                  <a:prstClr val="white"/>
                </a:solidFill>
              </a:rPr>
              <a:t>WHAT </a:t>
            </a:r>
            <a:r>
              <a:rPr lang="en-PH" b="1" dirty="0">
                <a:solidFill>
                  <a:prstClr val="white"/>
                </a:solidFill>
              </a:rPr>
              <a:t>IS COMMUNITY-BASED TREATMENT</a:t>
            </a:r>
            <a:r>
              <a:rPr lang="en-PH" b="1" dirty="0" smtClean="0">
                <a:solidFill>
                  <a:prstClr val="white"/>
                </a:solidFill>
              </a:rPr>
              <a:t>?</a:t>
            </a:r>
          </a:p>
          <a:p>
            <a:pPr marL="400050" lvl="0" indent="-400050">
              <a:buAutoNum type="romanUcPeriod"/>
            </a:pPr>
            <a:endParaRPr lang="en-PH" b="1" dirty="0" smtClean="0">
              <a:solidFill>
                <a:schemeClr val="bg1"/>
              </a:solidFill>
            </a:endParaRPr>
          </a:p>
          <a:p>
            <a:r>
              <a:rPr lang="en-PH" b="1" dirty="0" smtClean="0"/>
              <a:t>II COMMUNITY – BASED TREATMENT APROACH</a:t>
            </a:r>
            <a:endParaRPr lang="en-PH" b="1" dirty="0"/>
          </a:p>
          <a:p>
            <a:r>
              <a:rPr lang="en-PH" b="1" dirty="0" smtClean="0"/>
              <a:t>	1 </a:t>
            </a:r>
            <a:r>
              <a:rPr lang="en-PH" b="1" dirty="0"/>
              <a:t>Philosophy of the community-based approach </a:t>
            </a:r>
          </a:p>
          <a:p>
            <a:r>
              <a:rPr lang="en-PH" b="1" dirty="0" smtClean="0"/>
              <a:t>	2 </a:t>
            </a:r>
            <a:r>
              <a:rPr lang="en-PH" b="1" dirty="0"/>
              <a:t>Service </a:t>
            </a:r>
            <a:r>
              <a:rPr lang="en-PH" b="1" dirty="0" smtClean="0"/>
              <a:t>Delivery </a:t>
            </a:r>
            <a:endParaRPr lang="en-PH" b="1" dirty="0"/>
          </a:p>
          <a:p>
            <a:r>
              <a:rPr lang="en-PH" b="1" dirty="0" smtClean="0"/>
              <a:t>	3 </a:t>
            </a:r>
            <a:r>
              <a:rPr lang="en-PH" b="1" dirty="0"/>
              <a:t>Components and roles of community-based approach </a:t>
            </a:r>
            <a:endParaRPr lang="en-PH" b="1" dirty="0" smtClean="0"/>
          </a:p>
          <a:p>
            <a:r>
              <a:rPr lang="en-PH" b="1" dirty="0"/>
              <a:t>	</a:t>
            </a:r>
            <a:r>
              <a:rPr lang="en-PH" b="1" dirty="0" smtClean="0"/>
              <a:t>	3.1 </a:t>
            </a:r>
            <a:r>
              <a:rPr lang="en-PH" b="1" dirty="0"/>
              <a:t>Community (including outreach</a:t>
            </a:r>
            <a:r>
              <a:rPr lang="en-PH" b="1" dirty="0" smtClean="0"/>
              <a:t>)</a:t>
            </a:r>
            <a:endParaRPr lang="en-PH" b="1" dirty="0"/>
          </a:p>
          <a:p>
            <a:r>
              <a:rPr lang="en-PH" b="1" dirty="0"/>
              <a:t>	</a:t>
            </a:r>
            <a:r>
              <a:rPr lang="en-PH" b="1" dirty="0" smtClean="0"/>
              <a:t>	3.2 </a:t>
            </a:r>
            <a:r>
              <a:rPr lang="en-PH" b="1" dirty="0"/>
              <a:t>Community health </a:t>
            </a:r>
            <a:r>
              <a:rPr lang="en-PH" b="1" dirty="0" smtClean="0"/>
              <a:t>centers </a:t>
            </a:r>
            <a:endParaRPr lang="en-PH" b="1" dirty="0"/>
          </a:p>
          <a:p>
            <a:r>
              <a:rPr lang="en-PH" b="1" dirty="0"/>
              <a:t>	</a:t>
            </a:r>
            <a:r>
              <a:rPr lang="en-PH" b="1" dirty="0" smtClean="0"/>
              <a:t>	3.3 </a:t>
            </a:r>
            <a:r>
              <a:rPr lang="en-PH" b="1" dirty="0"/>
              <a:t>S</a:t>
            </a:r>
            <a:r>
              <a:rPr lang="en-PH" b="1" dirty="0" smtClean="0"/>
              <a:t>ocial </a:t>
            </a:r>
            <a:r>
              <a:rPr lang="en-PH" b="1" dirty="0"/>
              <a:t>support </a:t>
            </a:r>
            <a:r>
              <a:rPr lang="en-PH" b="1" dirty="0" smtClean="0"/>
              <a:t>services and NGOs</a:t>
            </a:r>
            <a:endParaRPr lang="en-PH" b="1" dirty="0"/>
          </a:p>
          <a:p>
            <a:r>
              <a:rPr lang="en-PH" b="1" dirty="0"/>
              <a:t>	</a:t>
            </a:r>
            <a:r>
              <a:rPr lang="en-PH" b="1" dirty="0" smtClean="0"/>
              <a:t>	3.4 </a:t>
            </a:r>
            <a:r>
              <a:rPr lang="en-PH" b="1" dirty="0"/>
              <a:t>Law </a:t>
            </a:r>
            <a:r>
              <a:rPr lang="en-PH" b="1" dirty="0" smtClean="0"/>
              <a:t>enforcement</a:t>
            </a:r>
          </a:p>
          <a:p>
            <a:r>
              <a:rPr lang="en-PH" b="1" dirty="0" smtClean="0"/>
              <a:t>III. </a:t>
            </a:r>
            <a:r>
              <a:rPr lang="en-PH" b="1" dirty="0"/>
              <a:t> </a:t>
            </a:r>
            <a:r>
              <a:rPr lang="en-PH" b="1" dirty="0" smtClean="0"/>
              <a:t>INTERVENTIONS</a:t>
            </a:r>
            <a:endParaRPr lang="en-PH" b="1" dirty="0"/>
          </a:p>
          <a:p>
            <a:r>
              <a:rPr lang="en-PH" b="1" dirty="0"/>
              <a:t> </a:t>
            </a:r>
            <a:r>
              <a:rPr lang="en-PH" b="1" dirty="0" smtClean="0"/>
              <a:t>1. Screening</a:t>
            </a:r>
            <a:r>
              <a:rPr lang="en-PH" b="1" dirty="0"/>
              <a:t>  </a:t>
            </a:r>
            <a:r>
              <a:rPr lang="en-PH" b="1" dirty="0" smtClean="0"/>
              <a:t>and  Assessment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b="1" dirty="0" smtClean="0"/>
              <a:t>Screening </a:t>
            </a:r>
            <a:r>
              <a:rPr lang="en-PH" b="1" dirty="0"/>
              <a:t>questionnaires suitable for use in a community setting </a:t>
            </a:r>
            <a:r>
              <a:rPr lang="en-PH" b="1" dirty="0" smtClean="0"/>
              <a:t> </a:t>
            </a:r>
            <a:r>
              <a:rPr lang="en-PH" sz="1400" b="1" dirty="0" smtClean="0"/>
              <a:t>(by WHO &amp; UNODC)</a:t>
            </a:r>
            <a:r>
              <a:rPr lang="en-PH" b="1" dirty="0" smtClean="0"/>
              <a:t>1.  </a:t>
            </a:r>
            <a:r>
              <a:rPr lang="en-PH" b="1" dirty="0"/>
              <a:t>ASSIST </a:t>
            </a:r>
            <a:endParaRPr lang="en-PH" b="1" dirty="0" smtClean="0"/>
          </a:p>
          <a:p>
            <a:r>
              <a:rPr lang="en-PH" b="1" dirty="0" smtClean="0">
                <a:solidFill>
                  <a:prstClr val="white"/>
                </a:solidFill>
              </a:rPr>
              <a:t>IV. THE </a:t>
            </a:r>
            <a:r>
              <a:rPr lang="en-PH" b="1" dirty="0">
                <a:solidFill>
                  <a:prstClr val="white"/>
                </a:solidFill>
              </a:rPr>
              <a:t>OUT PATIENT </a:t>
            </a:r>
          </a:p>
          <a:p>
            <a:pPr marL="400050" indent="-400050">
              <a:buAutoNum type="romanUcPeriod" startAt="5"/>
            </a:pPr>
            <a:r>
              <a:rPr lang="en-PH" b="1" dirty="0" smtClean="0">
                <a:solidFill>
                  <a:prstClr val="white"/>
                </a:solidFill>
              </a:rPr>
              <a:t>THE COMMUNITY-BASED </a:t>
            </a:r>
            <a:r>
              <a:rPr lang="en-PH" b="1" dirty="0">
                <a:solidFill>
                  <a:prstClr val="white"/>
                </a:solidFill>
              </a:rPr>
              <a:t>AFTERCARE </a:t>
            </a:r>
            <a:r>
              <a:rPr lang="en-PH" b="1" dirty="0" smtClean="0">
                <a:solidFill>
                  <a:prstClr val="white"/>
                </a:solidFill>
              </a:rPr>
              <a:t> PROGRAM</a:t>
            </a:r>
            <a:r>
              <a:rPr lang="en-PH" b="1" dirty="0">
                <a:solidFill>
                  <a:prstClr val="white"/>
                </a:solidFill>
              </a:rPr>
              <a:t>: </a:t>
            </a:r>
            <a:r>
              <a:rPr lang="en-PH" b="1" dirty="0" smtClean="0">
                <a:solidFill>
                  <a:prstClr val="white"/>
                </a:solidFill>
              </a:rPr>
              <a:t> A MULTI-   SECTORAL  APPROACH</a:t>
            </a:r>
          </a:p>
          <a:p>
            <a:endParaRPr lang="en-PH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891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772" y="381000"/>
            <a:ext cx="8610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sz="2800" dirty="0"/>
              <a:t> </a:t>
            </a:r>
            <a:r>
              <a:rPr lang="en-PH" sz="2800" dirty="0" smtClean="0">
                <a:solidFill>
                  <a:schemeClr val="bg1"/>
                </a:solidFill>
              </a:rPr>
              <a:t>Increase </a:t>
            </a:r>
            <a:r>
              <a:rPr lang="en-PH" sz="2800" dirty="0">
                <a:solidFill>
                  <a:schemeClr val="bg1"/>
                </a:solidFill>
              </a:rPr>
              <a:t>community support for people with drug problems and </a:t>
            </a:r>
            <a:r>
              <a:rPr lang="en-PH" sz="2800" dirty="0" smtClean="0">
                <a:solidFill>
                  <a:schemeClr val="bg1"/>
                </a:solidFill>
              </a:rPr>
              <a:t>promote supportive </a:t>
            </a:r>
            <a:r>
              <a:rPr lang="en-PH" sz="2800" dirty="0">
                <a:solidFill>
                  <a:schemeClr val="bg1"/>
                </a:solidFill>
              </a:rPr>
              <a:t>public opinions and health policy.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772" y="2964180"/>
            <a:ext cx="8610600" cy="19126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sz="2400" b="1" dirty="0"/>
              <a:t>H</a:t>
            </a:r>
            <a:r>
              <a:rPr lang="en-PH" sz="2400" b="1" dirty="0" smtClean="0"/>
              <a:t>elp reduce discrimination </a:t>
            </a:r>
            <a:r>
              <a:rPr lang="en-PH" sz="2400" b="1" dirty="0"/>
              <a:t>and social </a:t>
            </a:r>
            <a:r>
              <a:rPr lang="en-PH" sz="2400" b="1" dirty="0" smtClean="0"/>
              <a:t>marginalization; reducing </a:t>
            </a:r>
            <a:r>
              <a:rPr lang="en-PH" sz="2400" b="1" dirty="0"/>
              <a:t>the stigma of drug use ;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772" y="5105400"/>
            <a:ext cx="8601221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sz="2800" dirty="0"/>
              <a:t> </a:t>
            </a:r>
            <a:r>
              <a:rPr lang="en-PH" sz="2800" dirty="0" smtClean="0"/>
              <a:t>It promotes </a:t>
            </a:r>
            <a:r>
              <a:rPr lang="en-PH" sz="2800" dirty="0"/>
              <a:t>a paradigm change within society to acknowledge drug dependence </a:t>
            </a:r>
            <a:r>
              <a:rPr lang="en-PH" sz="2800" dirty="0" smtClean="0"/>
              <a:t>as a multi-factorial disorder.</a:t>
            </a:r>
            <a:endParaRPr lang="en-PH" sz="2800" dirty="0"/>
          </a:p>
        </p:txBody>
      </p:sp>
    </p:spTree>
    <p:extLst>
      <p:ext uri="{BB962C8B-B14F-4D97-AF65-F5344CB8AC3E}">
        <p14:creationId xmlns="" xmlns:p14="http://schemas.microsoft.com/office/powerpoint/2010/main" val="392169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71" y="381000"/>
            <a:ext cx="8601221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PH" sz="2400" b="1" dirty="0"/>
              <a:t>E</a:t>
            </a:r>
            <a:r>
              <a:rPr lang="en-PH" sz="2400" b="1" dirty="0" smtClean="0"/>
              <a:t>nable </a:t>
            </a:r>
            <a:r>
              <a:rPr lang="en-PH" sz="2400" b="1" dirty="0"/>
              <a:t>people with </a:t>
            </a:r>
            <a:r>
              <a:rPr lang="en-PH" sz="2400" b="1" dirty="0" smtClean="0"/>
              <a:t>drug-related problems </a:t>
            </a:r>
            <a:r>
              <a:rPr lang="en-PH" sz="2400" b="1" dirty="0"/>
              <a:t>to have improved access to a range of quality services from education, information and drug </a:t>
            </a:r>
            <a:r>
              <a:rPr lang="en-PH" sz="2400" b="1" dirty="0" smtClean="0"/>
              <a:t>counselling, to </a:t>
            </a:r>
            <a:r>
              <a:rPr lang="en-PH" sz="2400" b="1" dirty="0"/>
              <a:t>assistance in stopping or reducing drug use and avoiding the harmful health and social consequences of drug use,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371" y="3886200"/>
            <a:ext cx="8601221" cy="2590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sz="2800" b="1" dirty="0" smtClean="0"/>
              <a:t>Treatment provided in the community is </a:t>
            </a:r>
            <a:r>
              <a:rPr lang="en-PH" sz="2800" b="1" dirty="0"/>
              <a:t>less invasive than other </a:t>
            </a:r>
            <a:r>
              <a:rPr lang="en-PH" sz="2800" b="1" dirty="0" smtClean="0"/>
              <a:t>treatments, fostering </a:t>
            </a:r>
            <a:r>
              <a:rPr lang="en-PH" sz="2800" b="1" dirty="0"/>
              <a:t>independence of the </a:t>
            </a:r>
            <a:r>
              <a:rPr lang="en-PH" sz="2800" b="1" dirty="0" smtClean="0"/>
              <a:t>client; </a:t>
            </a:r>
            <a:r>
              <a:rPr lang="en-PH" sz="2800" b="1" dirty="0"/>
              <a:t>more accessible and affordable. </a:t>
            </a:r>
          </a:p>
        </p:txBody>
      </p:sp>
    </p:spTree>
    <p:extLst>
      <p:ext uri="{BB962C8B-B14F-4D97-AF65-F5344CB8AC3E}">
        <p14:creationId xmlns="" xmlns:p14="http://schemas.microsoft.com/office/powerpoint/2010/main" val="372876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0772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400" b="1" dirty="0" smtClean="0"/>
              <a:t>COMMUNITY-BASED TREATMENT AND CARE SERVICE DELIVERY </a:t>
            </a:r>
            <a:endParaRPr lang="en-PH" sz="4400" dirty="0"/>
          </a:p>
        </p:txBody>
      </p:sp>
    </p:spTree>
    <p:extLst>
      <p:ext uri="{BB962C8B-B14F-4D97-AF65-F5344CB8AC3E}">
        <p14:creationId xmlns="" xmlns:p14="http://schemas.microsoft.com/office/powerpoint/2010/main" val="177016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1" y="44450"/>
            <a:ext cx="8564339" cy="66611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25415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5208" y="634746"/>
            <a:ext cx="1892046" cy="8691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/>
              <a:t>MADAC/ BADAC</a:t>
            </a:r>
          </a:p>
        </p:txBody>
      </p:sp>
      <p:sp>
        <p:nvSpPr>
          <p:cNvPr id="5" name="Rectangle 4"/>
          <p:cNvSpPr/>
          <p:nvPr/>
        </p:nvSpPr>
        <p:spPr>
          <a:xfrm>
            <a:off x="7372350" y="2819400"/>
            <a:ext cx="1751076" cy="38067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bg1"/>
                </a:solidFill>
              </a:rPr>
              <a:t>DOH-TRC or  Hospital if client needs detoxification, or other health complications due to drug use</a:t>
            </a:r>
          </a:p>
          <a:p>
            <a:pPr algn="ctr"/>
            <a:endParaRPr lang="en-PH" dirty="0">
              <a:solidFill>
                <a:schemeClr val="bg1"/>
              </a:solidFill>
            </a:endParaRPr>
          </a:p>
          <a:p>
            <a:pPr algn="ctr"/>
            <a:endParaRPr lang="en-PH" dirty="0" smtClean="0">
              <a:solidFill>
                <a:schemeClr val="bg1"/>
              </a:solidFill>
            </a:endParaRPr>
          </a:p>
          <a:p>
            <a:pPr algn="ctr"/>
            <a:endParaRPr lang="en-PH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PH" dirty="0" smtClean="0">
                <a:solidFill>
                  <a:schemeClr val="bg1"/>
                </a:solidFill>
              </a:rPr>
              <a:t>Discharged from In-patient</a:t>
            </a:r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89354" y="3324606"/>
            <a:ext cx="355854" cy="390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94607" y="3324606"/>
            <a:ext cx="355854" cy="390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07" y="1503890"/>
            <a:ext cx="2049399" cy="50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0" y="1914906"/>
            <a:ext cx="1689354" cy="2819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/>
              <a:t>Client/ Drug </a:t>
            </a:r>
            <a:r>
              <a:rPr lang="en-PH" b="1" dirty="0" smtClean="0"/>
              <a:t>abuser </a:t>
            </a:r>
            <a:r>
              <a:rPr lang="en-PH" b="1" dirty="0"/>
              <a:t>Surrenders</a:t>
            </a:r>
          </a:p>
        </p:txBody>
      </p:sp>
      <p:sp>
        <p:nvSpPr>
          <p:cNvPr id="10" name="Oval 9"/>
          <p:cNvSpPr/>
          <p:nvPr/>
        </p:nvSpPr>
        <p:spPr>
          <a:xfrm>
            <a:off x="4450461" y="106299"/>
            <a:ext cx="2585085" cy="644690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>
                <a:solidFill>
                  <a:srgbClr val="002060"/>
                </a:solidFill>
              </a:rPr>
              <a:t>Community- Based </a:t>
            </a:r>
            <a:r>
              <a:rPr lang="en-PH" b="1" dirty="0">
                <a:solidFill>
                  <a:srgbClr val="002060"/>
                </a:solidFill>
              </a:rPr>
              <a:t>Treatment and Rehabilitation  </a:t>
            </a:r>
            <a:r>
              <a:rPr lang="en-PH" b="1" dirty="0" smtClean="0">
                <a:solidFill>
                  <a:srgbClr val="002060"/>
                </a:solidFill>
              </a:rPr>
              <a:t>Program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002060"/>
                </a:solidFill>
              </a:rPr>
              <a:t>Intake,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002060"/>
                </a:solidFill>
              </a:rPr>
              <a:t>Screening </a:t>
            </a:r>
            <a:r>
              <a:rPr lang="en-PH" b="1" dirty="0">
                <a:solidFill>
                  <a:srgbClr val="002060"/>
                </a:solidFill>
              </a:rPr>
              <a:t>and </a:t>
            </a:r>
            <a:r>
              <a:rPr lang="en-PH" b="1" dirty="0" smtClean="0">
                <a:solidFill>
                  <a:srgbClr val="002060"/>
                </a:solidFill>
              </a:rPr>
              <a:t>Assessment</a:t>
            </a:r>
          </a:p>
          <a:p>
            <a:pPr algn="ctr"/>
            <a:endParaRPr lang="en-PH" dirty="0"/>
          </a:p>
          <a:p>
            <a:pPr algn="ctr"/>
            <a:r>
              <a:rPr lang="en-PH" sz="2000" b="1" dirty="0" smtClean="0">
                <a:solidFill>
                  <a:srgbClr val="FFC000"/>
                </a:solidFill>
              </a:rPr>
              <a:t>ADMISSION?</a:t>
            </a:r>
          </a:p>
          <a:p>
            <a:pPr algn="ctr"/>
            <a:endParaRPr lang="en-PH" b="1" dirty="0" smtClean="0">
              <a:solidFill>
                <a:srgbClr val="FF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PH" b="1" dirty="0" smtClean="0">
                <a:solidFill>
                  <a:srgbClr val="FFFF00"/>
                </a:solidFill>
              </a:rPr>
              <a:t>Yes</a:t>
            </a:r>
            <a:r>
              <a:rPr lang="en-PH" dirty="0" smtClean="0"/>
              <a:t> = TRC</a:t>
            </a:r>
          </a:p>
          <a:p>
            <a:pPr marL="285750" indent="-285750" algn="ctr">
              <a:buFontTx/>
              <a:buChar char="-"/>
            </a:pPr>
            <a:endParaRPr lang="en-PH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PH" sz="2000" b="1" dirty="0" smtClean="0">
                <a:solidFill>
                  <a:srgbClr val="FFC000"/>
                </a:solidFill>
              </a:rPr>
              <a:t>No</a:t>
            </a:r>
            <a:r>
              <a:rPr lang="en-PH" dirty="0" smtClean="0"/>
              <a:t> = for </a:t>
            </a:r>
            <a:r>
              <a:rPr lang="en-PH" b="1" dirty="0" smtClean="0">
                <a:solidFill>
                  <a:srgbClr val="FFC000"/>
                </a:solidFill>
              </a:rPr>
              <a:t>OPD/ </a:t>
            </a:r>
          </a:p>
          <a:p>
            <a:pPr marL="285750" indent="-285750" algn="ctr">
              <a:buFontTx/>
              <a:buChar char="-"/>
            </a:pPr>
            <a:endParaRPr lang="en-PH" dirty="0"/>
          </a:p>
          <a:p>
            <a:pPr marL="285750" indent="-285750" algn="ctr">
              <a:buFontTx/>
              <a:buChar char="-"/>
            </a:pPr>
            <a:r>
              <a:rPr lang="en-PH" dirty="0" smtClean="0"/>
              <a:t>  community Based  </a:t>
            </a:r>
            <a:r>
              <a:rPr lang="en-PH" b="1" dirty="0" smtClean="0">
                <a:solidFill>
                  <a:srgbClr val="FFC000"/>
                </a:solidFill>
              </a:rPr>
              <a:t>AFTERCARE treatment</a:t>
            </a:r>
            <a:endParaRPr lang="en-PH" b="1" dirty="0">
              <a:solidFill>
                <a:srgbClr val="FFC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64327" y="4028545"/>
            <a:ext cx="0" cy="238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6654546" y="3715512"/>
            <a:ext cx="762000" cy="332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Right Arrow 18"/>
          <p:cNvSpPr/>
          <p:nvPr/>
        </p:nvSpPr>
        <p:spPr>
          <a:xfrm flipH="1">
            <a:off x="6649107" y="5638800"/>
            <a:ext cx="859536" cy="376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2111244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24" y="1295400"/>
            <a:ext cx="8763000" cy="3170099"/>
          </a:xfrm>
          <a:prstGeom prst="rect">
            <a:avLst/>
          </a:prstGeom>
          <a:solidFill>
            <a:srgbClr val="00206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PH" sz="4000" b="1" dirty="0" smtClean="0"/>
              <a:t>“The </a:t>
            </a:r>
            <a:r>
              <a:rPr lang="en-PH" sz="4000" b="1" dirty="0"/>
              <a:t>journeys of the people who are affected by drug use </a:t>
            </a:r>
            <a:r>
              <a:rPr lang="en-PH" sz="4000" b="1" dirty="0" smtClean="0"/>
              <a:t>and dependence </a:t>
            </a:r>
            <a:r>
              <a:rPr lang="en-PH" sz="4000" b="1" dirty="0"/>
              <a:t>through the treatment and rehabilitation system begin and end in the </a:t>
            </a:r>
            <a:r>
              <a:rPr lang="en-PH" sz="4000" b="1" dirty="0" smtClean="0"/>
              <a:t>community”</a:t>
            </a:r>
            <a:endParaRPr lang="en-PH" sz="4000" b="1" dirty="0"/>
          </a:p>
        </p:txBody>
      </p:sp>
    </p:spTree>
    <p:extLst>
      <p:ext uri="{BB962C8B-B14F-4D97-AF65-F5344CB8AC3E}">
        <p14:creationId xmlns="" xmlns:p14="http://schemas.microsoft.com/office/powerpoint/2010/main" val="21046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7466721"/>
              </p:ext>
            </p:extLst>
          </p:nvPr>
        </p:nvGraphicFramePr>
        <p:xfrm>
          <a:off x="304800" y="152400"/>
          <a:ext cx="8191500" cy="5486400"/>
        </p:xfrm>
        <a:graphic>
          <a:graphicData uri="http://schemas.openxmlformats.org/presentationml/2006/ole">
            <p:oleObj spid="_x0000_s1196" name="Document" r:id="rId3" imgW="6168928" imgH="8165453" progId="Word.Document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5638800"/>
            <a:ext cx="883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b="1" dirty="0" smtClean="0">
                <a:solidFill>
                  <a:schemeClr val="bg1"/>
                </a:solidFill>
              </a:rPr>
              <a:t>SOCIAL WORKERS  ARE CASE MANAGERS IN MUNICIPAL  SWD  TO CONDUCT PSYCHOSOCIAL COUNSELLING, SOCIAL WORK  INTERVENTIONS, NETWORKING AND REFERRALS</a:t>
            </a:r>
            <a:endParaRPr lang="en-P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553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52629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/>
              </a:rPr>
              <a:t>THREE MAJOR COMPONENTS </a:t>
            </a:r>
            <a:endParaRPr lang="en-US" sz="4800" b="1" dirty="0">
              <a:latin typeface="Calibri"/>
            </a:endParaRPr>
          </a:p>
          <a:p>
            <a:pPr marL="514350" indent="-514350">
              <a:buAutoNum type="arabicPeriod"/>
            </a:pPr>
            <a:r>
              <a:rPr lang="en-US" sz="3200" b="1" u="sng" dirty="0" smtClean="0">
                <a:solidFill>
                  <a:schemeClr val="accent3"/>
                </a:solidFill>
                <a:latin typeface="Calibri"/>
              </a:rPr>
              <a:t>Community organizations </a:t>
            </a:r>
            <a:r>
              <a:rPr lang="en-US" sz="3200" b="1" dirty="0">
                <a:solidFill>
                  <a:schemeClr val="accent3"/>
                </a:solidFill>
                <a:latin typeface="Calibri"/>
              </a:rPr>
              <a:t>including </a:t>
            </a:r>
            <a:r>
              <a:rPr lang="en-US" sz="3200" b="1" dirty="0" smtClean="0">
                <a:solidFill>
                  <a:schemeClr val="accent3"/>
                </a:solidFill>
                <a:latin typeface="Calibri"/>
              </a:rPr>
              <a:t>NGOs</a:t>
            </a:r>
          </a:p>
          <a:p>
            <a:endParaRPr lang="en-US" sz="3200" b="1" dirty="0" smtClean="0">
              <a:solidFill>
                <a:schemeClr val="accent3"/>
              </a:solidFill>
              <a:latin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>
                <a:latin typeface="Calibri"/>
              </a:rPr>
              <a:t>help identify drug users, </a:t>
            </a:r>
            <a:endParaRPr lang="en-US" sz="2800" b="1" dirty="0" smtClean="0">
              <a:latin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/>
              </a:rPr>
              <a:t>conduct </a:t>
            </a:r>
            <a:r>
              <a:rPr lang="en-US" sz="2800" b="1" dirty="0">
                <a:latin typeface="Calibri"/>
              </a:rPr>
              <a:t>basic screening of drug problems </a:t>
            </a:r>
            <a:r>
              <a:rPr lang="en-US" sz="2800" b="1" dirty="0" smtClean="0">
                <a:latin typeface="Calibri"/>
              </a:rPr>
              <a:t>and refer </a:t>
            </a:r>
            <a:r>
              <a:rPr lang="en-US" sz="2800" b="1" u="sng" dirty="0">
                <a:latin typeface="Calibri"/>
              </a:rPr>
              <a:t>to primary health services </a:t>
            </a:r>
            <a:r>
              <a:rPr lang="en-US" sz="2800" b="1" dirty="0">
                <a:latin typeface="Calibri"/>
              </a:rPr>
              <a:t>when </a:t>
            </a:r>
            <a:r>
              <a:rPr lang="en-US" sz="2800" b="1" dirty="0" smtClean="0">
                <a:latin typeface="Calibri"/>
              </a:rPr>
              <a:t>required;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>
                <a:latin typeface="Calibri"/>
              </a:rPr>
              <a:t>focus on preventive </a:t>
            </a:r>
            <a:r>
              <a:rPr lang="en-US" sz="2800" b="1" dirty="0" smtClean="0">
                <a:latin typeface="Calibri"/>
              </a:rPr>
              <a:t>education;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/>
              </a:rPr>
              <a:t> health </a:t>
            </a:r>
            <a:r>
              <a:rPr lang="en-US" sz="2800" b="1" dirty="0">
                <a:latin typeface="Calibri"/>
              </a:rPr>
              <a:t>promotion and on the delivery of basic </a:t>
            </a:r>
            <a:r>
              <a:rPr lang="en-US" sz="2800" b="1" dirty="0" smtClean="0">
                <a:latin typeface="Calibri"/>
              </a:rPr>
              <a:t>support</a:t>
            </a:r>
            <a:r>
              <a:rPr lang="en-US" sz="2800" b="1" dirty="0">
                <a:latin typeface="Calibri"/>
              </a:rPr>
              <a:t>;</a:t>
            </a:r>
            <a:r>
              <a:rPr lang="en-US" sz="2800" b="1" dirty="0" smtClean="0">
                <a:latin typeface="Calibri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libri"/>
              </a:rPr>
              <a:t>reintegration </a:t>
            </a:r>
            <a:r>
              <a:rPr lang="en-US" sz="2800" b="1" dirty="0">
                <a:latin typeface="Calibri"/>
              </a:rPr>
              <a:t>and rehabilitation </a:t>
            </a:r>
            <a:r>
              <a:rPr lang="en-US" sz="2800" b="1" dirty="0" smtClean="0">
                <a:latin typeface="Calibri"/>
              </a:rPr>
              <a:t>services</a:t>
            </a:r>
          </a:p>
          <a:p>
            <a:endParaRPr lang="en-US" sz="2800" b="1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77200" cy="618630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742950" indent="-742950">
              <a:buAutoNum type="arabicPeriod" startAt="2"/>
            </a:pPr>
            <a:r>
              <a:rPr lang="en-US" sz="3600" b="1" dirty="0" smtClean="0">
                <a:solidFill>
                  <a:schemeClr val="accent3"/>
                </a:solidFill>
                <a:latin typeface="Calibri"/>
              </a:rPr>
              <a:t>Primary </a:t>
            </a:r>
            <a:r>
              <a:rPr lang="en-US" sz="3600" b="1" dirty="0">
                <a:solidFill>
                  <a:schemeClr val="accent3"/>
                </a:solidFill>
                <a:latin typeface="Calibri"/>
              </a:rPr>
              <a:t>health services </a:t>
            </a:r>
            <a:r>
              <a:rPr lang="en-US" sz="3600" b="1" dirty="0" smtClean="0">
                <a:solidFill>
                  <a:schemeClr val="accent3"/>
                </a:solidFill>
                <a:latin typeface="Calibri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PH" sz="2400" b="1" dirty="0"/>
              <a:t>health care services </a:t>
            </a:r>
            <a:r>
              <a:rPr lang="en-PH" sz="2400" b="1" dirty="0" smtClean="0"/>
              <a:t>act </a:t>
            </a:r>
            <a:r>
              <a:rPr lang="en-PH" sz="2400" b="1" dirty="0"/>
              <a:t>as an interface between families </a:t>
            </a:r>
            <a:r>
              <a:rPr lang="en-PH" sz="2400" b="1" dirty="0" smtClean="0"/>
              <a:t>and community </a:t>
            </a:r>
            <a:r>
              <a:rPr lang="en-PH" sz="2400" b="1" dirty="0"/>
              <a:t>programs on the one hand and </a:t>
            </a:r>
            <a:r>
              <a:rPr lang="en-PH" sz="2400" b="1" dirty="0" smtClean="0"/>
              <a:t>hospitals.</a:t>
            </a:r>
            <a:endParaRPr lang="en-US" sz="2400" b="1" dirty="0" smtClean="0">
              <a:latin typeface="Calibri"/>
            </a:endParaRPr>
          </a:p>
          <a:p>
            <a:endParaRPr lang="en-US" sz="3600" b="1" dirty="0" smtClean="0">
              <a:latin typeface="Calibri"/>
            </a:endParaRPr>
          </a:p>
          <a:p>
            <a:pPr marL="742950" indent="-742950">
              <a:buAutoNum type="arabicPeriod" startAt="3"/>
            </a:pPr>
            <a:r>
              <a:rPr lang="en-US" sz="3600" b="1" dirty="0" smtClean="0">
                <a:solidFill>
                  <a:schemeClr val="accent3"/>
                </a:solidFill>
                <a:latin typeface="Calibri"/>
              </a:rPr>
              <a:t>Social Welfare Agencies</a:t>
            </a:r>
            <a:r>
              <a:rPr lang="en-US" sz="3600" b="1" dirty="0">
                <a:latin typeface="Calibri"/>
              </a:rPr>
              <a:t>, and  </a:t>
            </a:r>
            <a:r>
              <a:rPr lang="en-US" sz="3600" b="1" dirty="0" smtClean="0">
                <a:latin typeface="Calibri"/>
              </a:rPr>
              <a:t>NGOs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Calibri"/>
              </a:rPr>
              <a:t>provide </a:t>
            </a:r>
            <a:r>
              <a:rPr lang="en-US" sz="3600" b="1" dirty="0">
                <a:latin typeface="Calibri"/>
              </a:rPr>
              <a:t>Social Services </a:t>
            </a:r>
            <a:r>
              <a:rPr lang="en-US" sz="3600" b="1" dirty="0" smtClean="0">
                <a:latin typeface="Calibri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Calibri"/>
              </a:rPr>
              <a:t>offer </a:t>
            </a:r>
            <a:r>
              <a:rPr lang="en-US" sz="3600" b="1" dirty="0">
                <a:latin typeface="Calibri"/>
              </a:rPr>
              <a:t>education, </a:t>
            </a:r>
            <a:endParaRPr lang="en-US" sz="3600" b="1" dirty="0" smtClean="0">
              <a:latin typeface="Calibri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Calibri"/>
              </a:rPr>
              <a:t>vocational </a:t>
            </a:r>
            <a:r>
              <a:rPr lang="en-US" sz="3600" b="1" dirty="0">
                <a:latin typeface="Calibri"/>
              </a:rPr>
              <a:t>and skills training, </a:t>
            </a:r>
            <a:endParaRPr lang="en-US" sz="3600" b="1" dirty="0" smtClean="0">
              <a:latin typeface="Calibri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Calibri"/>
              </a:rPr>
              <a:t>income </a:t>
            </a:r>
            <a:r>
              <a:rPr lang="en-US" sz="3600" b="1" dirty="0">
                <a:latin typeface="Calibri"/>
              </a:rPr>
              <a:t>generation </a:t>
            </a:r>
            <a:r>
              <a:rPr lang="en-US" sz="3600" b="1" dirty="0" smtClean="0">
                <a:latin typeface="Calibri"/>
              </a:rPr>
              <a:t>opportunities,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Calibri"/>
              </a:rPr>
              <a:t>micro-credits</a:t>
            </a:r>
            <a:r>
              <a:rPr lang="en-US" sz="3600" b="1" dirty="0">
                <a:latin typeface="Calibri"/>
              </a:rPr>
              <a:t>, etc</a:t>
            </a:r>
            <a:r>
              <a:rPr lang="en-US" sz="3600" b="1" dirty="0" smtClean="0">
                <a:latin typeface="Calibri"/>
              </a:rPr>
              <a:t>.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135663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686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019801"/>
            <a:ext cx="868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Calibri-Italic"/>
              </a:rPr>
              <a:t>Model of community-based treatment and care for people who are affected by drug use and dependence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180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PH" dirty="0" smtClean="0"/>
              <a:t>1. Participants would enhance their knowledge and skills on </a:t>
            </a:r>
            <a:r>
              <a:rPr lang="en-PH" dirty="0"/>
              <a:t>Community-Based </a:t>
            </a:r>
            <a:r>
              <a:rPr lang="en-PH" dirty="0" smtClean="0"/>
              <a:t>Treatment  </a:t>
            </a:r>
            <a:r>
              <a:rPr lang="en-PH" sz="1800" b="1" dirty="0" smtClean="0"/>
              <a:t>(OPD and the </a:t>
            </a:r>
            <a:r>
              <a:rPr lang="en-PH" sz="1800" b="1" dirty="0"/>
              <a:t>Community-Based Aftercare Program for Recovering Drug </a:t>
            </a:r>
            <a:r>
              <a:rPr lang="en-PH" sz="1800" b="1" dirty="0" smtClean="0"/>
              <a:t>Dependents: A </a:t>
            </a:r>
            <a:r>
              <a:rPr lang="en-PH" sz="1800" b="1" dirty="0"/>
              <a:t>Multi-</a:t>
            </a:r>
            <a:r>
              <a:rPr lang="en-PH" sz="1800" b="1" dirty="0" err="1"/>
              <a:t>Sectoral</a:t>
            </a:r>
            <a:r>
              <a:rPr lang="en-PH" sz="1800" b="1" dirty="0"/>
              <a:t> Team </a:t>
            </a:r>
            <a:r>
              <a:rPr lang="en-PH" sz="1800" b="1" dirty="0" smtClean="0"/>
              <a:t>Approach) </a:t>
            </a:r>
          </a:p>
          <a:p>
            <a:pPr marL="137160" indent="0">
              <a:buNone/>
            </a:pPr>
            <a:endParaRPr lang="en-PH" dirty="0" smtClean="0"/>
          </a:p>
          <a:p>
            <a:pPr marL="137160" indent="0">
              <a:buNone/>
            </a:pPr>
            <a:r>
              <a:rPr lang="en-PH" dirty="0" smtClean="0"/>
              <a:t>2. Strengthen  close coordination among community service providers;</a:t>
            </a:r>
          </a:p>
          <a:p>
            <a:pPr marL="137160" indent="0">
              <a:buNone/>
            </a:pPr>
            <a:endParaRPr lang="en-PH" dirty="0" smtClean="0"/>
          </a:p>
          <a:p>
            <a:pPr marL="137160" indent="0">
              <a:buNone/>
            </a:pPr>
            <a:r>
              <a:rPr lang="en-PH" dirty="0" smtClean="0"/>
              <a:t>3. Services for Drug Users and Recovering Drug dependents shall be integrated into existing health and Social Service; to be accessible to clients in the community.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PH" dirty="0" smtClean="0">
                <a:solidFill>
                  <a:schemeClr val="bg1"/>
                </a:solidFill>
              </a:rPr>
              <a:t>Training Objectives:</a:t>
            </a:r>
            <a:endParaRPr lang="en-P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12520"/>
            <a:ext cx="8001000" cy="46786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-Bold"/>
              </a:rPr>
              <a:t>Components and roles of community-based approach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5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610600" cy="6324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1</a:t>
            </a:r>
            <a:r>
              <a:rPr lang="en-US" sz="3200" b="1" dirty="0" smtClean="0">
                <a:solidFill>
                  <a:srgbClr val="00B0F0"/>
                </a:solidFill>
              </a:rPr>
              <a:t>. Community (COM. Org.)</a:t>
            </a:r>
            <a:r>
              <a:rPr lang="en-US" sz="3200" b="1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/>
              <a:t>including </a:t>
            </a:r>
            <a:r>
              <a:rPr lang="en-US" sz="3200" b="1" dirty="0"/>
              <a:t>outreach)</a:t>
            </a:r>
          </a:p>
          <a:p>
            <a:r>
              <a:rPr lang="en-US" sz="3200" b="1" dirty="0" smtClean="0"/>
              <a:t>Major tasks: Awareness </a:t>
            </a:r>
            <a:r>
              <a:rPr lang="en-US" sz="3200" b="1" dirty="0"/>
              <a:t>raising’, public education and health </a:t>
            </a:r>
            <a:r>
              <a:rPr lang="en-US" sz="3200" b="1" dirty="0" smtClean="0"/>
              <a:t>promotion, highlighting </a:t>
            </a:r>
            <a:r>
              <a:rPr lang="en-US" sz="3200" b="1" dirty="0"/>
              <a:t>the complexity of drug use </a:t>
            </a:r>
            <a:r>
              <a:rPr lang="en-US" sz="3200" b="1" dirty="0" smtClean="0"/>
              <a:t>behaviors </a:t>
            </a:r>
            <a:r>
              <a:rPr lang="en-US" sz="3200" b="1" dirty="0"/>
              <a:t>and consequences. 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00B0F0"/>
                </a:solidFill>
              </a:rPr>
              <a:t>Role of Community-based workers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H</a:t>
            </a:r>
            <a:r>
              <a:rPr lang="en-US" sz="3200" b="1" dirty="0" smtClean="0"/>
              <a:t>elp </a:t>
            </a:r>
            <a:r>
              <a:rPr lang="en-US" sz="3200" b="1" dirty="0"/>
              <a:t>identify </a:t>
            </a:r>
            <a:r>
              <a:rPr lang="en-US" sz="3200" b="1" dirty="0" smtClean="0"/>
              <a:t>drug users</a:t>
            </a:r>
            <a:r>
              <a:rPr lang="en-US" sz="3200" b="1" dirty="0"/>
              <a:t>, conduct preliminary screening interviews and basic needs assessment of the user and his/her family </a:t>
            </a:r>
            <a:r>
              <a:rPr lang="en-US" sz="3200" b="1" dirty="0" smtClean="0"/>
              <a:t>and together </a:t>
            </a:r>
            <a:r>
              <a:rPr lang="en-US" sz="3200" b="1" dirty="0"/>
              <a:t>devise an ‘action plan</a:t>
            </a:r>
            <a:r>
              <a:rPr lang="en-US" sz="3200" b="1" dirty="0" smtClean="0"/>
              <a:t>.’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6880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8305800" cy="5562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2. Community </a:t>
            </a:r>
            <a:r>
              <a:rPr lang="en-US" sz="3600" b="1" dirty="0">
                <a:solidFill>
                  <a:srgbClr val="00B0F0"/>
                </a:solidFill>
              </a:rPr>
              <a:t>health </a:t>
            </a:r>
            <a:r>
              <a:rPr lang="en-US" sz="3600" b="1" dirty="0" smtClean="0">
                <a:solidFill>
                  <a:srgbClr val="00B0F0"/>
                </a:solidFill>
              </a:rPr>
              <a:t>centers</a:t>
            </a:r>
            <a:endParaRPr lang="en-US" sz="3600" b="1" dirty="0">
              <a:solidFill>
                <a:srgbClr val="00B0F0"/>
              </a:solidFill>
            </a:endParaRPr>
          </a:p>
          <a:p>
            <a:endParaRPr lang="en-US" sz="3600" b="1" dirty="0" smtClean="0"/>
          </a:p>
          <a:p>
            <a:r>
              <a:rPr lang="en-US" sz="3600" b="1" dirty="0" smtClean="0">
                <a:solidFill>
                  <a:schemeClr val="bg1"/>
                </a:solidFill>
              </a:rPr>
              <a:t>Roles: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They </a:t>
            </a:r>
            <a:r>
              <a:rPr lang="en-US" sz="3600" b="1" dirty="0"/>
              <a:t>provide basic health </a:t>
            </a:r>
            <a:r>
              <a:rPr lang="en-US" sz="3600" b="1" dirty="0" smtClean="0"/>
              <a:t>care to drug abusers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37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563231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/>
              </a:rPr>
              <a:t> </a:t>
            </a:r>
          </a:p>
          <a:p>
            <a:endParaRPr lang="en-US" sz="3600" b="1" dirty="0" smtClean="0">
              <a:solidFill>
                <a:srgbClr val="00B0F0"/>
              </a:solidFill>
              <a:latin typeface="Calibri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latin typeface="Calibri"/>
              </a:rPr>
              <a:t>Roles: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Calibri"/>
              </a:rPr>
              <a:t>The </a:t>
            </a:r>
            <a:r>
              <a:rPr lang="en-US" sz="3200" b="1" dirty="0">
                <a:latin typeface="Calibri"/>
              </a:rPr>
              <a:t>health </a:t>
            </a:r>
            <a:r>
              <a:rPr lang="en-US" sz="3200" b="1" dirty="0" smtClean="0">
                <a:latin typeface="Calibri"/>
              </a:rPr>
              <a:t>center </a:t>
            </a:r>
            <a:r>
              <a:rPr lang="en-US" sz="3200" b="1" dirty="0">
                <a:latin typeface="Calibri"/>
              </a:rPr>
              <a:t>offers a good opportunity for </a:t>
            </a:r>
            <a:r>
              <a:rPr lang="en-US" sz="3200" b="1" dirty="0" smtClean="0">
                <a:latin typeface="Calibri"/>
              </a:rPr>
              <a:t>brief counselling</a:t>
            </a:r>
            <a:r>
              <a:rPr lang="en-US" sz="3200" b="1" dirty="0">
                <a:latin typeface="Calibri"/>
              </a:rPr>
              <a:t>, which is </a:t>
            </a:r>
            <a:r>
              <a:rPr lang="en-US" sz="3200" b="1" dirty="0" smtClean="0">
                <a:latin typeface="Calibri"/>
              </a:rPr>
              <a:t>appropriate for </a:t>
            </a:r>
            <a:r>
              <a:rPr lang="en-US" sz="3200" b="1" dirty="0">
                <a:latin typeface="Calibri"/>
              </a:rPr>
              <a:t>people who do not have severe </a:t>
            </a:r>
            <a:r>
              <a:rPr lang="en-US" sz="3200" b="1" dirty="0" smtClean="0">
                <a:latin typeface="Calibri"/>
              </a:rPr>
              <a:t>problems such as clients for OPD.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b="1" dirty="0">
              <a:latin typeface="Calibri"/>
            </a:endParaRPr>
          </a:p>
          <a:p>
            <a:endParaRPr lang="en-US" sz="3200" b="1" dirty="0" smtClean="0">
              <a:latin typeface="Calibri"/>
            </a:endParaRPr>
          </a:p>
          <a:p>
            <a:endParaRPr lang="en-US" sz="3200" b="1" dirty="0">
              <a:latin typeface="Calibri"/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677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8763000" cy="6324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P</a:t>
            </a:r>
            <a:r>
              <a:rPr lang="en-US" sz="2800" b="1" dirty="0" smtClean="0"/>
              <a:t>rovide </a:t>
            </a:r>
            <a:r>
              <a:rPr lang="en-US" sz="2800" b="1" dirty="0"/>
              <a:t>screening for substance use problems and associated health conditions, </a:t>
            </a:r>
            <a:r>
              <a:rPr lang="en-US" sz="2800" b="1" dirty="0" smtClean="0"/>
              <a:t>and provide </a:t>
            </a:r>
            <a:r>
              <a:rPr lang="en-US" sz="2800" b="1" dirty="0"/>
              <a:t>basic primary health services. </a:t>
            </a:r>
            <a:endParaRPr lang="en-US" sz="2800" b="1" dirty="0" smtClean="0"/>
          </a:p>
          <a:p>
            <a:endParaRPr lang="en-US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Refer clients with </a:t>
            </a:r>
            <a:r>
              <a:rPr lang="en-US" sz="2800" b="1" dirty="0"/>
              <a:t>complex problems of psychiatric </a:t>
            </a:r>
            <a:r>
              <a:rPr lang="en-US" sz="2800" b="1" dirty="0" smtClean="0"/>
              <a:t>comorbidity, </a:t>
            </a:r>
            <a:r>
              <a:rPr lang="en-US" sz="2800" b="1" dirty="0" err="1" smtClean="0"/>
              <a:t>polydrug</a:t>
            </a:r>
            <a:r>
              <a:rPr lang="en-US" sz="2800" b="1" dirty="0" smtClean="0"/>
              <a:t> </a:t>
            </a:r>
            <a:r>
              <a:rPr lang="en-US" sz="2800" b="1" dirty="0"/>
              <a:t>use or serious medical problems </a:t>
            </a:r>
            <a:r>
              <a:rPr lang="en-US" sz="2800" b="1" dirty="0" smtClean="0"/>
              <a:t>to </a:t>
            </a:r>
            <a:r>
              <a:rPr lang="en-US" sz="2800" b="1" dirty="0"/>
              <a:t>hospitals. </a:t>
            </a:r>
            <a:endParaRPr lang="en-US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O</a:t>
            </a:r>
            <a:r>
              <a:rPr lang="en-US" sz="2800" b="1" dirty="0" smtClean="0"/>
              <a:t>ffers </a:t>
            </a:r>
            <a:r>
              <a:rPr lang="en-US" sz="2800" b="1" dirty="0"/>
              <a:t>basic education and </a:t>
            </a:r>
            <a:r>
              <a:rPr lang="en-US" sz="2800" b="1" dirty="0" smtClean="0"/>
              <a:t>brief counselling </a:t>
            </a:r>
            <a:r>
              <a:rPr lang="en-US" sz="2800" b="1" dirty="0"/>
              <a:t>on risks of drug-related problems, working in tandem with community </a:t>
            </a:r>
            <a:r>
              <a:rPr lang="en-US" sz="2800" b="1" dirty="0" smtClean="0"/>
              <a:t>organizations, </a:t>
            </a:r>
            <a:r>
              <a:rPr lang="en-US" sz="2800" b="1" dirty="0"/>
              <a:t>outreach </a:t>
            </a:r>
            <a:r>
              <a:rPr lang="en-US" sz="2800" b="1" dirty="0" smtClean="0"/>
              <a:t>workers and </a:t>
            </a:r>
            <a:r>
              <a:rPr lang="en-US" sz="2800" b="1" dirty="0"/>
              <a:t>families.</a:t>
            </a:r>
          </a:p>
        </p:txBody>
      </p:sp>
    </p:spTree>
    <p:extLst>
      <p:ext uri="{BB962C8B-B14F-4D97-AF65-F5344CB8AC3E}">
        <p14:creationId xmlns="" xmlns:p14="http://schemas.microsoft.com/office/powerpoint/2010/main" val="22557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8" y="228600"/>
            <a:ext cx="8520332" cy="6223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1308295" y="6451600"/>
            <a:ext cx="5334001" cy="2667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/>
          </a:p>
          <a:p>
            <a:r>
              <a:rPr lang="en-US" b="1" i="1" dirty="0" smtClean="0"/>
              <a:t>Assessment </a:t>
            </a:r>
            <a:r>
              <a:rPr lang="en-US" b="1" i="1" dirty="0"/>
              <a:t>guide for </a:t>
            </a:r>
            <a:r>
              <a:rPr lang="en-US" b="1" i="1" dirty="0" smtClean="0"/>
              <a:t> social workers or CO Team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165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538"/>
            <a:ext cx="8381999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47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501675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/>
              </a:rPr>
              <a:t>Key activities of </a:t>
            </a:r>
            <a:r>
              <a:rPr lang="en-US" sz="2800" b="1" dirty="0" smtClean="0">
                <a:latin typeface="Calibri"/>
              </a:rPr>
              <a:t>Health and Social Workers and  Other Community Health Team  </a:t>
            </a:r>
            <a:endParaRPr lang="en-US" sz="2800" b="1" dirty="0">
              <a:latin typeface="Calibri"/>
            </a:endParaRPr>
          </a:p>
          <a:p>
            <a:r>
              <a:rPr lang="en-US" sz="2400" b="1" dirty="0">
                <a:latin typeface="Calibri"/>
              </a:rPr>
              <a:t>• Provide </a:t>
            </a:r>
            <a:r>
              <a:rPr lang="en-US" sz="2400" b="1" dirty="0" smtClean="0">
                <a:latin typeface="Calibri"/>
              </a:rPr>
              <a:t> advocacies and  education </a:t>
            </a:r>
            <a:r>
              <a:rPr lang="en-US" sz="2400" b="1" dirty="0">
                <a:latin typeface="Calibri"/>
              </a:rPr>
              <a:t>to the </a:t>
            </a:r>
            <a:r>
              <a:rPr lang="en-US" sz="2400" b="1" dirty="0" smtClean="0">
                <a:latin typeface="Calibri"/>
              </a:rPr>
              <a:t>community; </a:t>
            </a:r>
            <a:endParaRPr lang="en-US" sz="2400" b="1" dirty="0">
              <a:latin typeface="Calibri"/>
            </a:endParaRPr>
          </a:p>
          <a:p>
            <a:r>
              <a:rPr lang="en-US" sz="2400" b="1" dirty="0">
                <a:latin typeface="Calibri"/>
              </a:rPr>
              <a:t>• Provide sensitivity training on drug use </a:t>
            </a:r>
            <a:r>
              <a:rPr lang="en-US" sz="2400" b="1" dirty="0" smtClean="0">
                <a:latin typeface="Calibri"/>
              </a:rPr>
              <a:t>to partner agencies;</a:t>
            </a:r>
            <a:endParaRPr lang="en-US" sz="2400" b="1" dirty="0">
              <a:latin typeface="Calibri"/>
            </a:endParaRPr>
          </a:p>
          <a:p>
            <a:r>
              <a:rPr lang="en-US" sz="2400" b="1" dirty="0">
                <a:latin typeface="Calibri"/>
              </a:rPr>
              <a:t>• Collaborate with stakeholders in the community (including law enforcement) in conducting preliminary screening</a:t>
            </a:r>
          </a:p>
          <a:p>
            <a:r>
              <a:rPr lang="en-US" sz="2400" b="1" dirty="0">
                <a:latin typeface="Calibri"/>
              </a:rPr>
              <a:t>for drug and alcohol </a:t>
            </a:r>
            <a:r>
              <a:rPr lang="en-US" sz="2400" b="1" dirty="0" smtClean="0">
                <a:latin typeface="Calibri"/>
              </a:rPr>
              <a:t>use;</a:t>
            </a:r>
            <a:endParaRPr lang="en-US" sz="2400" b="1" dirty="0">
              <a:latin typeface="Calibri"/>
            </a:endParaRPr>
          </a:p>
          <a:p>
            <a:r>
              <a:rPr lang="en-US" sz="2400" b="1" dirty="0">
                <a:latin typeface="Calibri"/>
              </a:rPr>
              <a:t>• Collaborate with other </a:t>
            </a:r>
            <a:r>
              <a:rPr lang="en-US" sz="2400" b="1" dirty="0" smtClean="0">
                <a:latin typeface="Calibri"/>
              </a:rPr>
              <a:t>organizations </a:t>
            </a:r>
            <a:r>
              <a:rPr lang="en-US" sz="2400" b="1" dirty="0">
                <a:latin typeface="Calibri"/>
              </a:rPr>
              <a:t>working with people who are affected by drug use and dependence and </a:t>
            </a:r>
            <a:r>
              <a:rPr lang="en-US" sz="2400" b="1" dirty="0" smtClean="0">
                <a:latin typeface="Calibri"/>
              </a:rPr>
              <a:t>HIV,</a:t>
            </a:r>
            <a:endParaRPr lang="en-US" sz="2400" b="1" dirty="0">
              <a:latin typeface="Calibri"/>
            </a:endParaRPr>
          </a:p>
          <a:p>
            <a:r>
              <a:rPr lang="en-US" sz="2400" b="1" dirty="0">
                <a:latin typeface="Calibri"/>
              </a:rPr>
              <a:t>and </a:t>
            </a:r>
            <a:r>
              <a:rPr lang="en-US" sz="2400" b="1" dirty="0" smtClean="0">
                <a:latin typeface="Calibri"/>
              </a:rPr>
              <a:t>providing </a:t>
            </a:r>
            <a:r>
              <a:rPr lang="en-US" sz="2400" b="1" dirty="0">
                <a:latin typeface="Calibri"/>
              </a:rPr>
              <a:t>rehabilitation </a:t>
            </a:r>
            <a:r>
              <a:rPr lang="en-US" sz="2400" b="1" dirty="0" smtClean="0">
                <a:latin typeface="Calibri"/>
              </a:rPr>
              <a:t>training;</a:t>
            </a:r>
          </a:p>
          <a:p>
            <a:endParaRPr lang="en-US" sz="2400" b="1" dirty="0">
              <a:latin typeface="Calibri"/>
            </a:endParaRPr>
          </a:p>
          <a:p>
            <a:endParaRPr lang="en-US" sz="2400" b="1" dirty="0" smtClean="0">
              <a:latin typeface="Calibri"/>
            </a:endParaRPr>
          </a:p>
          <a:p>
            <a:endParaRPr lang="en-US" sz="2400" b="1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83017"/>
            <a:ext cx="8458200" cy="443198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Calibri"/>
              </a:rPr>
              <a:t>Continuation…………</a:t>
            </a:r>
          </a:p>
          <a:p>
            <a:pPr lvl="0"/>
            <a:endParaRPr lang="en-US" sz="2400" b="1" dirty="0">
              <a:latin typeface="Calibri"/>
            </a:endParaRPr>
          </a:p>
          <a:p>
            <a:pPr lvl="0"/>
            <a:r>
              <a:rPr lang="en-US" sz="2400" b="1" dirty="0">
                <a:latin typeface="Calibri"/>
              </a:rPr>
              <a:t>• Provide psychosocial counselling to people affected by drug use and dependence and their families</a:t>
            </a:r>
          </a:p>
          <a:p>
            <a:pPr lvl="0"/>
            <a:r>
              <a:rPr lang="en-US" sz="2400" b="1" dirty="0">
                <a:latin typeface="Calibri"/>
              </a:rPr>
              <a:t>• Provide rehabilitation services such as life skills and vocational training</a:t>
            </a:r>
          </a:p>
          <a:p>
            <a:pPr lvl="0"/>
            <a:r>
              <a:rPr lang="en-US" sz="2400" b="1" dirty="0">
                <a:latin typeface="Calibri"/>
              </a:rPr>
              <a:t>• Support mutual-help and support groups for people affected by drug use and dependence</a:t>
            </a:r>
          </a:p>
          <a:p>
            <a:pPr lvl="0"/>
            <a:r>
              <a:rPr lang="en-US" sz="2400" b="1" dirty="0">
                <a:latin typeface="Calibri"/>
              </a:rPr>
              <a:t>• Provide home visits and home-based care when required and help support non- pharmacological withdrawal and</a:t>
            </a:r>
          </a:p>
          <a:p>
            <a:pPr lvl="0"/>
            <a:r>
              <a:rPr lang="en-US" sz="2400" b="1" dirty="0">
                <a:latin typeface="Calibri"/>
              </a:rPr>
              <a:t>relapse prevention when indicated</a:t>
            </a: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3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610600" cy="452431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PH" sz="3200" b="1" dirty="0"/>
              <a:t>There are fundamental differences between </a:t>
            </a:r>
            <a:r>
              <a:rPr lang="en-PH" sz="3200" b="1" dirty="0" smtClean="0"/>
              <a:t>drug dependence </a:t>
            </a:r>
            <a:r>
              <a:rPr lang="en-PH" sz="3200" b="1" dirty="0"/>
              <a:t>treatment and law enforcement procedures.</a:t>
            </a:r>
          </a:p>
          <a:p>
            <a:endParaRPr lang="en-PH" sz="3200" b="1" dirty="0" smtClean="0"/>
          </a:p>
          <a:p>
            <a:endParaRPr lang="en-PH" sz="3200" b="1" dirty="0" smtClean="0"/>
          </a:p>
          <a:p>
            <a:pPr marL="457200" indent="-457200">
              <a:buFontTx/>
              <a:buChar char="-"/>
            </a:pPr>
            <a:r>
              <a:rPr lang="en-PH" sz="3200" b="1" dirty="0" smtClean="0"/>
              <a:t>In </a:t>
            </a:r>
            <a:r>
              <a:rPr lang="en-PH" sz="3200" b="1" dirty="0"/>
              <a:t>the context of law enforcement, illicit</a:t>
            </a:r>
          </a:p>
          <a:p>
            <a:r>
              <a:rPr lang="en-PH" sz="3200" b="1" dirty="0"/>
              <a:t>drug use is regarded as criminal </a:t>
            </a:r>
            <a:r>
              <a:rPr lang="en-PH" sz="3200" b="1" dirty="0" smtClean="0"/>
              <a:t>behavior.</a:t>
            </a:r>
          </a:p>
          <a:p>
            <a:endParaRPr lang="en-PH" sz="3200" b="1" dirty="0"/>
          </a:p>
          <a:p>
            <a:endParaRPr lang="en-PH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409700" y="381000"/>
            <a:ext cx="6477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Law enforcement</a:t>
            </a:r>
          </a:p>
        </p:txBody>
      </p:sp>
    </p:spTree>
    <p:extLst>
      <p:ext uri="{BB962C8B-B14F-4D97-AF65-F5344CB8AC3E}">
        <p14:creationId xmlns="" xmlns:p14="http://schemas.microsoft.com/office/powerpoint/2010/main" val="60308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5257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3600" dirty="0" smtClean="0"/>
              <a:t>4. </a:t>
            </a:r>
            <a:r>
              <a:rPr lang="en-PH" sz="3600" dirty="0"/>
              <a:t>S</a:t>
            </a:r>
            <a:r>
              <a:rPr lang="en-PH" sz="3600" dirty="0" smtClean="0"/>
              <a:t>trengthen and provide necessary knowledge and skills for  the MADAC/ BADAC and line agencies  for fast implementation of the  Community-Base OPD and Aftercare Treatment</a:t>
            </a:r>
            <a:r>
              <a:rPr lang="en-PH" dirty="0" smtClean="0"/>
              <a:t>.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7148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95" y="304800"/>
            <a:ext cx="8382000" cy="58169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PH" sz="3200" b="1" u="sng" dirty="0"/>
              <a:t>A positive paradigm of community-based care </a:t>
            </a:r>
            <a:r>
              <a:rPr lang="en-PH" sz="2800" b="1" dirty="0"/>
              <a:t>can </a:t>
            </a:r>
            <a:r>
              <a:rPr lang="en-PH" sz="2800" b="1" dirty="0" smtClean="0"/>
              <a:t>occur when </a:t>
            </a:r>
            <a:r>
              <a:rPr lang="en-PH" sz="2800" b="1" dirty="0"/>
              <a:t>police </a:t>
            </a:r>
            <a:r>
              <a:rPr lang="en-PH" sz="2800" b="1" dirty="0" smtClean="0"/>
              <a:t>recognize </a:t>
            </a:r>
            <a:r>
              <a:rPr lang="en-PH" sz="2800" b="1" dirty="0"/>
              <a:t>the value of a health </a:t>
            </a:r>
            <a:r>
              <a:rPr lang="en-PH" sz="2800" b="1" dirty="0" smtClean="0"/>
              <a:t>approach to </a:t>
            </a:r>
            <a:r>
              <a:rPr lang="en-PH" sz="2800" b="1" dirty="0"/>
              <a:t>drug use and dependence. </a:t>
            </a:r>
            <a:endParaRPr lang="en-PH" sz="2800" b="1" dirty="0" smtClean="0"/>
          </a:p>
          <a:p>
            <a:endParaRPr lang="en-PH" sz="2800" b="1" dirty="0"/>
          </a:p>
          <a:p>
            <a:r>
              <a:rPr lang="en-PH" sz="2800" b="1" dirty="0" smtClean="0"/>
              <a:t>- Police </a:t>
            </a:r>
            <a:r>
              <a:rPr lang="en-PH" sz="2800" b="1" dirty="0"/>
              <a:t>attitude </a:t>
            </a:r>
            <a:r>
              <a:rPr lang="en-PH" sz="2800" b="1" dirty="0" smtClean="0"/>
              <a:t>towards drug </a:t>
            </a:r>
            <a:r>
              <a:rPr lang="en-PH" sz="2800" b="1" dirty="0"/>
              <a:t>dependence treatment will change </a:t>
            </a:r>
            <a:r>
              <a:rPr lang="en-PH" sz="2800" b="1" dirty="0" smtClean="0"/>
              <a:t> once drug </a:t>
            </a:r>
            <a:r>
              <a:rPr lang="en-PH" sz="2800" b="1" dirty="0"/>
              <a:t>dependence is </a:t>
            </a:r>
            <a:r>
              <a:rPr lang="en-PH" sz="2800" b="1" dirty="0" smtClean="0"/>
              <a:t>recognized </a:t>
            </a:r>
            <a:r>
              <a:rPr lang="en-PH" sz="2800" b="1" dirty="0"/>
              <a:t>as a chronic </a:t>
            </a:r>
            <a:r>
              <a:rPr lang="en-PH" sz="2800" b="1" dirty="0" smtClean="0"/>
              <a:t>health disorder </a:t>
            </a:r>
            <a:r>
              <a:rPr lang="en-PH" sz="2800" b="1" dirty="0"/>
              <a:t>having negative health and social impact </a:t>
            </a:r>
            <a:r>
              <a:rPr lang="en-PH" sz="2800" b="1" dirty="0" smtClean="0"/>
              <a:t>with many </a:t>
            </a:r>
            <a:r>
              <a:rPr lang="en-PH" sz="2800" b="1" dirty="0"/>
              <a:t>contributing factors, the required response will </a:t>
            </a:r>
            <a:r>
              <a:rPr lang="en-PH" sz="2800" b="1" dirty="0" smtClean="0"/>
              <a:t>also be </a:t>
            </a:r>
            <a:r>
              <a:rPr lang="en-PH" sz="2800" b="1" dirty="0"/>
              <a:t>understood as a long term health </a:t>
            </a:r>
            <a:r>
              <a:rPr lang="en-PH" sz="2800" b="1" dirty="0" smtClean="0"/>
              <a:t>intervention.</a:t>
            </a:r>
          </a:p>
          <a:p>
            <a:endParaRPr lang="en-PH" sz="2800" b="1" dirty="0"/>
          </a:p>
        </p:txBody>
      </p:sp>
    </p:spTree>
    <p:extLst>
      <p:ext uri="{BB962C8B-B14F-4D97-AF65-F5344CB8AC3E}">
        <p14:creationId xmlns="" xmlns:p14="http://schemas.microsoft.com/office/powerpoint/2010/main" val="927502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8847"/>
            <a:ext cx="8610600" cy="467820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PH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PH" sz="2800" b="1" dirty="0" smtClean="0"/>
              <a:t> </a:t>
            </a:r>
            <a:r>
              <a:rPr lang="en-PH" sz="2800" b="1" dirty="0"/>
              <a:t>Promoting treatment for drug </a:t>
            </a:r>
            <a:r>
              <a:rPr lang="en-PH" sz="2800" b="1" dirty="0" smtClean="0"/>
              <a:t>dependence as </a:t>
            </a:r>
            <a:r>
              <a:rPr lang="en-PH" sz="2800" b="1" dirty="0"/>
              <a:t>an alternative to </a:t>
            </a:r>
            <a:r>
              <a:rPr lang="en-PH" sz="2800" b="1" dirty="0" smtClean="0"/>
              <a:t>punishment </a:t>
            </a:r>
            <a:r>
              <a:rPr lang="en-PH" sz="2800" b="1" dirty="0"/>
              <a:t>will provide </a:t>
            </a:r>
            <a:r>
              <a:rPr lang="en-PH" sz="2800" b="1" dirty="0" smtClean="0"/>
              <a:t>support for </a:t>
            </a:r>
            <a:r>
              <a:rPr lang="en-PH" sz="2800" b="1" dirty="0"/>
              <a:t>an effective approach with a continuum of care. </a:t>
            </a:r>
            <a:endParaRPr lang="en-PH" sz="2800" b="1" dirty="0" smtClean="0"/>
          </a:p>
          <a:p>
            <a:endParaRPr lang="en-PH" sz="2800" b="1" dirty="0" smtClean="0"/>
          </a:p>
          <a:p>
            <a:endParaRPr lang="en-PH" sz="2800" b="1" dirty="0"/>
          </a:p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773453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458200" cy="61247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PH" sz="2800" b="1" dirty="0" smtClean="0"/>
              <a:t>A </a:t>
            </a:r>
            <a:r>
              <a:rPr lang="en-PH" sz="2800" b="1" dirty="0"/>
              <a:t>community-based approach allows for careful screening and assessment of the nature and severity of </a:t>
            </a:r>
            <a:r>
              <a:rPr lang="en-PH" sz="2800" b="1" dirty="0" smtClean="0"/>
              <a:t>drug problems </a:t>
            </a:r>
            <a:r>
              <a:rPr lang="en-PH" sz="2800" b="1" dirty="0"/>
              <a:t>and allows the police to use a range of strategies to deal with people affected by drug use and </a:t>
            </a:r>
            <a:r>
              <a:rPr lang="en-PH" sz="2800" b="1" dirty="0" smtClean="0"/>
              <a:t>dependence</a:t>
            </a:r>
            <a:r>
              <a:rPr lang="en-PH" sz="2800" b="1" dirty="0"/>
              <a:t>;</a:t>
            </a:r>
            <a:r>
              <a:rPr lang="en-PH" sz="2800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PH" sz="2800" b="1" dirty="0" smtClean="0"/>
          </a:p>
          <a:p>
            <a:r>
              <a:rPr lang="en-PH" sz="2800" b="1" dirty="0" smtClean="0"/>
              <a:t> </a:t>
            </a:r>
          </a:p>
          <a:p>
            <a:endParaRPr lang="en-PH" sz="2800" b="1" dirty="0" smtClean="0"/>
          </a:p>
          <a:p>
            <a:endParaRPr lang="en-PH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18455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778" y="838200"/>
            <a:ext cx="7162800" cy="389408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3200" b="1" dirty="0" smtClean="0"/>
          </a:p>
          <a:p>
            <a:pPr algn="ctr"/>
            <a:r>
              <a:rPr lang="en-PH" sz="3200" b="1" dirty="0" smtClean="0"/>
              <a:t>SUGGESTED THERAPY SERVICES</a:t>
            </a:r>
            <a:r>
              <a:rPr lang="en-PH" sz="4400" b="1" dirty="0"/>
              <a:t/>
            </a:r>
            <a:br>
              <a:rPr lang="en-PH" sz="4400" b="1" dirty="0"/>
            </a:br>
            <a:endParaRPr lang="en-PH" sz="4400" b="1" dirty="0"/>
          </a:p>
        </p:txBody>
      </p:sp>
    </p:spTree>
    <p:extLst>
      <p:ext uri="{BB962C8B-B14F-4D97-AF65-F5344CB8AC3E}">
        <p14:creationId xmlns="" xmlns:p14="http://schemas.microsoft.com/office/powerpoint/2010/main" val="3838560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05800" cy="513986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PH" sz="3200" b="1" i="1" dirty="0"/>
              <a:t>Social </a:t>
            </a:r>
            <a:r>
              <a:rPr lang="en-PH" sz="3200" b="1" i="1" dirty="0" smtClean="0"/>
              <a:t>Behavior </a:t>
            </a:r>
            <a:r>
              <a:rPr lang="en-PH" sz="3200" b="1" i="1" dirty="0"/>
              <a:t>and Network Therapy (SBNT</a:t>
            </a:r>
            <a:r>
              <a:rPr lang="en-PH" sz="3200" b="1" i="1" dirty="0" smtClean="0"/>
              <a:t>)</a:t>
            </a:r>
            <a:r>
              <a:rPr lang="en-PH" sz="2400" b="1" dirty="0" smtClean="0"/>
              <a:t> </a:t>
            </a:r>
          </a:p>
          <a:p>
            <a:endParaRPr lang="en-PH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PH" sz="2400" b="1" dirty="0" smtClean="0"/>
              <a:t>The </a:t>
            </a:r>
            <a:r>
              <a:rPr lang="en-PH" sz="2400" b="1" dirty="0"/>
              <a:t>basic principle </a:t>
            </a:r>
            <a:r>
              <a:rPr lang="en-PH" sz="2400" b="1" dirty="0" smtClean="0"/>
              <a:t>of the </a:t>
            </a:r>
            <a:r>
              <a:rPr lang="en-PH" sz="2400" b="1" dirty="0"/>
              <a:t>approach is to encourage a change of social network, from one that is supportive of drug use to one that </a:t>
            </a:r>
            <a:r>
              <a:rPr lang="en-PH" sz="2400" b="1" dirty="0" smtClean="0"/>
              <a:t>is supportive </a:t>
            </a:r>
            <a:r>
              <a:rPr lang="en-PH" sz="2400" b="1" dirty="0"/>
              <a:t>of abstinence.</a:t>
            </a:r>
          </a:p>
          <a:p>
            <a:endParaRPr lang="en-PH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PH" sz="2400" b="1" dirty="0" smtClean="0"/>
              <a:t>Access </a:t>
            </a:r>
            <a:r>
              <a:rPr lang="en-PH" sz="2400" b="1" dirty="0"/>
              <a:t>to welfare supports, together </a:t>
            </a:r>
            <a:r>
              <a:rPr lang="en-PH" sz="2400" b="1" dirty="0" smtClean="0"/>
              <a:t>with encouragement </a:t>
            </a:r>
            <a:r>
              <a:rPr lang="en-PH" sz="2400" b="1" dirty="0"/>
              <a:t>from friends, partners, children, parents and </a:t>
            </a:r>
            <a:r>
              <a:rPr lang="en-PH" sz="2400" b="1" dirty="0" smtClean="0"/>
              <a:t>other significant </a:t>
            </a:r>
            <a:r>
              <a:rPr lang="en-PH" sz="2400" b="1" dirty="0"/>
              <a:t>individuals is commonly involved in the pathway out of drug use disorders</a:t>
            </a:r>
            <a:r>
              <a:rPr lang="en-PH" sz="24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PH" sz="2400" b="1" dirty="0"/>
          </a:p>
          <a:p>
            <a:endParaRPr lang="en-PH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8520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87025"/>
            <a:ext cx="8305800" cy="600164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PH" sz="3200" dirty="0"/>
              <a:t>5</a:t>
            </a:r>
            <a:r>
              <a:rPr lang="en-PH" sz="3200" dirty="0" smtClean="0"/>
              <a:t>.  Aimed </a:t>
            </a:r>
            <a:r>
              <a:rPr lang="en-PH" sz="3200" dirty="0"/>
              <a:t>at helping practitioners in the health, social work and law enforcement sectors implement community-based Treatment</a:t>
            </a:r>
            <a:r>
              <a:rPr lang="en-PH" sz="3200" dirty="0" smtClean="0"/>
              <a:t>.</a:t>
            </a:r>
          </a:p>
          <a:p>
            <a:endParaRPr lang="en-PH" sz="3200" dirty="0" smtClean="0"/>
          </a:p>
          <a:p>
            <a:pPr marL="514350" indent="-514350">
              <a:buAutoNum type="arabicPeriod" startAt="6"/>
            </a:pPr>
            <a:r>
              <a:rPr lang="en-PH" sz="3200" dirty="0" smtClean="0"/>
              <a:t>Encourage </a:t>
            </a:r>
            <a:r>
              <a:rPr lang="en-PH" sz="3200" dirty="0"/>
              <a:t>the line agencies to promote the comprehensive approach, taking into account different needs(Health, Education, Employment, housing, and other socio-psychosocial, spiritual aspects</a:t>
            </a:r>
            <a:r>
              <a:rPr lang="en-PH" sz="3200" dirty="0" smtClean="0"/>
              <a:t>).</a:t>
            </a:r>
          </a:p>
          <a:p>
            <a:endParaRPr lang="en-PH" sz="3200" dirty="0"/>
          </a:p>
        </p:txBody>
      </p:sp>
    </p:spTree>
    <p:extLst>
      <p:ext uri="{BB962C8B-B14F-4D97-AF65-F5344CB8AC3E}">
        <p14:creationId xmlns="" xmlns:p14="http://schemas.microsoft.com/office/powerpoint/2010/main" val="16845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309" y="914400"/>
            <a:ext cx="8597705" cy="504753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en-PH" dirty="0" smtClean="0"/>
          </a:p>
          <a:p>
            <a:pPr algn="ctr"/>
            <a:r>
              <a:rPr lang="en-PH" sz="3600" b="1" dirty="0" smtClean="0"/>
              <a:t>Drug </a:t>
            </a:r>
            <a:r>
              <a:rPr lang="en-PH" sz="3600" b="1" dirty="0"/>
              <a:t>use disorders are health conditions that can affect any individual, family and community. </a:t>
            </a:r>
            <a:endParaRPr lang="en-PH" sz="3600" b="1" dirty="0" smtClean="0"/>
          </a:p>
          <a:p>
            <a:endParaRPr lang="en-PH" sz="3600" b="1" dirty="0" smtClean="0"/>
          </a:p>
          <a:p>
            <a:pPr algn="ctr"/>
            <a:r>
              <a:rPr lang="en-PH" sz="3200" b="1" dirty="0" smtClean="0"/>
              <a:t>Yet People tend to keep away from the necessary services due to misperceptions, fears </a:t>
            </a:r>
            <a:r>
              <a:rPr lang="en-PH" sz="3200" b="1" dirty="0"/>
              <a:t>of social and legal consequences, </a:t>
            </a:r>
            <a:r>
              <a:rPr lang="en-PH" sz="3200" b="1" dirty="0" smtClean="0"/>
              <a:t>and discrimination.</a:t>
            </a:r>
          </a:p>
          <a:p>
            <a:pPr algn="ctr"/>
            <a:endParaRPr lang="en-PH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4537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265942" cy="55092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PH" sz="4400" b="1" dirty="0"/>
              <a:t>On the other hand, </a:t>
            </a:r>
            <a:endParaRPr lang="en-PH" sz="4400" b="1" dirty="0" smtClean="0"/>
          </a:p>
          <a:p>
            <a:pPr algn="ctr"/>
            <a:r>
              <a:rPr lang="en-PH" sz="4400" b="1" dirty="0" smtClean="0"/>
              <a:t>if </a:t>
            </a:r>
            <a:r>
              <a:rPr lang="en-PH" sz="4400" b="1" dirty="0"/>
              <a:t>they get help, </a:t>
            </a:r>
            <a:endParaRPr lang="en-PH" sz="4400" b="1" dirty="0" smtClean="0"/>
          </a:p>
          <a:p>
            <a:pPr algn="ctr"/>
            <a:r>
              <a:rPr lang="en-PH" sz="4400" b="1" dirty="0" smtClean="0"/>
              <a:t>people </a:t>
            </a:r>
            <a:r>
              <a:rPr lang="en-PH" sz="4400" b="1" dirty="0"/>
              <a:t>suffering from drug use disorders </a:t>
            </a:r>
            <a:r>
              <a:rPr lang="en-PH" sz="4400" b="1" u="sng" dirty="0">
                <a:solidFill>
                  <a:srgbClr val="FFFF00"/>
                </a:solidFill>
              </a:rPr>
              <a:t>can and do manage their condition, recover and lead happy, productive, and full lives</a:t>
            </a:r>
            <a:r>
              <a:rPr lang="en-PH" sz="4400" b="1" u="sng" dirty="0" smtClean="0">
                <a:solidFill>
                  <a:srgbClr val="FFFF00"/>
                </a:solidFill>
              </a:rPr>
              <a:t>.</a:t>
            </a:r>
          </a:p>
          <a:p>
            <a:endParaRPr lang="en-PH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4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043" y="152400"/>
            <a:ext cx="8534400" cy="6186309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PH" sz="3600" b="1" dirty="0" smtClean="0"/>
          </a:p>
          <a:p>
            <a:pPr algn="ctr"/>
            <a:r>
              <a:rPr lang="en-PH" sz="3600" b="1" dirty="0" smtClean="0"/>
              <a:t>Community-Based Interventions</a:t>
            </a:r>
            <a:endParaRPr lang="en-PH" sz="3600" b="1" dirty="0"/>
          </a:p>
          <a:p>
            <a:endParaRPr lang="en-PH" sz="3600" b="1" dirty="0" smtClean="0"/>
          </a:p>
          <a:p>
            <a:pPr algn="ctr"/>
            <a:r>
              <a:rPr lang="en-PH" sz="3600" b="1" dirty="0" smtClean="0"/>
              <a:t>This program is based on the joint program of the United Nation Organization on Drug and Crime (UNODC) together with WHO that promotes </a:t>
            </a:r>
            <a:r>
              <a:rPr lang="en-PH" sz="3600" b="1" dirty="0"/>
              <a:t>a health-oriented approach to drug </a:t>
            </a:r>
            <a:r>
              <a:rPr lang="en-PH" sz="3600" b="1" dirty="0" smtClean="0"/>
              <a:t>dependence. </a:t>
            </a:r>
            <a:r>
              <a:rPr lang="en-PH" sz="3600" b="1" dirty="0"/>
              <a:t> </a:t>
            </a:r>
            <a:endParaRPr lang="en-PH" sz="3600" b="1" dirty="0" smtClean="0"/>
          </a:p>
          <a:p>
            <a:pPr algn="ctr"/>
            <a:endParaRPr lang="en-PH" sz="3600" b="1" dirty="0"/>
          </a:p>
          <a:p>
            <a:endParaRPr lang="en-PH" sz="3600" b="1" dirty="0"/>
          </a:p>
        </p:txBody>
      </p:sp>
    </p:spTree>
    <p:extLst>
      <p:ext uri="{BB962C8B-B14F-4D97-AF65-F5344CB8AC3E}">
        <p14:creationId xmlns="" xmlns:p14="http://schemas.microsoft.com/office/powerpoint/2010/main" val="2096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077200" cy="5257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WHAT IS COMMUNITY- BASED- TREATMENT </a:t>
            </a:r>
          </a:p>
          <a:p>
            <a:pPr algn="ctr"/>
            <a:r>
              <a:rPr lang="en-US" sz="4400" b="1" dirty="0" smtClean="0"/>
              <a:t>for Drug Users and Recovering Drug Dependents?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3657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4012</TotalTime>
  <Words>1492</Words>
  <Application>Microsoft Office PowerPoint</Application>
  <PresentationFormat>On-screen Show (4:3)</PresentationFormat>
  <Paragraphs>241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Paper</vt:lpstr>
      <vt:lpstr>Document</vt:lpstr>
      <vt:lpstr>Slide 1</vt:lpstr>
      <vt:lpstr>Slide 2</vt:lpstr>
      <vt:lpstr>Training Objectives: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  Services for People Affected by Drug Use and Dependence   BY: SONIA H. CARREON,RSW,MPA Head, Aftercare and MSWS</dc:title>
  <dc:creator>socialworker</dc:creator>
  <cp:lastModifiedBy>MHO</cp:lastModifiedBy>
  <cp:revision>572</cp:revision>
  <cp:lastPrinted>2016-09-22T07:05:20Z</cp:lastPrinted>
  <dcterms:created xsi:type="dcterms:W3CDTF">2016-08-03T01:15:20Z</dcterms:created>
  <dcterms:modified xsi:type="dcterms:W3CDTF">2016-11-04T08:48:03Z</dcterms:modified>
</cp:coreProperties>
</file>