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46"/>
  </p:notesMasterIdLst>
  <p:sldIdLst>
    <p:sldId id="524" r:id="rId2"/>
    <p:sldId id="465" r:id="rId3"/>
    <p:sldId id="466" r:id="rId4"/>
    <p:sldId id="467" r:id="rId5"/>
    <p:sldId id="361" r:id="rId6"/>
    <p:sldId id="481" r:id="rId7"/>
    <p:sldId id="483" r:id="rId8"/>
    <p:sldId id="484" r:id="rId9"/>
    <p:sldId id="485" r:id="rId10"/>
    <p:sldId id="486" r:id="rId11"/>
    <p:sldId id="487" r:id="rId12"/>
    <p:sldId id="488" r:id="rId13"/>
    <p:sldId id="489" r:id="rId14"/>
    <p:sldId id="444" r:id="rId15"/>
    <p:sldId id="519" r:id="rId16"/>
    <p:sldId id="520" r:id="rId17"/>
    <p:sldId id="522" r:id="rId18"/>
    <p:sldId id="446" r:id="rId19"/>
    <p:sldId id="264" r:id="rId20"/>
    <p:sldId id="262" r:id="rId21"/>
    <p:sldId id="395" r:id="rId22"/>
    <p:sldId id="449" r:id="rId23"/>
    <p:sldId id="397" r:id="rId24"/>
    <p:sldId id="399" r:id="rId25"/>
    <p:sldId id="400" r:id="rId26"/>
    <p:sldId id="401" r:id="rId27"/>
    <p:sldId id="452" r:id="rId28"/>
    <p:sldId id="451" r:id="rId29"/>
    <p:sldId id="403" r:id="rId30"/>
    <p:sldId id="414" r:id="rId31"/>
    <p:sldId id="415" r:id="rId32"/>
    <p:sldId id="418" r:id="rId33"/>
    <p:sldId id="416" r:id="rId34"/>
    <p:sldId id="417" r:id="rId35"/>
    <p:sldId id="419" r:id="rId36"/>
    <p:sldId id="420" r:id="rId37"/>
    <p:sldId id="525" r:id="rId38"/>
    <p:sldId id="421" r:id="rId39"/>
    <p:sldId id="422" r:id="rId40"/>
    <p:sldId id="423" r:id="rId41"/>
    <p:sldId id="424" r:id="rId42"/>
    <p:sldId id="425" r:id="rId43"/>
    <p:sldId id="426" r:id="rId44"/>
    <p:sldId id="427" r:id="rId45"/>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2895" autoAdjust="0"/>
  </p:normalViewPr>
  <p:slideViewPr>
    <p:cSldViewPr>
      <p:cViewPr>
        <p:scale>
          <a:sx n="68" d="100"/>
          <a:sy n="68" d="100"/>
        </p:scale>
        <p:origin x="-2028" y="-3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38F48E81-CDF2-477F-9CE4-AE224EAA8755}" type="datetimeFigureOut">
              <a:rPr lang="en-US" smtClean="0"/>
              <a:pPr/>
              <a:t>11/4/2016</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9D12B61C-6623-42E6-A29F-E3C3337EB1C5}" type="slidenum">
              <a:rPr lang="en-US" smtClean="0"/>
              <a:pPr/>
              <a:t>‹#›</a:t>
            </a:fld>
            <a:endParaRPr lang="en-US"/>
          </a:p>
        </p:txBody>
      </p:sp>
    </p:spTree>
    <p:extLst>
      <p:ext uri="{BB962C8B-B14F-4D97-AF65-F5344CB8AC3E}">
        <p14:creationId xmlns:p14="http://schemas.microsoft.com/office/powerpoint/2010/main" xmlns="" val="307841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9D12B61C-6623-42E6-A29F-E3C3337EB1C5}" type="slidenum">
              <a:rPr lang="en-US" smtClean="0"/>
              <a:pPr/>
              <a:t>15</a:t>
            </a:fld>
            <a:endParaRPr lang="en-US"/>
          </a:p>
        </p:txBody>
      </p:sp>
    </p:spTree>
    <p:extLst>
      <p:ext uri="{BB962C8B-B14F-4D97-AF65-F5344CB8AC3E}">
        <p14:creationId xmlns:p14="http://schemas.microsoft.com/office/powerpoint/2010/main" xmlns="" val="271974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CDA727C-5EE5-4146-BBBD-217F22B7DF80}" type="datetimeFigureOut">
              <a:rPr lang="en-US" smtClean="0"/>
              <a:pPr/>
              <a:t>11/4/2016</a:t>
            </a:fld>
            <a:endParaRPr lang="en-US"/>
          </a:p>
        </p:txBody>
      </p:sp>
      <p:sp>
        <p:nvSpPr>
          <p:cNvPr id="16" name="Slide Number Placeholder 15"/>
          <p:cNvSpPr>
            <a:spLocks noGrp="1"/>
          </p:cNvSpPr>
          <p:nvPr>
            <p:ph type="sldNum" sz="quarter" idx="11"/>
          </p:nvPr>
        </p:nvSpPr>
        <p:spPr/>
        <p:txBody>
          <a:bodyPr/>
          <a:lstStyle/>
          <a:p>
            <a:fld id="{63AC06D7-DED9-41FD-A437-C7901A70A373}"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DA727C-5EE5-4146-BBBD-217F22B7DF80}"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C06D7-DED9-41FD-A437-C7901A70A3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DA727C-5EE5-4146-BBBD-217F22B7DF80}"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C06D7-DED9-41FD-A437-C7901A70A3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CDA727C-5EE5-4146-BBBD-217F22B7DF80}" type="datetimeFigureOut">
              <a:rPr lang="en-US" smtClean="0"/>
              <a:pPr/>
              <a:t>11/4/2016</a:t>
            </a:fld>
            <a:endParaRPr lang="en-US"/>
          </a:p>
        </p:txBody>
      </p:sp>
      <p:sp>
        <p:nvSpPr>
          <p:cNvPr id="15" name="Slide Number Placeholder 14"/>
          <p:cNvSpPr>
            <a:spLocks noGrp="1"/>
          </p:cNvSpPr>
          <p:nvPr>
            <p:ph type="sldNum" sz="quarter" idx="15"/>
          </p:nvPr>
        </p:nvSpPr>
        <p:spPr/>
        <p:txBody>
          <a:bodyPr/>
          <a:lstStyle>
            <a:lvl1pPr algn="ctr">
              <a:defRPr/>
            </a:lvl1pPr>
          </a:lstStyle>
          <a:p>
            <a:fld id="{63AC06D7-DED9-41FD-A437-C7901A70A373}"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CDA727C-5EE5-4146-BBBD-217F22B7DF80}"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C06D7-DED9-41FD-A437-C7901A70A373}"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DA727C-5EE5-4146-BBBD-217F22B7DF80}" type="datetimeFigureOut">
              <a:rPr lang="en-US" smtClean="0"/>
              <a:pPr/>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C06D7-DED9-41FD-A437-C7901A70A373}"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3AC06D7-DED9-41FD-A437-C7901A70A373}"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CDA727C-5EE5-4146-BBBD-217F22B7DF80}" type="datetimeFigureOut">
              <a:rPr lang="en-US" smtClean="0"/>
              <a:pPr/>
              <a:t>11/4/2016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DA727C-5EE5-4146-BBBD-217F22B7DF80}" type="datetimeFigureOut">
              <a:rPr lang="en-US" smtClean="0"/>
              <a:pPr/>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AC06D7-DED9-41FD-A437-C7901A70A373}"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A727C-5EE5-4146-BBBD-217F22B7DF80}" type="datetimeFigureOut">
              <a:rPr lang="en-US" smtClean="0"/>
              <a:pPr/>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AC06D7-DED9-41FD-A437-C7901A70A3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CDA727C-5EE5-4146-BBBD-217F22B7DF80}" type="datetimeFigureOut">
              <a:rPr lang="en-US" smtClean="0"/>
              <a:pPr/>
              <a:t>11/4/2016</a:t>
            </a:fld>
            <a:endParaRPr lang="en-US"/>
          </a:p>
        </p:txBody>
      </p:sp>
      <p:sp>
        <p:nvSpPr>
          <p:cNvPr id="9" name="Slide Number Placeholder 8"/>
          <p:cNvSpPr>
            <a:spLocks noGrp="1"/>
          </p:cNvSpPr>
          <p:nvPr>
            <p:ph type="sldNum" sz="quarter" idx="15"/>
          </p:nvPr>
        </p:nvSpPr>
        <p:spPr/>
        <p:txBody>
          <a:bodyPr/>
          <a:lstStyle/>
          <a:p>
            <a:fld id="{63AC06D7-DED9-41FD-A437-C7901A70A373}"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CDA727C-5EE5-4146-BBBD-217F22B7DF80}" type="datetimeFigureOut">
              <a:rPr lang="en-US" smtClean="0"/>
              <a:pPr/>
              <a:t>11/4/2016</a:t>
            </a:fld>
            <a:endParaRPr lang="en-US"/>
          </a:p>
        </p:txBody>
      </p:sp>
      <p:sp>
        <p:nvSpPr>
          <p:cNvPr id="9" name="Slide Number Placeholder 8"/>
          <p:cNvSpPr>
            <a:spLocks noGrp="1"/>
          </p:cNvSpPr>
          <p:nvPr>
            <p:ph type="sldNum" sz="quarter" idx="11"/>
          </p:nvPr>
        </p:nvSpPr>
        <p:spPr/>
        <p:txBody>
          <a:bodyPr/>
          <a:lstStyle/>
          <a:p>
            <a:fld id="{63AC06D7-DED9-41FD-A437-C7901A70A373}"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CDA727C-5EE5-4146-BBBD-217F22B7DF80}" type="datetimeFigureOut">
              <a:rPr lang="en-US" smtClean="0"/>
              <a:pPr/>
              <a:t>11/4/2016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3AC06D7-DED9-41FD-A437-C7901A70A373}"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2999" cy="630942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endParaRPr lang="en-US" sz="4000" b="1" dirty="0" smtClean="0"/>
          </a:p>
          <a:p>
            <a:pPr algn="ctr"/>
            <a:r>
              <a:rPr lang="en-US" sz="4000" b="1" dirty="0" smtClean="0"/>
              <a:t>COMMUNITY- </a:t>
            </a:r>
            <a:r>
              <a:rPr lang="en-US" sz="4000" b="1" dirty="0"/>
              <a:t>BASED- TREATMENT </a:t>
            </a:r>
          </a:p>
          <a:p>
            <a:pPr algn="ctr"/>
            <a:r>
              <a:rPr lang="en-US" sz="4000" b="1" dirty="0" smtClean="0"/>
              <a:t>And </a:t>
            </a:r>
          </a:p>
          <a:p>
            <a:pPr algn="ctr"/>
            <a:r>
              <a:rPr lang="en-US" sz="4000" b="1" dirty="0" smtClean="0"/>
              <a:t>REHABILITATION </a:t>
            </a:r>
          </a:p>
          <a:p>
            <a:pPr algn="ctr"/>
            <a:r>
              <a:rPr lang="en-US" sz="4000" b="1" dirty="0" smtClean="0"/>
              <a:t>for </a:t>
            </a:r>
            <a:r>
              <a:rPr lang="en-US" sz="4000" b="1" dirty="0"/>
              <a:t>Drug Users and Recovering Drug </a:t>
            </a:r>
            <a:r>
              <a:rPr lang="en-US" sz="4000" b="1" dirty="0" smtClean="0"/>
              <a:t>Dependents</a:t>
            </a:r>
          </a:p>
          <a:p>
            <a:pPr algn="ctr"/>
            <a:endParaRPr lang="en-US" sz="4000" b="1" dirty="0"/>
          </a:p>
          <a:p>
            <a:pPr algn="ctr"/>
            <a:r>
              <a:rPr lang="en-US" sz="2800" b="1" dirty="0" smtClean="0"/>
              <a:t>SONIA H. CARREON, RSW,MPA</a:t>
            </a:r>
          </a:p>
          <a:p>
            <a:pPr algn="ctr"/>
            <a:r>
              <a:rPr lang="en-US" sz="2800" b="1" dirty="0" smtClean="0"/>
              <a:t>HEAD, AFTERCARE AND MSWS</a:t>
            </a:r>
          </a:p>
          <a:p>
            <a:pPr algn="ctr"/>
            <a:endParaRPr lang="en-PH" sz="2800" dirty="0"/>
          </a:p>
        </p:txBody>
      </p:sp>
    </p:spTree>
    <p:extLst>
      <p:ext uri="{BB962C8B-B14F-4D97-AF65-F5344CB8AC3E}">
        <p14:creationId xmlns:p14="http://schemas.microsoft.com/office/powerpoint/2010/main" xmlns="" val="2666890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7346"/>
            <a:ext cx="8153400" cy="4308872"/>
          </a:xfrm>
          <a:prstGeom prst="rect">
            <a:avLst/>
          </a:prstGeom>
          <a:solidFill>
            <a:srgbClr val="002060"/>
          </a:solidFill>
        </p:spPr>
        <p:txBody>
          <a:bodyPr wrap="square">
            <a:spAutoFit/>
          </a:bodyPr>
          <a:lstStyle/>
          <a:p>
            <a:r>
              <a:rPr lang="en-PH" sz="3200" b="1" dirty="0"/>
              <a:t>Domain 5: (Self-)Employment and Resolution of Legal Issues</a:t>
            </a:r>
          </a:p>
          <a:p>
            <a:endParaRPr lang="en-PH" dirty="0" smtClean="0"/>
          </a:p>
          <a:p>
            <a:pPr algn="ctr"/>
            <a:endParaRPr lang="en-PH" sz="2400" b="1" dirty="0"/>
          </a:p>
          <a:p>
            <a:pPr marL="285750" indent="-285750">
              <a:buFont typeface="Wingdings" panose="05000000000000000000" pitchFamily="2" charset="2"/>
              <a:buChar char="Ø"/>
            </a:pPr>
            <a:r>
              <a:rPr lang="en-PH" sz="2400" b="1" dirty="0" smtClean="0"/>
              <a:t> </a:t>
            </a:r>
            <a:r>
              <a:rPr lang="en-PH" sz="2400" b="1" dirty="0"/>
              <a:t>Employment counselling, including job seeking training and rapid job </a:t>
            </a:r>
            <a:r>
              <a:rPr lang="en-PH" sz="2400" b="1" dirty="0" smtClean="0"/>
              <a:t>placement;</a:t>
            </a:r>
          </a:p>
          <a:p>
            <a:endParaRPr lang="en-PH" sz="2400" b="1" dirty="0"/>
          </a:p>
          <a:p>
            <a:pPr marL="285750" indent="-285750">
              <a:buFont typeface="Wingdings" panose="05000000000000000000" pitchFamily="2" charset="2"/>
              <a:buChar char="Ø"/>
            </a:pPr>
            <a:r>
              <a:rPr lang="en-PH" sz="2400" b="1" dirty="0" smtClean="0"/>
              <a:t>Development </a:t>
            </a:r>
            <a:r>
              <a:rPr lang="en-PH" sz="2400" b="1" dirty="0"/>
              <a:t>of vocational </a:t>
            </a:r>
            <a:r>
              <a:rPr lang="en-PH" sz="2400" b="1" dirty="0" smtClean="0"/>
              <a:t>skills;</a:t>
            </a:r>
          </a:p>
          <a:p>
            <a:endParaRPr lang="en-PH" sz="2400" b="1" dirty="0"/>
          </a:p>
          <a:p>
            <a:endParaRPr lang="en-PH" sz="2400" b="1" dirty="0" smtClean="0"/>
          </a:p>
          <a:p>
            <a:endParaRPr lang="en-PH" sz="2400" b="1" dirty="0"/>
          </a:p>
        </p:txBody>
      </p:sp>
    </p:spTree>
    <p:extLst>
      <p:ext uri="{BB962C8B-B14F-4D97-AF65-F5344CB8AC3E}">
        <p14:creationId xmlns:p14="http://schemas.microsoft.com/office/powerpoint/2010/main" xmlns="" val="1030277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12845"/>
            <a:ext cx="8382000" cy="5016758"/>
          </a:xfrm>
          <a:prstGeom prst="rect">
            <a:avLst/>
          </a:prstGeom>
          <a:solidFill>
            <a:srgbClr val="002060"/>
          </a:solidFill>
        </p:spPr>
        <p:txBody>
          <a:bodyPr wrap="square">
            <a:spAutoFit/>
          </a:bodyPr>
          <a:lstStyle/>
          <a:p>
            <a:r>
              <a:rPr lang="en-PH" sz="3200" b="1" dirty="0"/>
              <a:t>Domain 6: Vocational Skills and </a:t>
            </a:r>
            <a:r>
              <a:rPr lang="en-PH" sz="3200" b="1" dirty="0" smtClean="0"/>
              <a:t>  educational development</a:t>
            </a:r>
          </a:p>
          <a:p>
            <a:endParaRPr lang="en-PH" sz="2000" b="1" dirty="0" smtClean="0"/>
          </a:p>
          <a:p>
            <a:pPr algn="ctr"/>
            <a:r>
              <a:rPr lang="en-PH" sz="2400" b="1" u="sng" dirty="0" smtClean="0"/>
              <a:t>Some </a:t>
            </a:r>
            <a:r>
              <a:rPr lang="en-PH" sz="2400" b="1" u="sng" dirty="0"/>
              <a:t>of the </a:t>
            </a:r>
            <a:r>
              <a:rPr lang="en-PH" sz="2400" b="1" u="sng" dirty="0" smtClean="0"/>
              <a:t>positive outcomes </a:t>
            </a:r>
            <a:endParaRPr lang="en-PH" sz="2400" b="1" u="sng" dirty="0"/>
          </a:p>
          <a:p>
            <a:pPr algn="ctr"/>
            <a:endParaRPr lang="en-PH" sz="2400" b="1" u="sng" dirty="0" smtClean="0"/>
          </a:p>
          <a:p>
            <a:pPr marL="342900" indent="-342900">
              <a:buFont typeface="Wingdings" panose="05000000000000000000" pitchFamily="2" charset="2"/>
              <a:buChar char="Ø"/>
            </a:pPr>
            <a:r>
              <a:rPr lang="en-PH" sz="2000" b="1" dirty="0" smtClean="0"/>
              <a:t> experiencing higher levels of satisfaction and security, </a:t>
            </a:r>
          </a:p>
          <a:p>
            <a:pPr marL="342900" indent="-342900">
              <a:buFont typeface="Wingdings" panose="05000000000000000000" pitchFamily="2" charset="2"/>
              <a:buChar char="Ø"/>
            </a:pPr>
            <a:r>
              <a:rPr lang="en-PH" sz="2000" b="1" dirty="0" smtClean="0"/>
              <a:t>reducing </a:t>
            </a:r>
            <a:r>
              <a:rPr lang="en-PH" sz="2000" b="1" dirty="0"/>
              <a:t>the risk of relapse. </a:t>
            </a:r>
            <a:endParaRPr lang="en-PH" sz="2000" b="1" dirty="0" smtClean="0"/>
          </a:p>
          <a:p>
            <a:endParaRPr lang="en-PH" sz="2000" b="1" dirty="0"/>
          </a:p>
          <a:p>
            <a:r>
              <a:rPr lang="en-PH" sz="2800" b="1" dirty="0" smtClean="0"/>
              <a:t>Steps </a:t>
            </a:r>
            <a:r>
              <a:rPr lang="en-PH" sz="2800" b="1" dirty="0"/>
              <a:t>to make this possible include</a:t>
            </a:r>
            <a:r>
              <a:rPr lang="en-PH" sz="2800" b="1" dirty="0" smtClean="0"/>
              <a:t>:</a:t>
            </a:r>
          </a:p>
          <a:p>
            <a:pPr marL="342900" indent="-342900">
              <a:buFont typeface="Wingdings" panose="05000000000000000000" pitchFamily="2" charset="2"/>
              <a:buChar char="Ø"/>
            </a:pPr>
            <a:r>
              <a:rPr lang="en-PH" sz="2000" b="1" dirty="0" smtClean="0"/>
              <a:t> </a:t>
            </a:r>
            <a:r>
              <a:rPr lang="en-PH" sz="2000" b="1" dirty="0"/>
              <a:t>Making vocational assessment </a:t>
            </a:r>
          </a:p>
          <a:p>
            <a:pPr marL="342900" indent="-342900">
              <a:buFont typeface="Wingdings" panose="05000000000000000000" pitchFamily="2" charset="2"/>
              <a:buChar char="Ø"/>
            </a:pPr>
            <a:r>
              <a:rPr lang="en-PH" sz="2000" b="1" dirty="0" smtClean="0"/>
              <a:t>counselling </a:t>
            </a:r>
            <a:r>
              <a:rPr lang="en-PH" sz="2000" b="1" dirty="0"/>
              <a:t>services </a:t>
            </a:r>
            <a:r>
              <a:rPr lang="en-PH" sz="2000" b="1" dirty="0" smtClean="0"/>
              <a:t>as part </a:t>
            </a:r>
            <a:r>
              <a:rPr lang="en-PH" sz="2000" b="1" dirty="0"/>
              <a:t>of </a:t>
            </a:r>
            <a:r>
              <a:rPr lang="en-PH" sz="2000" b="1" dirty="0" smtClean="0"/>
              <a:t>rehabilitation</a:t>
            </a:r>
          </a:p>
          <a:p>
            <a:pPr marL="342900" indent="-342900">
              <a:buFont typeface="Wingdings" panose="05000000000000000000" pitchFamily="2" charset="2"/>
              <a:buChar char="Ø"/>
            </a:pPr>
            <a:r>
              <a:rPr lang="en-PH" sz="2000" b="1" dirty="0" smtClean="0"/>
              <a:t>social reintegration </a:t>
            </a:r>
            <a:r>
              <a:rPr lang="en-PH" sz="2000" b="1" dirty="0" err="1" smtClean="0"/>
              <a:t>programmes</a:t>
            </a:r>
            <a:r>
              <a:rPr lang="en-PH" sz="2000" b="1" dirty="0" smtClean="0"/>
              <a:t> </a:t>
            </a:r>
            <a:r>
              <a:rPr lang="en-PH" sz="2000" b="1" dirty="0"/>
              <a:t>aimed at the creation of sustainable </a:t>
            </a:r>
            <a:r>
              <a:rPr lang="en-PH" sz="2000" b="1" dirty="0" smtClean="0"/>
              <a:t>livelihoods</a:t>
            </a:r>
          </a:p>
          <a:p>
            <a:endParaRPr lang="en-PH" sz="2000" b="1" dirty="0"/>
          </a:p>
        </p:txBody>
      </p:sp>
    </p:spTree>
    <p:extLst>
      <p:ext uri="{BB962C8B-B14F-4D97-AF65-F5344CB8AC3E}">
        <p14:creationId xmlns:p14="http://schemas.microsoft.com/office/powerpoint/2010/main" xmlns="" val="2204624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51344"/>
            <a:ext cx="8382000" cy="1446550"/>
          </a:xfrm>
          <a:prstGeom prst="rect">
            <a:avLst/>
          </a:prstGeom>
          <a:solidFill>
            <a:srgbClr val="002060"/>
          </a:solidFill>
        </p:spPr>
        <p:txBody>
          <a:bodyPr wrap="square">
            <a:spAutoFit/>
          </a:bodyPr>
          <a:lstStyle/>
          <a:p>
            <a:pPr algn="ctr"/>
            <a:r>
              <a:rPr lang="en-PH" sz="3200" b="1" dirty="0"/>
              <a:t>Domain 7: Community integration and cultural renewal</a:t>
            </a:r>
          </a:p>
          <a:p>
            <a:endParaRPr lang="en-PH" sz="2400" b="1" dirty="0" smtClean="0"/>
          </a:p>
        </p:txBody>
      </p:sp>
      <p:sp>
        <p:nvSpPr>
          <p:cNvPr id="3" name="Rectangle 2"/>
          <p:cNvSpPr/>
          <p:nvPr/>
        </p:nvSpPr>
        <p:spPr>
          <a:xfrm>
            <a:off x="304800" y="2590874"/>
            <a:ext cx="8534400" cy="3293209"/>
          </a:xfrm>
          <a:prstGeom prst="rect">
            <a:avLst/>
          </a:prstGeom>
          <a:solidFill>
            <a:srgbClr val="002060"/>
          </a:solidFill>
        </p:spPr>
        <p:txBody>
          <a:bodyPr wrap="square">
            <a:spAutoFit/>
          </a:bodyPr>
          <a:lstStyle/>
          <a:p>
            <a:pPr algn="ctr"/>
            <a:r>
              <a:rPr lang="en-PH" sz="2800" b="1" dirty="0" smtClean="0"/>
              <a:t>Helpful Methods </a:t>
            </a:r>
            <a:endParaRPr lang="en-PH" sz="2800" b="1" dirty="0"/>
          </a:p>
          <a:p>
            <a:r>
              <a:rPr lang="en-PH" b="1" dirty="0" smtClean="0"/>
              <a:t>•  </a:t>
            </a:r>
            <a:r>
              <a:rPr lang="en-PH" b="1" dirty="0"/>
              <a:t>T</a:t>
            </a:r>
            <a:r>
              <a:rPr lang="en-PH" b="1" dirty="0" smtClean="0"/>
              <a:t>raining programs, weekend retreats, relapse prevention education;</a:t>
            </a:r>
          </a:p>
          <a:p>
            <a:endParaRPr lang="en-PH" b="1" dirty="0"/>
          </a:p>
          <a:p>
            <a:r>
              <a:rPr lang="en-PH" b="1" dirty="0"/>
              <a:t>• A</a:t>
            </a:r>
            <a:r>
              <a:rPr lang="en-PH" b="1" dirty="0" smtClean="0"/>
              <a:t>dditional </a:t>
            </a:r>
            <a:r>
              <a:rPr lang="en-PH" b="1" dirty="0"/>
              <a:t>counselling approaches that may help address severe psychological and emotional </a:t>
            </a:r>
            <a:r>
              <a:rPr lang="en-PH" b="1" dirty="0" smtClean="0"/>
              <a:t>trauma;</a:t>
            </a:r>
          </a:p>
          <a:p>
            <a:endParaRPr lang="en-PH" b="1" dirty="0"/>
          </a:p>
          <a:p>
            <a:r>
              <a:rPr lang="en-PH" b="1" dirty="0" smtClean="0"/>
              <a:t>• </a:t>
            </a:r>
            <a:r>
              <a:rPr lang="en-PH" b="1" dirty="0"/>
              <a:t>Used to facilitate cognitive-emotional integration, social bonding, and community </a:t>
            </a:r>
            <a:r>
              <a:rPr lang="en-PH" b="1" dirty="0" smtClean="0"/>
              <a:t>affiliation; Promoting </a:t>
            </a:r>
            <a:r>
              <a:rPr lang="en-PH" b="1" dirty="0"/>
              <a:t>self-expression and conflict resolution</a:t>
            </a:r>
          </a:p>
          <a:p>
            <a:r>
              <a:rPr lang="en-PH" b="1" dirty="0"/>
              <a:t>• P</a:t>
            </a:r>
            <a:r>
              <a:rPr lang="en-PH" b="1" dirty="0" smtClean="0"/>
              <a:t>romote </a:t>
            </a:r>
            <a:r>
              <a:rPr lang="en-PH" b="1" dirty="0"/>
              <a:t>a sense of purpose </a:t>
            </a:r>
          </a:p>
          <a:p>
            <a:endParaRPr lang="en-PH" b="1" dirty="0"/>
          </a:p>
          <a:p>
            <a:endParaRPr lang="en-PH" b="1" dirty="0"/>
          </a:p>
        </p:txBody>
      </p:sp>
    </p:spTree>
    <p:extLst>
      <p:ext uri="{BB962C8B-B14F-4D97-AF65-F5344CB8AC3E}">
        <p14:creationId xmlns:p14="http://schemas.microsoft.com/office/powerpoint/2010/main" xmlns="" val="43446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458200" cy="1200329"/>
          </a:xfrm>
          <a:prstGeom prst="rect">
            <a:avLst/>
          </a:prstGeom>
          <a:solidFill>
            <a:srgbClr val="002060"/>
          </a:solidFill>
        </p:spPr>
        <p:txBody>
          <a:bodyPr wrap="square">
            <a:spAutoFit/>
          </a:bodyPr>
          <a:lstStyle/>
          <a:p>
            <a:r>
              <a:rPr lang="en-PH" sz="3200" b="1" dirty="0"/>
              <a:t>Domain 8: Meaning and Purpose in Life</a:t>
            </a:r>
          </a:p>
          <a:p>
            <a:endParaRPr lang="en-PH" sz="2000" b="1" dirty="0"/>
          </a:p>
          <a:p>
            <a:r>
              <a:rPr lang="en-PH" sz="2000" b="1" dirty="0" smtClean="0"/>
              <a:t>-  </a:t>
            </a:r>
            <a:r>
              <a:rPr lang="en-PH" sz="2000" b="1" dirty="0"/>
              <a:t>is central to leading a full and healthy </a:t>
            </a:r>
            <a:r>
              <a:rPr lang="en-PH" sz="2000" b="1" dirty="0" smtClean="0"/>
              <a:t>life</a:t>
            </a:r>
            <a:endParaRPr lang="en-PH" sz="2000" b="1" dirty="0"/>
          </a:p>
        </p:txBody>
      </p:sp>
      <p:sp>
        <p:nvSpPr>
          <p:cNvPr id="3" name="Rectangle 2"/>
          <p:cNvSpPr/>
          <p:nvPr/>
        </p:nvSpPr>
        <p:spPr>
          <a:xfrm>
            <a:off x="152400" y="2209800"/>
            <a:ext cx="8763000" cy="415498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PH" sz="2400" b="1" dirty="0"/>
              <a:t>S</a:t>
            </a:r>
            <a:r>
              <a:rPr lang="en-PH" sz="2400" b="1" dirty="0" smtClean="0"/>
              <a:t>uggested Steps in assisting:</a:t>
            </a:r>
            <a:endParaRPr lang="en-PH" sz="2400" b="1" dirty="0"/>
          </a:p>
          <a:p>
            <a:r>
              <a:rPr lang="en-PH" sz="2400" b="1" dirty="0"/>
              <a:t>• Making an initial assessment, taking into account spiritual interests of clients, is useful in defining the content </a:t>
            </a:r>
            <a:r>
              <a:rPr lang="en-PH" sz="2400" b="1" dirty="0" smtClean="0"/>
              <a:t>of the </a:t>
            </a:r>
            <a:r>
              <a:rPr lang="en-PH" sz="2400" b="1" dirty="0"/>
              <a:t>therapeutic counselling </a:t>
            </a:r>
            <a:r>
              <a:rPr lang="en-PH" sz="2400" b="1" dirty="0" smtClean="0"/>
              <a:t>process;</a:t>
            </a:r>
          </a:p>
          <a:p>
            <a:endParaRPr lang="en-PH" sz="2400" b="1" dirty="0"/>
          </a:p>
          <a:p>
            <a:r>
              <a:rPr lang="en-PH" sz="2400" b="1" dirty="0"/>
              <a:t>• </a:t>
            </a:r>
            <a:r>
              <a:rPr lang="en-PH" sz="2400" b="1" dirty="0" smtClean="0"/>
              <a:t>Suggest </a:t>
            </a:r>
            <a:r>
              <a:rPr lang="en-PH" sz="2400" b="1" dirty="0"/>
              <a:t>different types and practices of spiritual practice, depending on the cultural context, might have </a:t>
            </a:r>
            <a:r>
              <a:rPr lang="en-PH" sz="2400" b="1" dirty="0" smtClean="0"/>
              <a:t>an added </a:t>
            </a:r>
            <a:r>
              <a:rPr lang="en-PH" sz="2400" b="1" dirty="0"/>
              <a:t>value (e.g., as a relaxation strategy to face fears, anxiety, anger, and create a mental sense of recovery and</a:t>
            </a:r>
          </a:p>
          <a:p>
            <a:r>
              <a:rPr lang="en-PH" sz="2400" b="1" dirty="0"/>
              <a:t>well-being</a:t>
            </a:r>
            <a:r>
              <a:rPr lang="en-PH" sz="2400" b="1" dirty="0" smtClean="0"/>
              <a:t>)</a:t>
            </a:r>
          </a:p>
          <a:p>
            <a:endParaRPr lang="en-PH" sz="2400" b="1" dirty="0"/>
          </a:p>
        </p:txBody>
      </p:sp>
    </p:spTree>
    <p:extLst>
      <p:ext uri="{BB962C8B-B14F-4D97-AF65-F5344CB8AC3E}">
        <p14:creationId xmlns:p14="http://schemas.microsoft.com/office/powerpoint/2010/main" xmlns="" val="1343485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778" y="381000"/>
            <a:ext cx="7620000" cy="6247864"/>
          </a:xfrm>
          <a:prstGeom prst="rect">
            <a:avLst/>
          </a:prstGeom>
          <a:solidFill>
            <a:srgbClr val="002060"/>
          </a:solidFill>
          <a:ln>
            <a:solidFill>
              <a:schemeClr val="accent6">
                <a:lumMod val="50000"/>
              </a:schemeClr>
            </a:solidFill>
          </a:ln>
          <a:effectLst>
            <a:glow rad="228600">
              <a:schemeClr val="accent5">
                <a:satMod val="175000"/>
                <a:alpha val="40000"/>
              </a:schemeClr>
            </a:glow>
            <a:outerShdw blurRad="152400" dist="317500" dir="5400000" sx="90000" sy="-19000" rotWithShape="0">
              <a:prstClr val="black">
                <a:alpha val="15000"/>
              </a:prstClr>
            </a:outerShdw>
            <a:softEdge rad="127000"/>
          </a:effectLst>
          <a:scene3d>
            <a:camera prst="perspectiveBelow"/>
            <a:lightRig rig="threePt" dir="t"/>
          </a:scene3d>
          <a:sp3d>
            <a:bevelT/>
          </a:sp3d>
        </p:spPr>
        <p:txBody>
          <a:bodyPr wrap="square">
            <a:spAutoFit/>
          </a:bodyPr>
          <a:lstStyle/>
          <a:p>
            <a:pPr algn="ctr"/>
            <a:endParaRPr lang="en-PH" sz="3200" b="1" dirty="0" smtClean="0"/>
          </a:p>
          <a:p>
            <a:pPr algn="ctr"/>
            <a:r>
              <a:rPr lang="en-PH" sz="4800" b="1" dirty="0" smtClean="0"/>
              <a:t>The Community-Based </a:t>
            </a:r>
            <a:r>
              <a:rPr lang="en-PH" sz="4800" b="1" dirty="0"/>
              <a:t>Aftercare Program for Recovering Drug Dependents: </a:t>
            </a:r>
            <a:endParaRPr lang="en-PH" sz="4800" b="1" dirty="0" smtClean="0"/>
          </a:p>
          <a:p>
            <a:pPr algn="ctr"/>
            <a:endParaRPr lang="en-PH" sz="4800" b="1" dirty="0" smtClean="0"/>
          </a:p>
          <a:p>
            <a:pPr algn="ctr"/>
            <a:r>
              <a:rPr lang="en-PH" sz="4800" b="1" dirty="0" smtClean="0"/>
              <a:t>A </a:t>
            </a:r>
            <a:r>
              <a:rPr lang="en-PH" sz="4800" b="1" dirty="0"/>
              <a:t>Multi-</a:t>
            </a:r>
            <a:r>
              <a:rPr lang="en-PH" sz="4800" b="1" dirty="0" err="1"/>
              <a:t>Sectoral</a:t>
            </a:r>
            <a:r>
              <a:rPr lang="en-PH" sz="4800" b="1" dirty="0"/>
              <a:t> Team Approach </a:t>
            </a:r>
            <a:endParaRPr lang="en-PH" sz="4800" b="1" dirty="0" smtClean="0"/>
          </a:p>
          <a:p>
            <a:pPr algn="ctr"/>
            <a:endParaRPr lang="en-PH" sz="3200" b="1" dirty="0"/>
          </a:p>
        </p:txBody>
      </p:sp>
    </p:spTree>
    <p:extLst>
      <p:ext uri="{BB962C8B-B14F-4D97-AF65-F5344CB8AC3E}">
        <p14:creationId xmlns:p14="http://schemas.microsoft.com/office/powerpoint/2010/main" xmlns="" val="2334558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1" y="381000"/>
            <a:ext cx="8610600" cy="609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066800" y="5181600"/>
            <a:ext cx="7162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000" b="1" dirty="0" smtClean="0"/>
              <a:t>DAVAO OPD AND AFTERCARE FACILITY</a:t>
            </a:r>
            <a:endParaRPr lang="en-PH" sz="4000" b="1" dirty="0"/>
          </a:p>
        </p:txBody>
      </p:sp>
    </p:spTree>
    <p:extLst>
      <p:ext uri="{BB962C8B-B14F-4D97-AF65-F5344CB8AC3E}">
        <p14:creationId xmlns:p14="http://schemas.microsoft.com/office/powerpoint/2010/main" xmlns="" val="207054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FTERCARE BUILDING\IMG_953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0110" y="457201"/>
            <a:ext cx="8102151" cy="64007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20109" y="5334000"/>
            <a:ext cx="8102151" cy="1524000"/>
          </a:xfrm>
          <a:prstGeom prst="rect">
            <a:avLst/>
          </a:prstGeom>
          <a:solidFill>
            <a:srgbClr val="00206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b="1" dirty="0" smtClean="0"/>
              <a:t>NEW DOH-TRC DAGUPAN OPD AND AFTERCARE FACILITY</a:t>
            </a:r>
          </a:p>
          <a:p>
            <a:pPr algn="ctr"/>
            <a:r>
              <a:rPr lang="en-PH" sz="3200" b="1" dirty="0" smtClean="0"/>
              <a:t>Turn-over Ceremony:</a:t>
            </a:r>
            <a:r>
              <a:rPr lang="en-PH" sz="3200" b="1" dirty="0"/>
              <a:t> SEPT. 28,2016 </a:t>
            </a:r>
          </a:p>
        </p:txBody>
      </p:sp>
    </p:spTree>
    <p:extLst>
      <p:ext uri="{BB962C8B-B14F-4D97-AF65-F5344CB8AC3E}">
        <p14:creationId xmlns:p14="http://schemas.microsoft.com/office/powerpoint/2010/main" xmlns="" val="2497108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228599" y="1080656"/>
            <a:ext cx="8645235" cy="5472544"/>
          </a:xfrm>
        </p:spPr>
        <p:txBody>
          <a:bodyPr>
            <a:normAutofit lnSpcReduction="10000"/>
          </a:bodyPr>
          <a:lstStyle/>
          <a:p>
            <a:pPr marL="0" indent="0">
              <a:buNone/>
            </a:pPr>
            <a:r>
              <a:rPr lang="en-PH" sz="1800" b="1" dirty="0" smtClean="0">
                <a:solidFill>
                  <a:srgbClr val="002060"/>
                </a:solidFill>
              </a:rPr>
              <a:t>PRE – ENTRY PHASE</a:t>
            </a:r>
          </a:p>
          <a:p>
            <a:pPr marL="0" indent="0">
              <a:buNone/>
            </a:pPr>
            <a:r>
              <a:rPr lang="en-PH" sz="1600" b="1" dirty="0" smtClean="0">
                <a:solidFill>
                  <a:srgbClr val="002060"/>
                </a:solidFill>
              </a:rPr>
              <a:t>ENTRY PHASE</a:t>
            </a:r>
          </a:p>
          <a:p>
            <a:pPr marL="0" indent="0">
              <a:buNone/>
            </a:pPr>
            <a:r>
              <a:rPr lang="en-PH" sz="1800" b="1" dirty="0" smtClean="0">
                <a:solidFill>
                  <a:srgbClr val="002060"/>
                </a:solidFill>
              </a:rPr>
              <a:t>INTENSIVE PHASE </a:t>
            </a:r>
          </a:p>
          <a:p>
            <a:pPr marL="0" indent="0">
              <a:buNone/>
            </a:pPr>
            <a:r>
              <a:rPr lang="en-PH" sz="1800" b="1" dirty="0" smtClean="0">
                <a:solidFill>
                  <a:srgbClr val="002060"/>
                </a:solidFill>
              </a:rPr>
              <a:t>CONTINUING PHASE</a:t>
            </a:r>
          </a:p>
          <a:p>
            <a:pPr marL="0" indent="0">
              <a:buNone/>
            </a:pPr>
            <a:endParaRPr lang="en-PH" sz="1600" b="1" dirty="0">
              <a:solidFill>
                <a:srgbClr val="002060"/>
              </a:solidFill>
            </a:endParaRPr>
          </a:p>
          <a:p>
            <a:pPr marL="0" indent="0">
              <a:buNone/>
            </a:pPr>
            <a:endParaRPr lang="en-PH" sz="1600" b="1" dirty="0" smtClean="0">
              <a:solidFill>
                <a:srgbClr val="002060"/>
              </a:solidFill>
            </a:endParaRPr>
          </a:p>
          <a:p>
            <a:pPr marL="0" indent="0">
              <a:buNone/>
            </a:pPr>
            <a:endParaRPr lang="en-PH" sz="1600" b="1" dirty="0">
              <a:solidFill>
                <a:srgbClr val="002060"/>
              </a:solidFill>
            </a:endParaRPr>
          </a:p>
          <a:p>
            <a:pPr marL="0" indent="0">
              <a:buNone/>
            </a:pPr>
            <a:endParaRPr lang="en-PH" sz="1600" b="1" dirty="0" smtClean="0">
              <a:solidFill>
                <a:srgbClr val="002060"/>
              </a:solidFill>
            </a:endParaRPr>
          </a:p>
          <a:p>
            <a:pPr marL="0" indent="0">
              <a:buNone/>
            </a:pPr>
            <a:endParaRPr lang="en-PH" sz="1600" b="1" dirty="0">
              <a:solidFill>
                <a:srgbClr val="002060"/>
              </a:solidFill>
            </a:endParaRPr>
          </a:p>
          <a:p>
            <a:pPr marL="0" indent="0">
              <a:buNone/>
            </a:pPr>
            <a:endParaRPr lang="en-PH" sz="1600" b="1" dirty="0" smtClean="0">
              <a:solidFill>
                <a:srgbClr val="002060"/>
              </a:solidFill>
            </a:endParaRPr>
          </a:p>
          <a:p>
            <a:pPr marL="0" indent="0">
              <a:buNone/>
            </a:pPr>
            <a:endParaRPr lang="en-PH" sz="1600" b="1" dirty="0">
              <a:solidFill>
                <a:srgbClr val="002060"/>
              </a:solidFill>
            </a:endParaRPr>
          </a:p>
          <a:p>
            <a:pPr marL="0" indent="0">
              <a:buNone/>
            </a:pPr>
            <a:endParaRPr lang="en-PH" sz="1600" b="1" dirty="0" smtClean="0">
              <a:solidFill>
                <a:srgbClr val="002060"/>
              </a:solidFill>
            </a:endParaRPr>
          </a:p>
          <a:p>
            <a:pPr marL="0" indent="0">
              <a:buNone/>
            </a:pPr>
            <a:endParaRPr lang="en-PH" sz="1600" b="1" dirty="0">
              <a:solidFill>
                <a:srgbClr val="002060"/>
              </a:solidFill>
            </a:endParaRPr>
          </a:p>
          <a:p>
            <a:pPr marL="0" indent="0">
              <a:buNone/>
            </a:pPr>
            <a:endParaRPr lang="en-PH" sz="1600" b="1" dirty="0" smtClean="0">
              <a:solidFill>
                <a:srgbClr val="002060"/>
              </a:solidFill>
            </a:endParaRPr>
          </a:p>
          <a:p>
            <a:pPr marL="0" indent="0">
              <a:buNone/>
            </a:pPr>
            <a:endParaRPr lang="en-PH" sz="1600" b="1" dirty="0">
              <a:solidFill>
                <a:srgbClr val="002060"/>
              </a:solidFill>
            </a:endParaRPr>
          </a:p>
          <a:p>
            <a:pPr marL="0" indent="0">
              <a:buNone/>
            </a:pPr>
            <a:endParaRPr lang="en-PH" sz="1600" b="1" dirty="0" smtClean="0">
              <a:solidFill>
                <a:srgbClr val="002060"/>
              </a:solidFill>
            </a:endParaRPr>
          </a:p>
          <a:p>
            <a:pPr marL="0" indent="0">
              <a:buNone/>
            </a:pPr>
            <a:r>
              <a:rPr lang="en-PH" sz="2000" b="1" dirty="0" smtClean="0">
                <a:solidFill>
                  <a:srgbClr val="002060"/>
                </a:solidFill>
              </a:rPr>
              <a:t>TERMINATION PHASE</a:t>
            </a:r>
            <a:endParaRPr lang="en-PH" sz="2000" b="1" dirty="0">
              <a:solidFill>
                <a:srgbClr val="002060"/>
              </a:solidFill>
            </a:endParaRPr>
          </a:p>
        </p:txBody>
      </p:sp>
      <p:sp>
        <p:nvSpPr>
          <p:cNvPr id="2" name="Title 1"/>
          <p:cNvSpPr>
            <a:spLocks noGrp="1"/>
          </p:cNvSpPr>
          <p:nvPr>
            <p:ph type="title"/>
          </p:nvPr>
        </p:nvSpPr>
        <p:spPr>
          <a:xfrm>
            <a:off x="1143000" y="152401"/>
            <a:ext cx="7162800" cy="762000"/>
          </a:xfrm>
          <a:solidFill>
            <a:srgbClr val="002060"/>
          </a:solidFill>
        </p:spPr>
        <p:txBody>
          <a:bodyPr/>
          <a:lstStyle/>
          <a:p>
            <a:r>
              <a:rPr lang="en-PH" sz="3200" dirty="0" smtClean="0">
                <a:solidFill>
                  <a:schemeClr val="tx1"/>
                </a:solidFill>
              </a:rPr>
              <a:t>AFTERCARE FLOW CHART</a:t>
            </a:r>
            <a:endParaRPr lang="en-PH" sz="3200" dirty="0">
              <a:solidFill>
                <a:schemeClr val="tx1"/>
              </a:solidFill>
            </a:endParaRPr>
          </a:p>
        </p:txBody>
      </p:sp>
      <p:sp>
        <p:nvSpPr>
          <p:cNvPr id="4" name="Rectangle 3"/>
          <p:cNvSpPr/>
          <p:nvPr/>
        </p:nvSpPr>
        <p:spPr>
          <a:xfrm>
            <a:off x="2933700" y="1080655"/>
            <a:ext cx="3332017" cy="51954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400" b="1" dirty="0" smtClean="0"/>
              <a:t>PRE-DISCHARGE CONFERENCE</a:t>
            </a:r>
            <a:endParaRPr lang="en-PH" sz="1400" b="1" dirty="0"/>
          </a:p>
        </p:txBody>
      </p:sp>
      <p:cxnSp>
        <p:nvCxnSpPr>
          <p:cNvPr id="6" name="Straight Arrow Connector 5"/>
          <p:cNvCxnSpPr>
            <a:stCxn id="4" idx="2"/>
          </p:cNvCxnSpPr>
          <p:nvPr/>
        </p:nvCxnSpPr>
        <p:spPr>
          <a:xfrm flipH="1">
            <a:off x="4457703" y="1600200"/>
            <a:ext cx="142006"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933700" y="1905000"/>
            <a:ext cx="3114673" cy="533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t>Report to DOH/ LGU</a:t>
            </a:r>
          </a:p>
          <a:p>
            <a:pPr algn="ctr"/>
            <a:r>
              <a:rPr lang="en-PH" b="1" dirty="0" smtClean="0"/>
              <a:t>Log-in by Clerk</a:t>
            </a:r>
            <a:endParaRPr lang="en-PH" b="1" dirty="0"/>
          </a:p>
        </p:txBody>
      </p:sp>
      <p:sp>
        <p:nvSpPr>
          <p:cNvPr id="20" name="Rectangle 19"/>
          <p:cNvSpPr/>
          <p:nvPr/>
        </p:nvSpPr>
        <p:spPr>
          <a:xfrm>
            <a:off x="2933700" y="3299003"/>
            <a:ext cx="2933700" cy="107859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t>Social intervention by</a:t>
            </a:r>
          </a:p>
          <a:p>
            <a:pPr algn="ctr"/>
            <a:r>
              <a:rPr lang="en-PH" b="1" dirty="0" smtClean="0"/>
              <a:t>SOCIAL WORKER</a:t>
            </a:r>
            <a:endParaRPr lang="en-PH" b="1" dirty="0"/>
          </a:p>
        </p:txBody>
      </p:sp>
      <p:sp>
        <p:nvSpPr>
          <p:cNvPr id="21" name="Rectangle 20"/>
          <p:cNvSpPr/>
          <p:nvPr/>
        </p:nvSpPr>
        <p:spPr>
          <a:xfrm>
            <a:off x="2750127" y="5261264"/>
            <a:ext cx="3505200" cy="56803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t>Supervise the services by PROGRAM DIRECTOR</a:t>
            </a:r>
            <a:endParaRPr lang="en-PH" b="1" dirty="0"/>
          </a:p>
        </p:txBody>
      </p:sp>
      <p:sp>
        <p:nvSpPr>
          <p:cNvPr id="22" name="Rectangle 21"/>
          <p:cNvSpPr/>
          <p:nvPr/>
        </p:nvSpPr>
        <p:spPr>
          <a:xfrm>
            <a:off x="3089998" y="6248400"/>
            <a:ext cx="27432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t>Exit Evaluation</a:t>
            </a:r>
            <a:endParaRPr lang="en-PH" b="1" dirty="0"/>
          </a:p>
        </p:txBody>
      </p:sp>
      <p:cxnSp>
        <p:nvCxnSpPr>
          <p:cNvPr id="25" name="Straight Arrow Connector 24"/>
          <p:cNvCxnSpPr/>
          <p:nvPr/>
        </p:nvCxnSpPr>
        <p:spPr>
          <a:xfrm flipH="1">
            <a:off x="4457703" y="2339901"/>
            <a:ext cx="19048" cy="959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2"/>
          </p:cNvCxnSpPr>
          <p:nvPr/>
        </p:nvCxnSpPr>
        <p:spPr>
          <a:xfrm>
            <a:off x="4400550" y="4377602"/>
            <a:ext cx="30308" cy="883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487143" y="5638800"/>
            <a:ext cx="15584"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7" name="Rectangle 1036"/>
          <p:cNvSpPr/>
          <p:nvPr/>
        </p:nvSpPr>
        <p:spPr>
          <a:xfrm>
            <a:off x="5368636" y="2514600"/>
            <a:ext cx="3505199" cy="5831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t>Psychological Interventions by PSYCHOLOGIST</a:t>
            </a:r>
            <a:endParaRPr lang="en-PH" b="1" dirty="0"/>
          </a:p>
        </p:txBody>
      </p:sp>
      <p:sp>
        <p:nvSpPr>
          <p:cNvPr id="1038" name="Rectangle 1037"/>
          <p:cNvSpPr/>
          <p:nvPr/>
        </p:nvSpPr>
        <p:spPr>
          <a:xfrm>
            <a:off x="6265717" y="3363623"/>
            <a:ext cx="2279072" cy="6035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t>Psychiatric Evaluation</a:t>
            </a:r>
            <a:endParaRPr lang="en-PH" b="1" dirty="0"/>
          </a:p>
        </p:txBody>
      </p:sp>
      <p:sp>
        <p:nvSpPr>
          <p:cNvPr id="1039" name="Rectangle 1038"/>
          <p:cNvSpPr/>
          <p:nvPr/>
        </p:nvSpPr>
        <p:spPr>
          <a:xfrm>
            <a:off x="5867400" y="4523509"/>
            <a:ext cx="2895600" cy="54725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t>Legal Assistance with the Legal Officers</a:t>
            </a:r>
          </a:p>
        </p:txBody>
      </p:sp>
      <p:sp>
        <p:nvSpPr>
          <p:cNvPr id="1040" name="Rectangle 1039"/>
          <p:cNvSpPr/>
          <p:nvPr/>
        </p:nvSpPr>
        <p:spPr>
          <a:xfrm>
            <a:off x="228600" y="2597727"/>
            <a:ext cx="2438400" cy="838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t>Physical/Medical Examination by MEDICAL OFFICER</a:t>
            </a:r>
            <a:endParaRPr lang="en-PH" b="1" dirty="0"/>
          </a:p>
        </p:txBody>
      </p:sp>
      <p:sp>
        <p:nvSpPr>
          <p:cNvPr id="1041" name="Rectangle 1040"/>
          <p:cNvSpPr/>
          <p:nvPr/>
        </p:nvSpPr>
        <p:spPr>
          <a:xfrm>
            <a:off x="228600" y="3771899"/>
            <a:ext cx="1828800" cy="60570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t>Random Urine Drug Test</a:t>
            </a:r>
            <a:endParaRPr lang="en-PH" b="1" dirty="0"/>
          </a:p>
        </p:txBody>
      </p:sp>
      <p:sp>
        <p:nvSpPr>
          <p:cNvPr id="1042" name="Rectangle 1041"/>
          <p:cNvSpPr/>
          <p:nvPr/>
        </p:nvSpPr>
        <p:spPr>
          <a:xfrm>
            <a:off x="228600" y="4523509"/>
            <a:ext cx="3624695" cy="54725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t>Spiritual and Moral Recovery by  religious leader/or </a:t>
            </a:r>
            <a:r>
              <a:rPr lang="en-PH" b="1" dirty="0" err="1" smtClean="0"/>
              <a:t>Ustadz</a:t>
            </a:r>
            <a:endParaRPr lang="en-PH" b="1" dirty="0"/>
          </a:p>
        </p:txBody>
      </p:sp>
      <p:cxnSp>
        <p:nvCxnSpPr>
          <p:cNvPr id="35" name="Straight Arrow Connector 34"/>
          <p:cNvCxnSpPr/>
          <p:nvPr/>
        </p:nvCxnSpPr>
        <p:spPr>
          <a:xfrm>
            <a:off x="3853295" y="3036092"/>
            <a:ext cx="0" cy="396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1040" idx="3"/>
          </p:cNvCxnSpPr>
          <p:nvPr/>
        </p:nvCxnSpPr>
        <p:spPr>
          <a:xfrm flipH="1" flipV="1">
            <a:off x="2667000" y="3016827"/>
            <a:ext cx="1186295" cy="19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104900" y="3413413"/>
            <a:ext cx="0" cy="3359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8" name="Straight Arrow Connector 1057"/>
          <p:cNvCxnSpPr/>
          <p:nvPr/>
        </p:nvCxnSpPr>
        <p:spPr>
          <a:xfrm>
            <a:off x="2590800" y="4062845"/>
            <a:ext cx="0" cy="3377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3" name="Straight Connector 1062"/>
          <p:cNvCxnSpPr/>
          <p:nvPr/>
        </p:nvCxnSpPr>
        <p:spPr>
          <a:xfrm>
            <a:off x="2590800" y="4074969"/>
            <a:ext cx="342900" cy="39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8" name="Straight Arrow Connector 1067"/>
          <p:cNvCxnSpPr/>
          <p:nvPr/>
        </p:nvCxnSpPr>
        <p:spPr>
          <a:xfrm flipH="1">
            <a:off x="4752109" y="2884990"/>
            <a:ext cx="13856" cy="349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1" name="Straight Arrow Connector 1070"/>
          <p:cNvCxnSpPr/>
          <p:nvPr/>
        </p:nvCxnSpPr>
        <p:spPr>
          <a:xfrm flipV="1">
            <a:off x="4745182" y="2884990"/>
            <a:ext cx="616527" cy="6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5" name="Straight Arrow Connector 1114"/>
          <p:cNvCxnSpPr/>
          <p:nvPr/>
        </p:nvCxnSpPr>
        <p:spPr>
          <a:xfrm>
            <a:off x="7405253" y="3234385"/>
            <a:ext cx="0" cy="129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387936" y="3016827"/>
            <a:ext cx="17317" cy="132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1" name="Straight Arrow Connector 1120"/>
          <p:cNvCxnSpPr/>
          <p:nvPr/>
        </p:nvCxnSpPr>
        <p:spPr>
          <a:xfrm>
            <a:off x="7121236" y="4231697"/>
            <a:ext cx="0" cy="291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2" name="Straight Connector 1131"/>
          <p:cNvCxnSpPr/>
          <p:nvPr/>
        </p:nvCxnSpPr>
        <p:spPr>
          <a:xfrm>
            <a:off x="5948794" y="4169781"/>
            <a:ext cx="1991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0" name="Straight Connector 1139"/>
          <p:cNvCxnSpPr/>
          <p:nvPr/>
        </p:nvCxnSpPr>
        <p:spPr>
          <a:xfrm>
            <a:off x="6265717" y="4169781"/>
            <a:ext cx="2216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6608617" y="4169781"/>
            <a:ext cx="2216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6899563" y="4169781"/>
            <a:ext cx="2216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19122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438400"/>
            <a:ext cx="7467600" cy="1631216"/>
          </a:xfrm>
          <a:prstGeom prst="rect">
            <a:avLst/>
          </a:prstGeom>
          <a:solidFill>
            <a:srgbClr val="002060"/>
          </a:solidFill>
          <a:ln>
            <a:solidFill>
              <a:schemeClr val="accent6">
                <a:lumMod val="50000"/>
              </a:schemeClr>
            </a:solidFill>
          </a:ln>
          <a:effectLst>
            <a:glow rad="228600">
              <a:schemeClr val="accent5">
                <a:satMod val="175000"/>
                <a:alpha val="40000"/>
              </a:schemeClr>
            </a:glow>
            <a:outerShdw blurRad="152400" dist="317500" dir="5400000" sx="90000" sy="-19000" rotWithShape="0">
              <a:prstClr val="black">
                <a:alpha val="15000"/>
              </a:prstClr>
            </a:outerShdw>
            <a:softEdge rad="317500"/>
          </a:effectLst>
          <a:scene3d>
            <a:camera prst="perspectiveBelow"/>
            <a:lightRig rig="balanced" dir="t">
              <a:rot lat="0" lon="0" rev="8700000"/>
            </a:lightRig>
          </a:scene3d>
          <a:sp3d>
            <a:bevelT w="190500" h="38100"/>
          </a:sp3d>
        </p:spPr>
        <p:txBody>
          <a:bodyPr wrap="square">
            <a:spAutoFit/>
          </a:bodyPr>
          <a:lstStyle/>
          <a:p>
            <a:r>
              <a:rPr lang="en-US" sz="10000" b="1" dirty="0">
                <a:latin typeface="Arial"/>
              </a:rPr>
              <a:t>Legal </a:t>
            </a:r>
            <a:r>
              <a:rPr lang="en-US" sz="10000" b="1" dirty="0" smtClean="0">
                <a:latin typeface="Arial"/>
              </a:rPr>
              <a:t>Basis  </a:t>
            </a:r>
            <a:endParaRPr lang="en-US" sz="10000" dirty="0">
              <a:latin typeface="Arial"/>
            </a:endParaRPr>
          </a:p>
        </p:txBody>
      </p:sp>
    </p:spTree>
    <p:extLst>
      <p:ext uri="{BB962C8B-B14F-4D97-AF65-F5344CB8AC3E}">
        <p14:creationId xmlns:p14="http://schemas.microsoft.com/office/powerpoint/2010/main" xmlns="" val="475697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946648"/>
          </a:xfrm>
          <a:solidFill>
            <a:srgbClr val="002060"/>
          </a:solidFill>
          <a:ln>
            <a:solidFill>
              <a:schemeClr val="accent6">
                <a:lumMod val="50000"/>
              </a:schemeClr>
            </a:solidFill>
          </a:ln>
          <a:effectLst>
            <a:innerShdw blurRad="114300">
              <a:prstClr val="black"/>
            </a:innerShdw>
            <a:softEdge rad="127000"/>
          </a:effectLst>
          <a:scene3d>
            <a:camera prst="orthographicFront">
              <a:rot lat="0" lon="0" rev="0"/>
            </a:camera>
            <a:lightRig rig="balanced" dir="t">
              <a:rot lat="0" lon="0" rev="8700000"/>
            </a:lightRig>
          </a:scene3d>
          <a:sp3d>
            <a:bevelT w="190500" h="38100"/>
          </a:sp3d>
        </p:spPr>
        <p:txBody>
          <a:bodyPr>
            <a:normAutofit/>
          </a:bodyPr>
          <a:lstStyle/>
          <a:p>
            <a:pPr marL="137160" indent="0" algn="ctr">
              <a:buNone/>
            </a:pPr>
            <a:endParaRPr lang="en-US" sz="1600" dirty="0">
              <a:solidFill>
                <a:srgbClr val="000000"/>
              </a:solidFill>
              <a:latin typeface="Arial"/>
            </a:endParaRPr>
          </a:p>
          <a:p>
            <a:pPr marL="137160" indent="0" algn="ctr">
              <a:buNone/>
            </a:pPr>
            <a:endParaRPr lang="en-US" sz="4600" b="1" i="0" u="none" strike="noStrike" baseline="0" dirty="0" smtClean="0">
              <a:latin typeface="Arial"/>
            </a:endParaRPr>
          </a:p>
          <a:p>
            <a:pPr marL="137160" indent="0" algn="ctr">
              <a:buNone/>
            </a:pPr>
            <a:r>
              <a:rPr lang="en-US" sz="4600" b="1" dirty="0" smtClean="0">
                <a:latin typeface="Arial"/>
              </a:rPr>
              <a:t>Duration of Aftercare</a:t>
            </a:r>
            <a:endParaRPr lang="en-US" sz="4600" b="1" dirty="0">
              <a:latin typeface="Arial"/>
            </a:endParaRPr>
          </a:p>
          <a:p>
            <a:pPr marL="137160" indent="0" algn="ctr">
              <a:buNone/>
            </a:pPr>
            <a:endParaRPr lang="en-US" sz="4000" b="1" i="0" u="none" strike="noStrike" baseline="0" dirty="0" smtClean="0">
              <a:latin typeface="Arial"/>
            </a:endParaRPr>
          </a:p>
          <a:p>
            <a:pPr marL="137160" indent="0" algn="ctr">
              <a:buNone/>
            </a:pPr>
            <a:r>
              <a:rPr lang="en-US" sz="4000" b="1" i="0" u="none" strike="noStrike" baseline="0" dirty="0" smtClean="0">
                <a:latin typeface="Arial"/>
              </a:rPr>
              <a:t>SEC. 56 of R.A. 9165 </a:t>
            </a:r>
          </a:p>
          <a:p>
            <a:endParaRPr lang="en-US" b="0" i="0" u="none" strike="noStrike" baseline="0" dirty="0" smtClean="0">
              <a:latin typeface="Arial"/>
            </a:endParaRPr>
          </a:p>
          <a:p>
            <a:pPr marL="0" indent="0" algn="ctr">
              <a:buNone/>
            </a:pPr>
            <a:r>
              <a:rPr lang="en-US" sz="4100" b="1" i="0" u="none" strike="noStrike" baseline="0" dirty="0" smtClean="0">
                <a:latin typeface="Tahoma"/>
              </a:rPr>
              <a:t>“</a:t>
            </a:r>
            <a:r>
              <a:rPr lang="en-US" sz="4100" b="1" i="0" u="none" strike="noStrike" baseline="0" dirty="0" smtClean="0">
                <a:solidFill>
                  <a:srgbClr val="FF0000"/>
                </a:solidFill>
                <a:latin typeface="Tahoma"/>
              </a:rPr>
              <a:t>period not exceeding 18 months</a:t>
            </a:r>
            <a:endParaRPr lang="en-US" sz="4100" b="1" dirty="0"/>
          </a:p>
        </p:txBody>
      </p:sp>
    </p:spTree>
    <p:extLst>
      <p:ext uri="{BB962C8B-B14F-4D97-AF65-F5344CB8AC3E}">
        <p14:creationId xmlns:p14="http://schemas.microsoft.com/office/powerpoint/2010/main" xmlns="" val="274776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664" y="609600"/>
            <a:ext cx="8486336" cy="5663089"/>
          </a:xfrm>
          <a:prstGeom prst="rect">
            <a:avLst/>
          </a:prstGeom>
          <a:solidFill>
            <a:srgbClr val="002060"/>
          </a:solidFill>
        </p:spPr>
        <p:txBody>
          <a:bodyPr wrap="square">
            <a:spAutoFit/>
          </a:bodyPr>
          <a:lstStyle/>
          <a:p>
            <a:pPr algn="ctr"/>
            <a:r>
              <a:rPr lang="en-PH" sz="2800" b="1" i="1" dirty="0"/>
              <a:t>Community reinforcement and contingency management</a:t>
            </a:r>
          </a:p>
          <a:p>
            <a:r>
              <a:rPr lang="en-PH" b="1" dirty="0"/>
              <a:t>These are </a:t>
            </a:r>
            <a:r>
              <a:rPr lang="en-PH" b="1" dirty="0" smtClean="0"/>
              <a:t>behavioral </a:t>
            </a:r>
            <a:r>
              <a:rPr lang="en-PH" b="1" dirty="0"/>
              <a:t>approaches directed at modifying </a:t>
            </a:r>
            <a:r>
              <a:rPr lang="en-PH" b="1" dirty="0" err="1"/>
              <a:t>behaviours</a:t>
            </a:r>
            <a:r>
              <a:rPr lang="en-PH" b="1" dirty="0"/>
              <a:t> that are underpinned by conditioned learning.</a:t>
            </a:r>
          </a:p>
          <a:p>
            <a:endParaRPr lang="en-PH" b="1" dirty="0"/>
          </a:p>
          <a:p>
            <a:endParaRPr lang="en-PH" b="1" dirty="0" smtClean="0"/>
          </a:p>
          <a:p>
            <a:endParaRPr lang="en-PH" b="1" dirty="0"/>
          </a:p>
          <a:p>
            <a:r>
              <a:rPr lang="en-PH" b="1" dirty="0"/>
              <a:t>• Clear definitions of the desirable </a:t>
            </a:r>
            <a:r>
              <a:rPr lang="en-PH" b="1" dirty="0" smtClean="0"/>
              <a:t>behavior </a:t>
            </a:r>
            <a:r>
              <a:rPr lang="en-PH" b="1" dirty="0"/>
              <a:t>(e.g., abstinence from illicit </a:t>
            </a:r>
            <a:r>
              <a:rPr lang="en-PH" b="1" dirty="0" smtClean="0"/>
              <a:t>drugs)</a:t>
            </a:r>
            <a:endParaRPr lang="en-PH" b="1" dirty="0"/>
          </a:p>
          <a:p>
            <a:r>
              <a:rPr lang="en-PH" b="1" dirty="0"/>
              <a:t>• Regular monitoring for the presence or absence of the desired </a:t>
            </a:r>
            <a:r>
              <a:rPr lang="en-PH" b="1" dirty="0" err="1"/>
              <a:t>behaviour</a:t>
            </a:r>
            <a:r>
              <a:rPr lang="en-PH" b="1" dirty="0"/>
              <a:t> (e.g., urine tests)</a:t>
            </a:r>
          </a:p>
          <a:p>
            <a:r>
              <a:rPr lang="en-PH" b="1" dirty="0"/>
              <a:t>• Specified rewards for the desired </a:t>
            </a:r>
            <a:r>
              <a:rPr lang="en-PH" b="1" dirty="0" err="1"/>
              <a:t>behaviour</a:t>
            </a:r>
            <a:r>
              <a:rPr lang="en-PH" b="1" dirty="0"/>
              <a:t> (e.g., money, vouchers, takeaway doses of substitution </a:t>
            </a:r>
            <a:r>
              <a:rPr lang="en-PH" b="1" dirty="0" smtClean="0"/>
              <a:t>medication, or </a:t>
            </a:r>
            <a:r>
              <a:rPr lang="en-PH" b="1" dirty="0"/>
              <a:t>lottery tickets); and</a:t>
            </a:r>
          </a:p>
          <a:p>
            <a:r>
              <a:rPr lang="en-PH" b="1" dirty="0"/>
              <a:t>• Positive personal feedback from staff for the desired </a:t>
            </a:r>
            <a:r>
              <a:rPr lang="en-PH" b="1" dirty="0" smtClean="0"/>
              <a:t>behavior</a:t>
            </a:r>
            <a:endParaRPr lang="en-PH" b="1" dirty="0"/>
          </a:p>
          <a:p>
            <a:endParaRPr lang="en-PH" b="1" dirty="0" smtClean="0"/>
          </a:p>
          <a:p>
            <a:r>
              <a:rPr lang="en-PH" b="1" dirty="0" smtClean="0"/>
              <a:t>Contingency </a:t>
            </a:r>
            <a:r>
              <a:rPr lang="en-PH" b="1" dirty="0"/>
              <a:t>management can be administered by staff with relatively little training</a:t>
            </a:r>
            <a:r>
              <a:rPr lang="en-PH" b="1" dirty="0" smtClean="0"/>
              <a:t>.</a:t>
            </a:r>
          </a:p>
          <a:p>
            <a:endParaRPr lang="en-PH" b="1" dirty="0"/>
          </a:p>
          <a:p>
            <a:endParaRPr lang="en-PH" b="1" dirty="0"/>
          </a:p>
        </p:txBody>
      </p:sp>
    </p:spTree>
    <p:extLst>
      <p:ext uri="{BB962C8B-B14F-4D97-AF65-F5344CB8AC3E}">
        <p14:creationId xmlns:p14="http://schemas.microsoft.com/office/powerpoint/2010/main" xmlns="" val="1588131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1110" y="457200"/>
            <a:ext cx="7772400" cy="5547673"/>
          </a:xfrm>
          <a:prstGeom prst="rect">
            <a:avLst/>
          </a:prstGeom>
          <a:solidFill>
            <a:srgbClr val="002060"/>
          </a:solidFill>
          <a:ln>
            <a:noFill/>
          </a:ln>
          <a:effectLst>
            <a:glow rad="228600">
              <a:schemeClr val="accent5">
                <a:satMod val="175000"/>
                <a:alpha val="40000"/>
              </a:schemeClr>
            </a:glow>
            <a:outerShdw blurRad="44450" dist="27940" dir="5400000" algn="ctr">
              <a:srgbClr val="000000">
                <a:alpha val="32000"/>
              </a:srgbClr>
            </a:outerShdw>
            <a:softEdge rad="317500"/>
          </a:effectLst>
          <a:scene3d>
            <a:camera prst="perspectiveFront"/>
            <a:lightRig rig="balanced" dir="t">
              <a:rot lat="0" lon="0" rev="8700000"/>
            </a:lightRig>
          </a:scene3d>
          <a:sp3d>
            <a:bevelT w="190500" h="38100" prst="artDeco"/>
          </a:sp3d>
        </p:spPr>
        <p:txBody>
          <a:bodyPr wrap="square">
            <a:spAutoFit/>
          </a:bodyPr>
          <a:lstStyle/>
          <a:p>
            <a:endParaRPr lang="en-US" sz="1050" b="0" i="0" u="none" strike="noStrike" baseline="0" dirty="0" smtClean="0">
              <a:solidFill>
                <a:srgbClr val="000000"/>
              </a:solidFill>
              <a:latin typeface="Arial"/>
            </a:endParaRPr>
          </a:p>
          <a:p>
            <a:r>
              <a:rPr lang="en-US" sz="3600" b="1" i="0" u="none" strike="noStrike" baseline="0" dirty="0" smtClean="0">
                <a:latin typeface="Arial"/>
              </a:rPr>
              <a:t>Legal Basis </a:t>
            </a:r>
            <a:endParaRPr lang="en-US" sz="3600" b="0" i="0" u="none" strike="noStrike" baseline="0" dirty="0" smtClean="0">
              <a:latin typeface="Arial"/>
            </a:endParaRPr>
          </a:p>
          <a:p>
            <a:r>
              <a:rPr lang="en-US" sz="1600" b="0" i="0" u="none" strike="noStrike" baseline="0" dirty="0" smtClean="0">
                <a:latin typeface="Wingdings"/>
              </a:rPr>
              <a:t></a:t>
            </a:r>
            <a:r>
              <a:rPr lang="en-US" sz="2800" b="1" i="0" u="none" strike="noStrike" baseline="0" dirty="0" smtClean="0">
                <a:latin typeface="Arial"/>
              </a:rPr>
              <a:t>SEC. 56 of R.A. 9165</a:t>
            </a:r>
          </a:p>
          <a:p>
            <a:r>
              <a:rPr lang="en-US" sz="2800" b="1" dirty="0" smtClean="0">
                <a:latin typeface="Arial"/>
              </a:rPr>
              <a:t>……….</a:t>
            </a:r>
            <a:r>
              <a:rPr lang="en-US" sz="2800" b="1" i="0" u="none" strike="noStrike" baseline="0" dirty="0" smtClean="0">
                <a:latin typeface="Tahoma"/>
              </a:rPr>
              <a:t> during the initial aftercare and follow up program of eighteen (18) months, the drug dependent requires further treatment and rehabilitation in the center, he/she shall be recommitted to the center for confinement. Thereafter, he/she may again be certified for temporary release and ordered released for another aftercare and follow up program pursuant to this Section </a:t>
            </a:r>
            <a:endParaRPr lang="en-US" sz="2800" b="1" dirty="0"/>
          </a:p>
        </p:txBody>
      </p:sp>
    </p:spTree>
    <p:extLst>
      <p:ext uri="{BB962C8B-B14F-4D97-AF65-F5344CB8AC3E}">
        <p14:creationId xmlns:p14="http://schemas.microsoft.com/office/powerpoint/2010/main" xmlns="" val="2183827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763000" cy="3785652"/>
          </a:xfrm>
          <a:prstGeom prst="rect">
            <a:avLst/>
          </a:prstGeom>
          <a:solidFill>
            <a:srgbClr val="002060"/>
          </a:solidFill>
          <a:ln>
            <a:solidFill>
              <a:schemeClr val="accent6">
                <a:lumMod val="50000"/>
              </a:schemeClr>
            </a:solidFill>
          </a:ln>
          <a:effectLst>
            <a:glow rad="228600">
              <a:schemeClr val="accent5">
                <a:satMod val="175000"/>
                <a:alpha val="40000"/>
              </a:schemeClr>
            </a:glow>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wrap="square">
            <a:spAutoFit/>
          </a:bodyPr>
          <a:lstStyle/>
          <a:p>
            <a:pPr algn="ctr"/>
            <a:endParaRPr lang="en-PH" sz="2000" b="1" dirty="0" smtClean="0">
              <a:latin typeface="Arial"/>
            </a:endParaRPr>
          </a:p>
          <a:p>
            <a:pPr algn="ctr"/>
            <a:r>
              <a:rPr lang="en-PH" sz="2000" b="1" dirty="0" smtClean="0">
                <a:latin typeface="Arial"/>
              </a:rPr>
              <a:t>BOARD </a:t>
            </a:r>
            <a:r>
              <a:rPr lang="en-PH" sz="2000" b="1" dirty="0">
                <a:latin typeface="Arial"/>
              </a:rPr>
              <a:t>REGULATION No. 1 </a:t>
            </a:r>
            <a:endParaRPr lang="en-PH" sz="2000" dirty="0">
              <a:latin typeface="Times New Roman"/>
            </a:endParaRPr>
          </a:p>
          <a:p>
            <a:pPr algn="ctr"/>
            <a:r>
              <a:rPr lang="en-PH" sz="2000" b="1" dirty="0">
                <a:latin typeface="Arial"/>
              </a:rPr>
              <a:t>Series of 2006 </a:t>
            </a:r>
            <a:endParaRPr lang="en-PH" sz="2000" dirty="0">
              <a:latin typeface="Arial"/>
            </a:endParaRPr>
          </a:p>
          <a:p>
            <a:pPr algn="ctr"/>
            <a:r>
              <a:rPr lang="en-PH" sz="2000" b="1" dirty="0">
                <a:latin typeface="Arial"/>
              </a:rPr>
              <a:t>SUBJECT: GUIDELINES IN THE IMPLEMENTATION OF THE AFTERCARE PROGRAM FOR RECOVERING DRUG DEPENDENTS </a:t>
            </a:r>
            <a:endParaRPr lang="en-PH" sz="2000" dirty="0">
              <a:latin typeface="Arial"/>
            </a:endParaRPr>
          </a:p>
          <a:p>
            <a:pPr algn="ctr"/>
            <a:endParaRPr lang="en-PH" sz="2000" dirty="0" smtClean="0">
              <a:latin typeface="Arial"/>
            </a:endParaRPr>
          </a:p>
          <a:p>
            <a:r>
              <a:rPr lang="en-PH" sz="2000" b="1" dirty="0" smtClean="0">
                <a:solidFill>
                  <a:schemeClr val="accent3"/>
                </a:solidFill>
                <a:latin typeface="Arial"/>
              </a:rPr>
              <a:t>……. Department </a:t>
            </a:r>
            <a:r>
              <a:rPr lang="en-PH" sz="2000" b="1" dirty="0">
                <a:solidFill>
                  <a:schemeClr val="accent3"/>
                </a:solidFill>
                <a:latin typeface="Arial"/>
              </a:rPr>
              <a:t>of Health (DOH), Department of Social Welfare and Development (DSWD) and other agencies in drug control, treatment and rehabilitation</a:t>
            </a:r>
            <a:r>
              <a:rPr lang="en-PH" sz="2000" dirty="0" smtClean="0">
                <a:latin typeface="Arial"/>
              </a:rPr>
              <a:t>,………..</a:t>
            </a:r>
          </a:p>
          <a:p>
            <a:endParaRPr lang="en-PH" sz="2000" dirty="0">
              <a:latin typeface="Arial"/>
            </a:endParaRPr>
          </a:p>
          <a:p>
            <a:r>
              <a:rPr lang="en-PH" sz="2000" dirty="0" smtClean="0">
                <a:latin typeface="Arial"/>
              </a:rPr>
              <a:t>. </a:t>
            </a:r>
            <a:endParaRPr lang="en-PH" sz="2000" dirty="0">
              <a:latin typeface="Arial"/>
            </a:endParaRPr>
          </a:p>
          <a:p>
            <a:pPr algn="ctr"/>
            <a:endParaRPr lang="en-PH" sz="2000" b="1" dirty="0" smtClean="0">
              <a:latin typeface="Arial"/>
            </a:endParaRPr>
          </a:p>
        </p:txBody>
      </p:sp>
    </p:spTree>
    <p:extLst>
      <p:ext uri="{BB962C8B-B14F-4D97-AF65-F5344CB8AC3E}">
        <p14:creationId xmlns:p14="http://schemas.microsoft.com/office/powerpoint/2010/main" xmlns="" val="2273201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05800" cy="4955203"/>
          </a:xfrm>
          <a:prstGeom prst="rect">
            <a:avLst/>
          </a:prstGeom>
          <a:solidFill>
            <a:srgbClr val="002060"/>
          </a:solidFill>
          <a:ln>
            <a:noFill/>
          </a:ln>
          <a:effectLst>
            <a:glow rad="228600">
              <a:schemeClr val="accent5">
                <a:satMod val="175000"/>
                <a:alpha val="40000"/>
              </a:schemeClr>
            </a:glow>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wrap="square">
            <a:spAutoFit/>
          </a:bodyPr>
          <a:lstStyle/>
          <a:p>
            <a:pPr algn="ctr"/>
            <a:endParaRPr lang="en-PH" sz="2800" dirty="0" smtClean="0">
              <a:latin typeface="Arial"/>
            </a:endParaRPr>
          </a:p>
          <a:p>
            <a:pPr algn="ctr"/>
            <a:r>
              <a:rPr lang="en-PH" sz="3200" b="1" dirty="0" smtClean="0">
                <a:latin typeface="Arial"/>
              </a:rPr>
              <a:t> </a:t>
            </a:r>
            <a:r>
              <a:rPr lang="en-PH" sz="3200" b="1" dirty="0">
                <a:latin typeface="Arial"/>
              </a:rPr>
              <a:t>“Aftercare</a:t>
            </a:r>
            <a:r>
              <a:rPr lang="en-PH" sz="3200" b="1" dirty="0" smtClean="0">
                <a:latin typeface="Arial"/>
              </a:rPr>
              <a:t>”</a:t>
            </a:r>
          </a:p>
          <a:p>
            <a:pPr algn="ctr"/>
            <a:r>
              <a:rPr lang="en-PH" sz="2800" b="1" dirty="0" smtClean="0">
                <a:latin typeface="Arial"/>
              </a:rPr>
              <a:t> - </a:t>
            </a:r>
            <a:r>
              <a:rPr lang="en-PH" sz="2800" dirty="0" smtClean="0">
                <a:latin typeface="Arial"/>
              </a:rPr>
              <a:t>is </a:t>
            </a:r>
            <a:r>
              <a:rPr lang="en-PH" sz="2800" dirty="0">
                <a:latin typeface="Arial"/>
              </a:rPr>
              <a:t>a broad range of community-based service supports designed to maintain benefit when the structured treatment has been completed. It may involve a continuation of individual or group counseling and other supports, but usually at a lower intensity and often by other agencies or organizations. </a:t>
            </a:r>
            <a:endParaRPr lang="en-PH" sz="2800" dirty="0" smtClean="0">
              <a:latin typeface="Arial"/>
            </a:endParaRPr>
          </a:p>
          <a:p>
            <a:pPr algn="ctr"/>
            <a:endParaRPr lang="en-PH" sz="2800" dirty="0">
              <a:latin typeface="Arial"/>
            </a:endParaRPr>
          </a:p>
          <a:p>
            <a:pPr algn="ctr"/>
            <a:endParaRPr lang="en-PH" sz="2800" dirty="0">
              <a:latin typeface="Arial"/>
            </a:endParaRPr>
          </a:p>
        </p:txBody>
      </p:sp>
    </p:spTree>
    <p:extLst>
      <p:ext uri="{BB962C8B-B14F-4D97-AF65-F5344CB8AC3E}">
        <p14:creationId xmlns:p14="http://schemas.microsoft.com/office/powerpoint/2010/main" xmlns="" val="71393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10600" cy="6586418"/>
          </a:xfrm>
          <a:prstGeom prst="rect">
            <a:avLst/>
          </a:prstGeom>
          <a:solidFill>
            <a:srgbClr val="002060"/>
          </a:solidFill>
          <a:ln>
            <a:noFill/>
          </a:ln>
          <a:effectLst>
            <a:glow rad="228600">
              <a:schemeClr val="accent5">
                <a:satMod val="175000"/>
                <a:alpha val="40000"/>
              </a:schemeClr>
            </a:glow>
            <a:innerShdw blurRad="114300">
              <a:prstClr val="black"/>
            </a:innerShdw>
            <a:reflection blurRad="6350" stA="52000" endA="300" endPos="35000" dir="5400000" sy="-100000" algn="bl" rotWithShape="0"/>
            <a:softEdge rad="63500"/>
          </a:effectLst>
          <a:scene3d>
            <a:camera prst="obliqueBottomRight"/>
            <a:lightRig rig="balanced" dir="t">
              <a:rot lat="0" lon="0" rev="8700000"/>
            </a:lightRig>
          </a:scene3d>
          <a:sp3d>
            <a:bevelT w="190500" h="38100"/>
          </a:sp3d>
        </p:spPr>
        <p:txBody>
          <a:bodyPr wrap="square">
            <a:spAutoFit/>
          </a:bodyPr>
          <a:lstStyle/>
          <a:p>
            <a:endParaRPr lang="en-PH" sz="800" dirty="0">
              <a:solidFill>
                <a:srgbClr val="000000"/>
              </a:solidFill>
              <a:latin typeface="Arial"/>
            </a:endParaRPr>
          </a:p>
          <a:p>
            <a:pPr algn="ctr"/>
            <a:r>
              <a:rPr lang="en-PH" sz="2000" b="1" dirty="0">
                <a:latin typeface="Arial"/>
              </a:rPr>
              <a:t>ARTICLE </a:t>
            </a:r>
            <a:r>
              <a:rPr lang="en-PH" sz="2000" b="1" dirty="0" smtClean="0">
                <a:latin typeface="Arial"/>
              </a:rPr>
              <a:t>III </a:t>
            </a:r>
            <a:endParaRPr lang="en-PH" sz="2000" dirty="0">
              <a:latin typeface="Arial"/>
            </a:endParaRPr>
          </a:p>
          <a:p>
            <a:pPr algn="ctr"/>
            <a:r>
              <a:rPr lang="en-PH" sz="2000" b="1" dirty="0">
                <a:latin typeface="Arial"/>
              </a:rPr>
              <a:t>AFTERCARE PROGRAM </a:t>
            </a:r>
            <a:endParaRPr lang="en-PH" sz="2000" dirty="0">
              <a:latin typeface="Arial"/>
            </a:endParaRPr>
          </a:p>
          <a:p>
            <a:pPr algn="ctr"/>
            <a:r>
              <a:rPr lang="en-PH" sz="2000" b="1" dirty="0">
                <a:latin typeface="Arial"/>
              </a:rPr>
              <a:t>SECTION 3. What is an Aftercare Program</a:t>
            </a:r>
            <a:r>
              <a:rPr lang="en-PH" sz="2000" dirty="0">
                <a:latin typeface="Arial"/>
              </a:rPr>
              <a:t>? </a:t>
            </a:r>
          </a:p>
          <a:p>
            <a:pPr algn="ctr"/>
            <a:endParaRPr lang="en-PH" sz="1400" dirty="0" smtClean="0">
              <a:latin typeface="Arial"/>
            </a:endParaRPr>
          </a:p>
          <a:p>
            <a:pPr algn="just"/>
            <a:r>
              <a:rPr lang="en-PH" sz="2000" b="1" dirty="0" smtClean="0">
                <a:solidFill>
                  <a:srgbClr val="FFC000"/>
                </a:solidFill>
                <a:latin typeface="Arial"/>
              </a:rPr>
              <a:t>An </a:t>
            </a:r>
            <a:r>
              <a:rPr lang="en-PH" sz="2000" b="1" dirty="0">
                <a:solidFill>
                  <a:srgbClr val="FFC000"/>
                </a:solidFill>
                <a:latin typeface="Arial"/>
              </a:rPr>
              <a:t>Aftercare Program (ACP) </a:t>
            </a:r>
            <a:r>
              <a:rPr lang="en-PH" sz="2000" b="1" dirty="0">
                <a:latin typeface="Arial"/>
              </a:rPr>
              <a:t>refers to services that help recovering drug-dependent persons to adapt to everyday community life, after completing earlier phases of treatment and rehabilitation. It provides an opportunity to address important issues and problems associated with abstinence and recovery. </a:t>
            </a:r>
            <a:endParaRPr lang="en-PH" sz="2000" b="1" dirty="0" smtClean="0">
              <a:latin typeface="Arial"/>
            </a:endParaRPr>
          </a:p>
          <a:p>
            <a:pPr algn="just"/>
            <a:endParaRPr lang="en-PH" sz="2000" b="1" dirty="0">
              <a:solidFill>
                <a:srgbClr val="FFC000"/>
              </a:solidFill>
              <a:latin typeface="Arial"/>
            </a:endParaRPr>
          </a:p>
          <a:p>
            <a:pPr algn="just"/>
            <a:r>
              <a:rPr lang="en-PH" sz="2000" b="1" dirty="0" smtClean="0">
                <a:solidFill>
                  <a:srgbClr val="FFC000"/>
                </a:solidFill>
                <a:latin typeface="Arial"/>
              </a:rPr>
              <a:t>Aftercare</a:t>
            </a:r>
            <a:r>
              <a:rPr lang="en-PH" sz="2000" b="1" dirty="0" smtClean="0">
                <a:latin typeface="Arial"/>
              </a:rPr>
              <a:t> </a:t>
            </a:r>
            <a:r>
              <a:rPr lang="en-PH" sz="2000" b="1" dirty="0">
                <a:latin typeface="Arial"/>
              </a:rPr>
              <a:t>provides a safe environment for continued support till it is no longer needed. Aftercare and </a:t>
            </a:r>
            <a:r>
              <a:rPr lang="en-PH" sz="2000" b="1" dirty="0" smtClean="0">
                <a:latin typeface="Arial"/>
              </a:rPr>
              <a:t>follow-up is </a:t>
            </a:r>
            <a:r>
              <a:rPr lang="en-PH" sz="2000" b="1" dirty="0">
                <a:latin typeface="Arial"/>
              </a:rPr>
              <a:t>an integral component of the treatment and rehabilitation process. It is </a:t>
            </a:r>
            <a:r>
              <a:rPr lang="en-PH" sz="2000" b="1" dirty="0" smtClean="0">
                <a:latin typeface="Arial"/>
              </a:rPr>
              <a:t>continuation </a:t>
            </a:r>
            <a:r>
              <a:rPr lang="en-PH" sz="2000" b="1" dirty="0">
                <a:latin typeface="Arial"/>
              </a:rPr>
              <a:t>of the rehabilitation process within the community after discharge from a treatment facility. </a:t>
            </a:r>
            <a:endParaRPr lang="en-PH" sz="2000" b="1" dirty="0" smtClean="0">
              <a:latin typeface="Arial"/>
            </a:endParaRPr>
          </a:p>
          <a:p>
            <a:pPr algn="just"/>
            <a:endParaRPr lang="en-PH" sz="2000" b="1" dirty="0">
              <a:latin typeface="Arial"/>
            </a:endParaRPr>
          </a:p>
          <a:p>
            <a:pPr algn="just"/>
            <a:r>
              <a:rPr lang="en-PH" sz="2000" b="1" dirty="0" smtClean="0">
                <a:solidFill>
                  <a:srgbClr val="FFC000"/>
                </a:solidFill>
                <a:latin typeface="Arial"/>
              </a:rPr>
              <a:t>The </a:t>
            </a:r>
            <a:r>
              <a:rPr lang="en-PH" sz="2000" b="1" dirty="0">
                <a:solidFill>
                  <a:srgbClr val="FFC000"/>
                </a:solidFill>
                <a:latin typeface="Arial"/>
              </a:rPr>
              <a:t>aftercare and follow-up program </a:t>
            </a:r>
            <a:r>
              <a:rPr lang="en-PH" sz="2000" b="1" dirty="0">
                <a:latin typeface="Arial"/>
              </a:rPr>
              <a:t>facilitates the client’s reintegration to the community and prevents relapse into drug dependency. The ACP is composed of medical, psycho-social, and economic programs which are focused on reviewing and consolidating the gains made during treatment. </a:t>
            </a:r>
          </a:p>
        </p:txBody>
      </p:sp>
    </p:spTree>
    <p:extLst>
      <p:ext uri="{BB962C8B-B14F-4D97-AF65-F5344CB8AC3E}">
        <p14:creationId xmlns:p14="http://schemas.microsoft.com/office/powerpoint/2010/main" xmlns="" val="1301580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153400" cy="4524315"/>
          </a:xfrm>
          <a:prstGeom prst="rect">
            <a:avLst/>
          </a:prstGeom>
          <a:solidFill>
            <a:srgbClr val="002060"/>
          </a:solidFill>
          <a:ln>
            <a:noFill/>
          </a:ln>
          <a:effectLst>
            <a:glow rad="228600">
              <a:schemeClr val="accent5">
                <a:satMod val="175000"/>
                <a:alpha val="40000"/>
              </a:schemeClr>
            </a:glow>
            <a:outerShdw blurRad="190500" dist="228600" dir="2700000" algn="ctr">
              <a:srgbClr val="000000">
                <a:alpha val="30000"/>
              </a:srgbClr>
            </a:outerShdw>
            <a:softEdge rad="317500"/>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PH" sz="3600" b="1" dirty="0"/>
              <a:t>SECTION 4. GOAL OF AFTERCARE PROGRAM </a:t>
            </a:r>
            <a:endParaRPr lang="en-PH" sz="3600" dirty="0"/>
          </a:p>
          <a:p>
            <a:pPr algn="ctr"/>
            <a:endParaRPr lang="en-PH" sz="3600" b="1" dirty="0" smtClean="0"/>
          </a:p>
          <a:p>
            <a:pPr algn="ctr"/>
            <a:r>
              <a:rPr lang="en-PH" sz="3600" b="1" dirty="0" smtClean="0"/>
              <a:t>The </a:t>
            </a:r>
            <a:r>
              <a:rPr lang="en-PH" sz="3600" b="1" dirty="0"/>
              <a:t>focus is for the client to achieve a </a:t>
            </a:r>
            <a:r>
              <a:rPr lang="en-PH" sz="3600" b="1" dirty="0" smtClean="0"/>
              <a:t>“holistic </a:t>
            </a:r>
            <a:r>
              <a:rPr lang="en-PH" sz="3600" b="1" dirty="0"/>
              <a:t>recovery” and provide support and guidance to prevent relapse into drug use</a:t>
            </a:r>
            <a:r>
              <a:rPr lang="en-PH" sz="3600" b="1" dirty="0" smtClean="0"/>
              <a:t>.</a:t>
            </a:r>
          </a:p>
          <a:p>
            <a:pPr algn="ctr"/>
            <a:r>
              <a:rPr lang="en-PH" sz="3600" b="1" dirty="0" smtClean="0"/>
              <a:t> </a:t>
            </a:r>
            <a:endParaRPr lang="en-PH" sz="3600" dirty="0"/>
          </a:p>
        </p:txBody>
      </p:sp>
    </p:spTree>
    <p:extLst>
      <p:ext uri="{BB962C8B-B14F-4D97-AF65-F5344CB8AC3E}">
        <p14:creationId xmlns:p14="http://schemas.microsoft.com/office/powerpoint/2010/main" xmlns="" val="978986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846" y="304800"/>
            <a:ext cx="8458200" cy="6186309"/>
          </a:xfrm>
          <a:prstGeom prst="rect">
            <a:avLst/>
          </a:prstGeom>
          <a:solidFill>
            <a:srgbClr val="002060"/>
          </a:solidFill>
          <a:ln>
            <a:noFill/>
          </a:ln>
          <a:effectLst>
            <a:glow rad="228600">
              <a:schemeClr val="accent5">
                <a:satMod val="175000"/>
                <a:alpha val="40000"/>
              </a:schemeClr>
            </a:glow>
            <a:outerShdw blurRad="190500" dist="228600" dir="2700000" algn="ctr">
              <a:srgbClr val="000000">
                <a:alpha val="30000"/>
              </a:srgbClr>
            </a:outerShdw>
            <a:softEdge rad="317500"/>
          </a:effectLst>
          <a:scene3d>
            <a:camera prst="obliqueBottomRight"/>
            <a:lightRig rig="glow" dir="t">
              <a:rot lat="0" lon="0" rev="4800000"/>
            </a:lightRig>
          </a:scene3d>
          <a:sp3d prstMaterial="matte">
            <a:bevelT w="127000" h="63500"/>
          </a:sp3d>
        </p:spPr>
        <p:txBody>
          <a:bodyPr wrap="square">
            <a:spAutoFit/>
          </a:bodyPr>
          <a:lstStyle/>
          <a:p>
            <a:r>
              <a:rPr lang="en-PH" sz="3600" b="1" dirty="0">
                <a:latin typeface="Arial"/>
              </a:rPr>
              <a:t>SECTION 5. OBJECTIVES </a:t>
            </a:r>
            <a:endParaRPr lang="en-PH" sz="3600" dirty="0">
              <a:latin typeface="Arial"/>
            </a:endParaRPr>
          </a:p>
          <a:p>
            <a:endParaRPr lang="en-PH" sz="3600" b="1" dirty="0" smtClean="0">
              <a:latin typeface="Arial"/>
            </a:endParaRPr>
          </a:p>
          <a:p>
            <a:r>
              <a:rPr lang="en-PH" sz="3600" b="1" dirty="0" smtClean="0">
                <a:latin typeface="Arial"/>
              </a:rPr>
              <a:t>General</a:t>
            </a:r>
            <a:r>
              <a:rPr lang="en-PH" sz="3600" dirty="0">
                <a:latin typeface="Arial"/>
              </a:rPr>
              <a:t>: </a:t>
            </a:r>
            <a:endParaRPr lang="en-PH" sz="3600" dirty="0" smtClean="0">
              <a:latin typeface="Arial"/>
            </a:endParaRPr>
          </a:p>
          <a:p>
            <a:endParaRPr lang="en-PH" sz="3600" dirty="0">
              <a:latin typeface="Arial"/>
            </a:endParaRPr>
          </a:p>
          <a:p>
            <a:r>
              <a:rPr lang="en-PH" sz="3600" dirty="0" smtClean="0">
                <a:latin typeface="Arial"/>
              </a:rPr>
              <a:t> To </a:t>
            </a:r>
            <a:r>
              <a:rPr lang="en-PH" sz="3600" dirty="0">
                <a:latin typeface="Arial"/>
              </a:rPr>
              <a:t>provide a program for recovering drug dependents who have been discharged from rehabilitation centers for reintegration and independent functioning within their families and communities and to prevent the recurrence of drug abuse or relapse. </a:t>
            </a:r>
            <a:endParaRPr lang="en-PH" sz="3600" dirty="0"/>
          </a:p>
        </p:txBody>
      </p:sp>
    </p:spTree>
    <p:extLst>
      <p:ext uri="{BB962C8B-B14F-4D97-AF65-F5344CB8AC3E}">
        <p14:creationId xmlns:p14="http://schemas.microsoft.com/office/powerpoint/2010/main" xmlns="" val="214418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5816977"/>
          </a:xfrm>
          <a:prstGeom prst="rect">
            <a:avLst/>
          </a:prstGeom>
          <a:solidFill>
            <a:srgbClr val="002060"/>
          </a:solidFill>
          <a:ln>
            <a:noFill/>
          </a:ln>
          <a:effectLst>
            <a:glow rad="228600">
              <a:schemeClr val="accent5">
                <a:satMod val="175000"/>
                <a:alpha val="40000"/>
              </a:schemeClr>
            </a:glow>
            <a:outerShdw blurRad="190500" dist="228600" dir="2700000" algn="ctr">
              <a:srgbClr val="000000">
                <a:alpha val="30000"/>
              </a:srgbClr>
            </a:outerShdw>
            <a:softEdge rad="127000"/>
          </a:effectLst>
          <a:scene3d>
            <a:camera prst="obliqueBottomRight"/>
            <a:lightRig rig="glow" dir="t">
              <a:rot lat="0" lon="0" rev="4800000"/>
            </a:lightRig>
          </a:scene3d>
          <a:sp3d prstMaterial="matte">
            <a:bevelT w="127000" h="63500" prst="angle"/>
          </a:sp3d>
        </p:spPr>
        <p:txBody>
          <a:bodyPr wrap="square">
            <a:spAutoFit/>
          </a:bodyPr>
          <a:lstStyle/>
          <a:p>
            <a:r>
              <a:rPr lang="en-PH" sz="3600" b="1" dirty="0">
                <a:latin typeface="Arial"/>
              </a:rPr>
              <a:t>Specific Objectives: </a:t>
            </a:r>
            <a:endParaRPr lang="en-PH" sz="3600" dirty="0">
              <a:latin typeface="Arial"/>
            </a:endParaRPr>
          </a:p>
          <a:p>
            <a:endParaRPr lang="en-PH" sz="2800" dirty="0" smtClean="0">
              <a:latin typeface="Arial"/>
            </a:endParaRPr>
          </a:p>
          <a:p>
            <a:r>
              <a:rPr lang="en-PH" sz="2800" b="1" dirty="0" smtClean="0">
                <a:latin typeface="Arial"/>
              </a:rPr>
              <a:t>1</a:t>
            </a:r>
            <a:r>
              <a:rPr lang="en-PH" sz="2800" b="1" dirty="0">
                <a:latin typeface="Arial"/>
              </a:rPr>
              <a:t>. To help recovering drug dependents cope and manage their cravings for prohibited drugs after discharge and to aid them in acquiring knowledge and skills to prevent or manage relapse; </a:t>
            </a:r>
          </a:p>
          <a:p>
            <a:endParaRPr lang="en-PH" sz="2800" b="1" dirty="0" smtClean="0">
              <a:latin typeface="Arial"/>
            </a:endParaRPr>
          </a:p>
          <a:p>
            <a:r>
              <a:rPr lang="en-PH" sz="2800" b="1" dirty="0" smtClean="0">
                <a:latin typeface="Arial"/>
              </a:rPr>
              <a:t>2</a:t>
            </a:r>
            <a:r>
              <a:rPr lang="en-PH" sz="2800" b="1" dirty="0">
                <a:latin typeface="Arial"/>
              </a:rPr>
              <a:t>. To develop for the recovering drug dependents new social networks and peer-group programs using new approaches that will operate in a self-help orientation under professional supervision; </a:t>
            </a:r>
          </a:p>
          <a:p>
            <a:r>
              <a:rPr lang="en-PH" sz="2800" b="1" dirty="0" smtClean="0">
                <a:latin typeface="Arial"/>
              </a:rPr>
              <a:t> </a:t>
            </a:r>
            <a:endParaRPr lang="en-PH" sz="2800" b="1" dirty="0">
              <a:latin typeface="Arial"/>
            </a:endParaRPr>
          </a:p>
        </p:txBody>
      </p:sp>
    </p:spTree>
    <p:extLst>
      <p:ext uri="{BB962C8B-B14F-4D97-AF65-F5344CB8AC3E}">
        <p14:creationId xmlns:p14="http://schemas.microsoft.com/office/powerpoint/2010/main" xmlns="" val="3041988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610600" cy="4524315"/>
          </a:xfrm>
          <a:prstGeom prst="rect">
            <a:avLst/>
          </a:prstGeom>
          <a:solidFill>
            <a:srgbClr val="002060"/>
          </a:solidFill>
          <a:ln>
            <a:noFill/>
          </a:ln>
          <a:effectLst>
            <a:glow rad="228600">
              <a:schemeClr val="accent5">
                <a:satMod val="175000"/>
                <a:alpha val="40000"/>
              </a:schemeClr>
            </a:glow>
            <a:outerShdw blurRad="190500" dist="2286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prst="angle"/>
          </a:sp3d>
        </p:spPr>
        <p:txBody>
          <a:bodyPr wrap="square">
            <a:spAutoFit/>
          </a:bodyPr>
          <a:lstStyle/>
          <a:p>
            <a:r>
              <a:rPr lang="en-PH" sz="3200" b="1" dirty="0">
                <a:latin typeface="Arial"/>
              </a:rPr>
              <a:t>3. To provide services designed to increase the recovering drug dependent’s self-reliance and integration into society through educational, vocational, and social programs; </a:t>
            </a:r>
            <a:endParaRPr lang="en-PH" sz="3200" b="1" dirty="0" smtClean="0">
              <a:latin typeface="Arial"/>
            </a:endParaRPr>
          </a:p>
          <a:p>
            <a:endParaRPr lang="en-PH" sz="3200" b="1" dirty="0">
              <a:latin typeface="Arial"/>
            </a:endParaRPr>
          </a:p>
          <a:p>
            <a:r>
              <a:rPr lang="en-PH" sz="3200" b="1" dirty="0">
                <a:latin typeface="Arial"/>
              </a:rPr>
              <a:t>4. To help patients identify and alleviate high risk factors of addiction and develop coping skills to deal with them; </a:t>
            </a:r>
          </a:p>
        </p:txBody>
      </p:sp>
    </p:spTree>
    <p:extLst>
      <p:ext uri="{BB962C8B-B14F-4D97-AF65-F5344CB8AC3E}">
        <p14:creationId xmlns:p14="http://schemas.microsoft.com/office/powerpoint/2010/main" xmlns="" val="3537666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305800" cy="4524315"/>
          </a:xfrm>
          <a:prstGeom prst="rect">
            <a:avLst/>
          </a:prstGeom>
          <a:solidFill>
            <a:srgbClr val="002060"/>
          </a:solidFill>
          <a:ln>
            <a:noFill/>
          </a:ln>
          <a:effectLst>
            <a:glow rad="228600">
              <a:schemeClr val="accent5">
                <a:satMod val="175000"/>
                <a:alpha val="40000"/>
              </a:schemeClr>
            </a:glow>
            <a:outerShdw blurRad="44450" dist="27940" dir="5400000" algn="ctr">
              <a:srgbClr val="000000">
                <a:alpha val="32000"/>
              </a:srgbClr>
            </a:outerShdw>
            <a:softEdge rad="127000"/>
          </a:effectLst>
          <a:scene3d>
            <a:camera prst="obliqueBottomRight"/>
            <a:lightRig rig="balanced" dir="t">
              <a:rot lat="0" lon="0" rev="8700000"/>
            </a:lightRig>
          </a:scene3d>
          <a:sp3d>
            <a:bevelT w="190500" h="38100" prst="angle"/>
          </a:sp3d>
        </p:spPr>
        <p:txBody>
          <a:bodyPr wrap="square">
            <a:spAutoFit/>
          </a:bodyPr>
          <a:lstStyle/>
          <a:p>
            <a:r>
              <a:rPr lang="en-PH" sz="3200" b="1" dirty="0">
                <a:latin typeface="Arial"/>
              </a:rPr>
              <a:t>5. To assist recovering drug-dependent persons develop positive social support system; and </a:t>
            </a:r>
          </a:p>
          <a:p>
            <a:endParaRPr lang="en-PH" sz="3200" b="1" dirty="0" smtClean="0">
              <a:latin typeface="Arial"/>
            </a:endParaRPr>
          </a:p>
          <a:p>
            <a:r>
              <a:rPr lang="en-PH" sz="3200" b="1" dirty="0" smtClean="0">
                <a:latin typeface="Arial"/>
              </a:rPr>
              <a:t>6</a:t>
            </a:r>
            <a:r>
              <a:rPr lang="en-PH" sz="3200" b="1" dirty="0">
                <a:latin typeface="Arial"/>
              </a:rPr>
              <a:t>. To develop community-based self-help support groups to assist drug-dependent persons in the recovery process, social reintegration, and maintenance of abstinence</a:t>
            </a:r>
            <a:endParaRPr lang="en-PH" sz="3200" b="1" dirty="0"/>
          </a:p>
        </p:txBody>
      </p:sp>
    </p:spTree>
    <p:extLst>
      <p:ext uri="{BB962C8B-B14F-4D97-AF65-F5344CB8AC3E}">
        <p14:creationId xmlns:p14="http://schemas.microsoft.com/office/powerpoint/2010/main" xmlns="" val="2870351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652" y="1143000"/>
            <a:ext cx="8229600" cy="3970318"/>
          </a:xfrm>
          <a:prstGeom prst="rect">
            <a:avLst/>
          </a:prstGeom>
          <a:solidFill>
            <a:srgbClr val="002060"/>
          </a:solidFill>
          <a:ln>
            <a:noFill/>
          </a:ln>
          <a:effectLst>
            <a:outerShdw blurRad="149987" dist="250190" dir="8460000" algn="ctr">
              <a:srgbClr val="000000">
                <a:alpha val="28000"/>
              </a:srgbClr>
            </a:outerShdw>
            <a:reflection blurRad="6350" stA="50000" endA="295" endPos="92000" dist="101600" dir="5400000" sy="-100000" algn="bl" rotWithShape="0"/>
            <a:softEdge rad="127000"/>
          </a:effectLst>
          <a:scene3d>
            <a:camera prst="perspectiveBelow"/>
            <a:lightRig rig="contrasting" dir="t">
              <a:rot lat="0" lon="0" rev="1500000"/>
            </a:lightRig>
          </a:scene3d>
          <a:sp3d prstMaterial="metal">
            <a:bevelT w="88900" h="88900"/>
          </a:sp3d>
        </p:spPr>
        <p:txBody>
          <a:bodyPr wrap="square">
            <a:spAutoFit/>
          </a:bodyPr>
          <a:lstStyle/>
          <a:p>
            <a:r>
              <a:rPr lang="en-PH" sz="3600" b="1" dirty="0"/>
              <a:t>SECTION 7. Who may Offer ACP? </a:t>
            </a:r>
            <a:endParaRPr lang="en-PH" sz="3600" b="1" dirty="0" smtClean="0"/>
          </a:p>
          <a:p>
            <a:endParaRPr lang="en-PH" sz="3600" b="1" dirty="0"/>
          </a:p>
          <a:p>
            <a:r>
              <a:rPr lang="en-PH" sz="3600" b="1" dirty="0" smtClean="0"/>
              <a:t>ACP </a:t>
            </a:r>
            <a:r>
              <a:rPr lang="en-PH" sz="3600" b="1" dirty="0"/>
              <a:t>may be offered by the original TRC as an outpatient or by trained aftercare program givers, under the supervision of a DOH- accredited physician. </a:t>
            </a:r>
          </a:p>
        </p:txBody>
      </p:sp>
    </p:spTree>
    <p:extLst>
      <p:ext uri="{BB962C8B-B14F-4D97-AF65-F5344CB8AC3E}">
        <p14:creationId xmlns:p14="http://schemas.microsoft.com/office/powerpoint/2010/main" xmlns="" val="187845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153400" cy="3447098"/>
          </a:xfrm>
          <a:prstGeom prst="rect">
            <a:avLst/>
          </a:prstGeom>
          <a:solidFill>
            <a:srgbClr val="002060"/>
          </a:solidFill>
        </p:spPr>
        <p:txBody>
          <a:bodyPr wrap="square">
            <a:spAutoFit/>
          </a:bodyPr>
          <a:lstStyle/>
          <a:p>
            <a:pPr algn="ctr"/>
            <a:r>
              <a:rPr lang="en-PH" sz="2800" b="1" dirty="0"/>
              <a:t>The Community Reinforcement Approach (CRA) </a:t>
            </a:r>
            <a:endParaRPr lang="en-PH" sz="2800" b="1" dirty="0" smtClean="0"/>
          </a:p>
          <a:p>
            <a:pPr marL="285750" indent="-285750">
              <a:buFont typeface="Wingdings" panose="05000000000000000000" pitchFamily="2" charset="2"/>
              <a:buChar char="Ø"/>
            </a:pPr>
            <a:r>
              <a:rPr lang="en-PH" dirty="0" smtClean="0"/>
              <a:t>is </a:t>
            </a:r>
            <a:r>
              <a:rPr lang="en-PH" dirty="0"/>
              <a:t>more broadly based in using social, recreational, familial and</a:t>
            </a:r>
          </a:p>
          <a:p>
            <a:r>
              <a:rPr lang="en-PH" dirty="0"/>
              <a:t>vocational </a:t>
            </a:r>
            <a:r>
              <a:rPr lang="en-PH" dirty="0" smtClean="0"/>
              <a:t>reinforces </a:t>
            </a:r>
            <a:r>
              <a:rPr lang="en-PH" dirty="0"/>
              <a:t>to aid clients in the recovery process</a:t>
            </a:r>
            <a:r>
              <a:rPr lang="en-PH" dirty="0" smtClean="0"/>
              <a:t>.</a:t>
            </a:r>
          </a:p>
          <a:p>
            <a:r>
              <a:rPr lang="en-PH" dirty="0" smtClean="0"/>
              <a:t> </a:t>
            </a:r>
          </a:p>
          <a:p>
            <a:pPr marL="285750" indent="-285750">
              <a:buFont typeface="Wingdings" panose="05000000000000000000" pitchFamily="2" charset="2"/>
              <a:buChar char="Ø"/>
            </a:pPr>
            <a:r>
              <a:rPr lang="en-PH" dirty="0" smtClean="0"/>
              <a:t>CRA </a:t>
            </a:r>
            <a:r>
              <a:rPr lang="en-PH" dirty="0"/>
              <a:t>integrates several treatment </a:t>
            </a:r>
            <a:r>
              <a:rPr lang="en-PH" dirty="0" smtClean="0"/>
              <a:t>components, including </a:t>
            </a:r>
            <a:r>
              <a:rPr lang="en-PH" dirty="0"/>
              <a:t>building motivation to quit, helping cessation of drug use, </a:t>
            </a:r>
            <a:r>
              <a:rPr lang="en-PH" dirty="0" err="1"/>
              <a:t>analysing</a:t>
            </a:r>
            <a:r>
              <a:rPr lang="en-PH" dirty="0"/>
              <a:t> drug use pattern, increasing </a:t>
            </a:r>
            <a:r>
              <a:rPr lang="en-PH" dirty="0" smtClean="0"/>
              <a:t>positive reinforcement</a:t>
            </a:r>
            <a:r>
              <a:rPr lang="en-PH" dirty="0"/>
              <a:t>, learning new coping </a:t>
            </a:r>
            <a:r>
              <a:rPr lang="en-PH" dirty="0" err="1"/>
              <a:t>behaviours</a:t>
            </a:r>
            <a:r>
              <a:rPr lang="en-PH" dirty="0"/>
              <a:t>, and involving significant others in the recovery process.</a:t>
            </a:r>
          </a:p>
          <a:p>
            <a:endParaRPr lang="en-PH" dirty="0" smtClean="0"/>
          </a:p>
          <a:p>
            <a:endParaRPr lang="en-PH" dirty="0" smtClean="0"/>
          </a:p>
        </p:txBody>
      </p:sp>
    </p:spTree>
    <p:extLst>
      <p:ext uri="{BB962C8B-B14F-4D97-AF65-F5344CB8AC3E}">
        <p14:creationId xmlns:p14="http://schemas.microsoft.com/office/powerpoint/2010/main" xmlns="" val="1605829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164" y="487740"/>
            <a:ext cx="8415997" cy="1569660"/>
          </a:xfrm>
          <a:prstGeom prst="rect">
            <a:avLst/>
          </a:prstGeom>
          <a:solidFill>
            <a:srgbClr val="0070C0"/>
          </a:solidFill>
          <a:ln>
            <a:noFill/>
          </a:ln>
          <a:effectLst>
            <a:glow rad="101600">
              <a:schemeClr val="accent6">
                <a:satMod val="175000"/>
                <a:alpha val="40000"/>
              </a:schemeClr>
            </a:glow>
            <a:outerShdw blurRad="107950" dist="12700" dir="5400000" algn="ctr">
              <a:srgbClr val="000000"/>
            </a:outerShdw>
            <a:softEdge rad="635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PH" sz="2400" b="1" dirty="0"/>
              <a:t>e</a:t>
            </a:r>
            <a:r>
              <a:rPr lang="en-PH" sz="2400" b="1" dirty="0" smtClean="0"/>
              <a:t>. </a:t>
            </a:r>
            <a:r>
              <a:rPr lang="en-PH" sz="2400" b="1" dirty="0"/>
              <a:t>Upon completion of the treatment and rehabilitation program, the client shall undertake an aftercare program as determined by the accredited physician or the Center TEC. </a:t>
            </a:r>
            <a:endParaRPr lang="en-PH" sz="2400" dirty="0"/>
          </a:p>
        </p:txBody>
      </p:sp>
      <p:sp>
        <p:nvSpPr>
          <p:cNvPr id="3" name="Rectangle 2"/>
          <p:cNvSpPr/>
          <p:nvPr/>
        </p:nvSpPr>
        <p:spPr>
          <a:xfrm>
            <a:off x="402100" y="3217545"/>
            <a:ext cx="8610600" cy="2954655"/>
          </a:xfrm>
          <a:prstGeom prst="rect">
            <a:avLst/>
          </a:prstGeom>
          <a:solidFill>
            <a:schemeClr val="accent5">
              <a:lumMod val="75000"/>
            </a:schemeClr>
          </a:solidFill>
          <a:ln>
            <a:noFill/>
          </a:ln>
          <a:effectLst>
            <a:outerShdw blurRad="107950" dist="12700" dir="5400000" algn="ctr">
              <a:srgbClr val="000000"/>
            </a:outerShdw>
            <a:softEdge rad="1270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endParaRPr lang="en-PH" dirty="0"/>
          </a:p>
          <a:p>
            <a:r>
              <a:rPr lang="en-PH" sz="2400" b="1" dirty="0"/>
              <a:t>f</a:t>
            </a:r>
            <a:r>
              <a:rPr lang="en-PH" sz="2400" b="1" dirty="0" smtClean="0"/>
              <a:t>. </a:t>
            </a:r>
            <a:r>
              <a:rPr lang="en-PH" sz="2400" b="1" dirty="0"/>
              <a:t>The TRC shall refer the patient for aftercare to support groups, self- help groups and other agencies providing aftercare-related services determined to be suitable for the client’s </a:t>
            </a:r>
            <a:r>
              <a:rPr lang="en-PH" sz="2400" b="1" dirty="0" smtClean="0"/>
              <a:t>needs;</a:t>
            </a:r>
          </a:p>
          <a:p>
            <a:r>
              <a:rPr lang="en-PH" sz="2400" b="1" dirty="0" smtClean="0"/>
              <a:t>(</a:t>
            </a:r>
            <a:r>
              <a:rPr lang="en-PH" sz="2400" b="1" dirty="0"/>
              <a:t>Example: Barangay </a:t>
            </a:r>
            <a:r>
              <a:rPr lang="en-PH" sz="2400" b="1" dirty="0" smtClean="0"/>
              <a:t>ADAC, NA, </a:t>
            </a:r>
            <a:r>
              <a:rPr lang="en-PH" sz="2400" b="1" dirty="0"/>
              <a:t>Provincial Social Workers and others). </a:t>
            </a:r>
            <a:endParaRPr lang="en-PH" sz="2400" b="1" dirty="0" smtClean="0"/>
          </a:p>
          <a:p>
            <a:endParaRPr lang="en-PH" sz="2400" b="1" dirty="0"/>
          </a:p>
        </p:txBody>
      </p:sp>
    </p:spTree>
    <p:extLst>
      <p:ext uri="{BB962C8B-B14F-4D97-AF65-F5344CB8AC3E}">
        <p14:creationId xmlns:p14="http://schemas.microsoft.com/office/powerpoint/2010/main" xmlns="" val="3175863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667000"/>
            <a:ext cx="8000999" cy="3539430"/>
          </a:xfrm>
          <a:prstGeom prst="rect">
            <a:avLst/>
          </a:prstGeom>
          <a:solidFill>
            <a:schemeClr val="accent4">
              <a:lumMod val="75000"/>
            </a:schemeClr>
          </a:solidFill>
          <a:ln w="76200">
            <a:solidFill>
              <a:schemeClr val="bg1"/>
            </a:solidFill>
          </a:ln>
          <a:effectLst>
            <a:glow rad="228600">
              <a:schemeClr val="accent4">
                <a:satMod val="175000"/>
                <a:alpha val="40000"/>
              </a:schemeClr>
            </a:glow>
            <a:innerShdw blurRad="63500" dist="50800" dir="10800000">
              <a:prstClr val="black">
                <a:alpha val="50000"/>
              </a:prstClr>
            </a:innerShdw>
            <a:softEdge rad="127000"/>
          </a:effectLst>
          <a:scene3d>
            <a:camera prst="perspectiveFront"/>
            <a:lightRig rig="threePt" dir="t"/>
          </a:scene3d>
          <a:sp3d>
            <a:bevelB/>
          </a:sp3d>
        </p:spPr>
        <p:txBody>
          <a:bodyPr wrap="square">
            <a:spAutoFit/>
          </a:bodyPr>
          <a:lstStyle/>
          <a:p>
            <a:pPr marL="514350" indent="-514350">
              <a:buAutoNum type="alphaLcParenR"/>
            </a:pPr>
            <a:r>
              <a:rPr lang="en-PH" sz="2800" b="1" dirty="0" smtClean="0">
                <a:solidFill>
                  <a:schemeClr val="bg1"/>
                </a:solidFill>
              </a:rPr>
              <a:t>Case </a:t>
            </a:r>
            <a:r>
              <a:rPr lang="en-PH" sz="2800" b="1" dirty="0">
                <a:solidFill>
                  <a:schemeClr val="bg1"/>
                </a:solidFill>
              </a:rPr>
              <a:t>Work and Individual Counseling </a:t>
            </a:r>
          </a:p>
          <a:p>
            <a:r>
              <a:rPr lang="en-PH" sz="2800" b="1" dirty="0" smtClean="0">
                <a:solidFill>
                  <a:schemeClr val="bg1"/>
                </a:solidFill>
              </a:rPr>
              <a:t>b</a:t>
            </a:r>
            <a:r>
              <a:rPr lang="en-PH" sz="2800" b="1" dirty="0">
                <a:solidFill>
                  <a:schemeClr val="bg1"/>
                </a:solidFill>
              </a:rPr>
              <a:t>) Group Work and Group Counseling </a:t>
            </a:r>
            <a:endParaRPr lang="en-PH" sz="2800" b="1" dirty="0" smtClean="0">
              <a:solidFill>
                <a:schemeClr val="bg1"/>
              </a:solidFill>
            </a:endParaRPr>
          </a:p>
          <a:p>
            <a:r>
              <a:rPr lang="en-PH" sz="2800" b="1" dirty="0" smtClean="0">
                <a:solidFill>
                  <a:schemeClr val="bg1"/>
                </a:solidFill>
              </a:rPr>
              <a:t>c</a:t>
            </a:r>
            <a:r>
              <a:rPr lang="en-PH" sz="2800" b="1" dirty="0">
                <a:solidFill>
                  <a:schemeClr val="bg1"/>
                </a:solidFill>
              </a:rPr>
              <a:t>) Recovery Training Session </a:t>
            </a:r>
            <a:endParaRPr lang="en-PH" sz="2800" b="1" dirty="0" smtClean="0">
              <a:solidFill>
                <a:schemeClr val="bg1"/>
              </a:solidFill>
            </a:endParaRPr>
          </a:p>
          <a:p>
            <a:r>
              <a:rPr lang="en-PH" sz="2800" b="1" dirty="0" smtClean="0">
                <a:solidFill>
                  <a:schemeClr val="bg1"/>
                </a:solidFill>
              </a:rPr>
              <a:t>d</a:t>
            </a:r>
            <a:r>
              <a:rPr lang="en-PH" sz="2800" b="1" dirty="0">
                <a:solidFill>
                  <a:schemeClr val="bg1"/>
                </a:solidFill>
              </a:rPr>
              <a:t>) Faith-Based </a:t>
            </a:r>
            <a:r>
              <a:rPr lang="en-PH" sz="2800" b="1" dirty="0" smtClean="0">
                <a:solidFill>
                  <a:schemeClr val="bg1"/>
                </a:solidFill>
              </a:rPr>
              <a:t>Session;</a:t>
            </a:r>
            <a:endParaRPr lang="en-PH" sz="2800" b="1" dirty="0">
              <a:solidFill>
                <a:schemeClr val="bg1"/>
              </a:solidFill>
            </a:endParaRPr>
          </a:p>
          <a:p>
            <a:r>
              <a:rPr lang="en-PH" sz="2800" b="1" dirty="0">
                <a:solidFill>
                  <a:schemeClr val="bg1"/>
                </a:solidFill>
              </a:rPr>
              <a:t>e) Family Counseling </a:t>
            </a:r>
            <a:endParaRPr lang="en-PH" sz="2800" b="1" dirty="0" smtClean="0">
              <a:solidFill>
                <a:schemeClr val="bg1"/>
              </a:solidFill>
            </a:endParaRPr>
          </a:p>
          <a:p>
            <a:r>
              <a:rPr lang="en-PH" sz="2800" b="1" dirty="0" smtClean="0">
                <a:solidFill>
                  <a:schemeClr val="bg1"/>
                </a:solidFill>
              </a:rPr>
              <a:t>f</a:t>
            </a:r>
            <a:r>
              <a:rPr lang="en-PH" sz="2800" b="1" dirty="0">
                <a:solidFill>
                  <a:schemeClr val="bg1"/>
                </a:solidFill>
              </a:rPr>
              <a:t>) Referral Services </a:t>
            </a:r>
            <a:endParaRPr lang="en-PH" sz="2800" b="1" dirty="0" smtClean="0">
              <a:solidFill>
                <a:schemeClr val="bg1"/>
              </a:solidFill>
            </a:endParaRPr>
          </a:p>
          <a:p>
            <a:r>
              <a:rPr lang="en-PH" sz="2800" b="1" dirty="0" smtClean="0">
                <a:solidFill>
                  <a:schemeClr val="bg1"/>
                </a:solidFill>
              </a:rPr>
              <a:t>g</a:t>
            </a:r>
            <a:r>
              <a:rPr lang="en-PH" sz="2800" b="1" dirty="0">
                <a:solidFill>
                  <a:schemeClr val="bg1"/>
                </a:solidFill>
              </a:rPr>
              <a:t>) Conduct of Parent Recovering Dependent Dialogue </a:t>
            </a:r>
          </a:p>
        </p:txBody>
      </p:sp>
      <p:sp>
        <p:nvSpPr>
          <p:cNvPr id="3" name="Rectangle 2"/>
          <p:cNvSpPr/>
          <p:nvPr/>
        </p:nvSpPr>
        <p:spPr>
          <a:xfrm>
            <a:off x="533400" y="304800"/>
            <a:ext cx="8001000" cy="1384995"/>
          </a:xfrm>
          <a:prstGeom prst="rect">
            <a:avLst/>
          </a:prstGeom>
          <a:solidFill>
            <a:srgbClr val="00B050"/>
          </a:solidFill>
          <a:ln>
            <a:noFill/>
          </a:ln>
          <a:effectLst>
            <a:outerShdw blurRad="107950" dist="12700" dir="5400000" algn="ctr">
              <a:srgbClr val="000000"/>
            </a:outerShdw>
            <a:softEdge rad="1270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PH" sz="2800" dirty="0" smtClean="0"/>
              <a:t> </a:t>
            </a:r>
            <a:r>
              <a:rPr lang="en-PH" sz="2800" dirty="0"/>
              <a:t>The Center shall also provide aftercare services (see Section 9 for the details) which may consist of any of the following services: </a:t>
            </a:r>
          </a:p>
        </p:txBody>
      </p:sp>
      <p:sp>
        <p:nvSpPr>
          <p:cNvPr id="5" name="Rectangle 4"/>
          <p:cNvSpPr/>
          <p:nvPr/>
        </p:nvSpPr>
        <p:spPr>
          <a:xfrm>
            <a:off x="3124200" y="1899995"/>
            <a:ext cx="3488455" cy="584775"/>
          </a:xfrm>
          <a:prstGeom prst="rect">
            <a:avLst/>
          </a:prstGeom>
          <a:solidFill>
            <a:srgbClr val="0070C0"/>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a:r>
              <a:rPr lang="en-PH" sz="3200" b="1" dirty="0"/>
              <a:t>1. Social Services </a:t>
            </a:r>
          </a:p>
        </p:txBody>
      </p:sp>
    </p:spTree>
    <p:extLst>
      <p:ext uri="{BB962C8B-B14F-4D97-AF65-F5344CB8AC3E}">
        <p14:creationId xmlns:p14="http://schemas.microsoft.com/office/powerpoint/2010/main" xmlns="" val="3855714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4228" y="304800"/>
            <a:ext cx="5519460" cy="646331"/>
          </a:xfrm>
          <a:prstGeom prst="rect">
            <a:avLst/>
          </a:prstGeom>
          <a:solidFill>
            <a:srgbClr val="0070C0"/>
          </a:solidFill>
          <a:ln>
            <a:noFill/>
          </a:ln>
          <a:effectLst>
            <a:glow rad="228600">
              <a:schemeClr val="accent4">
                <a:satMod val="175000"/>
                <a:alpha val="40000"/>
              </a:schemeClr>
            </a:glow>
            <a:outerShdw blurRad="107950" dist="12700" dir="5400000" algn="ctr">
              <a:srgbClr val="000000"/>
            </a:outerShdw>
            <a:softEdge rad="635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en-PH" sz="3600" b="1" dirty="0"/>
              <a:t>2. Psychological Services </a:t>
            </a:r>
            <a:endParaRPr lang="en-PH" sz="3600" dirty="0"/>
          </a:p>
        </p:txBody>
      </p:sp>
      <p:sp>
        <p:nvSpPr>
          <p:cNvPr id="4" name="Rectangle 3"/>
          <p:cNvSpPr/>
          <p:nvPr/>
        </p:nvSpPr>
        <p:spPr>
          <a:xfrm>
            <a:off x="457200" y="1219200"/>
            <a:ext cx="8382000" cy="5262979"/>
          </a:xfrm>
          <a:prstGeom prst="rect">
            <a:avLst/>
          </a:prstGeom>
          <a:solidFill>
            <a:srgbClr val="FFC000"/>
          </a:solidFill>
          <a:ln w="76200"/>
          <a:effectLst>
            <a:glow rad="228600">
              <a:schemeClr val="accent4">
                <a:satMod val="175000"/>
                <a:alpha val="40000"/>
              </a:schemeClr>
            </a:glow>
            <a:innerShdw blurRad="63500" dist="50800" dir="16200000">
              <a:prstClr val="black">
                <a:alpha val="50000"/>
              </a:prstClr>
            </a:innerShdw>
          </a:effectLst>
          <a:scene3d>
            <a:camera prst="perspectiveFront"/>
            <a:lightRig rig="threePt" dir="t"/>
          </a:scene3d>
          <a:sp3d>
            <a:bevelT w="152400" h="50800" prst="softRound"/>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457200" indent="-457200">
              <a:buAutoNum type="alphaLcParenR"/>
            </a:pPr>
            <a:r>
              <a:rPr lang="en-PH" sz="2800" dirty="0" smtClean="0">
                <a:solidFill>
                  <a:schemeClr val="bg1"/>
                </a:solidFill>
              </a:rPr>
              <a:t>Psychological </a:t>
            </a:r>
            <a:r>
              <a:rPr lang="en-PH" sz="2800" dirty="0">
                <a:solidFill>
                  <a:schemeClr val="bg1"/>
                </a:solidFill>
              </a:rPr>
              <a:t>assessment through administration of test and evaluation of </a:t>
            </a:r>
            <a:r>
              <a:rPr lang="en-PH" sz="2800" dirty="0" smtClean="0">
                <a:solidFill>
                  <a:schemeClr val="bg1"/>
                </a:solidFill>
              </a:rPr>
              <a:t>client;</a:t>
            </a:r>
          </a:p>
          <a:p>
            <a:endParaRPr lang="en-PH" sz="2800" dirty="0" smtClean="0">
              <a:solidFill>
                <a:schemeClr val="bg1"/>
              </a:solidFill>
            </a:endParaRPr>
          </a:p>
          <a:p>
            <a:r>
              <a:rPr lang="en-PH" sz="2800" dirty="0" smtClean="0">
                <a:solidFill>
                  <a:schemeClr val="bg1"/>
                </a:solidFill>
              </a:rPr>
              <a:t>b</a:t>
            </a:r>
            <a:r>
              <a:rPr lang="en-PH" sz="2800" dirty="0">
                <a:solidFill>
                  <a:schemeClr val="bg1"/>
                </a:solidFill>
              </a:rPr>
              <a:t>) Provision of psychological counseling to improve client’s positive </a:t>
            </a:r>
            <a:r>
              <a:rPr lang="en-PH" sz="2800" dirty="0" smtClean="0">
                <a:solidFill>
                  <a:schemeClr val="bg1"/>
                </a:solidFill>
              </a:rPr>
              <a:t>attitude;</a:t>
            </a:r>
          </a:p>
          <a:p>
            <a:endParaRPr lang="en-PH" sz="2800" dirty="0">
              <a:solidFill>
                <a:schemeClr val="bg1"/>
              </a:solidFill>
            </a:endParaRPr>
          </a:p>
          <a:p>
            <a:r>
              <a:rPr lang="en-PH" sz="2800" dirty="0">
                <a:solidFill>
                  <a:schemeClr val="bg1"/>
                </a:solidFill>
              </a:rPr>
              <a:t>c) Psychotherapeutic </a:t>
            </a:r>
            <a:r>
              <a:rPr lang="en-PH" sz="2800" dirty="0" smtClean="0">
                <a:solidFill>
                  <a:schemeClr val="bg1"/>
                </a:solidFill>
              </a:rPr>
              <a:t>management;</a:t>
            </a:r>
          </a:p>
          <a:p>
            <a:r>
              <a:rPr lang="en-PH" sz="2800" dirty="0" smtClean="0">
                <a:solidFill>
                  <a:schemeClr val="bg1"/>
                </a:solidFill>
              </a:rPr>
              <a:t> </a:t>
            </a:r>
          </a:p>
          <a:p>
            <a:r>
              <a:rPr lang="en-PH" sz="2800" dirty="0" smtClean="0">
                <a:solidFill>
                  <a:schemeClr val="bg1"/>
                </a:solidFill>
              </a:rPr>
              <a:t>d</a:t>
            </a:r>
            <a:r>
              <a:rPr lang="en-PH" sz="2800" dirty="0">
                <a:solidFill>
                  <a:schemeClr val="bg1"/>
                </a:solidFill>
              </a:rPr>
              <a:t>) Group therapy session with </a:t>
            </a:r>
            <a:r>
              <a:rPr lang="en-PH" sz="2800" dirty="0" smtClean="0">
                <a:solidFill>
                  <a:schemeClr val="bg1"/>
                </a:solidFill>
              </a:rPr>
              <a:t>psychiatrists</a:t>
            </a:r>
          </a:p>
          <a:p>
            <a:endParaRPr lang="en-PH" sz="2800" dirty="0">
              <a:solidFill>
                <a:schemeClr val="bg1"/>
              </a:solidFill>
            </a:endParaRPr>
          </a:p>
          <a:p>
            <a:r>
              <a:rPr lang="en-PH" sz="2800" dirty="0" smtClean="0">
                <a:solidFill>
                  <a:schemeClr val="bg1"/>
                </a:solidFill>
              </a:rPr>
              <a:t> </a:t>
            </a:r>
            <a:r>
              <a:rPr lang="en-PH" sz="2800" dirty="0">
                <a:solidFill>
                  <a:schemeClr val="bg1"/>
                </a:solidFill>
              </a:rPr>
              <a:t>e) Referral of client for further psychiatric treatment </a:t>
            </a:r>
          </a:p>
        </p:txBody>
      </p:sp>
    </p:spTree>
    <p:extLst>
      <p:ext uri="{BB962C8B-B14F-4D97-AF65-F5344CB8AC3E}">
        <p14:creationId xmlns:p14="http://schemas.microsoft.com/office/powerpoint/2010/main" xmlns="" val="2213790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673387"/>
            <a:ext cx="3852337" cy="646331"/>
          </a:xfrm>
          <a:prstGeom prst="rect">
            <a:avLst/>
          </a:prstGeom>
          <a:solidFill>
            <a:srgbClr val="0070C0"/>
          </a:solidFill>
          <a:effectLst>
            <a:glow rad="228600">
              <a:schemeClr val="accent5">
                <a:satMod val="175000"/>
                <a:alpha val="40000"/>
              </a:schemeClr>
            </a:glow>
            <a:innerShdw blurRad="63500" dist="50800" dir="8100000">
              <a:prstClr val="black">
                <a:alpha val="50000"/>
              </a:prstClr>
            </a:innerShdw>
          </a:effectLst>
        </p:spPr>
        <p:txBody>
          <a:bodyPr wrap="none">
            <a:spAutoFit/>
          </a:bodyPr>
          <a:lstStyle/>
          <a:p>
            <a:r>
              <a:rPr lang="en-PH" sz="3600" b="1" dirty="0"/>
              <a:t>3. Other Services </a:t>
            </a:r>
            <a:endParaRPr lang="en-PH" sz="3600" dirty="0"/>
          </a:p>
        </p:txBody>
      </p:sp>
      <p:sp>
        <p:nvSpPr>
          <p:cNvPr id="3" name="Rectangle 2"/>
          <p:cNvSpPr/>
          <p:nvPr/>
        </p:nvSpPr>
        <p:spPr>
          <a:xfrm>
            <a:off x="381000" y="1828800"/>
            <a:ext cx="8382000" cy="3970318"/>
          </a:xfrm>
          <a:prstGeom prst="rect">
            <a:avLst/>
          </a:prstGeom>
          <a:solidFill>
            <a:srgbClr val="002060"/>
          </a:solidFill>
          <a:ln>
            <a:solidFill>
              <a:srgbClr val="002060"/>
            </a:solidFill>
          </a:ln>
          <a:effectLst>
            <a:glow rad="228600">
              <a:schemeClr val="accent5">
                <a:satMod val="175000"/>
                <a:alpha val="40000"/>
              </a:schemeClr>
            </a:glow>
            <a:softEdge rad="127000"/>
          </a:effectLst>
        </p:spPr>
        <p:txBody>
          <a:bodyPr wrap="square">
            <a:spAutoFit/>
          </a:bodyPr>
          <a:lstStyle/>
          <a:p>
            <a:pPr marL="971550" lvl="1" indent="-514350">
              <a:buAutoNum type="alphaLcParenR"/>
            </a:pPr>
            <a:r>
              <a:rPr lang="en-PH" sz="2800" dirty="0" err="1" smtClean="0"/>
              <a:t>Narco</a:t>
            </a:r>
            <a:r>
              <a:rPr lang="en-PH" sz="2800" dirty="0" smtClean="0"/>
              <a:t>-Urine </a:t>
            </a:r>
            <a:r>
              <a:rPr lang="en-PH" sz="2800" dirty="0"/>
              <a:t>Test </a:t>
            </a:r>
            <a:endParaRPr lang="en-PH" sz="2800" dirty="0" smtClean="0"/>
          </a:p>
          <a:p>
            <a:endParaRPr lang="en-PH" sz="2800" dirty="0" smtClean="0"/>
          </a:p>
          <a:p>
            <a:r>
              <a:rPr lang="en-PH" sz="2800" dirty="0" smtClean="0"/>
              <a:t>       b</a:t>
            </a:r>
            <a:r>
              <a:rPr lang="en-PH" sz="2800" dirty="0"/>
              <a:t>) Coordination with GO’s/NGO’s re: other </a:t>
            </a:r>
            <a:r>
              <a:rPr lang="en-PH" sz="2800" dirty="0" smtClean="0"/>
              <a:t>   support </a:t>
            </a:r>
            <a:r>
              <a:rPr lang="en-PH" sz="2800" dirty="0"/>
              <a:t>services </a:t>
            </a:r>
            <a:endParaRPr lang="en-PH" sz="2800" dirty="0" smtClean="0"/>
          </a:p>
          <a:p>
            <a:endParaRPr lang="en-PH" sz="2800" dirty="0"/>
          </a:p>
          <a:p>
            <a:pPr marL="514350" indent="-514350">
              <a:buAutoNum type="arabicPeriod"/>
            </a:pPr>
            <a:r>
              <a:rPr lang="en-PH" sz="2800" dirty="0" smtClean="0"/>
              <a:t>During </a:t>
            </a:r>
            <a:r>
              <a:rPr lang="en-PH" sz="2800" dirty="0"/>
              <a:t>this period, the patient shall be required to attend the services prescribed by the accredited physician or the Center TEC</a:t>
            </a:r>
            <a:r>
              <a:rPr lang="en-PH" sz="2800" dirty="0" smtClean="0"/>
              <a:t>.</a:t>
            </a:r>
          </a:p>
          <a:p>
            <a:r>
              <a:rPr lang="en-PH" sz="2800" dirty="0" smtClean="0">
                <a:solidFill>
                  <a:schemeClr val="bg1"/>
                </a:solidFill>
              </a:rPr>
              <a:t> </a:t>
            </a:r>
            <a:endParaRPr lang="en-PH" sz="2800" dirty="0">
              <a:solidFill>
                <a:schemeClr val="bg1"/>
              </a:solidFill>
            </a:endParaRPr>
          </a:p>
        </p:txBody>
      </p:sp>
    </p:spTree>
    <p:extLst>
      <p:ext uri="{BB962C8B-B14F-4D97-AF65-F5344CB8AC3E}">
        <p14:creationId xmlns:p14="http://schemas.microsoft.com/office/powerpoint/2010/main" xmlns="" val="3468462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105" y="621497"/>
            <a:ext cx="8229600" cy="5170646"/>
          </a:xfrm>
          <a:prstGeom prst="rect">
            <a:avLst/>
          </a:prstGeom>
          <a:solidFill>
            <a:schemeClr val="accent4">
              <a:lumMod val="50000"/>
            </a:schemeClr>
          </a:solidFill>
          <a:ln>
            <a:noFill/>
          </a:ln>
          <a:effectLst>
            <a:glow rad="228600">
              <a:schemeClr val="accent6">
                <a:satMod val="175000"/>
                <a:alpha val="40000"/>
              </a:schemeClr>
            </a:glow>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wrap="square">
            <a:spAutoFit/>
          </a:bodyPr>
          <a:lstStyle/>
          <a:p>
            <a:pPr marL="400050" indent="-400050">
              <a:buAutoNum type="romanUcPeriod"/>
            </a:pPr>
            <a:endParaRPr lang="en-PH" sz="3000" dirty="0" smtClean="0"/>
          </a:p>
          <a:p>
            <a:pPr marL="400050" indent="-400050">
              <a:buAutoNum type="romanUcPeriod"/>
            </a:pPr>
            <a:r>
              <a:rPr lang="en-PH" sz="3000" dirty="0" smtClean="0"/>
              <a:t>The </a:t>
            </a:r>
            <a:r>
              <a:rPr lang="en-PH" sz="3000" dirty="0"/>
              <a:t>Treatment and Rehabilitation Center and/or the accredited physician shall monitor the progress of the client and shall report any deviation from the prescribed aftercare plan. </a:t>
            </a:r>
            <a:endParaRPr lang="en-PH" sz="3000" dirty="0" smtClean="0"/>
          </a:p>
          <a:p>
            <a:endParaRPr lang="en-PH" sz="3000" dirty="0"/>
          </a:p>
          <a:p>
            <a:r>
              <a:rPr lang="en-PH" sz="3000" dirty="0" err="1"/>
              <a:t>i</a:t>
            </a:r>
            <a:r>
              <a:rPr lang="en-PH" sz="3000" dirty="0"/>
              <a:t>. A pre-discharge conference shall be conducted to determine if the client can already be issued a Certificate of Completion for the aftercare </a:t>
            </a:r>
            <a:r>
              <a:rPr lang="en-PH" sz="3000" dirty="0" smtClean="0"/>
              <a:t>program. </a:t>
            </a:r>
            <a:endParaRPr lang="en-PH" sz="3000" dirty="0"/>
          </a:p>
        </p:txBody>
      </p:sp>
    </p:spTree>
    <p:extLst>
      <p:ext uri="{BB962C8B-B14F-4D97-AF65-F5344CB8AC3E}">
        <p14:creationId xmlns:p14="http://schemas.microsoft.com/office/powerpoint/2010/main" xmlns="" val="584115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153400" cy="4524315"/>
          </a:xfrm>
          <a:prstGeom prst="rect">
            <a:avLst/>
          </a:prstGeom>
          <a:solidFill>
            <a:srgbClr val="002060"/>
          </a:solidFill>
          <a:ln>
            <a:solidFill>
              <a:schemeClr val="accent6">
                <a:lumMod val="50000"/>
              </a:schemeClr>
            </a:solidFill>
          </a:ln>
          <a:effectLst>
            <a:glow rad="228600">
              <a:schemeClr val="accent5">
                <a:satMod val="175000"/>
                <a:alpha val="40000"/>
              </a:schemeClr>
            </a:glow>
            <a:softEdge rad="127000"/>
          </a:effectLst>
        </p:spPr>
        <p:txBody>
          <a:bodyPr wrap="square">
            <a:spAutoFit/>
          </a:bodyPr>
          <a:lstStyle/>
          <a:p>
            <a:pPr algn="ctr"/>
            <a:endParaRPr lang="en-PH" sz="3600" b="1" dirty="0" smtClean="0"/>
          </a:p>
          <a:p>
            <a:pPr algn="ctr"/>
            <a:endParaRPr lang="en-PH" sz="3600" b="1" dirty="0"/>
          </a:p>
          <a:p>
            <a:pPr algn="ctr"/>
            <a:endParaRPr lang="en-PH" sz="3600" b="1" dirty="0" smtClean="0"/>
          </a:p>
          <a:p>
            <a:pPr algn="ctr"/>
            <a:endParaRPr lang="en-PH" sz="3600" b="1" dirty="0"/>
          </a:p>
          <a:p>
            <a:pPr algn="ctr"/>
            <a:r>
              <a:rPr lang="en-PH" sz="3600" b="1" dirty="0" smtClean="0"/>
              <a:t>Section </a:t>
            </a:r>
            <a:r>
              <a:rPr lang="en-PH" sz="3600" b="1" dirty="0"/>
              <a:t>9. INTERVENTIONS AND SERVICES </a:t>
            </a:r>
            <a:endParaRPr lang="en-PH" sz="3600" b="1" dirty="0" smtClean="0"/>
          </a:p>
          <a:p>
            <a:pPr algn="ctr"/>
            <a:endParaRPr lang="en-PH" sz="3600" dirty="0"/>
          </a:p>
          <a:p>
            <a:pPr algn="ctr"/>
            <a:endParaRPr lang="en-PH" sz="3600" dirty="0" smtClean="0"/>
          </a:p>
        </p:txBody>
      </p:sp>
    </p:spTree>
    <p:extLst>
      <p:ext uri="{BB962C8B-B14F-4D97-AF65-F5344CB8AC3E}">
        <p14:creationId xmlns:p14="http://schemas.microsoft.com/office/powerpoint/2010/main" xmlns="" val="1635337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178" y="282430"/>
            <a:ext cx="8601222" cy="6186309"/>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PH" sz="3600" b="1" dirty="0"/>
              <a:t>1. Group Sessions </a:t>
            </a:r>
            <a:endParaRPr lang="en-PH" sz="3600" dirty="0"/>
          </a:p>
          <a:p>
            <a:endParaRPr lang="en-PH" sz="2400" dirty="0"/>
          </a:p>
          <a:p>
            <a:pPr algn="ctr"/>
            <a:r>
              <a:rPr lang="en-PH" sz="2400" b="1" dirty="0" smtClean="0">
                <a:solidFill>
                  <a:schemeClr val="accent5">
                    <a:lumMod val="60000"/>
                    <a:lumOff val="40000"/>
                  </a:schemeClr>
                </a:solidFill>
                <a:latin typeface="+mj-lt"/>
              </a:rPr>
              <a:t>Ideally </a:t>
            </a:r>
            <a:r>
              <a:rPr lang="en-PH" sz="2400" b="1" dirty="0">
                <a:solidFill>
                  <a:schemeClr val="accent5">
                    <a:lumMod val="60000"/>
                    <a:lumOff val="40000"/>
                  </a:schemeClr>
                </a:solidFill>
                <a:latin typeface="+mj-lt"/>
              </a:rPr>
              <a:t>the group should not exceed </a:t>
            </a:r>
            <a:r>
              <a:rPr lang="en-PH" sz="2400" b="1" dirty="0" smtClean="0">
                <a:solidFill>
                  <a:schemeClr val="accent5">
                    <a:lumMod val="60000"/>
                    <a:lumOff val="40000"/>
                  </a:schemeClr>
                </a:solidFill>
                <a:latin typeface="+mj-lt"/>
              </a:rPr>
              <a:t>twelve (12) </a:t>
            </a:r>
            <a:r>
              <a:rPr lang="en-PH" sz="2400" b="1" dirty="0">
                <a:solidFill>
                  <a:schemeClr val="accent5">
                    <a:lumMod val="60000"/>
                    <a:lumOff val="40000"/>
                  </a:schemeClr>
                </a:solidFill>
                <a:latin typeface="+mj-lt"/>
              </a:rPr>
              <a:t>participants. </a:t>
            </a:r>
            <a:endParaRPr lang="en-PH" sz="2400" b="1" dirty="0" smtClean="0">
              <a:solidFill>
                <a:schemeClr val="accent5">
                  <a:lumMod val="60000"/>
                  <a:lumOff val="40000"/>
                </a:schemeClr>
              </a:solidFill>
              <a:latin typeface="+mj-lt"/>
            </a:endParaRPr>
          </a:p>
          <a:p>
            <a:endParaRPr lang="en-PH" sz="2400" b="1" dirty="0">
              <a:solidFill>
                <a:srgbClr val="C00000"/>
              </a:solidFill>
              <a:latin typeface="+mj-lt"/>
            </a:endParaRPr>
          </a:p>
          <a:p>
            <a:r>
              <a:rPr lang="en-PH" sz="2400" dirty="0" smtClean="0"/>
              <a:t>The </a:t>
            </a:r>
            <a:r>
              <a:rPr lang="en-PH" sz="2400" dirty="0"/>
              <a:t>duration will depend on the degree of progress and full recovery of the client. The modules will also deal knowledge and skills in identifying personal high-risk factors, and develop specific coping strategies to prevent or manage </a:t>
            </a:r>
            <a:r>
              <a:rPr lang="en-PH" sz="2400" dirty="0" smtClean="0"/>
              <a:t>relapse.</a:t>
            </a:r>
          </a:p>
          <a:p>
            <a:endParaRPr lang="en-PH" sz="2400" dirty="0"/>
          </a:p>
          <a:p>
            <a:endParaRPr lang="en-PH" sz="2400" dirty="0" smtClean="0"/>
          </a:p>
          <a:p>
            <a:endParaRPr lang="en-PH" sz="2400" dirty="0"/>
          </a:p>
          <a:p>
            <a:endParaRPr lang="en-PH" sz="2400" dirty="0" smtClean="0"/>
          </a:p>
          <a:p>
            <a:endParaRPr lang="en-PH" sz="2400" dirty="0"/>
          </a:p>
          <a:p>
            <a:endParaRPr lang="en-PH" sz="2400" dirty="0" smtClean="0"/>
          </a:p>
          <a:p>
            <a:r>
              <a:rPr lang="en-PH" sz="2400" dirty="0" smtClean="0"/>
              <a:t> </a:t>
            </a:r>
            <a:endParaRPr lang="en-PH" sz="2400" dirty="0"/>
          </a:p>
        </p:txBody>
      </p:sp>
    </p:spTree>
    <p:extLst>
      <p:ext uri="{BB962C8B-B14F-4D97-AF65-F5344CB8AC3E}">
        <p14:creationId xmlns:p14="http://schemas.microsoft.com/office/powerpoint/2010/main" xmlns="" val="1674794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8" y="152400"/>
            <a:ext cx="8735291" cy="685800"/>
          </a:xfrm>
        </p:spPr>
        <p:txBody>
          <a:bodyPr>
            <a:normAutofit/>
          </a:bodyPr>
          <a:lstStyle/>
          <a:p>
            <a:pPr marL="0" indent="0" algn="ctr"/>
            <a:r>
              <a:rPr lang="en-PH" sz="3200" dirty="0">
                <a:solidFill>
                  <a:schemeClr val="bg1"/>
                </a:solidFill>
              </a:rPr>
              <a:t>GROUP WORK AND GROUP SESSIONS</a:t>
            </a:r>
          </a:p>
        </p:txBody>
      </p:sp>
      <p:sp>
        <p:nvSpPr>
          <p:cNvPr id="3" name="Content Placeholder 2"/>
          <p:cNvSpPr>
            <a:spLocks noGrp="1"/>
          </p:cNvSpPr>
          <p:nvPr>
            <p:ph idx="1"/>
          </p:nvPr>
        </p:nvSpPr>
        <p:spPr>
          <a:xfrm>
            <a:off x="228600" y="685800"/>
            <a:ext cx="8458200" cy="5638800"/>
          </a:xfrm>
        </p:spPr>
        <p:txBody>
          <a:bodyPr/>
          <a:lstStyle/>
          <a:p>
            <a:r>
              <a:rPr lang="en-PH" sz="1600" b="1" dirty="0" smtClean="0">
                <a:latin typeface="Arial" panose="020B0604020202020204" pitchFamily="34" charset="0"/>
                <a:cs typeface="Arial" panose="020B0604020202020204" pitchFamily="34" charset="0"/>
              </a:rPr>
              <a:t>A group of recovering drug dependents shall meet together at least once a week , led by a professional facilitator to confront behavior problems, deal with social integration issues such as drug cravings, social pressure to use, family issues and etc., and acquire knowledge and new strategies on how to overcome drug cravings and present relapse incidents among the Recovering Drug Dependents.</a:t>
            </a:r>
          </a:p>
          <a:p>
            <a:pPr marL="137160" indent="0">
              <a:buNone/>
            </a:pPr>
            <a:endParaRPr lang="en-PH" sz="1600" b="1" dirty="0">
              <a:solidFill>
                <a:srgbClr val="FFFF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1" y="2466976"/>
            <a:ext cx="4572000" cy="4226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820555"/>
            <a:ext cx="2133600" cy="3692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228600" y="1981200"/>
            <a:ext cx="8763000" cy="990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600" b="1" dirty="0" smtClean="0"/>
              <a:t>GROUP WORK AND GROUP COUNSELLING FOR AFTERCARE RECOVERING DRUG DEPENDENTS</a:t>
            </a:r>
            <a:endParaRPr lang="en-PH" sz="1600" b="1" dirty="0"/>
          </a:p>
        </p:txBody>
      </p:sp>
      <p:pic>
        <p:nvPicPr>
          <p:cNvPr id="7170" name="Picture 2" descr="C:\Users\TRCPC-06\Desktop\TRC Pictures\family support group seminar\IMG_20151013_111802_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34202" y="2820555"/>
            <a:ext cx="2209798" cy="38732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8975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8686800" cy="4832092"/>
          </a:xfrm>
          <a:prstGeom prst="rect">
            <a:avLst/>
          </a:prstGeom>
          <a:solidFill>
            <a:srgbClr val="002060"/>
          </a:solidFill>
          <a:effectLst>
            <a:glow rad="228600">
              <a:schemeClr val="accent5">
                <a:satMod val="175000"/>
                <a:alpha val="40000"/>
              </a:schemeClr>
            </a:glow>
            <a:softEdge rad="127000"/>
          </a:effectLst>
        </p:spPr>
        <p:txBody>
          <a:bodyPr wrap="square">
            <a:spAutoFit/>
          </a:bodyPr>
          <a:lstStyle/>
          <a:p>
            <a:endParaRPr lang="en-PH" sz="4400" b="1" dirty="0" smtClean="0"/>
          </a:p>
          <a:p>
            <a:endParaRPr lang="en-PH" sz="4400" b="1" dirty="0"/>
          </a:p>
          <a:p>
            <a:r>
              <a:rPr lang="en-PH" sz="4400" b="1" dirty="0" smtClean="0"/>
              <a:t>	2</a:t>
            </a:r>
            <a:r>
              <a:rPr lang="en-PH" sz="4400" b="1" dirty="0"/>
              <a:t>. Individual Therapies and </a:t>
            </a:r>
            <a:r>
              <a:rPr lang="en-PH" sz="4400" b="1" dirty="0" smtClean="0"/>
              <a:t>	Counseling </a:t>
            </a:r>
            <a:r>
              <a:rPr lang="en-PH" sz="4400" b="1" dirty="0"/>
              <a:t>sessions maybe </a:t>
            </a:r>
            <a:r>
              <a:rPr lang="en-PH" sz="4400" b="1" dirty="0" smtClean="0"/>
              <a:t>	pursued </a:t>
            </a:r>
            <a:r>
              <a:rPr lang="en-PH" sz="4400" b="1" dirty="0"/>
              <a:t>as necessary. </a:t>
            </a:r>
            <a:endParaRPr lang="en-PH" sz="4400" b="1" dirty="0" smtClean="0"/>
          </a:p>
          <a:p>
            <a:endParaRPr lang="en-PH" sz="4400" b="1" dirty="0" smtClean="0"/>
          </a:p>
          <a:p>
            <a:endParaRPr lang="en-PH" sz="4400" dirty="0"/>
          </a:p>
        </p:txBody>
      </p:sp>
    </p:spTree>
    <p:extLst>
      <p:ext uri="{BB962C8B-B14F-4D97-AF65-F5344CB8AC3E}">
        <p14:creationId xmlns:p14="http://schemas.microsoft.com/office/powerpoint/2010/main" xmlns="" val="4021975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191" y="228599"/>
            <a:ext cx="8839200" cy="6340197"/>
          </a:xfrm>
          <a:prstGeom prst="rect">
            <a:avLst/>
          </a:prstGeom>
          <a:solidFill>
            <a:srgbClr val="002060"/>
          </a:solidFill>
          <a:ln>
            <a:solidFill>
              <a:srgbClr val="002060"/>
            </a:solidFill>
          </a:ln>
          <a:effectLst>
            <a:glow rad="228600">
              <a:schemeClr val="accent5">
                <a:satMod val="175000"/>
                <a:alpha val="40000"/>
              </a:schemeClr>
            </a:glow>
            <a:softEdge rad="127000"/>
          </a:effectLst>
        </p:spPr>
        <p:txBody>
          <a:bodyPr wrap="square">
            <a:spAutoFit/>
          </a:bodyPr>
          <a:lstStyle/>
          <a:p>
            <a:r>
              <a:rPr lang="en-PH" sz="3200" b="1" dirty="0"/>
              <a:t>3. Family Counseling </a:t>
            </a:r>
          </a:p>
          <a:p>
            <a:endParaRPr lang="en-PH" sz="2200" b="1" dirty="0"/>
          </a:p>
          <a:p>
            <a:r>
              <a:rPr lang="en-PH" sz="2200" b="1" dirty="0" smtClean="0"/>
              <a:t>Primary </a:t>
            </a:r>
            <a:r>
              <a:rPr lang="en-PH" sz="2200" b="1" dirty="0"/>
              <a:t>purpose </a:t>
            </a:r>
            <a:r>
              <a:rPr lang="en-PH" sz="2200" b="1" dirty="0" smtClean="0"/>
              <a:t>:</a:t>
            </a:r>
          </a:p>
          <a:p>
            <a:r>
              <a:rPr lang="en-PH" sz="2200" b="1" dirty="0" smtClean="0"/>
              <a:t>- to </a:t>
            </a:r>
            <a:r>
              <a:rPr lang="en-PH" sz="2200" b="1" dirty="0"/>
              <a:t>keep the </a:t>
            </a:r>
            <a:r>
              <a:rPr lang="en-PH" sz="2200" b="1" dirty="0">
                <a:solidFill>
                  <a:schemeClr val="accent5">
                    <a:lumMod val="60000"/>
                    <a:lumOff val="40000"/>
                  </a:schemeClr>
                </a:solidFill>
              </a:rPr>
              <a:t>solidarity and harmony in the RDD’s family. </a:t>
            </a:r>
            <a:endParaRPr lang="en-PH" sz="2200" b="1" dirty="0" smtClean="0">
              <a:solidFill>
                <a:schemeClr val="accent5">
                  <a:lumMod val="60000"/>
                  <a:lumOff val="40000"/>
                </a:schemeClr>
              </a:solidFill>
            </a:endParaRPr>
          </a:p>
          <a:p>
            <a:endParaRPr lang="en-PH" sz="2200" b="1" dirty="0" smtClean="0"/>
          </a:p>
          <a:p>
            <a:pPr marL="342900" indent="-342900">
              <a:buFontTx/>
              <a:buChar char="-"/>
            </a:pPr>
            <a:r>
              <a:rPr lang="en-PH" sz="2200" b="1" dirty="0" smtClean="0"/>
              <a:t>aim </a:t>
            </a:r>
            <a:r>
              <a:rPr lang="en-PH" sz="2200" b="1" dirty="0"/>
              <a:t>to develop </a:t>
            </a:r>
            <a:r>
              <a:rPr lang="en-PH" sz="2200" b="1" dirty="0" smtClean="0"/>
              <a:t>healthy interpersonal </a:t>
            </a:r>
            <a:r>
              <a:rPr lang="en-PH" sz="2200" b="1" dirty="0"/>
              <a:t>relationships within the family and to establish open positive </a:t>
            </a:r>
            <a:r>
              <a:rPr lang="en-PH" sz="2200" b="1" dirty="0" smtClean="0"/>
              <a:t>communication;</a:t>
            </a:r>
          </a:p>
          <a:p>
            <a:pPr marL="342900" indent="-342900">
              <a:buFontTx/>
              <a:buChar char="-"/>
            </a:pPr>
            <a:endParaRPr lang="en-PH" sz="2200" b="1" dirty="0" smtClean="0"/>
          </a:p>
          <a:p>
            <a:r>
              <a:rPr lang="en-PH" sz="2200" b="1" dirty="0" smtClean="0"/>
              <a:t>- shall </a:t>
            </a:r>
            <a:r>
              <a:rPr lang="en-PH" sz="2200" b="1" dirty="0"/>
              <a:t>be done regularly to help family members gain deeper understanding of their role in the treatment process. </a:t>
            </a:r>
            <a:endParaRPr lang="en-PH" sz="2200" b="1" dirty="0" smtClean="0"/>
          </a:p>
          <a:p>
            <a:endParaRPr lang="en-PH" sz="2200" b="1" dirty="0"/>
          </a:p>
          <a:p>
            <a:r>
              <a:rPr lang="en-PH" sz="2200" b="1" dirty="0" smtClean="0"/>
              <a:t>- Family </a:t>
            </a:r>
            <a:r>
              <a:rPr lang="en-PH" sz="2200" b="1" dirty="0"/>
              <a:t>members shall be oriented of their roles in the reintegration of drug dependents to the community. </a:t>
            </a:r>
            <a:endParaRPr lang="en-PH" sz="2200" b="1" dirty="0" smtClean="0"/>
          </a:p>
          <a:p>
            <a:endParaRPr lang="en-PH" sz="2200" b="1" dirty="0"/>
          </a:p>
          <a:p>
            <a:pPr marL="342900" indent="-342900">
              <a:buFontTx/>
              <a:buChar char="-"/>
            </a:pPr>
            <a:r>
              <a:rPr lang="en-PH" sz="2200" b="1" dirty="0" smtClean="0"/>
              <a:t>Assessment </a:t>
            </a:r>
            <a:r>
              <a:rPr lang="en-PH" sz="2200" b="1" dirty="0"/>
              <a:t>of possible substance abuse by other members of the family or significant others shall be a component of this service. </a:t>
            </a:r>
            <a:endParaRPr lang="en-PH" sz="2200" b="1" dirty="0" smtClean="0"/>
          </a:p>
          <a:p>
            <a:endParaRPr lang="en-PH" sz="2200" b="1" dirty="0"/>
          </a:p>
        </p:txBody>
      </p:sp>
    </p:spTree>
    <p:extLst>
      <p:ext uri="{BB962C8B-B14F-4D97-AF65-F5344CB8AC3E}">
        <p14:creationId xmlns:p14="http://schemas.microsoft.com/office/powerpoint/2010/main" xmlns="" val="310629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153400" cy="1508105"/>
          </a:xfrm>
          <a:prstGeom prst="rect">
            <a:avLst/>
          </a:prstGeom>
          <a:solidFill>
            <a:srgbClr val="002060"/>
          </a:solidFill>
        </p:spPr>
        <p:txBody>
          <a:bodyPr wrap="square">
            <a:spAutoFit/>
          </a:bodyPr>
          <a:lstStyle/>
          <a:p>
            <a:r>
              <a:rPr lang="en-PH" sz="3200" b="1" i="1" dirty="0"/>
              <a:t>Relapse prevention</a:t>
            </a:r>
          </a:p>
          <a:p>
            <a:r>
              <a:rPr lang="en-PH" sz="2000" b="1" dirty="0"/>
              <a:t>Relapse prevention involves avoiding a return to drug use and building a healthier self by becoming involved with</a:t>
            </a:r>
          </a:p>
          <a:p>
            <a:r>
              <a:rPr lang="en-PH" sz="2000" b="1" dirty="0"/>
              <a:t>activities that do not include drug use.</a:t>
            </a:r>
          </a:p>
        </p:txBody>
      </p:sp>
      <p:sp>
        <p:nvSpPr>
          <p:cNvPr id="4" name="Rectangle 3"/>
          <p:cNvSpPr/>
          <p:nvPr/>
        </p:nvSpPr>
        <p:spPr>
          <a:xfrm>
            <a:off x="533400" y="3657600"/>
            <a:ext cx="8153400" cy="2308324"/>
          </a:xfrm>
          <a:prstGeom prst="rect">
            <a:avLst/>
          </a:prstGeom>
          <a:solidFill>
            <a:srgbClr val="002060"/>
          </a:solidFill>
        </p:spPr>
        <p:txBody>
          <a:bodyPr wrap="square">
            <a:spAutoFit/>
          </a:bodyPr>
          <a:lstStyle/>
          <a:p>
            <a:r>
              <a:rPr lang="en-PH" dirty="0"/>
              <a:t>Interventions comprise skills to </a:t>
            </a:r>
            <a:r>
              <a:rPr lang="en-PH" dirty="0" err="1"/>
              <a:t>recognise</a:t>
            </a:r>
            <a:r>
              <a:rPr lang="en-PH" dirty="0"/>
              <a:t> cues and risk factors for drug use, and the development of strategies </a:t>
            </a:r>
            <a:r>
              <a:rPr lang="en-PH" dirty="0" smtClean="0"/>
              <a:t>to resist </a:t>
            </a:r>
            <a:r>
              <a:rPr lang="en-PH" dirty="0"/>
              <a:t>drug use. A range of counselling approaches are used with the aim of helping clients:</a:t>
            </a:r>
          </a:p>
          <a:p>
            <a:r>
              <a:rPr lang="en-PH" dirty="0"/>
              <a:t>• </a:t>
            </a:r>
            <a:r>
              <a:rPr lang="en-PH" dirty="0" smtClean="0"/>
              <a:t>Recognize </a:t>
            </a:r>
            <a:r>
              <a:rPr lang="en-PH" dirty="0"/>
              <a:t>the situations in which they are most likely to use drugs (‘triggers’ and craving)</a:t>
            </a:r>
          </a:p>
          <a:p>
            <a:r>
              <a:rPr lang="en-PH" dirty="0"/>
              <a:t>• Avoid these situations when appropriate</a:t>
            </a:r>
          </a:p>
          <a:p>
            <a:r>
              <a:rPr lang="en-PH" dirty="0"/>
              <a:t>• Cope more effectively with the range of problems and problematic </a:t>
            </a:r>
            <a:r>
              <a:rPr lang="en-PH" dirty="0" err="1"/>
              <a:t>behaviours</a:t>
            </a:r>
            <a:r>
              <a:rPr lang="en-PH" dirty="0"/>
              <a:t> associated with drug use</a:t>
            </a:r>
          </a:p>
        </p:txBody>
      </p:sp>
    </p:spTree>
    <p:extLst>
      <p:ext uri="{BB962C8B-B14F-4D97-AF65-F5344CB8AC3E}">
        <p14:creationId xmlns:p14="http://schemas.microsoft.com/office/powerpoint/2010/main" xmlns="" val="3513948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001000" cy="5262979"/>
          </a:xfrm>
          <a:prstGeom prst="rect">
            <a:avLst/>
          </a:prstGeom>
          <a:solidFill>
            <a:srgbClr val="002060"/>
          </a:solidFill>
          <a:ln>
            <a:solidFill>
              <a:schemeClr val="accent6">
                <a:lumMod val="50000"/>
              </a:schemeClr>
            </a:solidFill>
          </a:ln>
          <a:effectLst>
            <a:glow rad="228600">
              <a:schemeClr val="accent6">
                <a:satMod val="175000"/>
                <a:alpha val="40000"/>
              </a:schemeClr>
            </a:glow>
            <a:softEdge rad="63500"/>
          </a:effectLst>
        </p:spPr>
        <p:txBody>
          <a:bodyPr wrap="square">
            <a:spAutoFit/>
          </a:bodyPr>
          <a:lstStyle/>
          <a:p>
            <a:endParaRPr lang="en-PH" sz="3600" b="1" dirty="0" smtClean="0"/>
          </a:p>
          <a:p>
            <a:endParaRPr lang="en-PH" sz="3600" b="1" dirty="0"/>
          </a:p>
          <a:p>
            <a:endParaRPr lang="en-PH" sz="3600" b="1" dirty="0" smtClean="0"/>
          </a:p>
          <a:p>
            <a:r>
              <a:rPr lang="en-PH" sz="3600" b="1" dirty="0" smtClean="0"/>
              <a:t>4</a:t>
            </a:r>
            <a:r>
              <a:rPr lang="en-PH" sz="3600" b="1" dirty="0"/>
              <a:t>. Attendance to Support Groups </a:t>
            </a:r>
            <a:endParaRPr lang="en-PH" sz="3600" dirty="0"/>
          </a:p>
          <a:p>
            <a:r>
              <a:rPr lang="en-PH" sz="2400" b="1" dirty="0" smtClean="0"/>
              <a:t>- attending </a:t>
            </a:r>
            <a:r>
              <a:rPr lang="en-PH" sz="2400" b="1" dirty="0"/>
              <a:t>self-help programs :</a:t>
            </a:r>
            <a:r>
              <a:rPr lang="en-PH" sz="2400" b="1" dirty="0" smtClean="0"/>
              <a:t> </a:t>
            </a:r>
            <a:r>
              <a:rPr lang="en-PH" sz="2400" b="1" dirty="0"/>
              <a:t>Narcotics Anonymous (NA) / Alcoholic Anonymous (AA) meetings, regular follow-up at treatment center, individual and group counseling sponsor/</a:t>
            </a:r>
            <a:r>
              <a:rPr lang="en-PH" sz="2400" b="1" dirty="0" err="1"/>
              <a:t>sponsee</a:t>
            </a:r>
            <a:r>
              <a:rPr lang="en-PH" sz="2400" b="1" dirty="0"/>
              <a:t> meetings, alumni association meetings, etc. </a:t>
            </a:r>
            <a:endParaRPr lang="en-PH" sz="2400" b="1" dirty="0" smtClean="0"/>
          </a:p>
          <a:p>
            <a:endParaRPr lang="en-PH" sz="2400" b="1" dirty="0" smtClean="0"/>
          </a:p>
          <a:p>
            <a:endParaRPr lang="en-PH" sz="2400" b="1" dirty="0"/>
          </a:p>
          <a:p>
            <a:endParaRPr lang="en-PH" sz="2400" b="1" dirty="0"/>
          </a:p>
        </p:txBody>
      </p:sp>
    </p:spTree>
    <p:extLst>
      <p:ext uri="{BB962C8B-B14F-4D97-AF65-F5344CB8AC3E}">
        <p14:creationId xmlns:p14="http://schemas.microsoft.com/office/powerpoint/2010/main" xmlns="" val="1202424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814" y="533400"/>
            <a:ext cx="8018585" cy="6063198"/>
          </a:xfrm>
          <a:prstGeom prst="rect">
            <a:avLst/>
          </a:prstGeom>
          <a:solidFill>
            <a:srgbClr val="002060"/>
          </a:solidFill>
          <a:ln>
            <a:solidFill>
              <a:srgbClr val="7030A0"/>
            </a:solidFill>
          </a:ln>
          <a:effectLst>
            <a:glow rad="228600">
              <a:schemeClr val="accent5">
                <a:satMod val="175000"/>
                <a:alpha val="40000"/>
              </a:schemeClr>
            </a:glow>
            <a:softEdge rad="127000"/>
          </a:effectLst>
        </p:spPr>
        <p:txBody>
          <a:bodyPr wrap="square">
            <a:spAutoFit/>
          </a:bodyPr>
          <a:lstStyle/>
          <a:p>
            <a:r>
              <a:rPr lang="en-PH" sz="3600" b="1" dirty="0"/>
              <a:t>5. Marital Enhancement Seminar </a:t>
            </a:r>
          </a:p>
          <a:p>
            <a:endParaRPr lang="en-PH" sz="3200" b="1" dirty="0" smtClean="0"/>
          </a:p>
          <a:p>
            <a:pPr marL="457200" indent="-457200">
              <a:buFontTx/>
              <a:buChar char="-"/>
            </a:pPr>
            <a:r>
              <a:rPr lang="en-PH" sz="3200" b="1" dirty="0" smtClean="0"/>
              <a:t>allow </a:t>
            </a:r>
            <a:r>
              <a:rPr lang="en-PH" sz="3200" b="1" dirty="0"/>
              <a:t>the RDDs and their respective spouses to learn techniques and strategies on the proper and effective ways of resolving marital conflicts. </a:t>
            </a:r>
          </a:p>
          <a:p>
            <a:pPr marL="457200" indent="-457200">
              <a:buFontTx/>
              <a:buChar char="-"/>
            </a:pPr>
            <a:endParaRPr lang="en-PH" sz="3200" b="1" dirty="0" smtClean="0"/>
          </a:p>
          <a:p>
            <a:pPr marL="457200" indent="-457200">
              <a:buFontTx/>
              <a:buChar char="-"/>
            </a:pPr>
            <a:r>
              <a:rPr lang="en-PH" sz="3200" b="1" dirty="0" smtClean="0"/>
              <a:t> </a:t>
            </a:r>
            <a:r>
              <a:rPr lang="en-PH" sz="3200" b="1" dirty="0"/>
              <a:t>it will strengthen husband-wife relationship and </a:t>
            </a:r>
            <a:r>
              <a:rPr lang="en-PH" sz="3200" b="1" dirty="0" smtClean="0"/>
              <a:t>family</a:t>
            </a:r>
          </a:p>
          <a:p>
            <a:r>
              <a:rPr lang="en-PH" sz="3200" b="1" dirty="0" smtClean="0"/>
              <a:t> </a:t>
            </a:r>
            <a:r>
              <a:rPr lang="en-PH" sz="3200" b="1" dirty="0"/>
              <a:t>life. </a:t>
            </a:r>
            <a:endParaRPr lang="en-PH" sz="3200" b="1" dirty="0" smtClean="0"/>
          </a:p>
          <a:p>
            <a:endParaRPr lang="en-PH" sz="3200" b="1" dirty="0"/>
          </a:p>
          <a:p>
            <a:endParaRPr lang="en-PH" sz="3200" b="1" dirty="0"/>
          </a:p>
        </p:txBody>
      </p:sp>
    </p:spTree>
    <p:extLst>
      <p:ext uri="{BB962C8B-B14F-4D97-AF65-F5344CB8AC3E}">
        <p14:creationId xmlns:p14="http://schemas.microsoft.com/office/powerpoint/2010/main" xmlns="" val="1943301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
            <a:ext cx="8001000" cy="6370975"/>
          </a:xfrm>
          <a:prstGeom prst="rect">
            <a:avLst/>
          </a:prstGeom>
          <a:solidFill>
            <a:srgbClr val="002060"/>
          </a:solidFill>
          <a:ln>
            <a:solidFill>
              <a:schemeClr val="accent6">
                <a:lumMod val="50000"/>
              </a:schemeClr>
            </a:solidFill>
          </a:ln>
          <a:effectLst>
            <a:glow rad="228600">
              <a:schemeClr val="accent5">
                <a:satMod val="175000"/>
                <a:alpha val="40000"/>
              </a:schemeClr>
            </a:glow>
            <a:softEdge rad="127000"/>
          </a:effectLst>
        </p:spPr>
        <p:txBody>
          <a:bodyPr wrap="square">
            <a:spAutoFit/>
          </a:bodyPr>
          <a:lstStyle/>
          <a:p>
            <a:r>
              <a:rPr lang="en-PH" sz="3200" b="1" dirty="0"/>
              <a:t>6. Effective Parenting </a:t>
            </a:r>
            <a:endParaRPr lang="en-PH" sz="3200" b="1" dirty="0" smtClean="0"/>
          </a:p>
          <a:p>
            <a:endParaRPr lang="en-PH" sz="3200" dirty="0"/>
          </a:p>
          <a:p>
            <a:r>
              <a:rPr lang="en-PH" sz="2800" dirty="0" smtClean="0"/>
              <a:t>- a </a:t>
            </a:r>
            <a:r>
              <a:rPr lang="en-PH" sz="2800" dirty="0"/>
              <a:t>week-long course on parenting skills enhancement and the promotion of family solidarity to support the client, and increase parenting skills of the parents and / or guardians of the recovering drug dependents. </a:t>
            </a:r>
            <a:endParaRPr lang="en-PH" sz="2800" dirty="0" smtClean="0"/>
          </a:p>
          <a:p>
            <a:endParaRPr lang="en-PH" sz="2800" dirty="0"/>
          </a:p>
          <a:p>
            <a:pPr marL="457200" indent="-457200">
              <a:buFontTx/>
              <a:buChar char="-"/>
            </a:pPr>
            <a:r>
              <a:rPr lang="en-PH" sz="2800" dirty="0" smtClean="0"/>
              <a:t>aim </a:t>
            </a:r>
            <a:r>
              <a:rPr lang="en-PH" sz="2800" dirty="0"/>
              <a:t>to provide and / or enhance the knowledge and skills of the parents / parent substitutes on the care and management o f clients with particular focus on enhancing family unity, consciousness and well-being</a:t>
            </a:r>
            <a:r>
              <a:rPr lang="en-PH" sz="3200" dirty="0"/>
              <a:t>. </a:t>
            </a:r>
            <a:endParaRPr lang="en-PH" sz="3200" dirty="0" smtClean="0"/>
          </a:p>
          <a:p>
            <a:pPr marL="457200" indent="-457200">
              <a:buFontTx/>
              <a:buChar char="-"/>
            </a:pPr>
            <a:endParaRPr lang="en-PH" sz="3200" dirty="0"/>
          </a:p>
        </p:txBody>
      </p:sp>
    </p:spTree>
    <p:extLst>
      <p:ext uri="{BB962C8B-B14F-4D97-AF65-F5344CB8AC3E}">
        <p14:creationId xmlns:p14="http://schemas.microsoft.com/office/powerpoint/2010/main" xmlns="" val="3238930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 y="990600"/>
            <a:ext cx="7924800" cy="4524315"/>
          </a:xfrm>
          <a:prstGeom prst="rect">
            <a:avLst/>
          </a:prstGeom>
          <a:solidFill>
            <a:srgbClr val="002060"/>
          </a:solidFill>
          <a:ln>
            <a:solidFill>
              <a:srgbClr val="7030A0"/>
            </a:solidFill>
          </a:ln>
          <a:effectLst>
            <a:glow rad="228600">
              <a:schemeClr val="accent6">
                <a:satMod val="175000"/>
                <a:alpha val="40000"/>
              </a:schemeClr>
            </a:glow>
            <a:softEdge rad="127000"/>
          </a:effectLst>
        </p:spPr>
        <p:txBody>
          <a:bodyPr wrap="square">
            <a:spAutoFit/>
          </a:bodyPr>
          <a:lstStyle/>
          <a:p>
            <a:r>
              <a:rPr lang="en-PH" sz="3600" b="1" dirty="0"/>
              <a:t>Section 10. Educational Assistance </a:t>
            </a:r>
            <a:endParaRPr lang="en-PH" sz="3600" dirty="0"/>
          </a:p>
          <a:p>
            <a:endParaRPr lang="en-PH" sz="3600" dirty="0" smtClean="0"/>
          </a:p>
          <a:p>
            <a:r>
              <a:rPr lang="en-PH" sz="3600" dirty="0" smtClean="0"/>
              <a:t>Based </a:t>
            </a:r>
            <a:r>
              <a:rPr lang="en-PH" sz="3600" dirty="0"/>
              <a:t>on the assessment of </a:t>
            </a:r>
            <a:r>
              <a:rPr lang="en-PH" sz="3600" b="1" dirty="0">
                <a:solidFill>
                  <a:schemeClr val="accent5">
                    <a:lumMod val="60000"/>
                    <a:lumOff val="40000"/>
                  </a:schemeClr>
                </a:solidFill>
              </a:rPr>
              <a:t>the social worker</a:t>
            </a:r>
            <a:r>
              <a:rPr lang="en-PH" sz="3600" dirty="0"/>
              <a:t> on the educational needs, skills and qualifications, arrangement shall be facilitated for the client’s </a:t>
            </a:r>
            <a:endParaRPr lang="en-PH" sz="3600" dirty="0" smtClean="0"/>
          </a:p>
          <a:p>
            <a:r>
              <a:rPr lang="en-PH" sz="3600" dirty="0" smtClean="0"/>
              <a:t>re-entry </a:t>
            </a:r>
            <a:r>
              <a:rPr lang="en-PH" sz="3600" dirty="0"/>
              <a:t>to school or work. </a:t>
            </a:r>
            <a:endParaRPr lang="en-PH" sz="3600" dirty="0" smtClean="0"/>
          </a:p>
          <a:p>
            <a:endParaRPr lang="en-PH" sz="3600" dirty="0"/>
          </a:p>
        </p:txBody>
      </p:sp>
    </p:spTree>
    <p:extLst>
      <p:ext uri="{BB962C8B-B14F-4D97-AF65-F5344CB8AC3E}">
        <p14:creationId xmlns:p14="http://schemas.microsoft.com/office/powerpoint/2010/main" xmlns="" val="2455778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86800" cy="4955203"/>
          </a:xfrm>
          <a:prstGeom prst="rect">
            <a:avLst/>
          </a:prstGeom>
          <a:solidFill>
            <a:srgbClr val="002060"/>
          </a:solidFill>
          <a:ln>
            <a:solidFill>
              <a:schemeClr val="accent6">
                <a:lumMod val="50000"/>
              </a:schemeClr>
            </a:solidFill>
          </a:ln>
          <a:effectLst>
            <a:glow rad="228600">
              <a:schemeClr val="accent6">
                <a:satMod val="175000"/>
                <a:alpha val="40000"/>
              </a:schemeClr>
            </a:glow>
            <a:softEdge rad="127000"/>
          </a:effectLst>
        </p:spPr>
        <p:txBody>
          <a:bodyPr wrap="square">
            <a:spAutoFit/>
          </a:bodyPr>
          <a:lstStyle/>
          <a:p>
            <a:endParaRPr lang="en-PH" sz="3200" b="1" dirty="0" smtClean="0"/>
          </a:p>
          <a:p>
            <a:r>
              <a:rPr lang="en-PH" sz="3200" b="1" dirty="0" smtClean="0"/>
              <a:t>Section </a:t>
            </a:r>
            <a:r>
              <a:rPr lang="en-PH" sz="3200" b="1" dirty="0"/>
              <a:t>11. Employment Assistance/Skills Training / Livelihood Assistance </a:t>
            </a:r>
          </a:p>
          <a:p>
            <a:endParaRPr lang="en-PH" sz="2000" b="1" dirty="0" smtClean="0"/>
          </a:p>
          <a:p>
            <a:pPr marL="342900" indent="-342900">
              <a:buFontTx/>
              <a:buChar char="-"/>
            </a:pPr>
            <a:r>
              <a:rPr lang="en-PH" sz="2000" b="1" dirty="0" smtClean="0"/>
              <a:t>to </a:t>
            </a:r>
            <a:r>
              <a:rPr lang="en-PH" sz="2000" b="1" dirty="0"/>
              <a:t>augment the income of the client and his/her family either in the form of livelihood assistance or micro- </a:t>
            </a:r>
            <a:r>
              <a:rPr lang="en-PH" sz="2000" b="1" dirty="0" smtClean="0"/>
              <a:t>credit entrepreneurship. </a:t>
            </a:r>
          </a:p>
          <a:p>
            <a:pPr marL="342900" indent="-342900">
              <a:buFontTx/>
              <a:buChar char="-"/>
            </a:pPr>
            <a:r>
              <a:rPr lang="en-PH" sz="2000" b="1" dirty="0" smtClean="0"/>
              <a:t> </a:t>
            </a:r>
            <a:r>
              <a:rPr lang="en-PH" sz="2000" b="1" dirty="0"/>
              <a:t>geared towards generating income from projects that are feasible with the resources available for the livelihood of families. </a:t>
            </a:r>
            <a:endParaRPr lang="en-PH" sz="2000" b="1" dirty="0" smtClean="0"/>
          </a:p>
          <a:p>
            <a:pPr marL="342900" indent="-342900">
              <a:buFontTx/>
              <a:buChar char="-"/>
            </a:pPr>
            <a:r>
              <a:rPr lang="en-PH" sz="2000" b="1" dirty="0" smtClean="0"/>
              <a:t>Referrals </a:t>
            </a:r>
            <a:r>
              <a:rPr lang="en-PH" sz="2000" b="1" dirty="0"/>
              <a:t>can be made to agencies which either generate or facilitate employment :</a:t>
            </a:r>
            <a:r>
              <a:rPr lang="en-PH" sz="2000" b="1" dirty="0" smtClean="0"/>
              <a:t> DOLE, </a:t>
            </a:r>
            <a:r>
              <a:rPr lang="en-PH" sz="2000" b="1" dirty="0"/>
              <a:t>or link potential employees to specific programs such as those provided by government and the private sectors through job </a:t>
            </a:r>
            <a:r>
              <a:rPr lang="en-PH" sz="2000" b="1" dirty="0" smtClean="0"/>
              <a:t>markets, etc.</a:t>
            </a:r>
          </a:p>
          <a:p>
            <a:pPr marL="342900" indent="-342900">
              <a:buFontTx/>
              <a:buChar char="-"/>
            </a:pPr>
            <a:endParaRPr lang="en-PH" sz="2000" b="1" dirty="0"/>
          </a:p>
          <a:p>
            <a:pPr marL="342900" indent="-342900">
              <a:buFontTx/>
              <a:buChar char="-"/>
            </a:pPr>
            <a:endParaRPr lang="en-PH" sz="2000" b="1" dirty="0"/>
          </a:p>
        </p:txBody>
      </p:sp>
    </p:spTree>
    <p:extLst>
      <p:ext uri="{BB962C8B-B14F-4D97-AF65-F5344CB8AC3E}">
        <p14:creationId xmlns:p14="http://schemas.microsoft.com/office/powerpoint/2010/main" xmlns="" val="3837420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458200" cy="5867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800" dirty="0" smtClean="0"/>
              <a:t>INTERVENTIONS</a:t>
            </a:r>
          </a:p>
          <a:p>
            <a:pPr marL="914400" indent="-914400">
              <a:buAutoNum type="arabicPeriod"/>
            </a:pPr>
            <a:r>
              <a:rPr lang="en-PH" sz="3600" dirty="0" smtClean="0"/>
              <a:t>SCREENING</a:t>
            </a:r>
          </a:p>
          <a:p>
            <a:pPr marL="914400" indent="-914400">
              <a:buAutoNum type="arabicPeriod"/>
            </a:pPr>
            <a:r>
              <a:rPr lang="en-PH" sz="3600" dirty="0" smtClean="0"/>
              <a:t>ASSESMENT AND TREATMENT PLANNING</a:t>
            </a:r>
          </a:p>
          <a:p>
            <a:pPr marL="914400" indent="-914400">
              <a:buAutoNum type="arabicPeriod"/>
            </a:pPr>
            <a:r>
              <a:rPr lang="en-PH" sz="3600" dirty="0" smtClean="0"/>
              <a:t>CASE MANAGEMENT</a:t>
            </a:r>
          </a:p>
          <a:p>
            <a:pPr marL="914400" indent="-914400">
              <a:buAutoNum type="arabicPeriod"/>
            </a:pPr>
            <a:r>
              <a:rPr lang="en-PH" sz="3600" dirty="0" smtClean="0"/>
              <a:t>COUNSELLING</a:t>
            </a:r>
          </a:p>
          <a:p>
            <a:pPr marL="914400" indent="-914400">
              <a:buAutoNum type="arabicPeriod"/>
            </a:pPr>
            <a:r>
              <a:rPr lang="en-PH" sz="3600" dirty="0" smtClean="0"/>
              <a:t>SUSTAINED RECOVERY MANAGEMENT</a:t>
            </a:r>
          </a:p>
          <a:p>
            <a:endParaRPr lang="en-PH" sz="3600" dirty="0" smtClean="0"/>
          </a:p>
          <a:p>
            <a:pPr marL="342900" indent="-342900">
              <a:buAutoNum type="arabicPeriod"/>
            </a:pPr>
            <a:endParaRPr lang="en-PH" sz="4800" dirty="0" smtClean="0"/>
          </a:p>
        </p:txBody>
      </p:sp>
    </p:spTree>
    <p:extLst>
      <p:ext uri="{BB962C8B-B14F-4D97-AF65-F5344CB8AC3E}">
        <p14:creationId xmlns:p14="http://schemas.microsoft.com/office/powerpoint/2010/main" xmlns="" val="1482780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7763"/>
            <a:ext cx="8826305" cy="1138773"/>
          </a:xfrm>
          <a:prstGeom prst="rect">
            <a:avLst/>
          </a:prstGeom>
          <a:solidFill>
            <a:srgbClr val="002060"/>
          </a:solidFill>
        </p:spPr>
        <p:txBody>
          <a:bodyPr wrap="square">
            <a:spAutoFit/>
          </a:bodyPr>
          <a:lstStyle/>
          <a:p>
            <a:pPr algn="ctr"/>
            <a:r>
              <a:rPr lang="en-PH" sz="3400" b="1" u="sng" dirty="0">
                <a:solidFill>
                  <a:schemeClr val="accent3"/>
                </a:solidFill>
              </a:rPr>
              <a:t>Steps towards Building </a:t>
            </a:r>
            <a:endParaRPr lang="en-PH" sz="3400" b="1" u="sng" dirty="0" smtClean="0">
              <a:solidFill>
                <a:schemeClr val="accent3"/>
              </a:solidFill>
            </a:endParaRPr>
          </a:p>
          <a:p>
            <a:pPr algn="ctr"/>
            <a:r>
              <a:rPr lang="en-PH" sz="3400" b="1" u="sng" dirty="0" smtClean="0">
                <a:solidFill>
                  <a:schemeClr val="accent3"/>
                </a:solidFill>
              </a:rPr>
              <a:t>Recovery Capital</a:t>
            </a:r>
          </a:p>
        </p:txBody>
      </p:sp>
      <p:sp>
        <p:nvSpPr>
          <p:cNvPr id="3" name="Rectangle 2"/>
          <p:cNvSpPr/>
          <p:nvPr/>
        </p:nvSpPr>
        <p:spPr>
          <a:xfrm>
            <a:off x="304800" y="1305439"/>
            <a:ext cx="8763000" cy="5016758"/>
          </a:xfrm>
          <a:prstGeom prst="rect">
            <a:avLst/>
          </a:prstGeom>
          <a:solidFill>
            <a:srgbClr val="002060"/>
          </a:solidFill>
        </p:spPr>
        <p:txBody>
          <a:bodyPr wrap="square">
            <a:spAutoFit/>
          </a:bodyPr>
          <a:lstStyle/>
          <a:p>
            <a:pPr algn="ctr"/>
            <a:r>
              <a:rPr lang="en-PH" sz="3200" b="1" dirty="0"/>
              <a:t>Domain 1: Physical and Mental Health </a:t>
            </a:r>
            <a:r>
              <a:rPr lang="en-PH" sz="3200" b="1" dirty="0" smtClean="0"/>
              <a:t>Supports</a:t>
            </a:r>
          </a:p>
          <a:p>
            <a:pPr marL="457200" indent="-457200">
              <a:buFont typeface="Wingdings" panose="05000000000000000000" pitchFamily="2" charset="2"/>
              <a:buChar char="Ø"/>
            </a:pPr>
            <a:r>
              <a:rPr lang="en-PH" sz="3200" b="1" dirty="0" smtClean="0"/>
              <a:t>Physical </a:t>
            </a:r>
            <a:r>
              <a:rPr lang="en-PH" sz="3200" b="1" dirty="0"/>
              <a:t>and mental health supports are important elements of drug rehabilitation and social reintegration processes.</a:t>
            </a:r>
          </a:p>
          <a:p>
            <a:pPr marL="457200" indent="-457200">
              <a:buFont typeface="Wingdings" panose="05000000000000000000" pitchFamily="2" charset="2"/>
              <a:buChar char="Ø"/>
            </a:pPr>
            <a:r>
              <a:rPr lang="en-PH" sz="3200" b="1" dirty="0"/>
              <a:t>Beneficiaries are not only persons in the process of recovery, but also their families, their immediate </a:t>
            </a:r>
            <a:r>
              <a:rPr lang="en-PH" sz="3200" b="1" dirty="0" smtClean="0"/>
              <a:t>environments, and </a:t>
            </a:r>
            <a:r>
              <a:rPr lang="en-PH" sz="3200" b="1" dirty="0"/>
              <a:t>the community at large. </a:t>
            </a:r>
            <a:endParaRPr lang="en-PH" sz="3200" b="1" dirty="0" smtClean="0"/>
          </a:p>
          <a:p>
            <a:endParaRPr lang="en-PH" sz="3200" b="1" dirty="0"/>
          </a:p>
        </p:txBody>
      </p:sp>
    </p:spTree>
    <p:extLst>
      <p:ext uri="{BB962C8B-B14F-4D97-AF65-F5344CB8AC3E}">
        <p14:creationId xmlns:p14="http://schemas.microsoft.com/office/powerpoint/2010/main" xmlns="" val="605439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19200"/>
            <a:ext cx="8153400" cy="3231654"/>
          </a:xfrm>
          <a:prstGeom prst="rect">
            <a:avLst/>
          </a:prstGeom>
          <a:solidFill>
            <a:srgbClr val="002060"/>
          </a:solidFill>
        </p:spPr>
        <p:txBody>
          <a:bodyPr wrap="square">
            <a:spAutoFit/>
          </a:bodyPr>
          <a:lstStyle/>
          <a:p>
            <a:r>
              <a:rPr lang="en-PH" sz="3200" b="1" dirty="0"/>
              <a:t>Domain 2: Family, Social supports, and Leisure Activities</a:t>
            </a:r>
          </a:p>
          <a:p>
            <a:endParaRPr lang="en-PH" sz="2800" b="1" dirty="0" smtClean="0"/>
          </a:p>
          <a:p>
            <a:r>
              <a:rPr lang="en-PH" sz="2800" b="1" dirty="0" smtClean="0"/>
              <a:t>Family </a:t>
            </a:r>
            <a:r>
              <a:rPr lang="en-PH" sz="2800" b="1" dirty="0"/>
              <a:t>involvement, social supports, and leisure activities have been shown to contribute to better outcomes in </a:t>
            </a:r>
            <a:r>
              <a:rPr lang="en-PH" sz="2800" b="1" dirty="0" smtClean="0"/>
              <a:t>the treatment </a:t>
            </a:r>
            <a:r>
              <a:rPr lang="en-PH" sz="2800" b="1" dirty="0"/>
              <a:t>and rehabilitation process. </a:t>
            </a:r>
          </a:p>
        </p:txBody>
      </p:sp>
    </p:spTree>
    <p:extLst>
      <p:ext uri="{BB962C8B-B14F-4D97-AF65-F5344CB8AC3E}">
        <p14:creationId xmlns:p14="http://schemas.microsoft.com/office/powerpoint/2010/main" xmlns="" val="266379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382000" cy="4401205"/>
          </a:xfrm>
          <a:prstGeom prst="rect">
            <a:avLst/>
          </a:prstGeom>
          <a:solidFill>
            <a:srgbClr val="002060"/>
          </a:solidFill>
        </p:spPr>
        <p:txBody>
          <a:bodyPr wrap="square">
            <a:spAutoFit/>
          </a:bodyPr>
          <a:lstStyle/>
          <a:p>
            <a:r>
              <a:rPr lang="en-PH" sz="3200" b="1" dirty="0"/>
              <a:t>Domain 3: Safe Housing and Environments Conducive to Health and Recovery</a:t>
            </a:r>
          </a:p>
          <a:p>
            <a:pPr marL="285750" indent="-285750">
              <a:buFont typeface="Wingdings" panose="05000000000000000000" pitchFamily="2" charset="2"/>
              <a:buChar char="Ø"/>
            </a:pPr>
            <a:r>
              <a:rPr lang="en-PH" b="1" dirty="0" smtClean="0"/>
              <a:t>Providing </a:t>
            </a:r>
            <a:r>
              <a:rPr lang="en-PH" b="1" dirty="0"/>
              <a:t>safe housing is an important factor in the recovery process. </a:t>
            </a:r>
            <a:endParaRPr lang="en-PH" b="1" dirty="0" smtClean="0"/>
          </a:p>
          <a:p>
            <a:pPr marL="285750" indent="-285750">
              <a:buFont typeface="Wingdings" panose="05000000000000000000" pitchFamily="2" charset="2"/>
              <a:buChar char="Ø"/>
            </a:pPr>
            <a:endParaRPr lang="en-PH" b="1" dirty="0"/>
          </a:p>
          <a:p>
            <a:r>
              <a:rPr lang="en-PH" b="1" dirty="0" smtClean="0"/>
              <a:t>For </a:t>
            </a:r>
            <a:r>
              <a:rPr lang="en-PH" b="1" dirty="0"/>
              <a:t>example:</a:t>
            </a:r>
          </a:p>
          <a:p>
            <a:r>
              <a:rPr lang="en-PH" b="1" dirty="0"/>
              <a:t>• Supported housing (half-way houses) provide a drug-free ambience that may help sustain abstinence and</a:t>
            </a:r>
          </a:p>
          <a:p>
            <a:r>
              <a:rPr lang="en-PH" b="1" dirty="0"/>
              <a:t>support the recovery process</a:t>
            </a:r>
          </a:p>
          <a:p>
            <a:r>
              <a:rPr lang="en-PH" b="1" dirty="0"/>
              <a:t>• Collective living promotes the development of positive peer interactions and building up support groups and</a:t>
            </a:r>
          </a:p>
          <a:p>
            <a:r>
              <a:rPr lang="en-PH" b="1" dirty="0"/>
              <a:t>networks</a:t>
            </a:r>
          </a:p>
          <a:p>
            <a:r>
              <a:rPr lang="en-PH" b="1" dirty="0"/>
              <a:t>• Stable housing provides an adequate setting for family contacts and visits and the re-establishment of </a:t>
            </a:r>
            <a:r>
              <a:rPr lang="en-PH" b="1" dirty="0" smtClean="0"/>
              <a:t>trust </a:t>
            </a:r>
            <a:r>
              <a:rPr lang="en-PH" dirty="0" smtClean="0"/>
              <a:t>among </a:t>
            </a:r>
            <a:r>
              <a:rPr lang="en-PH" dirty="0"/>
              <a:t>family </a:t>
            </a:r>
            <a:r>
              <a:rPr lang="en-PH" dirty="0" smtClean="0"/>
              <a:t>members.</a:t>
            </a:r>
          </a:p>
          <a:p>
            <a:endParaRPr lang="en-PH" dirty="0"/>
          </a:p>
        </p:txBody>
      </p:sp>
    </p:spTree>
    <p:extLst>
      <p:ext uri="{BB962C8B-B14F-4D97-AF65-F5344CB8AC3E}">
        <p14:creationId xmlns:p14="http://schemas.microsoft.com/office/powerpoint/2010/main" xmlns="" val="1268481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314" y="685800"/>
            <a:ext cx="8382000" cy="4585871"/>
          </a:xfrm>
          <a:prstGeom prst="rect">
            <a:avLst/>
          </a:prstGeom>
          <a:solidFill>
            <a:srgbClr val="002060"/>
          </a:solidFill>
        </p:spPr>
        <p:txBody>
          <a:bodyPr wrap="square">
            <a:spAutoFit/>
          </a:bodyPr>
          <a:lstStyle/>
          <a:p>
            <a:r>
              <a:rPr lang="en-PH" sz="3200" b="1" dirty="0"/>
              <a:t>Domain 4: Peer-based Support</a:t>
            </a:r>
          </a:p>
          <a:p>
            <a:pPr marL="285750" indent="-285750" algn="just">
              <a:buFont typeface="Wingdings" panose="05000000000000000000" pitchFamily="2" charset="2"/>
              <a:buChar char="Ø"/>
            </a:pPr>
            <a:r>
              <a:rPr lang="en-PH" sz="2800" dirty="0" smtClean="0"/>
              <a:t>During this period </a:t>
            </a:r>
            <a:r>
              <a:rPr lang="en-PH" sz="2800" dirty="0"/>
              <a:t>clients may feel insecure, fearful, and anxious, and such feelings may increase the risk of relapse. </a:t>
            </a:r>
            <a:endParaRPr lang="en-PH" sz="2800" dirty="0" smtClean="0"/>
          </a:p>
          <a:p>
            <a:pPr algn="just"/>
            <a:endParaRPr lang="en-PH" sz="2800" dirty="0" smtClean="0"/>
          </a:p>
          <a:p>
            <a:pPr marL="285750" indent="-285750" algn="just">
              <a:buFont typeface="Wingdings" panose="05000000000000000000" pitchFamily="2" charset="2"/>
              <a:buChar char="Ø"/>
            </a:pPr>
            <a:endParaRPr lang="en-PH" sz="2800" dirty="0"/>
          </a:p>
          <a:p>
            <a:pPr marL="285750" indent="-285750" algn="just">
              <a:buFont typeface="Wingdings" panose="05000000000000000000" pitchFamily="2" charset="2"/>
              <a:buChar char="Ø"/>
            </a:pPr>
            <a:r>
              <a:rPr lang="en-PH" sz="2800" dirty="0" smtClean="0"/>
              <a:t> </a:t>
            </a:r>
            <a:r>
              <a:rPr lang="en-PH" sz="2800" dirty="0"/>
              <a:t>Support groups may act as positive mirrors, generate confidence, and offer support in times of crises</a:t>
            </a:r>
            <a:r>
              <a:rPr lang="en-PH" sz="2800" dirty="0" smtClean="0"/>
              <a:t>.</a:t>
            </a:r>
          </a:p>
          <a:p>
            <a:endParaRPr lang="en-PH" dirty="0"/>
          </a:p>
          <a:p>
            <a:r>
              <a:rPr lang="en-PH" dirty="0" smtClean="0"/>
              <a:t> </a:t>
            </a:r>
            <a:endParaRPr lang="en-PH" dirty="0"/>
          </a:p>
        </p:txBody>
      </p:sp>
    </p:spTree>
    <p:extLst>
      <p:ext uri="{BB962C8B-B14F-4D97-AF65-F5344CB8AC3E}">
        <p14:creationId xmlns:p14="http://schemas.microsoft.com/office/powerpoint/2010/main" xmlns="" val="8056770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4010</TotalTime>
  <Words>2293</Words>
  <Application>Microsoft Office PowerPoint</Application>
  <PresentationFormat>On-screen Show (4:3)</PresentationFormat>
  <Paragraphs>287</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AFTERCARE FLOW CHART</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GROUP WORK AND GROUP SESSIONS</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Community-Based   Services for People Affected by Drug Use and Dependence   BY: SONIA H. CARREON,RSW,MPA Head, Aftercare and MSWS</dc:title>
  <dc:creator>socialworker</dc:creator>
  <cp:lastModifiedBy>MHO</cp:lastModifiedBy>
  <cp:revision>571</cp:revision>
  <cp:lastPrinted>2016-09-22T07:05:20Z</cp:lastPrinted>
  <dcterms:created xsi:type="dcterms:W3CDTF">2016-08-03T01:15:20Z</dcterms:created>
  <dcterms:modified xsi:type="dcterms:W3CDTF">2016-11-04T08:46:23Z</dcterms:modified>
</cp:coreProperties>
</file>