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52"/>
  </p:notesMasterIdLst>
  <p:sldIdLst>
    <p:sldId id="524" r:id="rId2"/>
    <p:sldId id="428" r:id="rId3"/>
    <p:sldId id="429" r:id="rId4"/>
    <p:sldId id="430" r:id="rId5"/>
    <p:sldId id="431" r:id="rId6"/>
    <p:sldId id="432" r:id="rId7"/>
    <p:sldId id="433" r:id="rId8"/>
    <p:sldId id="434" r:id="rId9"/>
    <p:sldId id="435" r:id="rId10"/>
    <p:sldId id="436" r:id="rId11"/>
    <p:sldId id="453" r:id="rId12"/>
    <p:sldId id="437" r:id="rId13"/>
    <p:sldId id="438" r:id="rId14"/>
    <p:sldId id="439" r:id="rId15"/>
    <p:sldId id="440" r:id="rId16"/>
    <p:sldId id="441" r:id="rId17"/>
    <p:sldId id="442"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86" r:id="rId34"/>
    <p:sldId id="387" r:id="rId35"/>
    <p:sldId id="388" r:id="rId36"/>
    <p:sldId id="389" r:id="rId37"/>
    <p:sldId id="390" r:id="rId38"/>
    <p:sldId id="391" r:id="rId39"/>
    <p:sldId id="392" r:id="rId40"/>
    <p:sldId id="393" r:id="rId41"/>
    <p:sldId id="394" r:id="rId42"/>
    <p:sldId id="456" r:id="rId43"/>
    <p:sldId id="457" r:id="rId44"/>
    <p:sldId id="303" r:id="rId45"/>
    <p:sldId id="304" r:id="rId46"/>
    <p:sldId id="305" r:id="rId47"/>
    <p:sldId id="306" r:id="rId48"/>
    <p:sldId id="308" r:id="rId49"/>
    <p:sldId id="309" r:id="rId50"/>
    <p:sldId id="454" r:id="rId51"/>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2895" autoAdjust="0"/>
  </p:normalViewPr>
  <p:slideViewPr>
    <p:cSldViewPr>
      <p:cViewPr>
        <p:scale>
          <a:sx n="68" d="100"/>
          <a:sy n="68" d="100"/>
        </p:scale>
        <p:origin x="-2028" y="-3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a:lvl1pPr>
          </a:lstStyle>
          <a:p>
            <a:fld id="{38F48E81-CDF2-477F-9CE4-AE224EAA8755}" type="datetimeFigureOut">
              <a:rPr lang="en-US" smtClean="0"/>
              <a:pPr/>
              <a:t>11/4/2016</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3331"/>
            <a:ext cx="5486400" cy="419052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045"/>
            <a:ext cx="2971800" cy="465614"/>
          </a:xfrm>
          <a:prstGeom prst="rect">
            <a:avLst/>
          </a:prstGeom>
        </p:spPr>
        <p:txBody>
          <a:bodyPr vert="horz" lIns="91440" tIns="45720" rIns="91440" bIns="45720" rtlCol="0" anchor="b"/>
          <a:lstStyle>
            <a:lvl1pPr algn="r">
              <a:defRPr sz="1200"/>
            </a:lvl1pPr>
          </a:lstStyle>
          <a:p>
            <a:fld id="{9D12B61C-6623-42E6-A29F-E3C3337EB1C5}" type="slidenum">
              <a:rPr lang="en-US" smtClean="0"/>
              <a:pPr/>
              <a:t>‹#›</a:t>
            </a:fld>
            <a:endParaRPr lang="en-US"/>
          </a:p>
        </p:txBody>
      </p:sp>
    </p:spTree>
    <p:extLst>
      <p:ext uri="{BB962C8B-B14F-4D97-AF65-F5344CB8AC3E}">
        <p14:creationId xmlns:p14="http://schemas.microsoft.com/office/powerpoint/2010/main" xmlns="" val="307841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9D12B61C-6623-42E6-A29F-E3C3337EB1C5}" type="slidenum">
              <a:rPr lang="en-US" smtClean="0"/>
              <a:pPr/>
              <a:t>12</a:t>
            </a:fld>
            <a:endParaRPr lang="en-US"/>
          </a:p>
        </p:txBody>
      </p:sp>
    </p:spTree>
    <p:extLst>
      <p:ext uri="{BB962C8B-B14F-4D97-AF65-F5344CB8AC3E}">
        <p14:creationId xmlns:p14="http://schemas.microsoft.com/office/powerpoint/2010/main" xmlns="" val="316964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9D12B61C-6623-42E6-A29F-E3C3337EB1C5}" type="slidenum">
              <a:rPr lang="en-US" smtClean="0"/>
              <a:pPr/>
              <a:t>17</a:t>
            </a:fld>
            <a:endParaRPr lang="en-US"/>
          </a:p>
        </p:txBody>
      </p:sp>
    </p:spTree>
    <p:extLst>
      <p:ext uri="{BB962C8B-B14F-4D97-AF65-F5344CB8AC3E}">
        <p14:creationId xmlns:p14="http://schemas.microsoft.com/office/powerpoint/2010/main" xmlns="" val="39389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CDA727C-5EE5-4146-BBBD-217F22B7DF80}" type="datetimeFigureOut">
              <a:rPr lang="en-US" smtClean="0"/>
              <a:pPr/>
              <a:t>11/4/2016</a:t>
            </a:fld>
            <a:endParaRPr lang="en-US"/>
          </a:p>
        </p:txBody>
      </p:sp>
      <p:sp>
        <p:nvSpPr>
          <p:cNvPr id="16" name="Slide Number Placeholder 15"/>
          <p:cNvSpPr>
            <a:spLocks noGrp="1"/>
          </p:cNvSpPr>
          <p:nvPr>
            <p:ph type="sldNum" sz="quarter" idx="11"/>
          </p:nvPr>
        </p:nvSpPr>
        <p:spPr/>
        <p:txBody>
          <a:bodyPr/>
          <a:lstStyle/>
          <a:p>
            <a:fld id="{63AC06D7-DED9-41FD-A437-C7901A70A373}"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DA727C-5EE5-4146-BBBD-217F22B7DF80}"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C06D7-DED9-41FD-A437-C7901A70A3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DA727C-5EE5-4146-BBBD-217F22B7DF80}"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C06D7-DED9-41FD-A437-C7901A70A3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CDA727C-5EE5-4146-BBBD-217F22B7DF80}" type="datetimeFigureOut">
              <a:rPr lang="en-US" smtClean="0"/>
              <a:pPr/>
              <a:t>11/4/2016</a:t>
            </a:fld>
            <a:endParaRPr lang="en-US"/>
          </a:p>
        </p:txBody>
      </p:sp>
      <p:sp>
        <p:nvSpPr>
          <p:cNvPr id="15" name="Slide Number Placeholder 14"/>
          <p:cNvSpPr>
            <a:spLocks noGrp="1"/>
          </p:cNvSpPr>
          <p:nvPr>
            <p:ph type="sldNum" sz="quarter" idx="15"/>
          </p:nvPr>
        </p:nvSpPr>
        <p:spPr/>
        <p:txBody>
          <a:bodyPr/>
          <a:lstStyle>
            <a:lvl1pPr algn="ctr">
              <a:defRPr/>
            </a:lvl1pPr>
          </a:lstStyle>
          <a:p>
            <a:fld id="{63AC06D7-DED9-41FD-A437-C7901A70A373}"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CDA727C-5EE5-4146-BBBD-217F22B7DF80}" type="datetimeFigureOut">
              <a:rPr lang="en-US" smtClean="0"/>
              <a:pPr/>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C06D7-DED9-41FD-A437-C7901A70A373}"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CDA727C-5EE5-4146-BBBD-217F22B7DF80}" type="datetimeFigureOut">
              <a:rPr lang="en-US" smtClean="0"/>
              <a:pPr/>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C06D7-DED9-41FD-A437-C7901A70A373}"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3AC06D7-DED9-41FD-A437-C7901A70A373}"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CDA727C-5EE5-4146-BBBD-217F22B7DF80}" type="datetimeFigureOut">
              <a:rPr lang="en-US" smtClean="0"/>
              <a:pPr/>
              <a:t>11/4/2016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CDA727C-5EE5-4146-BBBD-217F22B7DF80}" type="datetimeFigureOut">
              <a:rPr lang="en-US" smtClean="0"/>
              <a:pPr/>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AC06D7-DED9-41FD-A437-C7901A70A373}"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A727C-5EE5-4146-BBBD-217F22B7DF80}" type="datetimeFigureOut">
              <a:rPr lang="en-US" smtClean="0"/>
              <a:pPr/>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AC06D7-DED9-41FD-A437-C7901A70A3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CDA727C-5EE5-4146-BBBD-217F22B7DF80}" type="datetimeFigureOut">
              <a:rPr lang="en-US" smtClean="0"/>
              <a:pPr/>
              <a:t>11/4/2016</a:t>
            </a:fld>
            <a:endParaRPr lang="en-US"/>
          </a:p>
        </p:txBody>
      </p:sp>
      <p:sp>
        <p:nvSpPr>
          <p:cNvPr id="9" name="Slide Number Placeholder 8"/>
          <p:cNvSpPr>
            <a:spLocks noGrp="1"/>
          </p:cNvSpPr>
          <p:nvPr>
            <p:ph type="sldNum" sz="quarter" idx="15"/>
          </p:nvPr>
        </p:nvSpPr>
        <p:spPr/>
        <p:txBody>
          <a:bodyPr/>
          <a:lstStyle/>
          <a:p>
            <a:fld id="{63AC06D7-DED9-41FD-A437-C7901A70A373}"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CDA727C-5EE5-4146-BBBD-217F22B7DF80}" type="datetimeFigureOut">
              <a:rPr lang="en-US" smtClean="0"/>
              <a:pPr/>
              <a:t>11/4/2016</a:t>
            </a:fld>
            <a:endParaRPr lang="en-US"/>
          </a:p>
        </p:txBody>
      </p:sp>
      <p:sp>
        <p:nvSpPr>
          <p:cNvPr id="9" name="Slide Number Placeholder 8"/>
          <p:cNvSpPr>
            <a:spLocks noGrp="1"/>
          </p:cNvSpPr>
          <p:nvPr>
            <p:ph type="sldNum" sz="quarter" idx="11"/>
          </p:nvPr>
        </p:nvSpPr>
        <p:spPr/>
        <p:txBody>
          <a:bodyPr/>
          <a:lstStyle/>
          <a:p>
            <a:fld id="{63AC06D7-DED9-41FD-A437-C7901A70A373}"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CDA727C-5EE5-4146-BBBD-217F22B7DF80}" type="datetimeFigureOut">
              <a:rPr lang="en-US" smtClean="0"/>
              <a:pPr/>
              <a:t>11/4/2016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3AC06D7-DED9-41FD-A437-C7901A70A373}"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2999" cy="630942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endParaRPr lang="en-US" sz="4000" b="1" dirty="0" smtClean="0"/>
          </a:p>
          <a:p>
            <a:pPr algn="ctr"/>
            <a:r>
              <a:rPr lang="en-US" sz="4000" b="1" dirty="0" smtClean="0"/>
              <a:t>COMMUNITY- </a:t>
            </a:r>
            <a:r>
              <a:rPr lang="en-US" sz="4000" b="1" dirty="0"/>
              <a:t>BASED- TREATMENT </a:t>
            </a:r>
          </a:p>
          <a:p>
            <a:pPr algn="ctr"/>
            <a:r>
              <a:rPr lang="en-US" sz="4000" b="1" dirty="0" smtClean="0"/>
              <a:t>And </a:t>
            </a:r>
          </a:p>
          <a:p>
            <a:pPr algn="ctr"/>
            <a:r>
              <a:rPr lang="en-US" sz="4000" b="1" dirty="0" smtClean="0"/>
              <a:t>REHABILITATION </a:t>
            </a:r>
          </a:p>
          <a:p>
            <a:pPr algn="ctr"/>
            <a:r>
              <a:rPr lang="en-US" sz="4000" b="1" dirty="0" smtClean="0"/>
              <a:t>for </a:t>
            </a:r>
            <a:r>
              <a:rPr lang="en-US" sz="4000" b="1" dirty="0"/>
              <a:t>Drug Users and Recovering Drug </a:t>
            </a:r>
            <a:r>
              <a:rPr lang="en-US" sz="4000" b="1" dirty="0" smtClean="0"/>
              <a:t>Dependents</a:t>
            </a:r>
          </a:p>
          <a:p>
            <a:pPr algn="ctr"/>
            <a:endParaRPr lang="en-US" sz="4000" b="1" dirty="0"/>
          </a:p>
          <a:p>
            <a:pPr algn="ctr"/>
            <a:r>
              <a:rPr lang="en-US" sz="2800" b="1" dirty="0" smtClean="0"/>
              <a:t>SONIA H. CARREON, RSW,MPA</a:t>
            </a:r>
          </a:p>
          <a:p>
            <a:pPr algn="ctr"/>
            <a:r>
              <a:rPr lang="en-US" sz="2800" b="1" dirty="0" smtClean="0"/>
              <a:t>HEAD, AFTERCARE AND MSWS</a:t>
            </a:r>
          </a:p>
          <a:p>
            <a:pPr algn="ctr"/>
            <a:endParaRPr lang="en-PH" sz="2800" dirty="0"/>
          </a:p>
        </p:txBody>
      </p:sp>
    </p:spTree>
    <p:extLst>
      <p:ext uri="{BB962C8B-B14F-4D97-AF65-F5344CB8AC3E}">
        <p14:creationId xmlns:p14="http://schemas.microsoft.com/office/powerpoint/2010/main" xmlns="" val="2666890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25" y="381000"/>
            <a:ext cx="8686800" cy="5693866"/>
          </a:xfrm>
          <a:prstGeom prst="rect">
            <a:avLst/>
          </a:prstGeom>
          <a:solidFill>
            <a:srgbClr val="002060"/>
          </a:solidFill>
          <a:ln>
            <a:solidFill>
              <a:schemeClr val="accent6">
                <a:lumMod val="50000"/>
              </a:schemeClr>
            </a:solidFill>
          </a:ln>
          <a:effectLst>
            <a:glow rad="228600">
              <a:schemeClr val="accent5">
                <a:satMod val="175000"/>
                <a:alpha val="40000"/>
              </a:schemeClr>
            </a:glow>
            <a:outerShdw blurRad="50800" dist="38100" dir="16200000" rotWithShape="0">
              <a:prstClr val="black">
                <a:alpha val="40000"/>
              </a:prstClr>
            </a:outerShdw>
            <a:softEdge rad="127000"/>
          </a:effectLst>
        </p:spPr>
        <p:txBody>
          <a:bodyPr wrap="square">
            <a:spAutoFit/>
          </a:bodyPr>
          <a:lstStyle/>
          <a:p>
            <a:r>
              <a:rPr lang="en-PH" sz="3200" b="1" dirty="0">
                <a:latin typeface="Arial"/>
              </a:rPr>
              <a:t>A. Department of Health (DOH) </a:t>
            </a:r>
            <a:endParaRPr lang="en-PH" sz="3200" dirty="0">
              <a:latin typeface="Arial"/>
            </a:endParaRPr>
          </a:p>
          <a:p>
            <a:endParaRPr lang="en-PH" sz="2000" b="1" dirty="0" smtClean="0">
              <a:solidFill>
                <a:srgbClr val="FFC000"/>
              </a:solidFill>
              <a:latin typeface="Arial"/>
            </a:endParaRPr>
          </a:p>
          <a:p>
            <a:pPr marL="457200" indent="-457200">
              <a:buAutoNum type="arabicPeriod"/>
            </a:pPr>
            <a:r>
              <a:rPr lang="en-PH" sz="2400" b="1" dirty="0" smtClean="0">
                <a:latin typeface="Arial"/>
              </a:rPr>
              <a:t>Conduct </a:t>
            </a:r>
            <a:r>
              <a:rPr lang="en-PH" sz="2400" b="1" dirty="0">
                <a:latin typeface="Arial"/>
              </a:rPr>
              <a:t>training of accredited physician on Aftercare Program; </a:t>
            </a:r>
          </a:p>
          <a:p>
            <a:endParaRPr lang="en-PH" sz="2400" b="1" dirty="0" smtClean="0">
              <a:latin typeface="Arial"/>
            </a:endParaRPr>
          </a:p>
          <a:p>
            <a:r>
              <a:rPr lang="en-PH" sz="2400" b="1" dirty="0" smtClean="0">
                <a:latin typeface="Arial"/>
              </a:rPr>
              <a:t>2</a:t>
            </a:r>
            <a:r>
              <a:rPr lang="en-PH" sz="2400" b="1" dirty="0">
                <a:latin typeface="Arial"/>
              </a:rPr>
              <a:t>. Develop and implement a comprehensive aftercare and follow up program in coordination with DSWD and LGUs in order to complete the eighteen (18) months period; </a:t>
            </a:r>
          </a:p>
          <a:p>
            <a:endParaRPr lang="en-PH" sz="2400" b="1" dirty="0" smtClean="0">
              <a:latin typeface="Arial"/>
            </a:endParaRPr>
          </a:p>
          <a:p>
            <a:r>
              <a:rPr lang="en-PH" sz="2400" b="1" dirty="0" smtClean="0">
                <a:latin typeface="Arial"/>
              </a:rPr>
              <a:t>3</a:t>
            </a:r>
            <a:r>
              <a:rPr lang="en-PH" sz="2400" b="1" dirty="0">
                <a:latin typeface="Arial"/>
              </a:rPr>
              <a:t>. Recommend, to the court the release of a drug dependent; </a:t>
            </a:r>
          </a:p>
          <a:p>
            <a:r>
              <a:rPr lang="en-PH" sz="2400" b="1" dirty="0">
                <a:latin typeface="Arial"/>
              </a:rPr>
              <a:t>4. Inform the Provincial DOH Representative on the random drug testing results for monitoring purposes; </a:t>
            </a:r>
            <a:r>
              <a:rPr lang="en-PH" sz="2400" b="1" dirty="0" smtClean="0">
                <a:latin typeface="Arial"/>
              </a:rPr>
              <a:t/>
            </a:r>
            <a:br>
              <a:rPr lang="en-PH" sz="2400" b="1" dirty="0" smtClean="0">
                <a:latin typeface="Arial"/>
              </a:rPr>
            </a:br>
            <a:endParaRPr lang="en-PH" sz="2400" b="1" dirty="0" smtClean="0">
              <a:latin typeface="Arial"/>
            </a:endParaRPr>
          </a:p>
          <a:p>
            <a:endParaRPr lang="en-PH" sz="2400" b="1" dirty="0">
              <a:latin typeface="Arial"/>
            </a:endParaRPr>
          </a:p>
        </p:txBody>
      </p:sp>
    </p:spTree>
    <p:extLst>
      <p:ext uri="{BB962C8B-B14F-4D97-AF65-F5344CB8AC3E}">
        <p14:creationId xmlns:p14="http://schemas.microsoft.com/office/powerpoint/2010/main" xmlns="" val="719791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610600" cy="5693866"/>
          </a:xfrm>
          <a:prstGeom prst="rect">
            <a:avLst/>
          </a:prstGeom>
          <a:solidFill>
            <a:srgbClr val="002060"/>
          </a:solidFill>
          <a:ln>
            <a:solidFill>
              <a:schemeClr val="accent6">
                <a:lumMod val="50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a:spAutoFit/>
          </a:bodyPr>
          <a:lstStyle/>
          <a:p>
            <a:r>
              <a:rPr lang="en-PH" sz="2800" b="1" dirty="0">
                <a:latin typeface="Arial"/>
              </a:rPr>
              <a:t>5. Develop data-banking system; </a:t>
            </a:r>
          </a:p>
          <a:p>
            <a:endParaRPr lang="en-PH" sz="2800" b="1" dirty="0" smtClean="0">
              <a:latin typeface="Arial"/>
            </a:endParaRPr>
          </a:p>
          <a:p>
            <a:r>
              <a:rPr lang="en-PH" sz="2800" b="1" dirty="0" smtClean="0">
                <a:latin typeface="Arial"/>
              </a:rPr>
              <a:t>6</a:t>
            </a:r>
            <a:r>
              <a:rPr lang="en-PH" sz="2800" b="1" dirty="0">
                <a:latin typeface="Arial"/>
              </a:rPr>
              <a:t>. Provide technical assistance and conduct of monitoring on program implementation; </a:t>
            </a:r>
          </a:p>
          <a:p>
            <a:endParaRPr lang="en-PH" sz="2800" b="1" dirty="0" smtClean="0">
              <a:latin typeface="Arial"/>
            </a:endParaRPr>
          </a:p>
          <a:p>
            <a:r>
              <a:rPr lang="en-PH" sz="2800" b="1" dirty="0" smtClean="0">
                <a:latin typeface="Arial"/>
              </a:rPr>
              <a:t>7</a:t>
            </a:r>
            <a:r>
              <a:rPr lang="en-PH" sz="2800" b="1" dirty="0">
                <a:latin typeface="Arial"/>
              </a:rPr>
              <a:t>. Develop standards and guidelines in the implementation of after care program; </a:t>
            </a:r>
          </a:p>
          <a:p>
            <a:endParaRPr lang="en-PH" sz="2800" b="1" dirty="0" smtClean="0">
              <a:latin typeface="Arial"/>
            </a:endParaRPr>
          </a:p>
          <a:p>
            <a:r>
              <a:rPr lang="en-PH" sz="2800" b="1" dirty="0" smtClean="0">
                <a:latin typeface="Arial"/>
              </a:rPr>
              <a:t>8</a:t>
            </a:r>
            <a:r>
              <a:rPr lang="en-PH" sz="2800" b="1" dirty="0">
                <a:latin typeface="Arial"/>
              </a:rPr>
              <a:t>. Conduct on-going evaluation and improvement of Aftercare and Follow-up Program; and </a:t>
            </a:r>
          </a:p>
          <a:p>
            <a:endParaRPr lang="en-PH" sz="2800" b="1" dirty="0" smtClean="0">
              <a:latin typeface="Arial"/>
            </a:endParaRPr>
          </a:p>
          <a:p>
            <a:r>
              <a:rPr lang="en-PH" sz="2800" b="1" dirty="0" smtClean="0">
                <a:latin typeface="Arial"/>
              </a:rPr>
              <a:t>9</a:t>
            </a:r>
            <a:r>
              <a:rPr lang="en-PH" sz="2800" b="1" dirty="0">
                <a:latin typeface="Arial"/>
              </a:rPr>
              <a:t>. Accredit NGOs providing aftercare services for drug dependents in coordination with DSWD. </a:t>
            </a:r>
            <a:endParaRPr lang="en-PH" sz="2800" b="1" dirty="0"/>
          </a:p>
        </p:txBody>
      </p:sp>
    </p:spTree>
    <p:extLst>
      <p:ext uri="{BB962C8B-B14F-4D97-AF65-F5344CB8AC3E}">
        <p14:creationId xmlns:p14="http://schemas.microsoft.com/office/powerpoint/2010/main" xmlns="" val="3892485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58200" cy="6186309"/>
          </a:xfrm>
          <a:prstGeom prst="rect">
            <a:avLst/>
          </a:prstGeom>
          <a:solidFill>
            <a:srgbClr val="002060"/>
          </a:solidFill>
          <a:ln>
            <a:solidFill>
              <a:schemeClr val="accent6">
                <a:lumMod val="75000"/>
              </a:schemeClr>
            </a:solidFill>
          </a:ln>
          <a:effectLst>
            <a:glow rad="228600">
              <a:schemeClr val="accent5">
                <a:satMod val="175000"/>
                <a:alpha val="40000"/>
              </a:schemeClr>
            </a:glow>
            <a:innerShdw blurRad="63500" dist="50800" dir="2700000">
              <a:prstClr val="black">
                <a:alpha val="50000"/>
              </a:prstClr>
            </a:innerShdw>
            <a:softEdge rad="63500"/>
          </a:effectLst>
          <a:scene3d>
            <a:camera prst="orthographicFront"/>
            <a:lightRig rig="threePt" dir="t"/>
          </a:scene3d>
          <a:sp3d>
            <a:bevelT w="114300" prst="artDeco"/>
          </a:sp3d>
        </p:spPr>
        <p:txBody>
          <a:bodyPr wrap="square">
            <a:spAutoFit/>
          </a:bodyPr>
          <a:lstStyle/>
          <a:p>
            <a:r>
              <a:rPr lang="en-PH" sz="3200" b="1" dirty="0"/>
              <a:t>B. Department of the Interior and Local Government (DILG) </a:t>
            </a:r>
            <a:endParaRPr lang="en-PH" sz="3200" b="1" dirty="0" smtClean="0"/>
          </a:p>
          <a:p>
            <a:pPr algn="ctr"/>
            <a:r>
              <a:rPr lang="en-PH" sz="3200" b="1" dirty="0" smtClean="0">
                <a:solidFill>
                  <a:srgbClr val="FFC000"/>
                </a:solidFill>
              </a:rPr>
              <a:t>(</a:t>
            </a:r>
            <a:r>
              <a:rPr lang="en-PH" sz="2800" b="1" dirty="0">
                <a:solidFill>
                  <a:srgbClr val="FFC000"/>
                </a:solidFill>
              </a:rPr>
              <a:t>Through the Provincial/City/Municipal Social Welfare Development Office and the respective Provincial/City/Municipal/Barangay Anti-Drug Abuse Councils) </a:t>
            </a:r>
          </a:p>
          <a:p>
            <a:endParaRPr lang="en-PH" sz="2400" b="1" dirty="0" smtClean="0"/>
          </a:p>
          <a:p>
            <a:pPr marL="457200" indent="-457200">
              <a:buAutoNum type="arabicPeriod"/>
            </a:pPr>
            <a:r>
              <a:rPr lang="en-PH" sz="2400" b="1" dirty="0" smtClean="0"/>
              <a:t>Conduct </a:t>
            </a:r>
            <a:r>
              <a:rPr lang="en-PH" sz="2400" b="1" dirty="0"/>
              <a:t>follow-up aftercare including direct provision of services based on DOH guidelines</a:t>
            </a:r>
            <a:r>
              <a:rPr lang="en-PH" sz="2400" b="1" dirty="0" smtClean="0"/>
              <a:t>;</a:t>
            </a:r>
          </a:p>
          <a:p>
            <a:r>
              <a:rPr lang="en-PH" sz="2400" b="1" dirty="0" smtClean="0"/>
              <a:t> </a:t>
            </a:r>
            <a:endParaRPr lang="en-PH" sz="2400" b="1" dirty="0"/>
          </a:p>
          <a:p>
            <a:r>
              <a:rPr lang="en-PH" sz="2400" b="1" dirty="0"/>
              <a:t>2. Conduct advocacy activities; </a:t>
            </a:r>
          </a:p>
          <a:p>
            <a:endParaRPr lang="en-PH" sz="2400" b="1" dirty="0" smtClean="0"/>
          </a:p>
          <a:p>
            <a:r>
              <a:rPr lang="en-PH" sz="2400" b="1" dirty="0" smtClean="0"/>
              <a:t>3</a:t>
            </a:r>
            <a:r>
              <a:rPr lang="en-PH" sz="2400" b="1" dirty="0"/>
              <a:t>. Document best practices on after care interventions; and </a:t>
            </a:r>
          </a:p>
          <a:p>
            <a:endParaRPr lang="en-PH" sz="2400" b="1" dirty="0" smtClean="0"/>
          </a:p>
          <a:p>
            <a:r>
              <a:rPr lang="en-PH" sz="2400" b="1" dirty="0" smtClean="0"/>
              <a:t>4</a:t>
            </a:r>
            <a:r>
              <a:rPr lang="en-PH" sz="2400" b="1" dirty="0"/>
              <a:t>. Submit report to DOH on status of clients served. </a:t>
            </a:r>
          </a:p>
        </p:txBody>
      </p:sp>
    </p:spTree>
    <p:extLst>
      <p:ext uri="{BB962C8B-B14F-4D97-AF65-F5344CB8AC3E}">
        <p14:creationId xmlns:p14="http://schemas.microsoft.com/office/powerpoint/2010/main" xmlns="" val="2837004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6001643"/>
          </a:xfrm>
          <a:prstGeom prst="rect">
            <a:avLst/>
          </a:prstGeom>
          <a:solidFill>
            <a:srgbClr val="002060"/>
          </a:solidFill>
          <a:ln>
            <a:noFill/>
          </a:ln>
          <a:effectLst>
            <a:glow rad="228600">
              <a:schemeClr val="accent5">
                <a:satMod val="175000"/>
                <a:alpha val="40000"/>
              </a:schemeClr>
            </a:glow>
            <a:outerShdw blurRad="63500" sx="102000" sy="102000" algn="ctr" rotWithShape="0">
              <a:prstClr val="black">
                <a:alpha val="40000"/>
              </a:prstClr>
            </a:outerShdw>
            <a:softEdge rad="63500"/>
          </a:effectLst>
          <a:scene3d>
            <a:camera prst="orthographicFront">
              <a:rot lat="0" lon="0" rev="0"/>
            </a:camera>
            <a:lightRig rig="balanced" dir="t">
              <a:rot lat="0" lon="0" rev="8700000"/>
            </a:lightRig>
          </a:scene3d>
          <a:sp3d>
            <a:bevelT w="190500" h="38100"/>
          </a:sp3d>
        </p:spPr>
        <p:txBody>
          <a:bodyPr wrap="square">
            <a:spAutoFit/>
          </a:bodyPr>
          <a:lstStyle/>
          <a:p>
            <a:r>
              <a:rPr lang="en-PH" sz="3200" b="1" dirty="0"/>
              <a:t>C. Department of Social Welfare and Development (DSWD) </a:t>
            </a:r>
            <a:endParaRPr lang="en-PH" sz="3200" dirty="0"/>
          </a:p>
          <a:p>
            <a:endParaRPr lang="en-PH" sz="3200" dirty="0" smtClean="0"/>
          </a:p>
          <a:p>
            <a:r>
              <a:rPr lang="en-PH" sz="3200" dirty="0" smtClean="0"/>
              <a:t>1</a:t>
            </a:r>
            <a:r>
              <a:rPr lang="en-PH" sz="3200" dirty="0"/>
              <a:t>. Conduct capability building and/or provide technical assistance to LGUs in the provision of aftercare services and other relevant psycho-social services; </a:t>
            </a:r>
          </a:p>
          <a:p>
            <a:endParaRPr lang="en-PH" sz="3200" dirty="0" smtClean="0"/>
          </a:p>
          <a:p>
            <a:r>
              <a:rPr lang="en-PH" sz="3200" dirty="0" smtClean="0"/>
              <a:t>2</a:t>
            </a:r>
            <a:r>
              <a:rPr lang="en-PH" sz="3200" dirty="0"/>
              <a:t>. Conduct advocacy activities; and </a:t>
            </a:r>
          </a:p>
          <a:p>
            <a:endParaRPr lang="en-PH" sz="3200" dirty="0" smtClean="0"/>
          </a:p>
          <a:p>
            <a:r>
              <a:rPr lang="en-PH" sz="3200" dirty="0" smtClean="0"/>
              <a:t>3</a:t>
            </a:r>
            <a:r>
              <a:rPr lang="en-PH" sz="3200" dirty="0"/>
              <a:t>. Accredit NGOs providing aftercare services (RA 9165, Sec. 57); </a:t>
            </a:r>
          </a:p>
        </p:txBody>
      </p:sp>
    </p:spTree>
    <p:extLst>
      <p:ext uri="{BB962C8B-B14F-4D97-AF65-F5344CB8AC3E}">
        <p14:creationId xmlns:p14="http://schemas.microsoft.com/office/powerpoint/2010/main" xmlns="" val="177764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06791"/>
            <a:ext cx="8458200" cy="5447645"/>
          </a:xfrm>
          <a:prstGeom prst="rect">
            <a:avLst/>
          </a:prstGeom>
          <a:solidFill>
            <a:srgbClr val="002060"/>
          </a:solidFill>
          <a:ln>
            <a:solidFill>
              <a:schemeClr val="accent6">
                <a:lumMod val="75000"/>
              </a:schemeClr>
            </a:solidFill>
          </a:ln>
          <a:effectLst>
            <a:glow rad="228600">
              <a:schemeClr val="accent5">
                <a:satMod val="175000"/>
                <a:alpha val="40000"/>
              </a:schemeClr>
            </a:glow>
            <a:innerShdw blurRad="63500" dist="50800" dir="16200000">
              <a:prstClr val="black">
                <a:alpha val="50000"/>
              </a:prstClr>
            </a:innerShdw>
            <a:softEdge rad="63500"/>
          </a:effectLst>
          <a:scene3d>
            <a:camera prst="orthographicFront">
              <a:rot lat="0" lon="0" rev="0"/>
            </a:camera>
            <a:lightRig rig="balanced" dir="t">
              <a:rot lat="0" lon="0" rev="8700000"/>
            </a:lightRig>
          </a:scene3d>
          <a:sp3d>
            <a:bevelT w="190500" h="38100"/>
          </a:sp3d>
        </p:spPr>
        <p:txBody>
          <a:bodyPr wrap="square">
            <a:spAutoFit/>
          </a:bodyPr>
          <a:lstStyle/>
          <a:p>
            <a:r>
              <a:rPr lang="en-PH" sz="3200" b="1" dirty="0"/>
              <a:t>D. </a:t>
            </a:r>
            <a:r>
              <a:rPr lang="en-PH" sz="2400" b="1" dirty="0"/>
              <a:t>Dangerous Drugs Board (DDB) </a:t>
            </a:r>
          </a:p>
          <a:p>
            <a:pPr marL="514350" indent="-514350">
              <a:buAutoNum type="arabicPeriod"/>
            </a:pPr>
            <a:r>
              <a:rPr lang="en-PH" sz="2400" b="1" dirty="0" smtClean="0"/>
              <a:t>Direct </a:t>
            </a:r>
            <a:r>
              <a:rPr lang="en-PH" sz="2400" b="1" dirty="0"/>
              <a:t>the Parole and Probation Administration to recommend drug dependents to undergo community service as part of his/her aftercare and follow up program; </a:t>
            </a:r>
            <a:r>
              <a:rPr lang="en-PH" sz="2400" b="1" dirty="0" smtClean="0"/>
              <a:t>and</a:t>
            </a:r>
          </a:p>
          <a:p>
            <a:r>
              <a:rPr lang="en-PH" sz="2400" b="1" dirty="0" smtClean="0"/>
              <a:t> </a:t>
            </a:r>
            <a:endParaRPr lang="en-PH" sz="2400" b="1" dirty="0"/>
          </a:p>
          <a:p>
            <a:r>
              <a:rPr lang="en-PH" sz="2800" b="1" dirty="0"/>
              <a:t>2. </a:t>
            </a:r>
            <a:r>
              <a:rPr lang="en-PH" sz="2400" b="1" dirty="0"/>
              <a:t>Design and develop a national treatment and rehabilitation program for drug dependents including a standard aftercare and community service program for recovering drug dependents, in consultation and coordination with the DOH, DSWD and other agencies involved in drugs control, treatment and rehabilitation, both public and private </a:t>
            </a:r>
            <a:r>
              <a:rPr lang="en-PH" sz="2400" b="1" dirty="0" smtClean="0"/>
              <a:t>.</a:t>
            </a:r>
          </a:p>
          <a:p>
            <a:endParaRPr lang="en-PH" sz="2400" b="1" dirty="0"/>
          </a:p>
        </p:txBody>
      </p:sp>
    </p:spTree>
    <p:extLst>
      <p:ext uri="{BB962C8B-B14F-4D97-AF65-F5344CB8AC3E}">
        <p14:creationId xmlns:p14="http://schemas.microsoft.com/office/powerpoint/2010/main" xmlns="" val="420229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978" y="609600"/>
            <a:ext cx="8677422" cy="5755422"/>
          </a:xfrm>
          <a:prstGeom prst="rect">
            <a:avLst/>
          </a:prstGeom>
          <a:solidFill>
            <a:srgbClr val="002060"/>
          </a:solidFill>
          <a:ln>
            <a:solidFill>
              <a:schemeClr val="accent6"/>
            </a:solidFill>
          </a:ln>
          <a:effectLst>
            <a:glow rad="228600">
              <a:schemeClr val="accent5">
                <a:satMod val="175000"/>
                <a:alpha val="40000"/>
              </a:schemeClr>
            </a:glow>
            <a:softEdge rad="63500"/>
          </a:effectLst>
        </p:spPr>
        <p:txBody>
          <a:bodyPr wrap="square">
            <a:spAutoFit/>
          </a:bodyPr>
          <a:lstStyle/>
          <a:p>
            <a:r>
              <a:rPr lang="en-PH" sz="2800" b="1" dirty="0"/>
              <a:t>E. Department of Justice (DOJ) [Through the Parole and Probation Administration (PPA)] </a:t>
            </a:r>
            <a:endParaRPr lang="en-PH" sz="2800" dirty="0"/>
          </a:p>
          <a:p>
            <a:endParaRPr lang="en-PH" sz="1200" dirty="0" smtClean="0"/>
          </a:p>
          <a:p>
            <a:pPr marL="457200" indent="-457200">
              <a:buAutoNum type="arabicPeriod"/>
            </a:pPr>
            <a:r>
              <a:rPr lang="en-PH" sz="2200" dirty="0" smtClean="0"/>
              <a:t>Take </a:t>
            </a:r>
            <a:r>
              <a:rPr lang="en-PH" sz="2200" dirty="0"/>
              <a:t>charge of provisions accordingly promulgated in consonance with Section 57 and Section 70 of RA 9165 and the applicable provisions of Pres. Dec. No. 968, (the Probation Law of 1976), as amended and RA No. 9344 (Juvenile Justice and Welfare Act of 2006); </a:t>
            </a:r>
            <a:endParaRPr lang="en-PH" sz="2200" dirty="0" smtClean="0"/>
          </a:p>
          <a:p>
            <a:pPr marL="457200" indent="-457200">
              <a:buAutoNum type="arabicPeriod"/>
            </a:pPr>
            <a:endParaRPr lang="en-PH" sz="1200" dirty="0"/>
          </a:p>
          <a:p>
            <a:r>
              <a:rPr lang="en-PH" sz="2200" dirty="0"/>
              <a:t>2</a:t>
            </a:r>
            <a:r>
              <a:rPr lang="en-PH" sz="2200" dirty="0" smtClean="0"/>
              <a:t>.    </a:t>
            </a:r>
            <a:r>
              <a:rPr lang="en-PH" sz="2200" dirty="0"/>
              <a:t>Provide follow-up aftercare services based on DOH/DDB </a:t>
            </a:r>
            <a:r>
              <a:rPr lang="en-PH" sz="2200" dirty="0" smtClean="0"/>
              <a:t>           approved    guidelines</a:t>
            </a:r>
            <a:r>
              <a:rPr lang="en-PH" sz="2200" dirty="0"/>
              <a:t>; </a:t>
            </a:r>
            <a:endParaRPr lang="en-PH" sz="2200" dirty="0" smtClean="0"/>
          </a:p>
          <a:p>
            <a:endParaRPr lang="en-PH" sz="1200" dirty="0"/>
          </a:p>
          <a:p>
            <a:r>
              <a:rPr lang="en-PH" sz="2200" dirty="0"/>
              <a:t>3. </a:t>
            </a:r>
            <a:r>
              <a:rPr lang="en-PH" sz="2200" dirty="0" smtClean="0"/>
              <a:t>  Conduct </a:t>
            </a:r>
            <a:r>
              <a:rPr lang="en-PH" sz="2200" dirty="0"/>
              <a:t>advocacy and training activities specific for the above-mentioned provisions and target population; </a:t>
            </a:r>
            <a:endParaRPr lang="en-PH" sz="2200" dirty="0" smtClean="0"/>
          </a:p>
          <a:p>
            <a:endParaRPr lang="en-PH" sz="1200" dirty="0"/>
          </a:p>
          <a:p>
            <a:r>
              <a:rPr lang="en-PH" sz="2200" dirty="0"/>
              <a:t>4. </a:t>
            </a:r>
            <a:r>
              <a:rPr lang="en-PH" sz="2200" dirty="0" smtClean="0"/>
              <a:t>    Document </a:t>
            </a:r>
            <a:r>
              <a:rPr lang="en-PH" sz="2200" dirty="0"/>
              <a:t>best practices on after care interventions; and </a:t>
            </a:r>
            <a:endParaRPr lang="en-PH" sz="2200" dirty="0" smtClean="0"/>
          </a:p>
          <a:p>
            <a:endParaRPr lang="en-PH" sz="1200" dirty="0"/>
          </a:p>
          <a:p>
            <a:r>
              <a:rPr lang="en-PH" sz="2200" dirty="0"/>
              <a:t>5.  </a:t>
            </a:r>
            <a:r>
              <a:rPr lang="en-PH" sz="2200" dirty="0" smtClean="0"/>
              <a:t>  Submit </a:t>
            </a:r>
            <a:r>
              <a:rPr lang="en-PH" sz="2200" dirty="0"/>
              <a:t>report to DOH/DDB on status of clients served. </a:t>
            </a:r>
          </a:p>
        </p:txBody>
      </p:sp>
    </p:spTree>
    <p:extLst>
      <p:ext uri="{BB962C8B-B14F-4D97-AF65-F5344CB8AC3E}">
        <p14:creationId xmlns:p14="http://schemas.microsoft.com/office/powerpoint/2010/main" xmlns="" val="210186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1"/>
            <a:ext cx="8534400" cy="5878532"/>
          </a:xfrm>
          <a:prstGeom prst="rect">
            <a:avLst/>
          </a:prstGeom>
          <a:solidFill>
            <a:srgbClr val="002060"/>
          </a:solidFill>
          <a:ln>
            <a:noFill/>
          </a:ln>
          <a:effectLst>
            <a:glow rad="228600">
              <a:schemeClr val="accent5">
                <a:satMod val="175000"/>
                <a:alpha val="40000"/>
              </a:schemeClr>
            </a:glow>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txBody>
          <a:bodyPr wrap="square">
            <a:spAutoFit/>
          </a:bodyPr>
          <a:lstStyle/>
          <a:p>
            <a:r>
              <a:rPr lang="en-PH" sz="3200" b="1" dirty="0" smtClean="0"/>
              <a:t>F. Department of Labor and Employment (DOLE)</a:t>
            </a:r>
          </a:p>
          <a:p>
            <a:r>
              <a:rPr lang="en-PH" sz="3200" b="1" dirty="0" smtClean="0"/>
              <a:t> </a:t>
            </a:r>
            <a:endParaRPr lang="en-PH" sz="3200" dirty="0" smtClean="0"/>
          </a:p>
          <a:p>
            <a:pPr marL="514350" indent="-514350">
              <a:buAutoNum type="arabicPeriod"/>
            </a:pPr>
            <a:r>
              <a:rPr lang="en-PH" sz="2800" dirty="0" smtClean="0"/>
              <a:t>Provide training on aftercare in the context of the training for the Assessment team of the Drug-Free Workplace training course.</a:t>
            </a:r>
          </a:p>
          <a:p>
            <a:r>
              <a:rPr lang="en-PH" sz="2800" dirty="0" smtClean="0"/>
              <a:t> </a:t>
            </a:r>
          </a:p>
          <a:p>
            <a:r>
              <a:rPr lang="en-PH" sz="2800" dirty="0" smtClean="0"/>
              <a:t>2. Document success stories and best practices as well as failures in reintegration.</a:t>
            </a:r>
          </a:p>
          <a:p>
            <a:endParaRPr lang="en-PH" sz="2800" dirty="0"/>
          </a:p>
          <a:p>
            <a:r>
              <a:rPr lang="en-PH" sz="2800" dirty="0" smtClean="0"/>
              <a:t>3. Provide referrals to employment programs, trainings for new skills, entrepreneurship and links to resources</a:t>
            </a:r>
          </a:p>
        </p:txBody>
      </p:sp>
    </p:spTree>
    <p:extLst>
      <p:ext uri="{BB962C8B-B14F-4D97-AF65-F5344CB8AC3E}">
        <p14:creationId xmlns:p14="http://schemas.microsoft.com/office/powerpoint/2010/main" xmlns="" val="566168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10600" cy="6247864"/>
          </a:xfrm>
          <a:prstGeom prst="rect">
            <a:avLst/>
          </a:prstGeom>
          <a:solidFill>
            <a:srgbClr val="002060"/>
          </a:solidFill>
          <a:ln>
            <a:noFill/>
          </a:ln>
          <a:effectLst>
            <a:glow rad="228600">
              <a:schemeClr val="accent5">
                <a:satMod val="175000"/>
                <a:alpha val="40000"/>
              </a:schemeClr>
            </a:glow>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txBody>
          <a:bodyPr wrap="square">
            <a:spAutoFit/>
          </a:bodyPr>
          <a:lstStyle/>
          <a:p>
            <a:r>
              <a:rPr lang="en-PH" sz="3200" b="1" dirty="0"/>
              <a:t>G. Non-Governmental Organizations (NGOs) </a:t>
            </a:r>
            <a:endParaRPr lang="en-PH" sz="3200" dirty="0"/>
          </a:p>
          <a:p>
            <a:r>
              <a:rPr lang="en-PH" sz="2800" dirty="0"/>
              <a:t>1. Assist the Government Agencies in effectively implementing provisions of the aftercare guidelines; </a:t>
            </a:r>
          </a:p>
          <a:p>
            <a:r>
              <a:rPr lang="en-PH" sz="2800" dirty="0"/>
              <a:t>2. Assist in providing support structures for aftercare clients; </a:t>
            </a:r>
          </a:p>
          <a:p>
            <a:r>
              <a:rPr lang="en-PH" sz="2800" dirty="0"/>
              <a:t>3. Assist in monitoring aftercare services rendered; </a:t>
            </a:r>
          </a:p>
          <a:p>
            <a:r>
              <a:rPr lang="en-PH" sz="2800" dirty="0"/>
              <a:t>4. Advocate aftercare activities at the community level; </a:t>
            </a:r>
          </a:p>
          <a:p>
            <a:r>
              <a:rPr lang="en-PH" sz="2800" dirty="0"/>
              <a:t>5. Provide technical and logistical support to aftercare services; and </a:t>
            </a:r>
          </a:p>
          <a:p>
            <a:r>
              <a:rPr lang="en-PH" sz="2800" dirty="0"/>
              <a:t>6. Acquire adequate skills for program implementation, when the NGO is directly involved in providing aftercare services. </a:t>
            </a:r>
          </a:p>
        </p:txBody>
      </p:sp>
    </p:spTree>
    <p:extLst>
      <p:ext uri="{BB962C8B-B14F-4D97-AF65-F5344CB8AC3E}">
        <p14:creationId xmlns:p14="http://schemas.microsoft.com/office/powerpoint/2010/main" xmlns="" val="1926194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5755422"/>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endParaRPr lang="en-US" sz="800" b="0" i="0" u="none" strike="noStrike" baseline="0" dirty="0" smtClean="0">
              <a:solidFill>
                <a:srgbClr val="000000"/>
              </a:solidFill>
              <a:latin typeface="Arial"/>
            </a:endParaRPr>
          </a:p>
          <a:p>
            <a:pPr algn="ctr"/>
            <a:r>
              <a:rPr lang="en-US" sz="7200" b="1" i="0" u="none" strike="noStrike" baseline="0" dirty="0" smtClean="0">
                <a:latin typeface="Arial"/>
              </a:rPr>
              <a:t>DOH</a:t>
            </a:r>
          </a:p>
          <a:p>
            <a:pPr algn="ctr"/>
            <a:r>
              <a:rPr lang="en-US" sz="7200" b="1" i="0" u="none" strike="noStrike" baseline="0" dirty="0" smtClean="0">
                <a:latin typeface="Arial"/>
              </a:rPr>
              <a:t>AFTERCARE IMPLEMENTATION SCHEME</a:t>
            </a:r>
          </a:p>
          <a:p>
            <a:pPr algn="ctr"/>
            <a:r>
              <a:rPr lang="en-US" sz="7200" b="1" i="0" u="none" strike="noStrike" baseline="0" dirty="0" smtClean="0">
                <a:latin typeface="Arial"/>
              </a:rPr>
              <a:t> </a:t>
            </a:r>
            <a:endParaRPr lang="en-US" sz="7200" dirty="0"/>
          </a:p>
        </p:txBody>
      </p:sp>
    </p:spTree>
    <p:extLst>
      <p:ext uri="{BB962C8B-B14F-4D97-AF65-F5344CB8AC3E}">
        <p14:creationId xmlns:p14="http://schemas.microsoft.com/office/powerpoint/2010/main" xmlns="" val="1220134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14401"/>
            <a:ext cx="7696200" cy="4385816"/>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endParaRPr lang="en-US" sz="900" b="0" i="0" u="none" strike="noStrike" baseline="0" dirty="0" smtClean="0">
              <a:solidFill>
                <a:srgbClr val="000000"/>
              </a:solidFill>
              <a:latin typeface="Arial"/>
            </a:endParaRPr>
          </a:p>
          <a:p>
            <a:r>
              <a:rPr lang="en-US" sz="5400" b="1" i="0" u="none" strike="noStrike" baseline="0" dirty="0" smtClean="0">
                <a:latin typeface="Arial"/>
              </a:rPr>
              <a:t>Phases of Aftercare </a:t>
            </a:r>
          </a:p>
          <a:p>
            <a:r>
              <a:rPr lang="en-US" sz="5400" b="1" i="0" u="none" strike="noStrike" baseline="0" dirty="0" smtClean="0">
                <a:latin typeface="Arial"/>
              </a:rPr>
              <a:t>		•Entry </a:t>
            </a:r>
          </a:p>
          <a:p>
            <a:r>
              <a:rPr lang="en-US" sz="5400" b="1" i="0" u="none" strike="noStrike" baseline="0" dirty="0" smtClean="0">
                <a:latin typeface="Arial"/>
              </a:rPr>
              <a:t>		•Intensive </a:t>
            </a:r>
          </a:p>
          <a:p>
            <a:r>
              <a:rPr lang="en-US" sz="5400" b="1" i="0" u="none" strike="noStrike" baseline="0" dirty="0" smtClean="0">
                <a:latin typeface="Arial"/>
              </a:rPr>
              <a:t>		•Continuing </a:t>
            </a:r>
          </a:p>
          <a:p>
            <a:r>
              <a:rPr lang="en-US" sz="5400" b="1" i="0" u="none" strike="noStrike" baseline="0" dirty="0" smtClean="0">
                <a:latin typeface="Arial"/>
              </a:rPr>
              <a:t>		•Termination </a:t>
            </a:r>
          </a:p>
        </p:txBody>
      </p:sp>
    </p:spTree>
    <p:extLst>
      <p:ext uri="{BB962C8B-B14F-4D97-AF65-F5344CB8AC3E}">
        <p14:creationId xmlns:p14="http://schemas.microsoft.com/office/powerpoint/2010/main" xmlns="" val="2891682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153400" cy="4585871"/>
          </a:xfrm>
          <a:prstGeom prst="rect">
            <a:avLst/>
          </a:prstGeom>
          <a:solidFill>
            <a:srgbClr val="002060"/>
          </a:solidFill>
          <a:effectLst>
            <a:glow rad="228600">
              <a:schemeClr val="accent6">
                <a:satMod val="175000"/>
                <a:alpha val="40000"/>
              </a:schemeClr>
            </a:glow>
            <a:softEdge rad="127000"/>
          </a:effectLst>
        </p:spPr>
        <p:txBody>
          <a:bodyPr wrap="square">
            <a:spAutoFit/>
          </a:bodyPr>
          <a:lstStyle/>
          <a:p>
            <a:endParaRPr lang="en-PH" sz="3600" b="1" dirty="0" smtClean="0"/>
          </a:p>
          <a:p>
            <a:r>
              <a:rPr lang="en-PH" sz="3600" b="1" dirty="0" smtClean="0"/>
              <a:t>Section </a:t>
            </a:r>
            <a:r>
              <a:rPr lang="en-PH" sz="3600" b="1" dirty="0"/>
              <a:t>12. Faith-Based Development </a:t>
            </a:r>
            <a:endParaRPr lang="en-PH" sz="3600" dirty="0"/>
          </a:p>
          <a:p>
            <a:endParaRPr lang="en-PH" sz="2800" dirty="0" smtClean="0"/>
          </a:p>
          <a:p>
            <a:r>
              <a:rPr lang="en-PH" sz="3200" dirty="0" smtClean="0"/>
              <a:t>- views </a:t>
            </a:r>
            <a:r>
              <a:rPr lang="en-PH" sz="3200" dirty="0"/>
              <a:t>faith as an inspiration to change and well being of the individual. </a:t>
            </a:r>
            <a:endParaRPr lang="en-PH" sz="3200" dirty="0" smtClean="0"/>
          </a:p>
          <a:p>
            <a:endParaRPr lang="en-PH" sz="3200" dirty="0"/>
          </a:p>
          <a:p>
            <a:pPr marL="457200" indent="-457200">
              <a:buFontTx/>
              <a:buChar char="-"/>
            </a:pPr>
            <a:r>
              <a:rPr lang="en-PH" sz="3200" dirty="0" smtClean="0"/>
              <a:t>pastoral </a:t>
            </a:r>
            <a:r>
              <a:rPr lang="en-PH" sz="3200" dirty="0"/>
              <a:t>counseling shall be facilitated if such is requested. </a:t>
            </a:r>
            <a:endParaRPr lang="en-PH" sz="3200" dirty="0" smtClean="0"/>
          </a:p>
          <a:p>
            <a:endParaRPr lang="en-PH" sz="3200" dirty="0"/>
          </a:p>
        </p:txBody>
      </p:sp>
    </p:spTree>
    <p:extLst>
      <p:ext uri="{BB962C8B-B14F-4D97-AF65-F5344CB8AC3E}">
        <p14:creationId xmlns:p14="http://schemas.microsoft.com/office/powerpoint/2010/main" xmlns="" val="822101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153400" cy="5216813"/>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endParaRPr lang="en-US" sz="900" b="0" i="0" u="none" strike="noStrike" baseline="0" dirty="0" smtClean="0">
              <a:solidFill>
                <a:srgbClr val="000000"/>
              </a:solidFill>
              <a:latin typeface="Arial"/>
            </a:endParaRPr>
          </a:p>
          <a:p>
            <a:pPr algn="ctr"/>
            <a:r>
              <a:rPr lang="en-US" sz="4400" b="1" i="0" u="none" strike="noStrike" baseline="0" dirty="0" smtClean="0">
                <a:solidFill>
                  <a:schemeClr val="accent1"/>
                </a:solidFill>
                <a:latin typeface="Arial"/>
              </a:rPr>
              <a:t>Entry Phase </a:t>
            </a:r>
          </a:p>
          <a:p>
            <a:r>
              <a:rPr lang="en-US" sz="2800" b="1" i="0" u="none" strike="noStrike" baseline="0" dirty="0" smtClean="0">
                <a:latin typeface="Arial"/>
              </a:rPr>
              <a:t>•First month to second month </a:t>
            </a:r>
          </a:p>
          <a:p>
            <a:endParaRPr lang="en-US" sz="2800" b="1" i="0" u="none" strike="noStrike" baseline="0" dirty="0" smtClean="0">
              <a:latin typeface="Arial"/>
            </a:endParaRPr>
          </a:p>
          <a:p>
            <a:r>
              <a:rPr lang="en-US" sz="2800" b="1" i="0" u="none" strike="noStrike" baseline="0" dirty="0" smtClean="0">
                <a:latin typeface="Arial"/>
              </a:rPr>
              <a:t>•Interphase between residential and community components of rehabilitation</a:t>
            </a:r>
          </a:p>
          <a:p>
            <a:r>
              <a:rPr lang="en-US" sz="2800" b="1" i="0" u="none" strike="noStrike" baseline="0" dirty="0" smtClean="0">
                <a:latin typeface="Arial"/>
              </a:rPr>
              <a:t> </a:t>
            </a:r>
            <a:endParaRPr lang="en-US" sz="2800" b="1" dirty="0"/>
          </a:p>
          <a:p>
            <a:r>
              <a:rPr lang="en-US" sz="2800" b="1" dirty="0"/>
              <a:t>Preparation of documentary requirement </a:t>
            </a:r>
          </a:p>
          <a:p>
            <a:endParaRPr lang="en-US" sz="2800" b="1" dirty="0"/>
          </a:p>
          <a:p>
            <a:r>
              <a:rPr lang="en-US" sz="2800" b="1" dirty="0"/>
              <a:t>•Contract signing and agreements </a:t>
            </a:r>
            <a:endParaRPr lang="en-US" sz="2800" b="1" dirty="0" smtClean="0"/>
          </a:p>
          <a:p>
            <a:endParaRPr lang="en-US" sz="2800" b="1" i="0" u="none" strike="noStrike" baseline="0" dirty="0" smtClean="0">
              <a:latin typeface="Arial"/>
            </a:endParaRPr>
          </a:p>
        </p:txBody>
      </p:sp>
    </p:spTree>
    <p:extLst>
      <p:ext uri="{BB962C8B-B14F-4D97-AF65-F5344CB8AC3E}">
        <p14:creationId xmlns:p14="http://schemas.microsoft.com/office/powerpoint/2010/main" xmlns="" val="748003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342900"/>
            <a:ext cx="8229600" cy="6057900"/>
          </a:xfrm>
          <a:prstGeom prst="rect">
            <a:avLst/>
          </a:prstGeom>
          <a:solidFill>
            <a:srgbClr val="002060"/>
          </a:solidFill>
          <a:ln>
            <a:noFill/>
          </a:ln>
          <a:effectLst/>
          <a:extLst/>
        </p:spPr>
      </p:pic>
    </p:spTree>
    <p:extLst>
      <p:ext uri="{BB962C8B-B14F-4D97-AF65-F5344CB8AC3E}">
        <p14:creationId xmlns:p14="http://schemas.microsoft.com/office/powerpoint/2010/main" xmlns="" val="2290203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100" y="457200"/>
            <a:ext cx="8305800" cy="6115050"/>
          </a:xfrm>
          <a:prstGeom prst="rect">
            <a:avLst/>
          </a:prstGeom>
          <a:solidFill>
            <a:srgbClr val="FFC000"/>
          </a:solidFill>
          <a:ln>
            <a:noFill/>
          </a:ln>
          <a:effectLst/>
          <a:extLst/>
        </p:spPr>
      </p:pic>
    </p:spTree>
    <p:extLst>
      <p:ext uri="{BB962C8B-B14F-4D97-AF65-F5344CB8AC3E}">
        <p14:creationId xmlns:p14="http://schemas.microsoft.com/office/powerpoint/2010/main" xmlns="" val="3601559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457200"/>
            <a:ext cx="8305800" cy="600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0343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304800"/>
            <a:ext cx="8610600" cy="617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07040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048" y="304800"/>
            <a:ext cx="8328752" cy="617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8361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375968"/>
            <a:ext cx="8534400" cy="6024832"/>
          </a:xfrm>
          <a:prstGeom prst="rect">
            <a:avLst/>
          </a:prstGeom>
          <a:solidFill>
            <a:schemeClr val="accent1">
              <a:lumMod val="75000"/>
            </a:schemeClr>
          </a:solidFill>
          <a:ln>
            <a:noFill/>
          </a:ln>
          <a:effectLst/>
          <a:extLst/>
        </p:spPr>
      </p:pic>
    </p:spTree>
    <p:extLst>
      <p:ext uri="{BB962C8B-B14F-4D97-AF65-F5344CB8AC3E}">
        <p14:creationId xmlns:p14="http://schemas.microsoft.com/office/powerpoint/2010/main" xmlns="" val="662780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457200"/>
            <a:ext cx="8305800" cy="586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2262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533400"/>
            <a:ext cx="8305800" cy="586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19445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1555" y="685800"/>
            <a:ext cx="8001000" cy="5314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36704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7346"/>
            <a:ext cx="8305800" cy="6647974"/>
          </a:xfrm>
          <a:prstGeom prst="rect">
            <a:avLst/>
          </a:prstGeom>
          <a:solidFill>
            <a:srgbClr val="002060"/>
          </a:solidFill>
          <a:ln>
            <a:solidFill>
              <a:schemeClr val="accent6">
                <a:lumMod val="50000"/>
              </a:schemeClr>
            </a:solidFill>
          </a:ln>
          <a:effectLst>
            <a:glow rad="228600">
              <a:schemeClr val="accent6">
                <a:satMod val="175000"/>
                <a:alpha val="40000"/>
              </a:schemeClr>
            </a:glow>
            <a:softEdge rad="127000"/>
          </a:effectLst>
        </p:spPr>
        <p:txBody>
          <a:bodyPr wrap="square">
            <a:spAutoFit/>
          </a:bodyPr>
          <a:lstStyle/>
          <a:p>
            <a:r>
              <a:rPr lang="en-PH" sz="2800" b="1" dirty="0"/>
              <a:t>Section 13. Other Services </a:t>
            </a:r>
            <a:endParaRPr lang="en-PH" sz="2000" dirty="0" smtClean="0"/>
          </a:p>
          <a:p>
            <a:r>
              <a:rPr lang="en-PH" sz="2800" b="1" dirty="0" err="1" smtClean="0"/>
              <a:t>Narco</a:t>
            </a:r>
            <a:r>
              <a:rPr lang="en-PH" sz="2800" b="1" dirty="0" smtClean="0"/>
              <a:t>-urine </a:t>
            </a:r>
            <a:r>
              <a:rPr lang="en-PH" sz="2800" b="1" dirty="0"/>
              <a:t>testing: </a:t>
            </a:r>
            <a:endParaRPr lang="en-PH" sz="2400" b="1" dirty="0"/>
          </a:p>
          <a:p>
            <a:pPr marL="342900" indent="-342900">
              <a:buFontTx/>
              <a:buChar char="-"/>
            </a:pPr>
            <a:r>
              <a:rPr lang="en-PH" sz="2400" b="1" dirty="0" smtClean="0"/>
              <a:t>done </a:t>
            </a:r>
            <a:r>
              <a:rPr lang="en-PH" sz="2400" b="1" dirty="0"/>
              <a:t>during the period of aftercare, </a:t>
            </a:r>
            <a:endParaRPr lang="en-PH" sz="2400" b="1" dirty="0" smtClean="0"/>
          </a:p>
          <a:p>
            <a:pPr marL="342900" indent="-342900">
              <a:buFontTx/>
              <a:buChar char="-"/>
            </a:pPr>
            <a:r>
              <a:rPr lang="en-PH" sz="2400" b="1" dirty="0" smtClean="0"/>
              <a:t>done </a:t>
            </a:r>
            <a:r>
              <a:rPr lang="en-PH" sz="2400" b="1" dirty="0"/>
              <a:t>on a random basis, or when there are signs of relapse, or any “just cause</a:t>
            </a:r>
            <a:r>
              <a:rPr lang="en-PH" sz="2400" b="1" dirty="0" smtClean="0"/>
              <a:t>”.</a:t>
            </a:r>
          </a:p>
          <a:p>
            <a:endParaRPr lang="en-PH" sz="2400" b="1" dirty="0" smtClean="0"/>
          </a:p>
          <a:p>
            <a:r>
              <a:rPr lang="en-PH" sz="2000" b="1" dirty="0" smtClean="0"/>
              <a:t>If </a:t>
            </a:r>
            <a:r>
              <a:rPr lang="en-PH" sz="2000" b="1" dirty="0"/>
              <a:t>found </a:t>
            </a:r>
            <a:r>
              <a:rPr lang="en-PH" sz="2800" b="1" dirty="0">
                <a:solidFill>
                  <a:srgbClr val="FFC000"/>
                </a:solidFill>
              </a:rPr>
              <a:t>positive to dangerous drugs for two consecutive drug testing</a:t>
            </a:r>
            <a:r>
              <a:rPr lang="en-PH" sz="2000" b="1" dirty="0"/>
              <a:t>, assessment of risks, counseling, and follow-up of the client shall be undertaken immediately. </a:t>
            </a:r>
            <a:endParaRPr lang="en-PH" sz="2000" b="1" dirty="0" smtClean="0"/>
          </a:p>
          <a:p>
            <a:r>
              <a:rPr lang="en-PH" sz="2000" b="1" dirty="0" smtClean="0"/>
              <a:t>- recommitment </a:t>
            </a:r>
            <a:r>
              <a:rPr lang="en-PH" sz="2000" b="1" dirty="0"/>
              <a:t>to the center for further treatment and rehabilitation shall be prescribed if the results of assessment so indicate. </a:t>
            </a:r>
            <a:r>
              <a:rPr lang="en-PH" sz="2000" b="1" dirty="0" smtClean="0"/>
              <a:t>Thereafter</a:t>
            </a:r>
            <a:r>
              <a:rPr lang="en-PH" sz="2000" b="1" dirty="0"/>
              <a:t>, the client may again be certified for temporary release and ordered released for another aftercare and follow-up program. A close working relationship shall be maintained by the rehabilitation team with the client and the family. </a:t>
            </a:r>
            <a:endParaRPr lang="en-PH" sz="2400" b="1" i="1" dirty="0" smtClean="0"/>
          </a:p>
          <a:p>
            <a:endParaRPr lang="en-PH" b="1" i="1" dirty="0" smtClean="0"/>
          </a:p>
          <a:p>
            <a:r>
              <a:rPr lang="en-PH" b="1" i="1" dirty="0" smtClean="0"/>
              <a:t>13.1 </a:t>
            </a:r>
            <a:r>
              <a:rPr lang="en-PH" b="1" i="1" dirty="0"/>
              <a:t>Additional services such as assessment and the provision of follow-up services to clients with co-occurring psychiatric problems shall be provided when necessary</a:t>
            </a:r>
            <a:r>
              <a:rPr lang="en-PH" sz="2400" b="1" i="1" dirty="0" smtClean="0"/>
              <a:t>.</a:t>
            </a:r>
          </a:p>
        </p:txBody>
      </p:sp>
    </p:spTree>
    <p:extLst>
      <p:ext uri="{BB962C8B-B14F-4D97-AF65-F5344CB8AC3E}">
        <p14:creationId xmlns:p14="http://schemas.microsoft.com/office/powerpoint/2010/main" xmlns="" val="940787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14389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381000"/>
            <a:ext cx="8382000" cy="601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39715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609600"/>
            <a:ext cx="8077200"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7794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152400"/>
            <a:ext cx="8915400" cy="6629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42082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76200"/>
            <a:ext cx="8763000" cy="6629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38325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228600"/>
            <a:ext cx="8534399" cy="6400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60084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52400"/>
            <a:ext cx="8458200" cy="64007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90243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1" y="228600"/>
            <a:ext cx="8686800" cy="62483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43232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228600"/>
            <a:ext cx="8458199" cy="64769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43816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228600"/>
            <a:ext cx="8686799" cy="63245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13455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95400"/>
            <a:ext cx="8077200" cy="4401205"/>
          </a:xfrm>
          <a:prstGeom prst="rect">
            <a:avLst/>
          </a:prstGeom>
          <a:solidFill>
            <a:srgbClr val="002060"/>
          </a:solidFill>
          <a:ln>
            <a:solidFill>
              <a:srgbClr val="7030A0"/>
            </a:solidFill>
          </a:ln>
          <a:effectLst>
            <a:glow rad="228600">
              <a:schemeClr val="accent6">
                <a:satMod val="175000"/>
                <a:alpha val="40000"/>
              </a:schemeClr>
            </a:glow>
            <a:softEdge rad="127000"/>
          </a:effectLst>
        </p:spPr>
        <p:txBody>
          <a:bodyPr wrap="square">
            <a:spAutoFit/>
          </a:bodyPr>
          <a:lstStyle/>
          <a:p>
            <a:pPr algn="ctr"/>
            <a:endParaRPr lang="en-PH" sz="4000" b="1" dirty="0" smtClean="0"/>
          </a:p>
          <a:p>
            <a:pPr algn="ctr"/>
            <a:r>
              <a:rPr lang="en-PH" sz="4000" b="1" dirty="0" smtClean="0"/>
              <a:t>ARTICLE </a:t>
            </a:r>
            <a:r>
              <a:rPr lang="en-PH" sz="4000" b="1" dirty="0"/>
              <a:t>V </a:t>
            </a:r>
            <a:endParaRPr lang="en-PH" sz="4000" b="1" dirty="0" smtClean="0"/>
          </a:p>
          <a:p>
            <a:pPr algn="ctr"/>
            <a:endParaRPr lang="en-PH" sz="4000" dirty="0"/>
          </a:p>
          <a:p>
            <a:pPr algn="ctr"/>
            <a:r>
              <a:rPr lang="en-PH" sz="4000" b="1" dirty="0"/>
              <a:t>TERMINATION OF THE GENERAL AFTERCARE PROGRAM </a:t>
            </a:r>
            <a:endParaRPr lang="en-PH" sz="4000" b="1" dirty="0" smtClean="0"/>
          </a:p>
          <a:p>
            <a:pPr algn="ctr"/>
            <a:endParaRPr lang="en-PH" sz="4000" dirty="0"/>
          </a:p>
        </p:txBody>
      </p:sp>
    </p:spTree>
    <p:extLst>
      <p:ext uri="{BB962C8B-B14F-4D97-AF65-F5344CB8AC3E}">
        <p14:creationId xmlns:p14="http://schemas.microsoft.com/office/powerpoint/2010/main" xmlns="" val="1945247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52400"/>
            <a:ext cx="8991600" cy="6629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97673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67640"/>
            <a:ext cx="8458200" cy="63093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11478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9978" y="213360"/>
            <a:ext cx="6629400" cy="523220"/>
          </a:xfrm>
          <a:prstGeom prst="rect">
            <a:avLst/>
          </a:prstGeom>
          <a:solidFill>
            <a:srgbClr val="002060"/>
          </a:solidFill>
        </p:spPr>
        <p:txBody>
          <a:bodyPr wrap="square">
            <a:spAutoFit/>
          </a:bodyPr>
          <a:lstStyle/>
          <a:p>
            <a:pPr algn="ctr"/>
            <a:r>
              <a:rPr lang="en-PH" sz="2800" b="1" dirty="0"/>
              <a:t>DAILY WORK SCHEDULE </a:t>
            </a:r>
            <a:endParaRPr lang="en-PH" sz="2800" dirty="0"/>
          </a:p>
        </p:txBody>
      </p:sp>
      <p:graphicFrame>
        <p:nvGraphicFramePr>
          <p:cNvPr id="5" name="Table 4"/>
          <p:cNvGraphicFramePr>
            <a:graphicFrameLocks noGrp="1"/>
          </p:cNvGraphicFramePr>
          <p:nvPr>
            <p:extLst>
              <p:ext uri="{D42A27DB-BD31-4B8C-83A1-F6EECF244321}">
                <p14:modId xmlns:p14="http://schemas.microsoft.com/office/powerpoint/2010/main" xmlns="" val="425770324"/>
              </p:ext>
            </p:extLst>
          </p:nvPr>
        </p:nvGraphicFramePr>
        <p:xfrm>
          <a:off x="76200" y="736580"/>
          <a:ext cx="8763000" cy="5836109"/>
        </p:xfrm>
        <a:graphic>
          <a:graphicData uri="http://schemas.openxmlformats.org/drawingml/2006/table">
            <a:tbl>
              <a:tblPr firstRow="1" bandRow="1">
                <a:tableStyleId>{5C22544A-7EE6-4342-B048-85BDC9FD1C3A}</a:tableStyleId>
              </a:tblPr>
              <a:tblGrid>
                <a:gridCol w="1676400"/>
                <a:gridCol w="7086600"/>
              </a:tblGrid>
              <a:tr h="286479">
                <a:tc>
                  <a:txBody>
                    <a:bodyPr/>
                    <a:lstStyle/>
                    <a:p>
                      <a:r>
                        <a:rPr lang="en-PH" sz="1000" b="1" i="0" u="none" strike="noStrike" baseline="0" dirty="0" smtClean="0">
                          <a:solidFill>
                            <a:srgbClr val="000000"/>
                          </a:solidFill>
                          <a:latin typeface="Tahoma"/>
                        </a:rPr>
                        <a:t>TIME </a:t>
                      </a:r>
                      <a:r>
                        <a:rPr lang="en-PH" sz="1000" b="0" i="0" u="none" strike="noStrike" baseline="0" dirty="0" smtClean="0">
                          <a:solidFill>
                            <a:srgbClr val="000000"/>
                          </a:solidFill>
                          <a:latin typeface="Tahoma"/>
                        </a:rPr>
                        <a:t>	</a:t>
                      </a:r>
                    </a:p>
                  </a:txBody>
                  <a:tcPr/>
                </a:tc>
                <a:tc>
                  <a:txBody>
                    <a:bodyPr/>
                    <a:lstStyle/>
                    <a:p>
                      <a:r>
                        <a:rPr lang="en-PH" sz="1000" b="1" i="0" u="none" strike="noStrike" baseline="0" dirty="0" smtClean="0">
                          <a:solidFill>
                            <a:srgbClr val="000000"/>
                          </a:solidFill>
                          <a:latin typeface="Tahoma"/>
                        </a:rPr>
                        <a:t>ACTIVITIES </a:t>
                      </a:r>
                      <a:r>
                        <a:rPr lang="en-PH" sz="1000" b="0" i="0" u="none" strike="noStrike" baseline="0" dirty="0" smtClean="0">
                          <a:solidFill>
                            <a:srgbClr val="000000"/>
                          </a:solidFill>
                          <a:latin typeface="Tahoma"/>
                        </a:rPr>
                        <a:t>	</a:t>
                      </a:r>
                    </a:p>
                  </a:txBody>
                  <a:tcPr/>
                </a:tc>
              </a:tr>
              <a:tr h="359339">
                <a:tc>
                  <a:txBody>
                    <a:bodyPr/>
                    <a:lstStyle/>
                    <a:p>
                      <a:r>
                        <a:rPr lang="en-PH" sz="1400" b="1" dirty="0" smtClean="0"/>
                        <a:t>7:30</a:t>
                      </a:r>
                      <a:r>
                        <a:rPr lang="en-PH" sz="1400" b="1" baseline="0" dirty="0" smtClean="0"/>
                        <a:t> – 8:00 am</a:t>
                      </a:r>
                      <a:endParaRPr lang="en-PH" sz="1400" b="1" dirty="0"/>
                    </a:p>
                  </a:txBody>
                  <a:tcPr/>
                </a:tc>
                <a:tc>
                  <a:txBody>
                    <a:bodyPr/>
                    <a:lstStyle/>
                    <a:p>
                      <a:r>
                        <a:rPr lang="en-PH" sz="1400" b="1" dirty="0" smtClean="0"/>
                        <a:t>Morning</a:t>
                      </a:r>
                      <a:r>
                        <a:rPr lang="en-PH" sz="1400" b="1" baseline="0" dirty="0" smtClean="0"/>
                        <a:t> Exercise</a:t>
                      </a:r>
                      <a:endParaRPr lang="en-PH" sz="1400" b="1" dirty="0"/>
                    </a:p>
                  </a:txBody>
                  <a:tcPr/>
                </a:tc>
              </a:tr>
              <a:tr h="431163">
                <a:tc>
                  <a:txBody>
                    <a:bodyPr/>
                    <a:lstStyle/>
                    <a:p>
                      <a:r>
                        <a:rPr lang="en-PH" sz="1400" b="1" i="0" u="none" strike="noStrike" baseline="0" dirty="0" smtClean="0">
                          <a:solidFill>
                            <a:srgbClr val="000000"/>
                          </a:solidFill>
                          <a:latin typeface="Tahoma"/>
                        </a:rPr>
                        <a:t>8:00-8:30am 	 </a:t>
                      </a:r>
                    </a:p>
                  </a:txBody>
                  <a:tcPr/>
                </a:tc>
                <a:tc>
                  <a:txBody>
                    <a:bodyPr/>
                    <a:lstStyle/>
                    <a:p>
                      <a:r>
                        <a:rPr lang="en-PH" sz="1400" b="1" i="0" u="none" strike="noStrike" baseline="0" dirty="0" smtClean="0">
                          <a:solidFill>
                            <a:srgbClr val="000000"/>
                          </a:solidFill>
                          <a:latin typeface="Tahoma"/>
                        </a:rPr>
                        <a:t>Interview with the Recovering Drug Dependent and family member by the Social Worker. 	</a:t>
                      </a:r>
                    </a:p>
                  </a:txBody>
                  <a:tcPr/>
                </a:tc>
              </a:tr>
              <a:tr h="438097">
                <a:tc>
                  <a:txBody>
                    <a:bodyPr/>
                    <a:lstStyle/>
                    <a:p>
                      <a:r>
                        <a:rPr lang="en-PH" sz="1400" b="1" i="0" u="none" strike="noStrike" baseline="0" dirty="0" smtClean="0">
                          <a:solidFill>
                            <a:srgbClr val="000000"/>
                          </a:solidFill>
                          <a:latin typeface="Tahoma"/>
                        </a:rPr>
                        <a:t>8:30-9:30am</a:t>
                      </a:r>
                    </a:p>
                  </a:txBody>
                  <a:tcPr/>
                </a:tc>
                <a:tc>
                  <a:txBody>
                    <a:bodyPr/>
                    <a:lstStyle/>
                    <a:p>
                      <a:r>
                        <a:rPr lang="en-PH" sz="1400" b="1" i="0" u="none" strike="noStrike" baseline="0" dirty="0" smtClean="0">
                          <a:solidFill>
                            <a:srgbClr val="000000"/>
                          </a:solidFill>
                          <a:latin typeface="Tahoma"/>
                        </a:rPr>
                        <a:t>Physical Check-up by the Medical Officer and referral to Drug Testing Laboratory for Urine Drug Test. 	</a:t>
                      </a:r>
                    </a:p>
                  </a:txBody>
                  <a:tcPr/>
                </a:tc>
              </a:tr>
              <a:tr h="359339">
                <a:tc>
                  <a:txBody>
                    <a:bodyPr/>
                    <a:lstStyle/>
                    <a:p>
                      <a:r>
                        <a:rPr lang="en-PH" sz="1400" b="1" i="0" u="none" strike="noStrike" baseline="0" dirty="0" smtClean="0">
                          <a:solidFill>
                            <a:srgbClr val="000000"/>
                          </a:solidFill>
                          <a:latin typeface="Tahoma"/>
                        </a:rPr>
                        <a:t>9:30-10:00am </a:t>
                      </a:r>
                    </a:p>
                  </a:txBody>
                  <a:tcPr/>
                </a:tc>
                <a:tc>
                  <a:txBody>
                    <a:bodyPr/>
                    <a:lstStyle/>
                    <a:p>
                      <a:r>
                        <a:rPr lang="en-PH" sz="1400" b="1" i="0" u="none" strike="noStrike" baseline="0" dirty="0" smtClean="0">
                          <a:solidFill>
                            <a:srgbClr val="000000"/>
                          </a:solidFill>
                          <a:latin typeface="Tahoma"/>
                        </a:rPr>
                        <a:t>Psychological Intervention or Social Interventions	</a:t>
                      </a:r>
                    </a:p>
                  </a:txBody>
                  <a:tcPr/>
                </a:tc>
              </a:tr>
              <a:tr h="438097">
                <a:tc>
                  <a:txBody>
                    <a:bodyPr/>
                    <a:lstStyle/>
                    <a:p>
                      <a:r>
                        <a:rPr lang="en-PH" sz="1200" b="1" i="0" u="none" strike="noStrike" baseline="0" dirty="0" smtClean="0">
                          <a:solidFill>
                            <a:srgbClr val="000000"/>
                          </a:solidFill>
                          <a:latin typeface="Tahoma"/>
                        </a:rPr>
                        <a:t>10:00-10:15am 	</a:t>
                      </a:r>
                    </a:p>
                  </a:txBody>
                  <a:tcPr/>
                </a:tc>
                <a:tc>
                  <a:txBody>
                    <a:bodyPr/>
                    <a:lstStyle/>
                    <a:p>
                      <a:r>
                        <a:rPr lang="en-PH" sz="1200" b="1" i="0" u="none" strike="noStrike" baseline="0" dirty="0" smtClean="0">
                          <a:solidFill>
                            <a:srgbClr val="000000"/>
                          </a:solidFill>
                          <a:latin typeface="Tahoma"/>
                        </a:rPr>
                        <a:t>Break Time 	</a:t>
                      </a:r>
                    </a:p>
                  </a:txBody>
                  <a:tcPr/>
                </a:tc>
              </a:tr>
              <a:tr h="613335">
                <a:tc>
                  <a:txBody>
                    <a:bodyPr/>
                    <a:lstStyle/>
                    <a:p>
                      <a:r>
                        <a:rPr lang="en-PH" sz="1400" b="1" i="0" u="none" strike="noStrike" baseline="0" dirty="0" smtClean="0">
                          <a:solidFill>
                            <a:srgbClr val="000000"/>
                          </a:solidFill>
                          <a:latin typeface="Tahoma"/>
                        </a:rPr>
                        <a:t>10:15-11:00am 		</a:t>
                      </a:r>
                    </a:p>
                  </a:txBody>
                  <a:tcPr/>
                </a:tc>
                <a:tc>
                  <a:txBody>
                    <a:bodyPr/>
                    <a:lstStyle/>
                    <a:p>
                      <a:pPr algn="just"/>
                      <a:r>
                        <a:rPr lang="en-PH" sz="1400" b="1" i="0" u="none" strike="noStrike" baseline="0" dirty="0" smtClean="0">
                          <a:solidFill>
                            <a:srgbClr val="000000"/>
                          </a:solidFill>
                          <a:latin typeface="Tahoma"/>
                        </a:rPr>
                        <a:t>Bible Sharing and Purpose Driven Life by Spiritual Mentor for Christian Recovering Drug Dependents. Islamic Intervention Session for Muslim. 	</a:t>
                      </a:r>
                    </a:p>
                  </a:txBody>
                  <a:tcPr/>
                </a:tc>
              </a:tr>
              <a:tr h="438097">
                <a:tc>
                  <a:txBody>
                    <a:bodyPr/>
                    <a:lstStyle/>
                    <a:p>
                      <a:r>
                        <a:rPr lang="en-PH" sz="1400" b="1" i="0" u="none" strike="noStrike" baseline="0" dirty="0" smtClean="0">
                          <a:solidFill>
                            <a:srgbClr val="000000"/>
                          </a:solidFill>
                          <a:latin typeface="Tahoma"/>
                        </a:rPr>
                        <a:t>11:00-12:00n 	</a:t>
                      </a:r>
                    </a:p>
                  </a:txBody>
                  <a:tcPr/>
                </a:tc>
                <a:tc>
                  <a:txBody>
                    <a:bodyPr/>
                    <a:lstStyle/>
                    <a:p>
                      <a:pPr algn="just"/>
                      <a:r>
                        <a:rPr lang="en-PH" sz="1400" b="1" i="0" u="none" strike="noStrike" baseline="0" dirty="0" smtClean="0">
                          <a:solidFill>
                            <a:srgbClr val="000000"/>
                          </a:solidFill>
                          <a:latin typeface="Tahoma"/>
                        </a:rPr>
                        <a:t>Reminders of the Aftercare Treatment Plan and Treatment Contract by the Social Worker before issuing Certificate of Attendance 	</a:t>
                      </a:r>
                    </a:p>
                  </a:txBody>
                  <a:tcPr/>
                </a:tc>
              </a:tr>
              <a:tr h="513783">
                <a:tc>
                  <a:txBody>
                    <a:bodyPr/>
                    <a:lstStyle/>
                    <a:p>
                      <a:r>
                        <a:rPr lang="en-PH" sz="1400" b="0" i="0" u="none" strike="noStrike" baseline="0" dirty="0" smtClean="0">
                          <a:solidFill>
                            <a:srgbClr val="000000"/>
                          </a:solidFill>
                          <a:latin typeface="Tahoma"/>
                        </a:rPr>
                        <a:t>12:00nn-1:00pm	</a:t>
                      </a:r>
                    </a:p>
                  </a:txBody>
                  <a:tcPr/>
                </a:tc>
                <a:tc>
                  <a:txBody>
                    <a:bodyPr/>
                    <a:lstStyle/>
                    <a:p>
                      <a:pPr algn="just"/>
                      <a:r>
                        <a:rPr lang="en-PH" sz="1400" b="1" i="0" u="none" strike="noStrike" baseline="0" dirty="0" smtClean="0">
                          <a:solidFill>
                            <a:srgbClr val="000000"/>
                          </a:solidFill>
                          <a:latin typeface="Tahoma"/>
                        </a:rPr>
                        <a:t>Lunch Time 	</a:t>
                      </a:r>
                    </a:p>
                  </a:txBody>
                  <a:tcPr/>
                </a:tc>
              </a:tr>
              <a:tr h="438097">
                <a:tc>
                  <a:txBody>
                    <a:bodyPr/>
                    <a:lstStyle/>
                    <a:p>
                      <a:r>
                        <a:rPr lang="en-PH" sz="1400" b="1" i="0" u="none" strike="noStrike" baseline="0" dirty="0" smtClean="0">
                          <a:solidFill>
                            <a:srgbClr val="000000"/>
                          </a:solidFill>
                          <a:latin typeface="Tahoma"/>
                        </a:rPr>
                        <a:t>1:00pm-3:00pm	</a:t>
                      </a:r>
                    </a:p>
                  </a:txBody>
                  <a:tcPr/>
                </a:tc>
                <a:tc>
                  <a:txBody>
                    <a:bodyPr/>
                    <a:lstStyle/>
                    <a:p>
                      <a:pPr algn="just"/>
                      <a:r>
                        <a:rPr lang="en-PH" sz="1400" b="1" i="0" u="none" strike="noStrike" baseline="0" dirty="0" smtClean="0">
                          <a:solidFill>
                            <a:srgbClr val="000000"/>
                          </a:solidFill>
                          <a:latin typeface="Tahoma"/>
                        </a:rPr>
                        <a:t>Progress/Final Case Conference with the Community Aftercare Team and Family Members. 	</a:t>
                      </a:r>
                    </a:p>
                  </a:txBody>
                  <a:tcPr/>
                </a:tc>
              </a:tr>
              <a:tr h="438097">
                <a:tc>
                  <a:txBody>
                    <a:bodyPr/>
                    <a:lstStyle/>
                    <a:p>
                      <a:r>
                        <a:rPr lang="en-PH" sz="1400" b="1" i="0" u="none" strike="noStrike" baseline="0" dirty="0" smtClean="0">
                          <a:solidFill>
                            <a:srgbClr val="000000"/>
                          </a:solidFill>
                          <a:latin typeface="Tahoma"/>
                        </a:rPr>
                        <a:t>3:00pm 	</a:t>
                      </a:r>
                    </a:p>
                  </a:txBody>
                  <a:tcPr/>
                </a:tc>
                <a:tc>
                  <a:txBody>
                    <a:bodyPr/>
                    <a:lstStyle/>
                    <a:p>
                      <a:pPr algn="just"/>
                      <a:r>
                        <a:rPr lang="en-PH" sz="1400" b="1" i="0" u="none" strike="noStrike" baseline="0" dirty="0" smtClean="0">
                          <a:solidFill>
                            <a:srgbClr val="000000"/>
                          </a:solidFill>
                          <a:latin typeface="Tahoma"/>
                        </a:rPr>
                        <a:t>Break Time 	</a:t>
                      </a:r>
                    </a:p>
                  </a:txBody>
                  <a:tcPr/>
                </a:tc>
              </a:tr>
              <a:tr h="613335">
                <a:tc>
                  <a:txBody>
                    <a:bodyPr/>
                    <a:lstStyle/>
                    <a:p>
                      <a:r>
                        <a:rPr lang="en-PH" sz="1400" b="1" i="0" u="none" strike="noStrike" baseline="0" dirty="0" smtClean="0">
                          <a:solidFill>
                            <a:srgbClr val="000000"/>
                          </a:solidFill>
                          <a:latin typeface="Tahoma"/>
                        </a:rPr>
                        <a:t>3:00-5:00pm </a:t>
                      </a:r>
                    </a:p>
                  </a:txBody>
                  <a:tcPr/>
                </a:tc>
                <a:tc>
                  <a:txBody>
                    <a:bodyPr/>
                    <a:lstStyle/>
                    <a:p>
                      <a:pPr algn="just"/>
                      <a:r>
                        <a:rPr lang="en-PH" sz="1400" b="1" i="0" u="none" strike="noStrike" baseline="0" dirty="0" smtClean="0">
                          <a:solidFill>
                            <a:srgbClr val="000000"/>
                          </a:solidFill>
                          <a:latin typeface="Tahoma"/>
                        </a:rPr>
                        <a:t>Administrative Function 	</a:t>
                      </a:r>
                    </a:p>
                  </a:txBody>
                  <a:tcPr/>
                </a:tc>
              </a:tr>
            </a:tbl>
          </a:graphicData>
        </a:graphic>
      </p:graphicFrame>
    </p:spTree>
    <p:extLst>
      <p:ext uri="{BB962C8B-B14F-4D97-AF65-F5344CB8AC3E}">
        <p14:creationId xmlns:p14="http://schemas.microsoft.com/office/powerpoint/2010/main" xmlns="" val="2198884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722595090"/>
              </p:ext>
            </p:extLst>
          </p:nvPr>
        </p:nvGraphicFramePr>
        <p:xfrm>
          <a:off x="228600" y="1295400"/>
          <a:ext cx="8534400" cy="4722090"/>
        </p:xfrm>
        <a:graphic>
          <a:graphicData uri="http://schemas.openxmlformats.org/drawingml/2006/table">
            <a:tbl>
              <a:tblPr firstRow="1" bandRow="1">
                <a:tableStyleId>{5C22544A-7EE6-4342-B048-85BDC9FD1C3A}</a:tableStyleId>
              </a:tblPr>
              <a:tblGrid>
                <a:gridCol w="2662106"/>
                <a:gridCol w="5872294"/>
              </a:tblGrid>
              <a:tr h="472209">
                <a:tc>
                  <a:txBody>
                    <a:bodyPr/>
                    <a:lstStyle/>
                    <a:p>
                      <a:r>
                        <a:rPr lang="en-PH" dirty="0" smtClean="0">
                          <a:solidFill>
                            <a:schemeClr val="bg1"/>
                          </a:solidFill>
                        </a:rPr>
                        <a:t>Time</a:t>
                      </a:r>
                      <a:endParaRPr lang="en-PH" dirty="0">
                        <a:solidFill>
                          <a:schemeClr val="bg1"/>
                        </a:solidFill>
                      </a:endParaRPr>
                    </a:p>
                  </a:txBody>
                  <a:tcPr/>
                </a:tc>
                <a:tc>
                  <a:txBody>
                    <a:bodyPr/>
                    <a:lstStyle/>
                    <a:p>
                      <a:r>
                        <a:rPr lang="en-PH" dirty="0" smtClean="0">
                          <a:solidFill>
                            <a:schemeClr val="bg1"/>
                          </a:solidFill>
                        </a:rPr>
                        <a:t>Activities</a:t>
                      </a:r>
                      <a:endParaRPr lang="en-PH" dirty="0">
                        <a:solidFill>
                          <a:schemeClr val="bg1"/>
                        </a:solidFill>
                      </a:endParaRPr>
                    </a:p>
                  </a:txBody>
                  <a:tcPr/>
                </a:tc>
              </a:tr>
              <a:tr h="472209">
                <a:tc>
                  <a:txBody>
                    <a:bodyPr/>
                    <a:lstStyle/>
                    <a:p>
                      <a:r>
                        <a:rPr lang="en-PH" dirty="0" smtClean="0"/>
                        <a:t>7:30 to 8:30 am</a:t>
                      </a:r>
                      <a:endParaRPr lang="en-PH" dirty="0"/>
                    </a:p>
                  </a:txBody>
                  <a:tcPr/>
                </a:tc>
                <a:tc>
                  <a:txBody>
                    <a:bodyPr/>
                    <a:lstStyle/>
                    <a:p>
                      <a:r>
                        <a:rPr lang="en-PH" dirty="0" smtClean="0"/>
                        <a:t>Preparation and Morning Exercise</a:t>
                      </a:r>
                      <a:endParaRPr lang="en-PH" dirty="0"/>
                    </a:p>
                  </a:txBody>
                  <a:tcPr/>
                </a:tc>
              </a:tr>
              <a:tr h="472209">
                <a:tc>
                  <a:txBody>
                    <a:bodyPr/>
                    <a:lstStyle/>
                    <a:p>
                      <a:r>
                        <a:rPr lang="en-PH" dirty="0" smtClean="0"/>
                        <a:t>8:30am to 9:30 am</a:t>
                      </a:r>
                      <a:endParaRPr lang="en-PH" dirty="0"/>
                    </a:p>
                  </a:txBody>
                  <a:tcPr/>
                </a:tc>
                <a:tc>
                  <a:txBody>
                    <a:bodyPr/>
                    <a:lstStyle/>
                    <a:p>
                      <a:r>
                        <a:rPr lang="en-PH" dirty="0" smtClean="0"/>
                        <a:t>Morning Meeting</a:t>
                      </a:r>
                      <a:endParaRPr lang="en-PH" dirty="0"/>
                    </a:p>
                  </a:txBody>
                  <a:tcPr/>
                </a:tc>
              </a:tr>
              <a:tr h="472209">
                <a:tc>
                  <a:txBody>
                    <a:bodyPr/>
                    <a:lstStyle/>
                    <a:p>
                      <a:r>
                        <a:rPr lang="en-PH" dirty="0" smtClean="0"/>
                        <a:t>9:30 to 10:00</a:t>
                      </a:r>
                      <a:r>
                        <a:rPr lang="en-PH" baseline="0" dirty="0" smtClean="0"/>
                        <a:t> </a:t>
                      </a:r>
                      <a:r>
                        <a:rPr lang="en-PH" dirty="0" smtClean="0"/>
                        <a:t>am</a:t>
                      </a:r>
                      <a:endParaRPr lang="en-PH" dirty="0"/>
                    </a:p>
                  </a:txBody>
                  <a:tcPr/>
                </a:tc>
                <a:tc>
                  <a:txBody>
                    <a:bodyPr/>
                    <a:lstStyle/>
                    <a:p>
                      <a:r>
                        <a:rPr lang="en-PH" dirty="0" smtClean="0"/>
                        <a:t>Opening</a:t>
                      </a:r>
                      <a:r>
                        <a:rPr lang="en-PH" baseline="0" dirty="0" smtClean="0"/>
                        <a:t> Ceremony</a:t>
                      </a:r>
                      <a:endParaRPr lang="en-PH" dirty="0"/>
                    </a:p>
                  </a:txBody>
                  <a:tcPr/>
                </a:tc>
              </a:tr>
              <a:tr h="472209">
                <a:tc>
                  <a:txBody>
                    <a:bodyPr/>
                    <a:lstStyle/>
                    <a:p>
                      <a:r>
                        <a:rPr lang="en-PH" dirty="0" smtClean="0"/>
                        <a:t>10;00 to 10:15 am</a:t>
                      </a:r>
                      <a:endParaRPr lang="en-PH" dirty="0"/>
                    </a:p>
                  </a:txBody>
                  <a:tcPr/>
                </a:tc>
                <a:tc>
                  <a:txBody>
                    <a:bodyPr/>
                    <a:lstStyle/>
                    <a:p>
                      <a:r>
                        <a:rPr lang="en-PH" dirty="0" smtClean="0"/>
                        <a:t>Break</a:t>
                      </a:r>
                      <a:endParaRPr lang="en-PH" dirty="0"/>
                    </a:p>
                  </a:txBody>
                  <a:tcPr/>
                </a:tc>
              </a:tr>
              <a:tr h="472209">
                <a:tc>
                  <a:txBody>
                    <a:bodyPr/>
                    <a:lstStyle/>
                    <a:p>
                      <a:r>
                        <a:rPr lang="en-PH" dirty="0" smtClean="0"/>
                        <a:t>10:16 to 11:15</a:t>
                      </a:r>
                      <a:r>
                        <a:rPr lang="en-PH" baseline="0" dirty="0" smtClean="0"/>
                        <a:t> </a:t>
                      </a:r>
                      <a:r>
                        <a:rPr lang="en-PH" dirty="0" smtClean="0"/>
                        <a:t>am</a:t>
                      </a:r>
                      <a:endParaRPr lang="en-PH" dirty="0"/>
                    </a:p>
                  </a:txBody>
                  <a:tcPr/>
                </a:tc>
                <a:tc>
                  <a:txBody>
                    <a:bodyPr/>
                    <a:lstStyle/>
                    <a:p>
                      <a:r>
                        <a:rPr lang="en-PH" dirty="0" smtClean="0"/>
                        <a:t>Developmental (Lectures)</a:t>
                      </a:r>
                      <a:endParaRPr lang="en-PH" dirty="0"/>
                    </a:p>
                  </a:txBody>
                  <a:tcPr/>
                </a:tc>
              </a:tr>
              <a:tr h="472209">
                <a:tc>
                  <a:txBody>
                    <a:bodyPr/>
                    <a:lstStyle/>
                    <a:p>
                      <a:r>
                        <a:rPr lang="en-PH" dirty="0" smtClean="0"/>
                        <a:t>11:16</a:t>
                      </a:r>
                      <a:r>
                        <a:rPr lang="en-PH" baseline="0" dirty="0" smtClean="0"/>
                        <a:t> to 12:00 NN</a:t>
                      </a:r>
                      <a:endParaRPr lang="en-PH" dirty="0"/>
                    </a:p>
                  </a:txBody>
                  <a:tcPr/>
                </a:tc>
                <a:tc>
                  <a:txBody>
                    <a:bodyPr/>
                    <a:lstStyle/>
                    <a:p>
                      <a:r>
                        <a:rPr lang="en-PH" dirty="0" smtClean="0"/>
                        <a:t>Spiritual enhancement</a:t>
                      </a:r>
                      <a:endParaRPr lang="en-PH" dirty="0"/>
                    </a:p>
                  </a:txBody>
                  <a:tcPr/>
                </a:tc>
              </a:tr>
              <a:tr h="472209">
                <a:tc>
                  <a:txBody>
                    <a:bodyPr/>
                    <a:lstStyle/>
                    <a:p>
                      <a:r>
                        <a:rPr lang="en-PH" dirty="0" smtClean="0"/>
                        <a:t>12:00 to 1:00 PM</a:t>
                      </a:r>
                      <a:endParaRPr lang="en-PH" dirty="0"/>
                    </a:p>
                  </a:txBody>
                  <a:tcPr/>
                </a:tc>
                <a:tc>
                  <a:txBody>
                    <a:bodyPr/>
                    <a:lstStyle/>
                    <a:p>
                      <a:r>
                        <a:rPr lang="en-PH" dirty="0" smtClean="0"/>
                        <a:t>Lunch Break</a:t>
                      </a:r>
                      <a:endParaRPr lang="en-PH" dirty="0"/>
                    </a:p>
                  </a:txBody>
                  <a:tcPr/>
                </a:tc>
              </a:tr>
              <a:tr h="472209">
                <a:tc>
                  <a:txBody>
                    <a:bodyPr/>
                    <a:lstStyle/>
                    <a:p>
                      <a:r>
                        <a:rPr lang="en-PH" dirty="0" smtClean="0"/>
                        <a:t>1:00 to 3:00 PM</a:t>
                      </a:r>
                      <a:endParaRPr lang="en-PH" dirty="0"/>
                    </a:p>
                  </a:txBody>
                  <a:tcPr/>
                </a:tc>
                <a:tc>
                  <a:txBody>
                    <a:bodyPr/>
                    <a:lstStyle/>
                    <a:p>
                      <a:r>
                        <a:rPr lang="en-PH" dirty="0" smtClean="0"/>
                        <a:t>Group psychotherapy/ individual Counseling</a:t>
                      </a:r>
                      <a:endParaRPr lang="en-PH" dirty="0"/>
                    </a:p>
                  </a:txBody>
                  <a:tcPr/>
                </a:tc>
              </a:tr>
              <a:tr h="472209">
                <a:tc>
                  <a:txBody>
                    <a:bodyPr/>
                    <a:lstStyle/>
                    <a:p>
                      <a:endParaRPr lang="en-PH"/>
                    </a:p>
                  </a:txBody>
                  <a:tcPr/>
                </a:tc>
                <a:tc>
                  <a:txBody>
                    <a:bodyPr/>
                    <a:lstStyle/>
                    <a:p>
                      <a:r>
                        <a:rPr lang="en-PH" dirty="0" smtClean="0"/>
                        <a:t>Group Dynamics/ Group Activities/</a:t>
                      </a:r>
                      <a:r>
                        <a:rPr lang="en-PH" baseline="0" dirty="0" smtClean="0"/>
                        <a:t> O.T.</a:t>
                      </a:r>
                      <a:endParaRPr lang="en-PH" dirty="0"/>
                    </a:p>
                  </a:txBody>
                  <a:tcPr/>
                </a:tc>
              </a:tr>
            </a:tbl>
          </a:graphicData>
        </a:graphic>
      </p:graphicFrame>
      <p:sp>
        <p:nvSpPr>
          <p:cNvPr id="4" name="Rectangle 3"/>
          <p:cNvSpPr/>
          <p:nvPr/>
        </p:nvSpPr>
        <p:spPr>
          <a:xfrm>
            <a:off x="404446" y="228600"/>
            <a:ext cx="8077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b="1" dirty="0" smtClean="0">
                <a:solidFill>
                  <a:schemeClr val="bg1"/>
                </a:solidFill>
              </a:rPr>
              <a:t>Sample Schedule of Sessions</a:t>
            </a:r>
            <a:endParaRPr lang="en-PH" sz="2800" b="1" dirty="0">
              <a:solidFill>
                <a:schemeClr val="bg1"/>
              </a:solidFill>
            </a:endParaRPr>
          </a:p>
        </p:txBody>
      </p:sp>
      <p:sp>
        <p:nvSpPr>
          <p:cNvPr id="5" name="Rectangle 4"/>
          <p:cNvSpPr/>
          <p:nvPr/>
        </p:nvSpPr>
        <p:spPr>
          <a:xfrm>
            <a:off x="304800" y="61722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smtClean="0">
                <a:solidFill>
                  <a:schemeClr val="bg1"/>
                </a:solidFill>
              </a:rPr>
              <a:t>Every Second Tuesday of the Month: Family Group Sessions</a:t>
            </a:r>
          </a:p>
          <a:p>
            <a:pPr algn="ctr"/>
            <a:r>
              <a:rPr lang="en-PH" b="1" dirty="0" smtClean="0">
                <a:solidFill>
                  <a:schemeClr val="bg1"/>
                </a:solidFill>
              </a:rPr>
              <a:t>Every 4rth Friday of the Month: Recreational/Outreach/Socialization activities</a:t>
            </a:r>
            <a:endParaRPr lang="en-PH" b="1" dirty="0">
              <a:solidFill>
                <a:schemeClr val="bg1"/>
              </a:solidFill>
            </a:endParaRPr>
          </a:p>
        </p:txBody>
      </p:sp>
    </p:spTree>
    <p:extLst>
      <p:ext uri="{BB962C8B-B14F-4D97-AF65-F5344CB8AC3E}">
        <p14:creationId xmlns:p14="http://schemas.microsoft.com/office/powerpoint/2010/main" xmlns="" val="3119993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381000"/>
            <a:ext cx="8610600" cy="632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37018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228600"/>
            <a:ext cx="8382000" cy="632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086636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457200"/>
            <a:ext cx="8153400"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592907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381000"/>
            <a:ext cx="8458200" cy="601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576668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09600"/>
            <a:ext cx="8229600" cy="5467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508423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381000"/>
            <a:ext cx="8077200" cy="6019800"/>
          </a:xfrm>
          <a:prstGeom prst="rect">
            <a:avLst/>
          </a:prstGeom>
          <a:solidFill>
            <a:srgbClr val="00B050"/>
          </a:solidFill>
          <a:ln/>
          <a:extLst/>
        </p:spPr>
        <p:style>
          <a:lnRef idx="2">
            <a:schemeClr val="accent5">
              <a:shade val="50000"/>
            </a:schemeClr>
          </a:lnRef>
          <a:fillRef idx="1">
            <a:schemeClr val="accent5"/>
          </a:fillRef>
          <a:effectRef idx="0">
            <a:schemeClr val="accent5"/>
          </a:effectRef>
          <a:fontRef idx="minor">
            <a:schemeClr val="lt1"/>
          </a:fontRef>
        </p:style>
      </p:pic>
    </p:spTree>
    <p:extLst>
      <p:ext uri="{BB962C8B-B14F-4D97-AF65-F5344CB8AC3E}">
        <p14:creationId xmlns:p14="http://schemas.microsoft.com/office/powerpoint/2010/main" xmlns="" val="3737717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425" y="609600"/>
            <a:ext cx="8534400" cy="5016758"/>
          </a:xfrm>
          <a:prstGeom prst="rect">
            <a:avLst/>
          </a:prstGeom>
          <a:solidFill>
            <a:srgbClr val="002060"/>
          </a:solidFill>
          <a:ln>
            <a:noFill/>
          </a:ln>
          <a:effectLst>
            <a:glow rad="228600">
              <a:schemeClr val="accent6">
                <a:satMod val="175000"/>
                <a:alpha val="40000"/>
              </a:schemeClr>
            </a:glow>
            <a:reflection blurRad="6350" stA="52000" endA="300" endPos="35000" dir="5400000" sy="-100000" algn="bl" rotWithShape="0"/>
            <a:softEdge rad="127000"/>
          </a:effectLst>
          <a:scene3d>
            <a:camera prst="orthographicFront">
              <a:rot lat="0" lon="0" rev="0"/>
            </a:camera>
            <a:lightRig rig="balanced" dir="t">
              <a:rot lat="0" lon="0" rev="8700000"/>
            </a:lightRig>
          </a:scene3d>
          <a:sp3d>
            <a:bevelT w="190500" h="38100"/>
          </a:sp3d>
        </p:spPr>
        <p:txBody>
          <a:bodyPr wrap="square">
            <a:spAutoFit/>
          </a:bodyPr>
          <a:lstStyle/>
          <a:p>
            <a:endParaRPr lang="en-PH" sz="3200" b="1" dirty="0" smtClean="0"/>
          </a:p>
          <a:p>
            <a:r>
              <a:rPr lang="en-PH" sz="3200" b="1" dirty="0" smtClean="0"/>
              <a:t>SECTION </a:t>
            </a:r>
            <a:r>
              <a:rPr lang="en-PH" sz="3200" b="1" dirty="0"/>
              <a:t>14. </a:t>
            </a:r>
            <a:endParaRPr lang="en-PH" sz="3200" b="1" dirty="0" smtClean="0"/>
          </a:p>
          <a:p>
            <a:r>
              <a:rPr lang="en-PH" sz="3200" b="1" dirty="0"/>
              <a:t>-</a:t>
            </a:r>
            <a:r>
              <a:rPr lang="en-PH" sz="3200" dirty="0" smtClean="0"/>
              <a:t>The </a:t>
            </a:r>
            <a:r>
              <a:rPr lang="en-PH" sz="3200" dirty="0"/>
              <a:t>client’s case shall be terminated only after strict adherence to the aftercare program plan and follow-up schedule and upon completion of the eighteen (18) months period of aftercare program as prescribed in R.A. 9165 and/or achievement of the following </a:t>
            </a:r>
            <a:r>
              <a:rPr lang="en-PH" sz="3200" dirty="0">
                <a:solidFill>
                  <a:srgbClr val="FFC000"/>
                </a:solidFill>
              </a:rPr>
              <a:t>seven (7) indicators </a:t>
            </a:r>
            <a:r>
              <a:rPr lang="en-PH" sz="3200" dirty="0"/>
              <a:t>for a recovered drug dependent </a:t>
            </a:r>
            <a:endParaRPr lang="en-PH" sz="3200" dirty="0" smtClean="0"/>
          </a:p>
          <a:p>
            <a:endParaRPr lang="en-PH" sz="3200" dirty="0"/>
          </a:p>
        </p:txBody>
      </p:sp>
    </p:spTree>
    <p:extLst>
      <p:ext uri="{BB962C8B-B14F-4D97-AF65-F5344CB8AC3E}">
        <p14:creationId xmlns:p14="http://schemas.microsoft.com/office/powerpoint/2010/main" xmlns="" val="1589654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7543800" cy="4572000"/>
          </a:xfrm>
          <a:prstGeom prst="rect">
            <a:avLst/>
          </a:prstGeom>
          <a:solidFill>
            <a:schemeClr val="accent5">
              <a:lumMod val="75000"/>
            </a:schemeClr>
          </a:solidFill>
          <a:ln>
            <a:noFill/>
          </a:ln>
          <a:effectLst>
            <a:outerShdw blurRad="50800" dist="38100" dir="18900000" algn="bl" rotWithShape="0">
              <a:prstClr val="black">
                <a:alpha val="40000"/>
              </a:prstClr>
            </a:outerShdw>
          </a:effectLst>
          <a:scene3d>
            <a:camera prst="perspectiveRigh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000" b="1" dirty="0" smtClean="0"/>
              <a:t>THANK YOU AND GOD BLESS IN YOUR IMPLEMENTATION OF THE COMMUNITY-BASED TREATMENT AND CARE SERVICES TO OUR CLIENTS</a:t>
            </a:r>
            <a:r>
              <a:rPr lang="en-PH" dirty="0" smtClean="0"/>
              <a:t>.</a:t>
            </a:r>
            <a:endParaRPr lang="en-PH" dirty="0"/>
          </a:p>
        </p:txBody>
      </p:sp>
    </p:spTree>
    <p:extLst>
      <p:ext uri="{BB962C8B-B14F-4D97-AF65-F5344CB8AC3E}">
        <p14:creationId xmlns:p14="http://schemas.microsoft.com/office/powerpoint/2010/main" xmlns="" val="219502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90288"/>
            <a:ext cx="8229600" cy="4524315"/>
          </a:xfrm>
          <a:prstGeom prst="rect">
            <a:avLst/>
          </a:prstGeom>
          <a:solidFill>
            <a:srgbClr val="002060"/>
          </a:solidFill>
          <a:ln>
            <a:solidFill>
              <a:srgbClr val="7030A0"/>
            </a:solidFill>
          </a:ln>
          <a:effectLst>
            <a:glow rad="228600">
              <a:schemeClr val="accent6">
                <a:satMod val="175000"/>
                <a:alpha val="40000"/>
              </a:schemeClr>
            </a:glow>
            <a:outerShdw blurRad="50800" dist="38100" dir="5400000" algn="t" rotWithShape="0">
              <a:prstClr val="black">
                <a:alpha val="40000"/>
              </a:prstClr>
            </a:outerShdw>
            <a:softEdge rad="127000"/>
          </a:effectLst>
        </p:spPr>
        <p:txBody>
          <a:bodyPr wrap="square">
            <a:spAutoFit/>
          </a:bodyPr>
          <a:lstStyle/>
          <a:p>
            <a:endParaRPr lang="en-PH" sz="3600" dirty="0" smtClean="0"/>
          </a:p>
          <a:p>
            <a:r>
              <a:rPr lang="en-PH" sz="3600" dirty="0" smtClean="0"/>
              <a:t>a</a:t>
            </a:r>
            <a:r>
              <a:rPr lang="en-PH" sz="3600" dirty="0"/>
              <a:t>. Negative results of at least three (3) consecutive random drug testing; </a:t>
            </a:r>
          </a:p>
          <a:p>
            <a:endParaRPr lang="en-PH" sz="3600" dirty="0" smtClean="0"/>
          </a:p>
          <a:p>
            <a:r>
              <a:rPr lang="en-PH" sz="3600" dirty="0" smtClean="0"/>
              <a:t>b</a:t>
            </a:r>
            <a:r>
              <a:rPr lang="en-PH" sz="3600" dirty="0"/>
              <a:t>. Has improved in terms of adequate coping skill, regained self-esteem, and in over-all </a:t>
            </a:r>
            <a:r>
              <a:rPr lang="en-PH" sz="3600" dirty="0" smtClean="0"/>
              <a:t>functioning; </a:t>
            </a:r>
          </a:p>
          <a:p>
            <a:endParaRPr lang="en-PH" sz="3600" dirty="0"/>
          </a:p>
        </p:txBody>
      </p:sp>
    </p:spTree>
    <p:extLst>
      <p:ext uri="{BB962C8B-B14F-4D97-AF65-F5344CB8AC3E}">
        <p14:creationId xmlns:p14="http://schemas.microsoft.com/office/powerpoint/2010/main" xmlns="" val="1672424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153400" cy="6247864"/>
          </a:xfrm>
          <a:prstGeom prst="rect">
            <a:avLst/>
          </a:prstGeom>
          <a:solidFill>
            <a:srgbClr val="002060"/>
          </a:solidFill>
          <a:ln>
            <a:solidFill>
              <a:schemeClr val="accent6">
                <a:lumMod val="50000"/>
              </a:schemeClr>
            </a:solidFill>
          </a:ln>
          <a:effectLst>
            <a:glow rad="228600">
              <a:schemeClr val="accent6">
                <a:satMod val="175000"/>
                <a:alpha val="40000"/>
              </a:schemeClr>
            </a:glow>
            <a:innerShdw blurRad="63500" dist="50800" dir="13500000">
              <a:prstClr val="black">
                <a:alpha val="50000"/>
              </a:prstClr>
            </a:innerShdw>
            <a:softEdge rad="127000"/>
          </a:effectLst>
        </p:spPr>
        <p:txBody>
          <a:bodyPr wrap="square">
            <a:spAutoFit/>
          </a:bodyPr>
          <a:lstStyle/>
          <a:p>
            <a:endParaRPr lang="en-PH" sz="2800" b="1" dirty="0" smtClean="0"/>
          </a:p>
          <a:p>
            <a:r>
              <a:rPr lang="en-PH" sz="2800" b="1" dirty="0" smtClean="0"/>
              <a:t>c</a:t>
            </a:r>
            <a:r>
              <a:rPr lang="en-PH" sz="2800" b="1" dirty="0"/>
              <a:t>. Assumption of social responsibility</a:t>
            </a:r>
            <a:r>
              <a:rPr lang="en-PH" sz="2800" b="1" dirty="0" smtClean="0"/>
              <a:t>,</a:t>
            </a:r>
          </a:p>
          <a:p>
            <a:endParaRPr lang="en-PH" sz="2800" b="1" dirty="0"/>
          </a:p>
          <a:p>
            <a:r>
              <a:rPr lang="en-PH" sz="2800" b="1" dirty="0" smtClean="0"/>
              <a:t> </a:t>
            </a:r>
            <a:r>
              <a:rPr lang="en-PH" sz="2800" b="1" dirty="0"/>
              <a:t>e.g. reintegration to previous employment, or manifestation of a serious desire to learn skills and search for employment or self-employment, resumption of school activity either formal or non-formal, and the absence of any involvement in criminal activity; </a:t>
            </a:r>
            <a:endParaRPr lang="en-PH" sz="2800" b="1" dirty="0" smtClean="0"/>
          </a:p>
          <a:p>
            <a:endParaRPr lang="en-PH" sz="2800" b="1" dirty="0"/>
          </a:p>
          <a:p>
            <a:r>
              <a:rPr lang="en-PH" sz="2800" b="1" dirty="0"/>
              <a:t>d. No social deviancy, e.g. drug-related criminal or gang activity, social evil vices, etc., and maintaining good standing in</a:t>
            </a:r>
            <a:r>
              <a:rPr lang="en-PH" sz="3200" dirty="0"/>
              <a:t> the community</a:t>
            </a:r>
            <a:r>
              <a:rPr lang="en-PH" sz="3200" dirty="0" smtClean="0"/>
              <a:t>;</a:t>
            </a:r>
          </a:p>
          <a:p>
            <a:r>
              <a:rPr lang="en-PH" sz="3200" dirty="0" smtClean="0"/>
              <a:t> </a:t>
            </a:r>
            <a:endParaRPr lang="en-PH" sz="3200" dirty="0"/>
          </a:p>
        </p:txBody>
      </p:sp>
    </p:spTree>
    <p:extLst>
      <p:ext uri="{BB962C8B-B14F-4D97-AF65-F5344CB8AC3E}">
        <p14:creationId xmlns:p14="http://schemas.microsoft.com/office/powerpoint/2010/main" xmlns="" val="403437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305800" cy="5693866"/>
          </a:xfrm>
          <a:prstGeom prst="rect">
            <a:avLst/>
          </a:prstGeom>
          <a:solidFill>
            <a:srgbClr val="002060"/>
          </a:solidFill>
          <a:ln>
            <a:solidFill>
              <a:schemeClr val="accent6"/>
            </a:solidFill>
          </a:ln>
          <a:effectLst>
            <a:glow rad="228600">
              <a:schemeClr val="accent5">
                <a:satMod val="175000"/>
                <a:alpha val="40000"/>
              </a:schemeClr>
            </a:glow>
            <a:innerShdw blurRad="63500" dist="50800" dir="13500000">
              <a:prstClr val="black">
                <a:alpha val="50000"/>
              </a:prstClr>
            </a:innerShdw>
            <a:softEdge rad="127000"/>
          </a:effectLst>
        </p:spPr>
        <p:txBody>
          <a:bodyPr wrap="square">
            <a:spAutoFit/>
          </a:bodyPr>
          <a:lstStyle/>
          <a:p>
            <a:endParaRPr lang="en-PH" sz="2800" dirty="0" smtClean="0"/>
          </a:p>
          <a:p>
            <a:r>
              <a:rPr lang="en-PH" sz="2800" dirty="0" smtClean="0"/>
              <a:t>e</a:t>
            </a:r>
            <a:r>
              <a:rPr lang="en-PH" sz="2800" dirty="0"/>
              <a:t>. Existence of positive social support system or meaningful drug-free social relationship; </a:t>
            </a:r>
            <a:r>
              <a:rPr lang="en-PH" sz="2800" dirty="0" smtClean="0"/>
              <a:t>and</a:t>
            </a:r>
          </a:p>
          <a:p>
            <a:r>
              <a:rPr lang="en-PH" sz="2800" dirty="0" smtClean="0"/>
              <a:t> </a:t>
            </a:r>
            <a:endParaRPr lang="en-PH" sz="2800" dirty="0"/>
          </a:p>
          <a:p>
            <a:r>
              <a:rPr lang="en-PH" sz="2800" dirty="0"/>
              <a:t>f. Endorsement of concerned and responsible person/agency attesting to the client’s successful social reintegration. </a:t>
            </a:r>
          </a:p>
          <a:p>
            <a:endParaRPr lang="en-PH" sz="2800" dirty="0" smtClean="0"/>
          </a:p>
          <a:p>
            <a:r>
              <a:rPr lang="en-PH" sz="2800" dirty="0" smtClean="0"/>
              <a:t>The </a:t>
            </a:r>
            <a:r>
              <a:rPr lang="en-PH" sz="2800" dirty="0"/>
              <a:t>accredited physician or the TRC shall issue a Certificate of Completion for the aftercare program for the patient for whatever purpose it may serve him/her. </a:t>
            </a:r>
            <a:endParaRPr lang="en-PH" sz="2800" dirty="0" smtClean="0"/>
          </a:p>
          <a:p>
            <a:endParaRPr lang="en-PH" sz="2800" dirty="0"/>
          </a:p>
        </p:txBody>
      </p:sp>
    </p:spTree>
    <p:extLst>
      <p:ext uri="{BB962C8B-B14F-4D97-AF65-F5344CB8AC3E}">
        <p14:creationId xmlns:p14="http://schemas.microsoft.com/office/powerpoint/2010/main" xmlns="" val="368706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258" y="609600"/>
            <a:ext cx="7924800" cy="6309420"/>
          </a:xfrm>
          <a:prstGeom prst="rect">
            <a:avLst/>
          </a:prstGeom>
          <a:solidFill>
            <a:srgbClr val="002060"/>
          </a:solidFill>
          <a:ln>
            <a:solidFill>
              <a:schemeClr val="accent6"/>
            </a:solidFill>
          </a:ln>
          <a:effectLst>
            <a:glow rad="228600">
              <a:schemeClr val="accent5">
                <a:satMod val="175000"/>
                <a:alpha val="40000"/>
              </a:schemeClr>
            </a:glow>
            <a:innerShdw blurRad="63500" dist="50800" dir="10800000">
              <a:prstClr val="black">
                <a:alpha val="50000"/>
              </a:prstClr>
            </a:innerShdw>
            <a:softEdge rad="317500"/>
          </a:effectLst>
        </p:spPr>
        <p:txBody>
          <a:bodyPr wrap="square">
            <a:spAutoFit/>
          </a:bodyPr>
          <a:lstStyle/>
          <a:p>
            <a:pPr algn="ctr"/>
            <a:endParaRPr lang="en-PH" sz="4000" b="1" dirty="0"/>
          </a:p>
          <a:p>
            <a:pPr algn="ctr"/>
            <a:r>
              <a:rPr lang="en-PH" sz="4000" b="1" dirty="0" smtClean="0"/>
              <a:t>ARTICLE </a:t>
            </a:r>
            <a:r>
              <a:rPr lang="en-PH" sz="4000" b="1" dirty="0"/>
              <a:t>VI </a:t>
            </a:r>
            <a:endParaRPr lang="en-PH" sz="4000" dirty="0"/>
          </a:p>
          <a:p>
            <a:pPr algn="ctr"/>
            <a:endParaRPr lang="en-PH" sz="4000" b="1" dirty="0" smtClean="0"/>
          </a:p>
          <a:p>
            <a:pPr algn="ctr"/>
            <a:r>
              <a:rPr lang="en-PH" sz="4000" b="1" dirty="0" smtClean="0"/>
              <a:t>ROLES </a:t>
            </a:r>
            <a:r>
              <a:rPr lang="en-PH" sz="4000" b="1" dirty="0"/>
              <a:t>AND RESPONSIBILITIES OF GOVERNMENT </a:t>
            </a:r>
            <a:r>
              <a:rPr lang="en-PH" sz="4000" b="1" dirty="0" smtClean="0"/>
              <a:t>AGENCIES</a:t>
            </a:r>
          </a:p>
          <a:p>
            <a:pPr algn="ctr"/>
            <a:endParaRPr lang="en-PH" sz="4000" b="1" dirty="0" smtClean="0"/>
          </a:p>
          <a:p>
            <a:pPr algn="ctr"/>
            <a:r>
              <a:rPr lang="en-PH" sz="2800" b="1" dirty="0" smtClean="0"/>
              <a:t>SECTION </a:t>
            </a:r>
            <a:r>
              <a:rPr lang="en-PH" sz="2800" b="1" dirty="0"/>
              <a:t>15. The following agencies shall have the respective responsibilities as indicated: </a:t>
            </a:r>
            <a:endParaRPr lang="en-PH" sz="2800" b="1" dirty="0" smtClean="0"/>
          </a:p>
          <a:p>
            <a:pPr algn="ctr"/>
            <a:r>
              <a:rPr lang="en-PH" sz="4000" b="1" dirty="0" smtClean="0"/>
              <a:t> </a:t>
            </a:r>
            <a:endParaRPr lang="en-PH" sz="4000" dirty="0"/>
          </a:p>
        </p:txBody>
      </p:sp>
    </p:spTree>
    <p:extLst>
      <p:ext uri="{BB962C8B-B14F-4D97-AF65-F5344CB8AC3E}">
        <p14:creationId xmlns:p14="http://schemas.microsoft.com/office/powerpoint/2010/main" xmlns="" val="25332094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4009</TotalTime>
  <Words>1346</Words>
  <Application>Microsoft Office PowerPoint</Application>
  <PresentationFormat>On-screen Show (4:3)</PresentationFormat>
  <Paragraphs>186</Paragraphs>
  <Slides>50</Slides>
  <Notes>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Community-Based   Services for People Affected by Drug Use and Dependence   BY: SONIA H. CARREON,RSW,MPA Head, Aftercare and MSWS</dc:title>
  <dc:creator>socialworker</dc:creator>
  <cp:lastModifiedBy>MHO</cp:lastModifiedBy>
  <cp:revision>571</cp:revision>
  <cp:lastPrinted>2016-09-22T07:05:20Z</cp:lastPrinted>
  <dcterms:created xsi:type="dcterms:W3CDTF">2016-08-03T01:15:20Z</dcterms:created>
  <dcterms:modified xsi:type="dcterms:W3CDTF">2016-11-04T08:49:04Z</dcterms:modified>
</cp:coreProperties>
</file>