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7" r:id="rId2"/>
    <p:sldId id="263" r:id="rId3"/>
    <p:sldId id="264" r:id="rId4"/>
    <p:sldId id="265" r:id="rId5"/>
    <p:sldId id="266" r:id="rId6"/>
    <p:sldId id="267" r:id="rId7"/>
    <p:sldId id="268" r:id="rId8"/>
    <p:sldId id="269" r:id="rId9"/>
    <p:sldId id="270" r:id="rId10"/>
    <p:sldId id="271" r:id="rId11"/>
    <p:sldId id="272" r:id="rId12"/>
    <p:sldId id="301" r:id="rId13"/>
    <p:sldId id="302" r:id="rId14"/>
    <p:sldId id="303" r:id="rId15"/>
    <p:sldId id="357" r:id="rId16"/>
    <p:sldId id="304" r:id="rId17"/>
    <p:sldId id="305" r:id="rId18"/>
    <p:sldId id="306" r:id="rId19"/>
    <p:sldId id="308" r:id="rId20"/>
    <p:sldId id="309" r:id="rId21"/>
    <p:sldId id="310" r:id="rId22"/>
    <p:sldId id="311" r:id="rId23"/>
    <p:sldId id="312" r:id="rId24"/>
    <p:sldId id="358" r:id="rId25"/>
    <p:sldId id="313" r:id="rId26"/>
    <p:sldId id="314" r:id="rId27"/>
    <p:sldId id="315" r:id="rId28"/>
    <p:sldId id="316" r:id="rId29"/>
    <p:sldId id="317" r:id="rId30"/>
    <p:sldId id="318" r:id="rId31"/>
    <p:sldId id="319" r:id="rId32"/>
    <p:sldId id="320" r:id="rId33"/>
    <p:sldId id="321" r:id="rId34"/>
    <p:sldId id="322" r:id="rId35"/>
    <p:sldId id="352" r:id="rId36"/>
    <p:sldId id="353" r:id="rId37"/>
    <p:sldId id="354" r:id="rId38"/>
    <p:sldId id="355" r:id="rId39"/>
    <p:sldId id="356" r:id="rId40"/>
    <p:sldId id="324" r:id="rId41"/>
    <p:sldId id="325" r:id="rId42"/>
    <p:sldId id="326" r:id="rId43"/>
    <p:sldId id="327" r:id="rId44"/>
    <p:sldId id="328" r:id="rId45"/>
    <p:sldId id="329" r:id="rId46"/>
    <p:sldId id="330" r:id="rId47"/>
    <p:sldId id="331"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2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9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9C167-142C-4845-B843-D4CC69267DCA}" type="datetimeFigureOut">
              <a:rPr lang="en-GB" smtClean="0"/>
              <a:t>25/09/2015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BE60C3-2318-413F-9B0B-0DEB347C8EED}" type="slidenum">
              <a:rPr lang="en-GB" smtClean="0"/>
              <a:t>‹#›</a:t>
            </a:fld>
            <a:endParaRPr lang="en-GB"/>
          </a:p>
        </p:txBody>
      </p:sp>
    </p:spTree>
    <p:extLst>
      <p:ext uri="{BB962C8B-B14F-4D97-AF65-F5344CB8AC3E}">
        <p14:creationId xmlns:p14="http://schemas.microsoft.com/office/powerpoint/2010/main" val="1157814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Whenever one of these complications is reported by the informant as a possible cause of death, always attempt to identify and report the underlying cause of death which caused the complication. </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29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 the elderly apparently die “with the disease” and not from the disease,</a:t>
            </a:r>
            <a:r>
              <a:rPr lang="en-US" baseline="0" dirty="0" smtClean="0"/>
              <a:t> hence the practice of reporting old age and senility as a cause of death.</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cap="none" dirty="0" smtClean="0">
                <a:latin typeface="+mn-lt"/>
              </a:rPr>
              <a:t>This form has also been revised on January 2007 from its previous pink-colored version.  See Appendix B for sample of Certificate of Fetal Death.</a:t>
            </a:r>
            <a:endParaRPr lang="en-AU" sz="1200" b="0" i="1" cap="none"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Entry for the age of the deceased is already recorded elsewhere and it serves no purpose repeating the apparent age of the deceased in the cause-of-death statement.  To be useful, the cause-of-death entry must have specific, clear and distinct etiological sequence. </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cap="none" dirty="0" smtClean="0">
                <a:latin typeface="+mn-lt"/>
              </a:rPr>
              <a:t>This format is the same as that for reporting infant deaths.  See Fig 2 on the next slide for illustration of the Medical Certificate portion of the Certificate of Fetal Death.</a:t>
            </a:r>
            <a:endParaRPr lang="en-AU" sz="1200" b="0" i="1" cap="none"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cap="none" dirty="0" smtClean="0">
                <a:latin typeface="+mn-lt"/>
              </a:rPr>
              <a:t>(INSERT TABLE HERE 20-22a.)</a:t>
            </a:r>
            <a:endParaRPr lang="en-AU" sz="1200" b="0" cap="none"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cap="none" dirty="0" smtClean="0">
                <a:latin typeface="+mn-lt"/>
              </a:rPr>
              <a:t>(Municipal Form No. 103) </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cap="none" dirty="0" smtClean="0">
                <a:latin typeface="+mn-lt"/>
              </a:rPr>
              <a:t>There is a major difference in how causes of death of infants 0 to 7 days are reported in the Medical Certificate portion at the back with</a:t>
            </a:r>
            <a:r>
              <a:rPr lang="en-US" sz="1200" b="0" cap="none" baseline="0" dirty="0" smtClean="0">
                <a:latin typeface="+mn-lt"/>
              </a:rPr>
              <a:t> the general population</a:t>
            </a:r>
            <a:r>
              <a:rPr lang="en-US" sz="1200" b="0" cap="none" dirty="0" smtClean="0">
                <a:latin typeface="+mn-lt"/>
              </a:rPr>
              <a:t>. </a:t>
            </a:r>
          </a:p>
          <a:p>
            <a:r>
              <a:rPr lang="en-US" sz="1200" b="0" cap="none" dirty="0" smtClean="0">
                <a:latin typeface="+mn-lt"/>
              </a:rPr>
              <a:t>This format is the same as that for reporting fetal deaths described previously. </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61</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Authorities – PNP or NBI</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9</a:t>
            </a:fld>
            <a:endParaRPr lang="en-AU" dirty="0"/>
          </a:p>
        </p:txBody>
      </p:sp>
    </p:spTree>
    <p:extLst>
      <p:ext uri="{BB962C8B-B14F-4D97-AF65-F5344CB8AC3E}">
        <p14:creationId xmlns:p14="http://schemas.microsoft.com/office/powerpoint/2010/main" val="82766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sz="1800"/>
            </a:lvl1pPr>
          </a:lstStyle>
          <a:p>
            <a:fld id="{D51D11B8-78C7-44D2-B17E-3A90AEE0D90B}" type="datetime1">
              <a:rPr lang="en-GB" smtClean="0"/>
              <a:t>25/09/2015</a:t>
            </a:fld>
            <a:endParaRPr lang="en-GB"/>
          </a:p>
        </p:txBody>
      </p:sp>
      <p:sp>
        <p:nvSpPr>
          <p:cNvPr id="6" name="Slide Number Placeholder 5"/>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16363567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35778C-C98E-4C5C-8F09-DB05A0E1B29B}" type="datetime1">
              <a:rPr lang="en-GB" smtClean="0"/>
              <a:t>25/09/2015</a:t>
            </a:fld>
            <a:endParaRPr lang="en-GB"/>
          </a:p>
        </p:txBody>
      </p:sp>
      <p:sp>
        <p:nvSpPr>
          <p:cNvPr id="5" name="Footer Placeholder 4"/>
          <p:cNvSpPr>
            <a:spLocks noGrp="1"/>
          </p:cNvSpPr>
          <p:nvPr>
            <p:ph type="ftr" sz="quarter" idx="11"/>
          </p:nvPr>
        </p:nvSpPr>
        <p:spPr/>
        <p:txBody>
          <a:bodyPr/>
          <a:lstStyle/>
          <a:p>
            <a:r>
              <a:rPr lang="en-GB" smtClean="0"/>
              <a:t>KMITS- COD Training</a:t>
            </a:r>
            <a:endParaRPr lang="en-GB"/>
          </a:p>
        </p:txBody>
      </p:sp>
      <p:sp>
        <p:nvSpPr>
          <p:cNvPr id="6" name="Slide Number Placeholder 5"/>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19860213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D64BBA-B47F-4C9B-8E49-932A5DFE2B30}" type="datetime1">
              <a:rPr lang="en-GB" smtClean="0"/>
              <a:t>25/09/2015</a:t>
            </a:fld>
            <a:endParaRPr lang="en-GB"/>
          </a:p>
        </p:txBody>
      </p:sp>
      <p:sp>
        <p:nvSpPr>
          <p:cNvPr id="5" name="Footer Placeholder 4"/>
          <p:cNvSpPr>
            <a:spLocks noGrp="1"/>
          </p:cNvSpPr>
          <p:nvPr>
            <p:ph type="ftr" sz="quarter" idx="11"/>
          </p:nvPr>
        </p:nvSpPr>
        <p:spPr/>
        <p:txBody>
          <a:bodyPr/>
          <a:lstStyle/>
          <a:p>
            <a:r>
              <a:rPr lang="en-GB" smtClean="0"/>
              <a:t>KMITS- COD Training</a:t>
            </a:r>
            <a:endParaRPr lang="en-GB"/>
          </a:p>
        </p:txBody>
      </p:sp>
      <p:sp>
        <p:nvSpPr>
          <p:cNvPr id="6" name="Slide Number Placeholder 5"/>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7042442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743420-10B9-434F-AD71-4E2BCADA7029}" type="datetime1">
              <a:rPr lang="en-GB" smtClean="0"/>
              <a:t>25/09/2015</a:t>
            </a:fld>
            <a:endParaRPr lang="en-GB"/>
          </a:p>
        </p:txBody>
      </p:sp>
      <p:sp>
        <p:nvSpPr>
          <p:cNvPr id="6" name="Slide Number Placeholder 5"/>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3167429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218C2-365F-45BC-9D5D-F6DD0C205767}" type="datetime1">
              <a:rPr lang="en-GB" smtClean="0"/>
              <a:t>25/09/2015</a:t>
            </a:fld>
            <a:endParaRPr lang="en-GB"/>
          </a:p>
        </p:txBody>
      </p:sp>
      <p:sp>
        <p:nvSpPr>
          <p:cNvPr id="6" name="Slide Number Placeholder 5"/>
          <p:cNvSpPr>
            <a:spLocks noGrp="1"/>
          </p:cNvSpPr>
          <p:nvPr>
            <p:ph type="sldNum" sz="quarter" idx="12"/>
          </p:nvPr>
        </p:nvSpPr>
        <p:spPr/>
        <p:txBody>
          <a:bodyPr/>
          <a:lstStyle/>
          <a:p>
            <a:fld id="{BC0AD167-C056-41B7-AFCE-D5E898DFB835}" type="slidenum">
              <a:rPr lang="en-GB" smtClean="0"/>
              <a:t>‹#›</a:t>
            </a:fld>
            <a:endParaRPr lang="en-GB"/>
          </a:p>
        </p:txBody>
      </p:sp>
      <p:sp>
        <p:nvSpPr>
          <p:cNvPr id="7" name="Footer Placeholder 4"/>
          <p:cNvSpPr>
            <a:spLocks noGrp="1"/>
          </p:cNvSpPr>
          <p:nvPr>
            <p:ph type="ftr" sz="quarter" idx="11"/>
          </p:nvPr>
        </p:nvSpPr>
        <p:spPr>
          <a:xfrm>
            <a:off x="3124200" y="6356350"/>
            <a:ext cx="2895600" cy="365125"/>
          </a:xfrm>
        </p:spPr>
        <p:txBody>
          <a:bodyPr/>
          <a:lstStyle/>
          <a:p>
            <a:r>
              <a:rPr lang="en-GB" smtClean="0"/>
              <a:t>KMITS- COD Training</a:t>
            </a:r>
            <a:endParaRPr lang="en-GB" dirty="0"/>
          </a:p>
        </p:txBody>
      </p:sp>
    </p:spTree>
    <p:extLst>
      <p:ext uri="{BB962C8B-B14F-4D97-AF65-F5344CB8AC3E}">
        <p14:creationId xmlns:p14="http://schemas.microsoft.com/office/powerpoint/2010/main" val="20154287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1C376D-C41A-4831-8C71-85F63DD761A5}" type="datetime1">
              <a:rPr lang="en-GB" smtClean="0"/>
              <a:t>25/09/2015</a:t>
            </a:fld>
            <a:endParaRPr lang="en-GB"/>
          </a:p>
        </p:txBody>
      </p:sp>
      <p:sp>
        <p:nvSpPr>
          <p:cNvPr id="6" name="Footer Placeholder 5"/>
          <p:cNvSpPr>
            <a:spLocks noGrp="1"/>
          </p:cNvSpPr>
          <p:nvPr>
            <p:ph type="ftr" sz="quarter" idx="11"/>
          </p:nvPr>
        </p:nvSpPr>
        <p:spPr/>
        <p:txBody>
          <a:bodyPr/>
          <a:lstStyle/>
          <a:p>
            <a:r>
              <a:rPr lang="en-GB" smtClean="0"/>
              <a:t>KMITS- COD Training</a:t>
            </a:r>
            <a:endParaRPr lang="en-GB"/>
          </a:p>
        </p:txBody>
      </p:sp>
      <p:sp>
        <p:nvSpPr>
          <p:cNvPr id="7" name="Slide Number Placeholder 6"/>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2598181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7F70F3-C138-49EA-9AE5-C1710654B3D1}" type="datetime1">
              <a:rPr lang="en-GB" smtClean="0"/>
              <a:t>25/09/2015</a:t>
            </a:fld>
            <a:endParaRPr lang="en-GB"/>
          </a:p>
        </p:txBody>
      </p:sp>
      <p:sp>
        <p:nvSpPr>
          <p:cNvPr id="8" name="Footer Placeholder 7"/>
          <p:cNvSpPr>
            <a:spLocks noGrp="1"/>
          </p:cNvSpPr>
          <p:nvPr>
            <p:ph type="ftr" sz="quarter" idx="11"/>
          </p:nvPr>
        </p:nvSpPr>
        <p:spPr/>
        <p:txBody>
          <a:bodyPr/>
          <a:lstStyle/>
          <a:p>
            <a:r>
              <a:rPr lang="en-GB" smtClean="0"/>
              <a:t>KMITS- COD Training</a:t>
            </a:r>
            <a:endParaRPr lang="en-GB"/>
          </a:p>
        </p:txBody>
      </p:sp>
      <p:sp>
        <p:nvSpPr>
          <p:cNvPr id="9" name="Slide Number Placeholder 8"/>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25689252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F9512A-58D6-42B7-B2D5-604CDEF584DB}" type="datetime1">
              <a:rPr lang="en-GB" smtClean="0"/>
              <a:t>25/09/2015</a:t>
            </a:fld>
            <a:endParaRPr lang="en-GB"/>
          </a:p>
        </p:txBody>
      </p:sp>
      <p:sp>
        <p:nvSpPr>
          <p:cNvPr id="4" name="Footer Placeholder 3"/>
          <p:cNvSpPr>
            <a:spLocks noGrp="1"/>
          </p:cNvSpPr>
          <p:nvPr>
            <p:ph type="ftr" sz="quarter" idx="11"/>
          </p:nvPr>
        </p:nvSpPr>
        <p:spPr/>
        <p:txBody>
          <a:bodyPr/>
          <a:lstStyle/>
          <a:p>
            <a:r>
              <a:rPr lang="en-GB" smtClean="0"/>
              <a:t>KMITS- COD Training</a:t>
            </a:r>
            <a:endParaRPr lang="en-GB"/>
          </a:p>
        </p:txBody>
      </p:sp>
      <p:sp>
        <p:nvSpPr>
          <p:cNvPr id="5" name="Slide Number Placeholder 4"/>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2927024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FA8BF-C509-4A88-A5D6-743A3353AD00}" type="datetime1">
              <a:rPr lang="en-GB" smtClean="0"/>
              <a:t>25/09/2015</a:t>
            </a:fld>
            <a:endParaRPr lang="en-GB"/>
          </a:p>
        </p:txBody>
      </p:sp>
      <p:sp>
        <p:nvSpPr>
          <p:cNvPr id="3" name="Footer Placeholder 2"/>
          <p:cNvSpPr>
            <a:spLocks noGrp="1"/>
          </p:cNvSpPr>
          <p:nvPr>
            <p:ph type="ftr" sz="quarter" idx="11"/>
          </p:nvPr>
        </p:nvSpPr>
        <p:spPr/>
        <p:txBody>
          <a:bodyPr/>
          <a:lstStyle/>
          <a:p>
            <a:r>
              <a:rPr lang="en-GB" smtClean="0"/>
              <a:t>KMITS- COD Training</a:t>
            </a:r>
            <a:endParaRPr lang="en-GB"/>
          </a:p>
        </p:txBody>
      </p:sp>
      <p:sp>
        <p:nvSpPr>
          <p:cNvPr id="4" name="Slide Number Placeholder 3"/>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12447431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91C77-2A52-468B-B068-4658B33FAD80}" type="datetime1">
              <a:rPr lang="en-GB" smtClean="0"/>
              <a:t>25/09/2015</a:t>
            </a:fld>
            <a:endParaRPr lang="en-GB"/>
          </a:p>
        </p:txBody>
      </p:sp>
      <p:sp>
        <p:nvSpPr>
          <p:cNvPr id="6" name="Footer Placeholder 5"/>
          <p:cNvSpPr>
            <a:spLocks noGrp="1"/>
          </p:cNvSpPr>
          <p:nvPr>
            <p:ph type="ftr" sz="quarter" idx="11"/>
          </p:nvPr>
        </p:nvSpPr>
        <p:spPr/>
        <p:txBody>
          <a:bodyPr/>
          <a:lstStyle/>
          <a:p>
            <a:r>
              <a:rPr lang="en-GB" smtClean="0"/>
              <a:t>KMITS- COD Training</a:t>
            </a:r>
            <a:endParaRPr lang="en-GB"/>
          </a:p>
        </p:txBody>
      </p:sp>
      <p:sp>
        <p:nvSpPr>
          <p:cNvPr id="7" name="Slide Number Placeholder 6"/>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41419631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B2E2D-4F9B-46A5-9E15-646C8F86A2E9}" type="datetime1">
              <a:rPr lang="en-GB" smtClean="0"/>
              <a:t>25/09/2015</a:t>
            </a:fld>
            <a:endParaRPr lang="en-GB"/>
          </a:p>
        </p:txBody>
      </p:sp>
      <p:sp>
        <p:nvSpPr>
          <p:cNvPr id="6" name="Footer Placeholder 5"/>
          <p:cNvSpPr>
            <a:spLocks noGrp="1"/>
          </p:cNvSpPr>
          <p:nvPr>
            <p:ph type="ftr" sz="quarter" idx="11"/>
          </p:nvPr>
        </p:nvSpPr>
        <p:spPr/>
        <p:txBody>
          <a:bodyPr/>
          <a:lstStyle/>
          <a:p>
            <a:r>
              <a:rPr lang="en-GB" smtClean="0"/>
              <a:t>KMITS- COD Training</a:t>
            </a:r>
            <a:endParaRPr lang="en-GB"/>
          </a:p>
        </p:txBody>
      </p:sp>
      <p:sp>
        <p:nvSpPr>
          <p:cNvPr id="7" name="Slide Number Placeholder 6"/>
          <p:cNvSpPr>
            <a:spLocks noGrp="1"/>
          </p:cNvSpPr>
          <p:nvPr>
            <p:ph type="sldNum" sz="quarter" idx="12"/>
          </p:nvPr>
        </p:nvSpPr>
        <p:spPr/>
        <p:txBody>
          <a:bodyPr/>
          <a:lstStyle/>
          <a:p>
            <a:fld id="{BC0AD167-C056-41B7-AFCE-D5E898DFB835}" type="slidenum">
              <a:rPr lang="en-GB" smtClean="0"/>
              <a:t>‹#›</a:t>
            </a:fld>
            <a:endParaRPr lang="en-GB"/>
          </a:p>
        </p:txBody>
      </p:sp>
    </p:spTree>
    <p:extLst>
      <p:ext uri="{BB962C8B-B14F-4D97-AF65-F5344CB8AC3E}">
        <p14:creationId xmlns:p14="http://schemas.microsoft.com/office/powerpoint/2010/main" val="32933045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76E60-1256-4379-A575-20C5F50B96C5}" type="datetime1">
              <a:rPr lang="en-GB" smtClean="0"/>
              <a:t>25/09/2015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85000"/>
                    <a:lumOff val="15000"/>
                  </a:schemeClr>
                </a:solidFill>
                <a:latin typeface="Aharoni" panose="02010803020104030203" pitchFamily="2" charset="-79"/>
                <a:cs typeface="Aharoni" panose="02010803020104030203" pitchFamily="2" charset="-79"/>
              </a:defRPr>
            </a:lvl1pPr>
          </a:lstStyle>
          <a:p>
            <a:r>
              <a:rPr lang="en-GB" dirty="0" smtClean="0"/>
              <a:t>KMITS- COD Training</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AD167-C056-41B7-AFCE-D5E898DFB835}" type="slidenum">
              <a:rPr lang="en-GB" smtClean="0"/>
              <a:t>‹#›</a:t>
            </a:fld>
            <a:endParaRPr lang="en-GB"/>
          </a:p>
        </p:txBody>
      </p:sp>
      <p:sp>
        <p:nvSpPr>
          <p:cNvPr id="8" name="Rectangle 5"/>
          <p:cNvSpPr>
            <a:spLocks noChangeArrowheads="1"/>
          </p:cNvSpPr>
          <p:nvPr userDrawn="1"/>
        </p:nvSpPr>
        <p:spPr bwMode="auto">
          <a:xfrm>
            <a:off x="0" y="6061116"/>
            <a:ext cx="9144000" cy="842962"/>
          </a:xfrm>
          <a:prstGeom prst="rect">
            <a:avLst/>
          </a:prstGeom>
          <a:solidFill>
            <a:srgbClr val="00B050"/>
          </a:solidFill>
          <a:ln w="9525">
            <a:noFill/>
            <a:miter lim="800000"/>
            <a:headEnd/>
            <a:tailEnd/>
          </a:ln>
          <a:effectLst/>
        </p:spPr>
        <p:txBody>
          <a:bodyPr wrap="none" anchor="ctr"/>
          <a:lstStyle/>
          <a:p>
            <a:pPr>
              <a:defRPr/>
            </a:pPr>
            <a:endParaRPr lang="en-US"/>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67601" y="5977732"/>
            <a:ext cx="1676400" cy="875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990600" y="6266697"/>
            <a:ext cx="4724400" cy="431800"/>
          </a:xfrm>
          <a:prstGeom prst="rect">
            <a:avLst/>
          </a:prstGeom>
          <a:noFill/>
          <a:ln w="9525">
            <a:noFill/>
            <a:miter lim="800000"/>
            <a:headEnd/>
            <a:tailEnd/>
          </a:ln>
          <a:effectLst/>
        </p:spPr>
        <p:txBody>
          <a:bodyPr lIns="0" tIns="0" rIns="0" bIns="0"/>
          <a:lstStyle/>
          <a:p>
            <a:pPr rtl="0">
              <a:defRPr/>
            </a:pPr>
            <a:r>
              <a:rPr lang="en-PH" sz="1800" i="0" dirty="0" smtClean="0">
                <a:solidFill>
                  <a:schemeClr val="accent2">
                    <a:lumMod val="20000"/>
                    <a:lumOff val="80000"/>
                  </a:schemeClr>
                </a:solidFill>
                <a:latin typeface="Adobe Hebrew" pitchFamily="18" charset="-79"/>
                <a:cs typeface="Adobe Hebrew" pitchFamily="18" charset="-79"/>
              </a:rPr>
              <a:t>Medical Certification  on Cause of Death </a:t>
            </a:r>
            <a:endParaRPr lang="en-US" sz="1800" b="0" i="0" dirty="0">
              <a:solidFill>
                <a:schemeClr val="accent2">
                  <a:lumMod val="20000"/>
                  <a:lumOff val="80000"/>
                </a:schemeClr>
              </a:solidFill>
              <a:latin typeface="Adobe Hebrew" pitchFamily="18" charset="-79"/>
              <a:cs typeface="Adobe Hebrew" pitchFamily="18" charset="-79"/>
            </a:endParaRPr>
          </a:p>
        </p:txBody>
      </p:sp>
    </p:spTree>
    <p:extLst>
      <p:ext uri="{BB962C8B-B14F-4D97-AF65-F5344CB8AC3E}">
        <p14:creationId xmlns:p14="http://schemas.microsoft.com/office/powerpoint/2010/main" val="171679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533400"/>
            <a:ext cx="8763000" cy="5867399"/>
          </a:xfrm>
        </p:spPr>
        <p:txBody>
          <a:bodyPr>
            <a:normAutofit/>
          </a:bodyPr>
          <a:lstStyle/>
          <a:p>
            <a:pPr algn="ctr">
              <a:defRPr/>
            </a:pPr>
            <a:r>
              <a:rPr lang="en-US" sz="4400" cap="none" dirty="0" smtClean="0">
                <a:latin typeface="+mn-lt"/>
              </a:rPr>
              <a:t>Session IV:</a:t>
            </a:r>
            <a:br>
              <a:rPr lang="en-US" sz="4400" cap="none" dirty="0" smtClean="0">
                <a:latin typeface="+mn-lt"/>
              </a:rPr>
            </a:br>
            <a:r>
              <a:rPr lang="en-US" sz="4400" cap="none" dirty="0" smtClean="0">
                <a:latin typeface="+mn-lt"/>
              </a:rPr>
              <a:t/>
            </a:r>
            <a:br>
              <a:rPr lang="en-US" sz="4400" cap="none" dirty="0" smtClean="0">
                <a:latin typeface="+mn-lt"/>
              </a:rPr>
            </a:br>
            <a:r>
              <a:rPr lang="en-US" sz="4400" cap="none" dirty="0" smtClean="0">
                <a:latin typeface="+mn-lt"/>
              </a:rPr>
              <a:t>B. Guidelines </a:t>
            </a:r>
            <a:r>
              <a:rPr lang="en-US" sz="4400" cap="none" dirty="0">
                <a:latin typeface="+mn-lt"/>
              </a:rPr>
              <a:t>for Reporting Causes of Death in Specific Groups or Conditions</a:t>
            </a:r>
            <a:endParaRPr lang="en-AU" sz="440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1</a:t>
            </a:fld>
            <a:endParaRPr lang="en-GB"/>
          </a:p>
        </p:txBody>
      </p:sp>
    </p:spTree>
    <p:extLst>
      <p:ext uri="{BB962C8B-B14F-4D97-AF65-F5344CB8AC3E}">
        <p14:creationId xmlns:p14="http://schemas.microsoft.com/office/powerpoint/2010/main" val="2546734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rmAutofit/>
          </a:bodyPr>
          <a:lstStyle/>
          <a:p>
            <a:pPr lvl="0">
              <a:defRPr/>
            </a:pPr>
            <a:r>
              <a:rPr lang="en-US" b="0" cap="none" dirty="0" smtClean="0">
                <a:latin typeface="+mn-lt"/>
              </a:rPr>
              <a:t>The </a:t>
            </a:r>
            <a:r>
              <a:rPr lang="en-US" b="0" cap="none" dirty="0">
                <a:latin typeface="+mn-lt"/>
              </a:rPr>
              <a:t>certifier must also be aware of common complications that may cause one to overlook and fail to report the underlying cause in elderly decedent.  </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10</a:t>
            </a:fld>
            <a:endParaRPr lang="en-GB"/>
          </a:p>
        </p:txBody>
      </p:sp>
    </p:spTree>
    <p:extLst>
      <p:ext uri="{BB962C8B-B14F-4D97-AF65-F5344CB8AC3E}">
        <p14:creationId xmlns:p14="http://schemas.microsoft.com/office/powerpoint/2010/main" val="408671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762000"/>
            <a:ext cx="8300651"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11</a:t>
            </a:fld>
            <a:endParaRPr lang="en-GB"/>
          </a:p>
        </p:txBody>
      </p:sp>
    </p:spTree>
    <p:extLst>
      <p:ext uri="{BB962C8B-B14F-4D97-AF65-F5344CB8AC3E}">
        <p14:creationId xmlns:p14="http://schemas.microsoft.com/office/powerpoint/2010/main" val="1045275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200" cap="none" dirty="0">
                <a:latin typeface="+mn-lt"/>
              </a:rPr>
              <a:t>Death Involving External </a:t>
            </a:r>
            <a:r>
              <a:rPr lang="en-US" sz="3200" cap="none" dirty="0" smtClean="0">
                <a:latin typeface="+mn-lt"/>
              </a:rPr>
              <a:t>Injuries</a:t>
            </a:r>
            <a:r>
              <a:rPr lang="en-US" sz="3200" b="0" cap="none" dirty="0" smtClean="0">
                <a:latin typeface="+mn-lt"/>
              </a:rPr>
              <a:t/>
            </a:r>
            <a:br>
              <a:rPr lang="en-US" sz="3200" b="0" cap="none" dirty="0" smtClean="0">
                <a:latin typeface="+mn-lt"/>
              </a:rPr>
            </a:br>
            <a:r>
              <a:rPr lang="en-US" sz="3200" b="0" cap="none" dirty="0" smtClean="0">
                <a:latin typeface="+mn-lt"/>
              </a:rPr>
              <a:t/>
            </a:r>
            <a:br>
              <a:rPr lang="en-US" sz="3200" b="0" cap="none" dirty="0" smtClean="0">
                <a:latin typeface="+mn-lt"/>
              </a:rPr>
            </a:br>
            <a:r>
              <a:rPr lang="en-US" sz="3200" b="0" cap="none" dirty="0" smtClean="0">
                <a:latin typeface="+mn-lt"/>
              </a:rPr>
              <a:t>A </a:t>
            </a:r>
            <a:r>
              <a:rPr lang="en-US" sz="3200" b="0" cap="none" dirty="0">
                <a:latin typeface="+mn-lt"/>
              </a:rPr>
              <a:t>useful approach to writing causes of death involving external injuries is to report the </a:t>
            </a:r>
            <a:r>
              <a:rPr lang="en-US" sz="3200" b="0" i="1" u="sng" cap="none" dirty="0">
                <a:latin typeface="+mn-lt"/>
              </a:rPr>
              <a:t>external cause or events</a:t>
            </a:r>
            <a:r>
              <a:rPr lang="en-US" sz="3200" b="0" cap="none" dirty="0">
                <a:latin typeface="+mn-lt"/>
              </a:rPr>
              <a:t> as the </a:t>
            </a:r>
            <a:r>
              <a:rPr lang="en-US" sz="3200" i="1" cap="none" dirty="0">
                <a:latin typeface="+mn-lt"/>
              </a:rPr>
              <a:t>underlying cause </a:t>
            </a:r>
            <a:r>
              <a:rPr lang="en-US" sz="3200" b="0" cap="none" dirty="0">
                <a:latin typeface="+mn-lt"/>
              </a:rPr>
              <a:t>and identify the </a:t>
            </a:r>
            <a:r>
              <a:rPr lang="en-US" sz="3200" b="0" i="1" u="sng" cap="none" dirty="0">
                <a:latin typeface="+mn-lt"/>
              </a:rPr>
              <a:t>bodily trauma </a:t>
            </a:r>
            <a:r>
              <a:rPr lang="en-US" sz="3200" b="0" cap="none" dirty="0">
                <a:latin typeface="+mn-lt"/>
              </a:rPr>
              <a:t>caused by the external event and report it as </a:t>
            </a:r>
            <a:r>
              <a:rPr lang="en-US" sz="3200" i="1" cap="none" dirty="0">
                <a:latin typeface="+mn-lt"/>
              </a:rPr>
              <a:t>antecedent cause</a:t>
            </a:r>
            <a:r>
              <a:rPr lang="en-US" sz="3200" b="0" cap="none" dirty="0">
                <a:latin typeface="+mn-lt"/>
              </a:rPr>
              <a:t>, and lastly report the </a:t>
            </a:r>
            <a:r>
              <a:rPr lang="en-US" sz="3200" b="0" i="1" u="sng" cap="none" dirty="0">
                <a:latin typeface="+mn-lt"/>
              </a:rPr>
              <a:t>fatal derangement </a:t>
            </a:r>
            <a:r>
              <a:rPr lang="en-US" sz="3200" b="0" cap="none" dirty="0">
                <a:latin typeface="+mn-lt"/>
              </a:rPr>
              <a:t>resulting from the bodily trauma as the </a:t>
            </a:r>
            <a:r>
              <a:rPr lang="en-US" sz="3200" i="1" cap="none" dirty="0">
                <a:latin typeface="+mn-lt"/>
              </a:rPr>
              <a:t>immediate cause</a:t>
            </a:r>
            <a:r>
              <a:rPr lang="en-US" sz="3200" cap="none" dirty="0">
                <a:latin typeface="+mn-lt"/>
              </a:rPr>
              <a:t>. </a:t>
            </a:r>
            <a:endParaRPr lang="en-AU" sz="320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12</a:t>
            </a:fld>
            <a:endParaRPr lang="en-GB"/>
          </a:p>
        </p:txBody>
      </p:sp>
    </p:spTree>
    <p:extLst>
      <p:ext uri="{BB962C8B-B14F-4D97-AF65-F5344CB8AC3E}">
        <p14:creationId xmlns:p14="http://schemas.microsoft.com/office/powerpoint/2010/main" val="4161966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143000"/>
            <a:ext cx="87630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13</a:t>
            </a:fld>
            <a:endParaRPr lang="en-GB"/>
          </a:p>
        </p:txBody>
      </p:sp>
    </p:spTree>
    <p:extLst>
      <p:ext uri="{BB962C8B-B14F-4D97-AF65-F5344CB8AC3E}">
        <p14:creationId xmlns:p14="http://schemas.microsoft.com/office/powerpoint/2010/main" val="1781561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2800" b="0" cap="none" dirty="0" smtClean="0">
                <a:latin typeface="+mn-lt"/>
              </a:rPr>
              <a:t>- </a:t>
            </a:r>
            <a:r>
              <a:rPr lang="en-US" sz="3200" b="0" cap="none" dirty="0" smtClean="0">
                <a:latin typeface="+mn-lt"/>
              </a:rPr>
              <a:t>The </a:t>
            </a:r>
            <a:r>
              <a:rPr lang="en-US" sz="3200" cap="none" dirty="0">
                <a:latin typeface="+mn-lt"/>
              </a:rPr>
              <a:t>external event </a:t>
            </a:r>
            <a:r>
              <a:rPr lang="en-US" sz="3200" b="0" cap="none" dirty="0">
                <a:latin typeface="+mn-lt"/>
              </a:rPr>
              <a:t>refers to external agent or force, usually physical or chemical in </a:t>
            </a:r>
            <a:r>
              <a:rPr lang="en-US" sz="3200" b="0" cap="none" dirty="0" smtClean="0">
                <a:latin typeface="+mn-lt"/>
              </a:rPr>
              <a:t>nature, </a:t>
            </a:r>
            <a:r>
              <a:rPr lang="en-US" sz="3200" b="0" cap="none" dirty="0">
                <a:latin typeface="+mn-lt"/>
              </a:rPr>
              <a:t>that causes </a:t>
            </a:r>
            <a:r>
              <a:rPr lang="en-US" sz="3200" b="0" cap="none" dirty="0" smtClean="0">
                <a:latin typeface="+mn-lt"/>
              </a:rPr>
              <a:t>trauma.</a:t>
            </a:r>
            <a:br>
              <a:rPr lang="en-US" sz="3200" b="0" cap="none" dirty="0" smtClean="0">
                <a:latin typeface="+mn-lt"/>
              </a:rPr>
            </a:br>
            <a:r>
              <a:rPr lang="en-US" sz="2800" b="0" cap="none" dirty="0" smtClean="0">
                <a:latin typeface="+mn-lt"/>
              </a:rPr>
              <a:t/>
            </a:r>
            <a:br>
              <a:rPr lang="en-US" sz="2800" b="0" cap="none" dirty="0" smtClean="0">
                <a:latin typeface="+mn-lt"/>
              </a:rPr>
            </a:br>
            <a:r>
              <a:rPr lang="en-US" sz="2800" b="0" cap="none" dirty="0" smtClean="0">
                <a:latin typeface="+mn-lt"/>
              </a:rPr>
              <a:t>- </a:t>
            </a:r>
            <a:r>
              <a:rPr lang="en-US" sz="3200" cap="none" dirty="0" smtClean="0">
                <a:latin typeface="+mn-lt"/>
              </a:rPr>
              <a:t>Trauma</a:t>
            </a:r>
            <a:r>
              <a:rPr lang="en-US" sz="3200" b="0" cap="none" dirty="0" smtClean="0">
                <a:latin typeface="+mn-lt"/>
              </a:rPr>
              <a:t> refers to an </a:t>
            </a:r>
            <a:r>
              <a:rPr lang="en-US" sz="3200" b="0" cap="none" dirty="0">
                <a:latin typeface="+mn-lt"/>
              </a:rPr>
              <a:t>injury or damage to bodily tissues or its functions. </a:t>
            </a:r>
            <a:r>
              <a:rPr lang="en-US" sz="3200" b="0" cap="none" dirty="0" smtClean="0">
                <a:latin typeface="+mn-lt"/>
              </a:rPr>
              <a:t/>
            </a:r>
            <a:br>
              <a:rPr lang="en-US" sz="3200" b="0" cap="none" dirty="0" smtClean="0">
                <a:latin typeface="+mn-lt"/>
              </a:rPr>
            </a:br>
            <a:r>
              <a:rPr lang="en-US" sz="2800" b="0" cap="none" dirty="0" smtClean="0">
                <a:latin typeface="+mn-lt"/>
              </a:rPr>
              <a:t/>
            </a:r>
            <a:br>
              <a:rPr lang="en-US" sz="2800" b="0" cap="none" dirty="0" smtClean="0">
                <a:latin typeface="+mn-lt"/>
              </a:rPr>
            </a:br>
            <a:r>
              <a:rPr lang="en-US" sz="2800" b="0" cap="none" dirty="0" smtClean="0">
                <a:latin typeface="+mn-lt"/>
              </a:rPr>
              <a:t>- </a:t>
            </a:r>
            <a:r>
              <a:rPr lang="en-US" sz="3200" b="0" cap="none" dirty="0" smtClean="0">
                <a:latin typeface="+mn-lt"/>
              </a:rPr>
              <a:t>The </a:t>
            </a:r>
            <a:r>
              <a:rPr lang="en-US" sz="3200" b="0" cap="none" dirty="0">
                <a:latin typeface="+mn-lt"/>
              </a:rPr>
              <a:t>trauma in turn may result in anatomic or </a:t>
            </a:r>
            <a:r>
              <a:rPr lang="en-US" sz="3200" cap="none" dirty="0">
                <a:latin typeface="+mn-lt"/>
              </a:rPr>
              <a:t>functional fatal derangement </a:t>
            </a:r>
            <a:r>
              <a:rPr lang="en-US" sz="3200" b="0" cap="none" dirty="0">
                <a:latin typeface="+mn-lt"/>
              </a:rPr>
              <a:t>that causes death. </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14</a:t>
            </a:fld>
            <a:endParaRPr lang="en-GB"/>
          </a:p>
        </p:txBody>
      </p:sp>
    </p:spTree>
    <p:extLst>
      <p:ext uri="{BB962C8B-B14F-4D97-AF65-F5344CB8AC3E}">
        <p14:creationId xmlns:p14="http://schemas.microsoft.com/office/powerpoint/2010/main" val="714868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0352" y="533400"/>
            <a:ext cx="7763295" cy="486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15</a:t>
            </a:fld>
            <a:endParaRPr lang="en-GB"/>
          </a:p>
        </p:txBody>
      </p:sp>
    </p:spTree>
    <p:extLst>
      <p:ext uri="{BB962C8B-B14F-4D97-AF65-F5344CB8AC3E}">
        <p14:creationId xmlns:p14="http://schemas.microsoft.com/office/powerpoint/2010/main" val="3316822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804" y="774915"/>
            <a:ext cx="7676396" cy="443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16</a:t>
            </a:fld>
            <a:endParaRPr lang="en-GB"/>
          </a:p>
        </p:txBody>
      </p:sp>
    </p:spTree>
    <p:extLst>
      <p:ext uri="{BB962C8B-B14F-4D97-AF65-F5344CB8AC3E}">
        <p14:creationId xmlns:p14="http://schemas.microsoft.com/office/powerpoint/2010/main" val="4167283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202" y="1143000"/>
            <a:ext cx="7656745" cy="42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17</a:t>
            </a:fld>
            <a:endParaRPr lang="en-GB"/>
          </a:p>
        </p:txBody>
      </p:sp>
    </p:spTree>
    <p:extLst>
      <p:ext uri="{BB962C8B-B14F-4D97-AF65-F5344CB8AC3E}">
        <p14:creationId xmlns:p14="http://schemas.microsoft.com/office/powerpoint/2010/main" val="514512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3"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262" y="990600"/>
            <a:ext cx="791413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18</a:t>
            </a:fld>
            <a:endParaRPr lang="en-GB"/>
          </a:p>
        </p:txBody>
      </p:sp>
    </p:spTree>
    <p:extLst>
      <p:ext uri="{BB962C8B-B14F-4D97-AF65-F5344CB8AC3E}">
        <p14:creationId xmlns:p14="http://schemas.microsoft.com/office/powerpoint/2010/main" val="386713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8382000" cy="5638800"/>
          </a:xfrm>
        </p:spPr>
        <p:txBody>
          <a:bodyPr>
            <a:noAutofit/>
          </a:bodyPr>
          <a:lstStyle/>
          <a:p>
            <a:pPr lvl="0">
              <a:defRPr/>
            </a:pPr>
            <a:r>
              <a:rPr lang="en-US" sz="3200" b="0" cap="none" dirty="0">
                <a:latin typeface="+mn-lt"/>
              </a:rPr>
              <a:t>When death is a result of underlying external cause, item 19d </a:t>
            </a:r>
            <a:r>
              <a:rPr lang="en-US" sz="3200" b="0" cap="none" dirty="0" smtClean="0">
                <a:latin typeface="+mn-lt"/>
              </a:rPr>
              <a:t>must </a:t>
            </a:r>
            <a:r>
              <a:rPr lang="en-US" sz="3200" b="0" cap="none" dirty="0">
                <a:latin typeface="+mn-lt"/>
              </a:rPr>
              <a:t>be completed by the certifier.  </a:t>
            </a:r>
            <a:r>
              <a:rPr lang="en-US" sz="3200" b="0" cap="none" dirty="0" smtClean="0">
                <a:latin typeface="+mn-lt"/>
              </a:rPr>
              <a:t>This </a:t>
            </a:r>
            <a:r>
              <a:rPr lang="en-US" sz="3200" b="0" cap="none" dirty="0">
                <a:latin typeface="+mn-lt"/>
              </a:rPr>
              <a:t>includes the </a:t>
            </a:r>
            <a:r>
              <a:rPr lang="en-US" sz="3200" cap="none" dirty="0">
                <a:latin typeface="+mn-lt"/>
              </a:rPr>
              <a:t>manner of death</a:t>
            </a:r>
            <a:r>
              <a:rPr lang="en-US" sz="3200" b="0" cap="none" dirty="0">
                <a:latin typeface="+mn-lt"/>
              </a:rPr>
              <a:t>, whether homicide, suicide, accident, or legal interventions; and the </a:t>
            </a:r>
            <a:r>
              <a:rPr lang="en-US" sz="3200" cap="none" dirty="0">
                <a:latin typeface="+mn-lt"/>
              </a:rPr>
              <a:t>place of occurrence of external cause</a:t>
            </a:r>
            <a:r>
              <a:rPr lang="en-US" sz="3200" b="0" cap="none" dirty="0">
                <a:latin typeface="+mn-lt"/>
              </a:rPr>
              <a:t> whether at home, farm, factory, street, and or sea.</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19</a:t>
            </a:fld>
            <a:endParaRPr lang="en-GB"/>
          </a:p>
        </p:txBody>
      </p:sp>
    </p:spTree>
    <p:extLst>
      <p:ext uri="{BB962C8B-B14F-4D97-AF65-F5344CB8AC3E}">
        <p14:creationId xmlns:p14="http://schemas.microsoft.com/office/powerpoint/2010/main" val="2282984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382000" cy="5105400"/>
          </a:xfrm>
        </p:spPr>
        <p:txBody>
          <a:bodyPr>
            <a:normAutofit fontScale="90000"/>
          </a:bodyPr>
          <a:lstStyle/>
          <a:p>
            <a:pPr lvl="0">
              <a:defRPr/>
            </a:pPr>
            <a:r>
              <a:rPr lang="en-AU" sz="4400" cap="none" dirty="0">
                <a:latin typeface="+mn-lt"/>
              </a:rPr>
              <a:t>Elderly </a:t>
            </a:r>
            <a:r>
              <a:rPr lang="en-AU" sz="4400" cap="none" dirty="0" smtClean="0">
                <a:latin typeface="+mn-lt"/>
              </a:rPr>
              <a:t>Decedent</a:t>
            </a:r>
            <a:r>
              <a:rPr lang="en-AU" sz="3200" b="0" cap="none" dirty="0" smtClean="0">
                <a:latin typeface="+mn-lt"/>
              </a:rPr>
              <a:t/>
            </a:r>
            <a:br>
              <a:rPr lang="en-AU" sz="3200" b="0" cap="none" dirty="0" smtClean="0">
                <a:latin typeface="+mn-lt"/>
              </a:rPr>
            </a:br>
            <a:r>
              <a:rPr lang="en-AU" sz="3200" b="0" cap="none" dirty="0" smtClean="0">
                <a:latin typeface="+mn-lt"/>
              </a:rPr>
              <a:t/>
            </a:r>
            <a:br>
              <a:rPr lang="en-AU" sz="3200" b="0" cap="none" dirty="0" smtClean="0">
                <a:latin typeface="+mn-lt"/>
              </a:rPr>
            </a:br>
            <a:r>
              <a:rPr lang="en-US" sz="4400" b="0" cap="none" dirty="0">
                <a:latin typeface="+mn-lt"/>
              </a:rPr>
              <a:t>Some elderly people may have several established medical conditions and </a:t>
            </a:r>
            <a:r>
              <a:rPr lang="en-US" sz="4400" b="0" cap="none" dirty="0" smtClean="0">
                <a:latin typeface="+mn-lt"/>
              </a:rPr>
              <a:t>they seem not to die from them but from “old age.” </a:t>
            </a:r>
            <a:r>
              <a:rPr lang="en-AU" sz="4400" b="0" cap="none" dirty="0" smtClean="0">
                <a:latin typeface="+mn-lt"/>
              </a:rPr>
              <a:t/>
            </a:r>
            <a:br>
              <a:rPr lang="en-AU" sz="4400" b="0" cap="none" dirty="0" smtClean="0">
                <a:latin typeface="+mn-lt"/>
              </a:rPr>
            </a:br>
            <a:r>
              <a:rPr lang="en-AU" sz="4400" b="0" cap="none" dirty="0">
                <a:latin typeface="+mn-lt"/>
              </a:rPr>
              <a:t/>
            </a:r>
            <a:br>
              <a:rPr lang="en-AU" sz="4400" b="0" cap="none" dirty="0">
                <a:latin typeface="+mn-lt"/>
              </a:rPr>
            </a:br>
            <a:r>
              <a:rPr lang="en-AU" sz="3200" b="0" cap="none" dirty="0" smtClean="0">
                <a:latin typeface="+mn-lt"/>
              </a:rPr>
              <a:t/>
            </a:r>
            <a:br>
              <a:rPr lang="en-AU" sz="3200" b="0" cap="none" dirty="0" smtClean="0">
                <a:latin typeface="+mn-lt"/>
              </a:rPr>
            </a:b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a:t>
            </a:fld>
            <a:endParaRPr lang="en-GB"/>
          </a:p>
        </p:txBody>
      </p:sp>
    </p:spTree>
    <p:extLst>
      <p:ext uri="{BB962C8B-B14F-4D97-AF65-F5344CB8AC3E}">
        <p14:creationId xmlns:p14="http://schemas.microsoft.com/office/powerpoint/2010/main" val="3818873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600" cap="none" dirty="0" smtClean="0">
                <a:latin typeface="+mn-lt"/>
              </a:rPr>
              <a:t>Death from Infections</a:t>
            </a:r>
            <a:r>
              <a:rPr lang="en-US" sz="3600" b="0" cap="none" dirty="0" smtClean="0">
                <a:latin typeface="+mn-lt"/>
              </a:rPr>
              <a:t/>
            </a:r>
            <a:br>
              <a:rPr lang="en-US" sz="3600" b="0" cap="none" dirty="0" smtClean="0">
                <a:latin typeface="+mn-lt"/>
              </a:rPr>
            </a:br>
            <a:r>
              <a:rPr lang="en-US" sz="3600" b="0" cap="none" dirty="0" smtClean="0">
                <a:latin typeface="+mn-lt"/>
              </a:rPr>
              <a:t/>
            </a:r>
            <a:br>
              <a:rPr lang="en-US" sz="3600" b="0" cap="none" dirty="0" smtClean="0">
                <a:latin typeface="+mn-lt"/>
              </a:rPr>
            </a:br>
            <a:r>
              <a:rPr lang="en-US" sz="3200" b="0" cap="none" dirty="0" smtClean="0">
                <a:latin typeface="+mn-lt"/>
              </a:rPr>
              <a:t>For </a:t>
            </a:r>
            <a:r>
              <a:rPr lang="en-US" sz="3200" b="0" cap="none" dirty="0">
                <a:latin typeface="+mn-lt"/>
              </a:rPr>
              <a:t>deaths due to infections, the certifier has to report the manifestation or body site (e.g. pneumonia, pyelonephritis, meningitis, hepatitis).   If the causative agent is known, it should be noted on the certificate; if unknown, write “cause unknown.” </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20</a:t>
            </a:fld>
            <a:endParaRPr lang="en-GB"/>
          </a:p>
        </p:txBody>
      </p:sp>
    </p:spTree>
    <p:extLst>
      <p:ext uri="{BB962C8B-B14F-4D97-AF65-F5344CB8AC3E}">
        <p14:creationId xmlns:p14="http://schemas.microsoft.com/office/powerpoint/2010/main" val="20264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38200"/>
            <a:ext cx="7848600" cy="5410200"/>
          </a:xfrm>
        </p:spPr>
        <p:txBody>
          <a:bodyPr>
            <a:noAutofit/>
          </a:bodyPr>
          <a:lstStyle/>
          <a:p>
            <a:pPr lvl="0">
              <a:defRPr/>
            </a:pPr>
            <a:r>
              <a:rPr lang="en-US" b="0" cap="none" dirty="0" smtClean="0">
                <a:latin typeface="+mn-lt"/>
              </a:rPr>
              <a:t>Also </a:t>
            </a:r>
            <a:r>
              <a:rPr lang="en-US" b="0" cap="none" dirty="0">
                <a:latin typeface="+mn-lt"/>
              </a:rPr>
              <a:t>indicate </a:t>
            </a:r>
            <a:r>
              <a:rPr lang="en-US" b="0" cap="none" dirty="0" smtClean="0">
                <a:latin typeface="+mn-lt"/>
              </a:rPr>
              <a:t>the </a:t>
            </a:r>
            <a:r>
              <a:rPr lang="en-US" b="0" cap="none" dirty="0">
                <a:latin typeface="+mn-lt"/>
              </a:rPr>
              <a:t>source and route of infection (e.g. food poisoning, contaminated blood product, health care associated infection), if know</a:t>
            </a:r>
            <a:r>
              <a:rPr lang="en-US" sz="4400" b="0" cap="none" dirty="0">
                <a:latin typeface="+mn-lt"/>
              </a:rPr>
              <a:t>n.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21</a:t>
            </a:fld>
            <a:endParaRPr lang="en-GB"/>
          </a:p>
        </p:txBody>
      </p:sp>
    </p:spTree>
    <p:extLst>
      <p:ext uri="{BB962C8B-B14F-4D97-AF65-F5344CB8AC3E}">
        <p14:creationId xmlns:p14="http://schemas.microsoft.com/office/powerpoint/2010/main" val="38613128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229600" cy="5410200"/>
          </a:xfrm>
        </p:spPr>
        <p:txBody>
          <a:bodyPr>
            <a:noAutofit/>
          </a:bodyPr>
          <a:lstStyle/>
          <a:p>
            <a:pPr lvl="0">
              <a:defRPr/>
            </a:pPr>
            <a:r>
              <a:rPr lang="en-US" b="0" cap="none" dirty="0" smtClean="0">
                <a:latin typeface="+mn-lt"/>
              </a:rPr>
              <a:t>Specify </a:t>
            </a:r>
            <a:r>
              <a:rPr lang="en-US" b="0" cap="none" dirty="0">
                <a:latin typeface="+mn-lt"/>
              </a:rPr>
              <a:t>also any underlying disease that may have </a:t>
            </a:r>
            <a:r>
              <a:rPr lang="en-US" b="0" cap="none" dirty="0" smtClean="0">
                <a:latin typeface="+mn-lt"/>
              </a:rPr>
              <a:t>suppressed </a:t>
            </a:r>
            <a:r>
              <a:rPr lang="en-US" b="0" cap="none" dirty="0">
                <a:latin typeface="+mn-lt"/>
              </a:rPr>
              <a:t>the patient’s immunity that made him susceptible to the infection that led to his death.</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22</a:t>
            </a:fld>
            <a:endParaRPr lang="en-GB"/>
          </a:p>
        </p:txBody>
      </p:sp>
    </p:spTree>
    <p:extLst>
      <p:ext uri="{BB962C8B-B14F-4D97-AF65-F5344CB8AC3E}">
        <p14:creationId xmlns:p14="http://schemas.microsoft.com/office/powerpoint/2010/main" val="3375554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914400"/>
            <a:ext cx="809126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23</a:t>
            </a:fld>
            <a:endParaRPr lang="en-GB"/>
          </a:p>
        </p:txBody>
      </p:sp>
    </p:spTree>
    <p:extLst>
      <p:ext uri="{BB962C8B-B14F-4D97-AF65-F5344CB8AC3E}">
        <p14:creationId xmlns:p14="http://schemas.microsoft.com/office/powerpoint/2010/main" val="4069223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18</a:t>
            </a:r>
            <a:endParaRPr 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674354" cy="3101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BC0AD167-C056-41B7-AFCE-D5E898DFB835}" type="slidenum">
              <a:rPr lang="en-GB" smtClean="0"/>
              <a:t>24</a:t>
            </a:fld>
            <a:endParaRPr lang="en-GB"/>
          </a:p>
        </p:txBody>
      </p:sp>
    </p:spTree>
    <p:extLst>
      <p:ext uri="{BB962C8B-B14F-4D97-AF65-F5344CB8AC3E}">
        <p14:creationId xmlns:p14="http://schemas.microsoft.com/office/powerpoint/2010/main" val="1600205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905000"/>
            <a:ext cx="8610601"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25</a:t>
            </a:fld>
            <a:endParaRPr lang="en-GB"/>
          </a:p>
        </p:txBody>
      </p:sp>
    </p:spTree>
    <p:extLst>
      <p:ext uri="{BB962C8B-B14F-4D97-AF65-F5344CB8AC3E}">
        <p14:creationId xmlns:p14="http://schemas.microsoft.com/office/powerpoint/2010/main" val="1507209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143000"/>
            <a:ext cx="86530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26</a:t>
            </a:fld>
            <a:endParaRPr lang="en-GB"/>
          </a:p>
        </p:txBody>
      </p:sp>
    </p:spTree>
    <p:extLst>
      <p:ext uri="{BB962C8B-B14F-4D97-AF65-F5344CB8AC3E}">
        <p14:creationId xmlns:p14="http://schemas.microsoft.com/office/powerpoint/2010/main" val="24615379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478" y="1344702"/>
            <a:ext cx="9057445" cy="284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27</a:t>
            </a:fld>
            <a:endParaRPr lang="en-GB"/>
          </a:p>
        </p:txBody>
      </p:sp>
    </p:spTree>
    <p:extLst>
      <p:ext uri="{BB962C8B-B14F-4D97-AF65-F5344CB8AC3E}">
        <p14:creationId xmlns:p14="http://schemas.microsoft.com/office/powerpoint/2010/main" val="3587530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600" b="0" cap="none" dirty="0" smtClean="0">
                <a:latin typeface="+mn-lt"/>
              </a:rPr>
              <a:t/>
            </a:r>
            <a:br>
              <a:rPr lang="en-US" sz="3600" b="0" cap="none" dirty="0" smtClean="0">
                <a:latin typeface="+mn-lt"/>
              </a:rPr>
            </a:br>
            <a:r>
              <a:rPr lang="en-US" sz="3600" b="0" cap="none" dirty="0" smtClean="0">
                <a:latin typeface="+mn-lt"/>
              </a:rPr>
              <a:t>If </a:t>
            </a:r>
            <a:r>
              <a:rPr lang="en-US" sz="3600" b="0" cap="none" dirty="0">
                <a:latin typeface="+mn-lt"/>
              </a:rPr>
              <a:t>the health care associated infection was part of the sequence leading to death, it should be reported in Part </a:t>
            </a:r>
            <a:r>
              <a:rPr lang="en-US" sz="3600" b="0" cap="none" dirty="0" smtClean="0">
                <a:latin typeface="+mn-lt"/>
              </a:rPr>
              <a:t>I, </a:t>
            </a:r>
            <a:r>
              <a:rPr lang="en-US" sz="3600" b="0" cap="none" dirty="0">
                <a:latin typeface="+mn-lt"/>
              </a:rPr>
              <a:t>then include all the conditions in the sequence of events back to the original disease being treated.</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28</a:t>
            </a:fld>
            <a:endParaRPr lang="en-GB"/>
          </a:p>
        </p:txBody>
      </p:sp>
    </p:spTree>
    <p:extLst>
      <p:ext uri="{BB962C8B-B14F-4D97-AF65-F5344CB8AC3E}">
        <p14:creationId xmlns:p14="http://schemas.microsoft.com/office/powerpoint/2010/main" val="1057145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85800"/>
            <a:ext cx="7924800" cy="5562600"/>
          </a:xfrm>
        </p:spPr>
        <p:txBody>
          <a:bodyPr>
            <a:noAutofit/>
          </a:bodyPr>
          <a:lstStyle/>
          <a:p>
            <a:pPr lvl="0">
              <a:defRPr/>
            </a:pPr>
            <a:r>
              <a:rPr lang="en-US" sz="3600" cap="none" dirty="0" smtClean="0">
                <a:latin typeface="+mn-lt"/>
              </a:rPr>
              <a:t>Death from Neoplasm</a:t>
            </a:r>
            <a:r>
              <a:rPr lang="en-US" sz="3600" b="0" cap="none" dirty="0" smtClean="0">
                <a:latin typeface="+mn-lt"/>
              </a:rPr>
              <a:t/>
            </a:r>
            <a:br>
              <a:rPr lang="en-US" sz="3600" b="0" cap="none" dirty="0" smtClean="0">
                <a:latin typeface="+mn-lt"/>
              </a:rPr>
            </a:br>
            <a:r>
              <a:rPr lang="en-US" sz="3600" b="0" cap="none" dirty="0">
                <a:latin typeface="+mn-lt"/>
              </a:rPr>
              <a:t/>
            </a:r>
            <a:br>
              <a:rPr lang="en-US" sz="3600" b="0" cap="none" dirty="0">
                <a:latin typeface="+mn-lt"/>
              </a:rPr>
            </a:br>
            <a:r>
              <a:rPr lang="en-US" sz="3600" b="0" cap="none" dirty="0" smtClean="0">
                <a:latin typeface="+mn-lt"/>
              </a:rPr>
              <a:t>It </a:t>
            </a:r>
            <a:r>
              <a:rPr lang="en-US" sz="3600" b="0" cap="none" dirty="0">
                <a:latin typeface="+mn-lt"/>
              </a:rPr>
              <a:t>is important to indicate or report the specific site of neoplasm because public health prevention strategies differ markedly from one type of neoplasm to another.  </a:t>
            </a:r>
            <a:endParaRPr lang="en-AU" sz="3600" b="0" cap="none" dirty="0">
              <a:latin typeface="+mn-lt"/>
            </a:endParaRPr>
          </a:p>
        </p:txBody>
      </p:sp>
      <p:sp>
        <p:nvSpPr>
          <p:cNvPr id="3" name="Rectangle 6"/>
          <p:cNvSpPr>
            <a:spLocks noChangeArrowheads="1"/>
          </p:cNvSpPr>
          <p:nvPr/>
        </p:nvSpPr>
        <p:spPr bwMode="auto">
          <a:xfrm>
            <a:off x="457200" y="6266697"/>
            <a:ext cx="4724400" cy="431800"/>
          </a:xfrm>
          <a:prstGeom prst="rect">
            <a:avLst/>
          </a:prstGeom>
          <a:noFill/>
          <a:ln w="9525">
            <a:noFill/>
            <a:miter lim="800000"/>
            <a:headEnd/>
            <a:tailEnd/>
          </a:ln>
          <a:effectLst/>
        </p:spPr>
        <p:txBody>
          <a:bodyPr lIns="0" tIns="0" rIns="0" bIns="0"/>
          <a:lstStyle/>
          <a:p>
            <a:pPr rtl="0">
              <a:defRPr/>
            </a:pPr>
            <a:r>
              <a:rPr lang="en-PH" i="0" dirty="0" smtClean="0">
                <a:solidFill>
                  <a:schemeClr val="tx1"/>
                </a:solidFill>
                <a:latin typeface="Arial Narrow" pitchFamily="34" charset="0"/>
              </a:rPr>
              <a:t>Medical Certificate </a:t>
            </a:r>
            <a:r>
              <a:rPr lang="en-PH" dirty="0">
                <a:latin typeface="Arial Narrow" pitchFamily="34" charset="0"/>
              </a:rPr>
              <a:t> </a:t>
            </a:r>
            <a:r>
              <a:rPr lang="en-PH" dirty="0" smtClean="0">
                <a:latin typeface="Arial Narrow" pitchFamily="34" charset="0"/>
              </a:rPr>
              <a:t>on </a:t>
            </a:r>
            <a:r>
              <a:rPr lang="en-PH" i="0" dirty="0" smtClean="0">
                <a:solidFill>
                  <a:schemeClr val="tx1"/>
                </a:solidFill>
                <a:latin typeface="Arial Narrow" pitchFamily="34" charset="0"/>
              </a:rPr>
              <a:t>Cause of Death </a:t>
            </a:r>
            <a:endParaRPr lang="en-US" b="0" i="0" dirty="0">
              <a:solidFill>
                <a:schemeClr val="tx1"/>
              </a:solidFill>
              <a:latin typeface="Arial Narrow" pitchFamily="34" charset="0"/>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29</a:t>
            </a:fld>
            <a:endParaRPr lang="en-GB"/>
          </a:p>
        </p:txBody>
      </p:sp>
    </p:spTree>
    <p:extLst>
      <p:ext uri="{BB962C8B-B14F-4D97-AF65-F5344CB8AC3E}">
        <p14:creationId xmlns:p14="http://schemas.microsoft.com/office/powerpoint/2010/main" val="3852320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AU" sz="3200" b="0" i="1" cap="none" dirty="0" smtClean="0">
                <a:latin typeface="+mn-lt"/>
              </a:rPr>
              <a:t/>
            </a:r>
            <a:br>
              <a:rPr lang="en-AU" sz="3200" b="0" i="1" cap="none" dirty="0" smtClean="0">
                <a:latin typeface="+mn-lt"/>
              </a:rPr>
            </a:br>
            <a:r>
              <a:rPr lang="en-US" sz="3200" b="0" cap="none" dirty="0" smtClean="0">
                <a:latin typeface="+mn-lt"/>
              </a:rPr>
              <a:t>It </a:t>
            </a:r>
            <a:r>
              <a:rPr lang="en-US" sz="3200" b="0" cap="none" dirty="0">
                <a:latin typeface="+mn-lt"/>
              </a:rPr>
              <a:t>has become the practice of some physicians to report “</a:t>
            </a:r>
            <a:r>
              <a:rPr lang="en-US" sz="3200" cap="none" dirty="0">
                <a:latin typeface="+mn-lt"/>
              </a:rPr>
              <a:t>old age</a:t>
            </a:r>
            <a:r>
              <a:rPr lang="en-US" sz="3200" b="0" cap="none" dirty="0">
                <a:latin typeface="+mn-lt"/>
              </a:rPr>
              <a:t>” or </a:t>
            </a:r>
            <a:r>
              <a:rPr lang="en-US" sz="3200" cap="none" dirty="0">
                <a:latin typeface="+mn-lt"/>
              </a:rPr>
              <a:t>senility</a:t>
            </a:r>
            <a:r>
              <a:rPr lang="en-US" sz="3200" b="0" cap="none" dirty="0">
                <a:latin typeface="+mn-lt"/>
              </a:rPr>
              <a:t> as a cause of </a:t>
            </a:r>
            <a:r>
              <a:rPr lang="en-US" sz="3200" b="0" cap="none" dirty="0" smtClean="0">
                <a:latin typeface="+mn-lt"/>
              </a:rPr>
              <a:t>death in elderly; </a:t>
            </a:r>
            <a:r>
              <a:rPr lang="en-US" sz="3200" b="0" cap="none" dirty="0">
                <a:latin typeface="+mn-lt"/>
              </a:rPr>
              <a:t>others would report </a:t>
            </a:r>
            <a:r>
              <a:rPr lang="en-US" sz="3200" cap="none" dirty="0">
                <a:latin typeface="+mn-lt"/>
              </a:rPr>
              <a:t>multi-organ failure </a:t>
            </a:r>
            <a:r>
              <a:rPr lang="en-US" sz="3200" b="0" cap="none" dirty="0">
                <a:latin typeface="+mn-lt"/>
              </a:rPr>
              <a:t>because of the seemingly apparent effects of aging to several vital </a:t>
            </a:r>
            <a:r>
              <a:rPr lang="en-US" sz="3200" b="0" cap="none" dirty="0" smtClean="0">
                <a:latin typeface="+mn-lt"/>
              </a:rPr>
              <a:t>organs.</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a:t>
            </a:fld>
            <a:endParaRPr lang="en-GB"/>
          </a:p>
        </p:txBody>
      </p:sp>
    </p:spTree>
    <p:extLst>
      <p:ext uri="{BB962C8B-B14F-4D97-AF65-F5344CB8AC3E}">
        <p14:creationId xmlns:p14="http://schemas.microsoft.com/office/powerpoint/2010/main" val="1971211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305800" cy="5334000"/>
          </a:xfrm>
        </p:spPr>
        <p:txBody>
          <a:bodyPr>
            <a:noAutofit/>
          </a:bodyPr>
          <a:lstStyle/>
          <a:p>
            <a:pPr lvl="0">
              <a:defRPr/>
            </a:pPr>
            <a:r>
              <a:rPr lang="en-US" sz="3600" b="0" cap="none" dirty="0" smtClean="0">
                <a:latin typeface="+mn-lt"/>
              </a:rPr>
              <a:t>The </a:t>
            </a:r>
            <a:r>
              <a:rPr lang="en-US" sz="3600" b="0" cap="none" dirty="0">
                <a:latin typeface="+mn-lt"/>
              </a:rPr>
              <a:t>primary site must be stated on the Certificate of Death even if it has long been removed before death. If a secondary growth is included in the sequence of events leading to death, state the site of secondary growth as due to the site of primary growth.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30</a:t>
            </a:fld>
            <a:endParaRPr lang="en-GB"/>
          </a:p>
        </p:txBody>
      </p:sp>
    </p:spTree>
    <p:extLst>
      <p:ext uri="{BB962C8B-B14F-4D97-AF65-F5344CB8AC3E}">
        <p14:creationId xmlns:p14="http://schemas.microsoft.com/office/powerpoint/2010/main" val="3987402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8382000" cy="5486400"/>
          </a:xfrm>
        </p:spPr>
        <p:txBody>
          <a:bodyPr>
            <a:noAutofit/>
          </a:bodyPr>
          <a:lstStyle/>
          <a:p>
            <a:pPr lvl="0">
              <a:defRPr/>
            </a:pPr>
            <a:r>
              <a:rPr lang="en-US" sz="3600" b="0" cap="none" dirty="0" smtClean="0">
                <a:latin typeface="+mn-lt"/>
              </a:rPr>
              <a:t>If </a:t>
            </a:r>
            <a:r>
              <a:rPr lang="en-US" sz="3600" b="0" cap="none" dirty="0">
                <a:latin typeface="+mn-lt"/>
              </a:rPr>
              <a:t>the primary site is unknown, record on the Certificate of Death, “primary unknown.”  The certificate should always state the primary site as this will help identify the underlying cause of death. More often than not, the primary site is the underlying cause of death.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31</a:t>
            </a:fld>
            <a:endParaRPr lang="en-GB"/>
          </a:p>
        </p:txBody>
      </p:sp>
    </p:spTree>
    <p:extLst>
      <p:ext uri="{BB962C8B-B14F-4D97-AF65-F5344CB8AC3E}">
        <p14:creationId xmlns:p14="http://schemas.microsoft.com/office/powerpoint/2010/main" val="1386107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153400" cy="5486400"/>
          </a:xfrm>
        </p:spPr>
        <p:txBody>
          <a:bodyPr>
            <a:noAutofit/>
          </a:bodyPr>
          <a:lstStyle/>
          <a:p>
            <a:pPr lvl="0">
              <a:defRPr/>
            </a:pPr>
            <a:r>
              <a:rPr lang="en-US" b="0" cap="none" dirty="0">
                <a:latin typeface="+mn-lt"/>
              </a:rPr>
              <a:t>Aside from the </a:t>
            </a:r>
            <a:r>
              <a:rPr lang="en-US" cap="none" dirty="0">
                <a:latin typeface="+mn-lt"/>
              </a:rPr>
              <a:t>site </a:t>
            </a:r>
            <a:r>
              <a:rPr lang="en-US" b="0" cap="none" dirty="0">
                <a:latin typeface="+mn-lt"/>
              </a:rPr>
              <a:t>of neoplasm, the certifier must also indicate on the Certificate of Death the </a:t>
            </a:r>
            <a:r>
              <a:rPr lang="en-US" cap="none" dirty="0">
                <a:latin typeface="+mn-lt"/>
              </a:rPr>
              <a:t>behavior</a:t>
            </a:r>
            <a:r>
              <a:rPr lang="en-US" b="0" cap="none" dirty="0">
                <a:latin typeface="+mn-lt"/>
              </a:rPr>
              <a:t> of the tumor (whether benign or malignant), and its </a:t>
            </a:r>
            <a:r>
              <a:rPr lang="en-US" cap="none" dirty="0">
                <a:latin typeface="+mn-lt"/>
              </a:rPr>
              <a:t>nature</a:t>
            </a:r>
            <a:r>
              <a:rPr lang="en-US" b="0" cap="none" dirty="0">
                <a:latin typeface="+mn-lt"/>
              </a:rPr>
              <a:t> or </a:t>
            </a:r>
            <a:r>
              <a:rPr lang="en-US" cap="none" dirty="0">
                <a:latin typeface="+mn-lt"/>
              </a:rPr>
              <a:t>histological type</a:t>
            </a:r>
            <a:r>
              <a:rPr lang="en-US" b="0" cap="none" dirty="0">
                <a:latin typeface="+mn-lt"/>
              </a:rPr>
              <a:t>, if known.</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32</a:t>
            </a:fld>
            <a:endParaRPr lang="en-GB"/>
          </a:p>
        </p:txBody>
      </p:sp>
    </p:spTree>
    <p:extLst>
      <p:ext uri="{BB962C8B-B14F-4D97-AF65-F5344CB8AC3E}">
        <p14:creationId xmlns:p14="http://schemas.microsoft.com/office/powerpoint/2010/main" val="1584922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0668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33</a:t>
            </a:fld>
            <a:endParaRPr lang="en-GB"/>
          </a:p>
        </p:txBody>
      </p:sp>
    </p:spTree>
    <p:extLst>
      <p:ext uri="{BB962C8B-B14F-4D97-AF65-F5344CB8AC3E}">
        <p14:creationId xmlns:p14="http://schemas.microsoft.com/office/powerpoint/2010/main" val="42187820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38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34</a:t>
            </a:fld>
            <a:endParaRPr lang="en-GB"/>
          </a:p>
        </p:txBody>
      </p:sp>
    </p:spTree>
    <p:extLst>
      <p:ext uri="{BB962C8B-B14F-4D97-AF65-F5344CB8AC3E}">
        <p14:creationId xmlns:p14="http://schemas.microsoft.com/office/powerpoint/2010/main" val="39947072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US" sz="3200" b="0" u="sng" cap="none" dirty="0">
                <a:latin typeface="+mn-lt"/>
              </a:rPr>
              <a:t>Death Involving Women of Child-Bearing Age</a:t>
            </a:r>
            <a:r>
              <a:rPr lang="en-US" sz="3200" b="0" cap="none" dirty="0">
                <a:latin typeface="+mn-lt"/>
              </a:rPr>
              <a:t/>
            </a:r>
            <a:br>
              <a:rPr lang="en-US" sz="3200" b="0" cap="none" dirty="0">
                <a:latin typeface="+mn-lt"/>
              </a:rPr>
            </a:br>
            <a:r>
              <a:rPr lang="en-US" sz="3200" b="0" cap="none" dirty="0">
                <a:latin typeface="+mn-lt"/>
              </a:rPr>
              <a:t/>
            </a:r>
            <a:br>
              <a:rPr lang="en-US" sz="3200" b="0" cap="none" dirty="0">
                <a:latin typeface="+mn-lt"/>
              </a:rPr>
            </a:br>
            <a:r>
              <a:rPr lang="en-US" sz="3200" b="0" cap="none" dirty="0" smtClean="0">
                <a:latin typeface="+mn-lt"/>
              </a:rPr>
              <a:t>For women aged 15 to 49 years of age, indicate under item 19c the maternal condition whether </a:t>
            </a:r>
            <a:r>
              <a:rPr lang="en-US" sz="3200" b="0" cap="none" dirty="0">
                <a:latin typeface="+mn-lt"/>
              </a:rPr>
              <a:t>pregnant </a:t>
            </a:r>
            <a:r>
              <a:rPr lang="en-US" sz="3200" b="0" cap="none" dirty="0" smtClean="0">
                <a:latin typeface="+mn-lt"/>
              </a:rPr>
              <a:t>not in labor, pregnant in labor, &lt;42 days after delivery, 42 days to one year after delivery, or none of the above. </a:t>
            </a:r>
            <a:endParaRPr lang="en-AU" sz="3200" b="0" i="1"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35</a:t>
            </a:fld>
            <a:endParaRPr lang="en-GB"/>
          </a:p>
        </p:txBody>
      </p:sp>
    </p:spTree>
    <p:extLst>
      <p:ext uri="{BB962C8B-B14F-4D97-AF65-F5344CB8AC3E}">
        <p14:creationId xmlns:p14="http://schemas.microsoft.com/office/powerpoint/2010/main" val="35723337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US" sz="3200" b="0" cap="none" dirty="0">
                <a:latin typeface="+mn-lt"/>
              </a:rPr>
              <a:t/>
            </a:r>
            <a:br>
              <a:rPr lang="en-US" sz="3200" b="0" cap="none" dirty="0">
                <a:latin typeface="+mn-lt"/>
              </a:rPr>
            </a:br>
            <a:r>
              <a:rPr lang="en-US" sz="3200" b="0" cap="none" dirty="0">
                <a:latin typeface="+mn-lt"/>
              </a:rPr>
              <a:t>M</a:t>
            </a:r>
            <a:r>
              <a:rPr lang="en-US" sz="3200" b="0" cap="none" dirty="0" smtClean="0">
                <a:latin typeface="+mn-lt"/>
              </a:rPr>
              <a:t>aternal </a:t>
            </a:r>
            <a:r>
              <a:rPr lang="en-US" sz="3200" b="0" cap="none" dirty="0">
                <a:latin typeface="+mn-lt"/>
              </a:rPr>
              <a:t>death refers to “death of a woman while pregnant or within 42 days of termination of pregnancy, irrespective of the duration and the site of pregnancy, from any cause related to or aggravated by the pregnancy or its management, but not from accidental or incidental causes.” </a:t>
            </a:r>
            <a:endParaRPr lang="en-AU" sz="3200" b="0" i="1"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36</a:t>
            </a:fld>
            <a:endParaRPr lang="en-GB"/>
          </a:p>
        </p:txBody>
      </p:sp>
    </p:spTree>
    <p:extLst>
      <p:ext uri="{BB962C8B-B14F-4D97-AF65-F5344CB8AC3E}">
        <p14:creationId xmlns:p14="http://schemas.microsoft.com/office/powerpoint/2010/main" val="1117762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305800" cy="5638800"/>
          </a:xfrm>
        </p:spPr>
        <p:txBody>
          <a:bodyPr>
            <a:normAutofit/>
          </a:bodyPr>
          <a:lstStyle/>
          <a:p>
            <a:pPr lvl="0">
              <a:defRPr/>
            </a:pPr>
            <a:r>
              <a:rPr lang="en-US" sz="3200" b="0" cap="none" dirty="0">
                <a:latin typeface="+mn-lt"/>
              </a:rPr>
              <a:t/>
            </a:r>
            <a:br>
              <a:rPr lang="en-US" sz="3200" b="0" cap="none" dirty="0">
                <a:latin typeface="+mn-lt"/>
              </a:rPr>
            </a:br>
            <a:r>
              <a:rPr lang="en-US" sz="3200" b="0" cap="none" dirty="0" smtClean="0">
                <a:latin typeface="+mn-lt"/>
              </a:rPr>
              <a:t/>
            </a:r>
            <a:br>
              <a:rPr lang="en-US" sz="3200" b="0" cap="none" dirty="0" smtClean="0">
                <a:latin typeface="+mn-lt"/>
              </a:rPr>
            </a:br>
            <a:r>
              <a:rPr lang="en-US" sz="3600" b="0" cap="none" dirty="0" smtClean="0">
                <a:latin typeface="+mn-lt"/>
              </a:rPr>
              <a:t>The </a:t>
            </a:r>
            <a:r>
              <a:rPr lang="en-US" sz="3600" b="0" cap="none" dirty="0">
                <a:latin typeface="+mn-lt"/>
              </a:rPr>
              <a:t>fact that a woman died during pregnancy or within 42 days of the termination of pregnancy should be clearly indicated in under </a:t>
            </a:r>
            <a:r>
              <a:rPr lang="en-US" sz="3600" b="0" i="1" cap="none" dirty="0">
                <a:latin typeface="+mn-lt"/>
              </a:rPr>
              <a:t>Maternal </a:t>
            </a:r>
            <a:r>
              <a:rPr lang="en-US" sz="3600" b="0" i="1" cap="none" dirty="0" smtClean="0">
                <a:latin typeface="+mn-lt"/>
              </a:rPr>
              <a:t>Condition.</a:t>
            </a:r>
            <a:endParaRPr lang="en-AU" sz="3600" b="0" i="1"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37</a:t>
            </a:fld>
            <a:endParaRPr lang="en-GB"/>
          </a:p>
        </p:txBody>
      </p:sp>
    </p:spTree>
    <p:extLst>
      <p:ext uri="{BB962C8B-B14F-4D97-AF65-F5344CB8AC3E}">
        <p14:creationId xmlns:p14="http://schemas.microsoft.com/office/powerpoint/2010/main" val="349490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US" sz="3200" b="0" cap="none" dirty="0" smtClean="0">
                <a:latin typeface="+mn-lt"/>
              </a:rPr>
              <a:t/>
            </a:r>
            <a:br>
              <a:rPr lang="en-US" sz="3200" b="0" cap="none" dirty="0" smtClean="0">
                <a:latin typeface="+mn-lt"/>
              </a:rPr>
            </a:br>
            <a:r>
              <a:rPr lang="en-US" sz="3200" b="0" cap="none" dirty="0" smtClean="0">
                <a:latin typeface="+mn-lt"/>
              </a:rPr>
              <a:t/>
            </a:r>
            <a:br>
              <a:rPr lang="en-US" sz="3200" b="0" cap="none" dirty="0" smtClean="0">
                <a:latin typeface="+mn-lt"/>
              </a:rPr>
            </a:br>
            <a:r>
              <a:rPr lang="en-US" sz="3000" b="0" cap="none" dirty="0" smtClean="0">
                <a:latin typeface="+mn-lt"/>
              </a:rPr>
              <a:t>A </a:t>
            </a:r>
            <a:r>
              <a:rPr lang="en-US" sz="3000" b="0" cap="none" dirty="0">
                <a:latin typeface="+mn-lt"/>
              </a:rPr>
              <a:t>36-year old G5P3A1 woman who delivered a full-term baby boy at home was brought to the </a:t>
            </a:r>
            <a:r>
              <a:rPr lang="en-US" sz="3000" b="0" cap="none" dirty="0" smtClean="0">
                <a:latin typeface="+mn-lt"/>
              </a:rPr>
              <a:t>ER </a:t>
            </a:r>
            <a:r>
              <a:rPr lang="en-US" sz="3000" b="0" cap="none" dirty="0">
                <a:latin typeface="+mn-lt"/>
              </a:rPr>
              <a:t>because of placental retention.  The woman apparently had severe bleeding and was hypotensive on her arrival at ER.  She was transfused whole blood and manual extraction of the placenta was performed.  However, the woman died four hours after </a:t>
            </a:r>
            <a:r>
              <a:rPr lang="en-US" sz="3000" b="0" cap="none" dirty="0" smtClean="0">
                <a:latin typeface="+mn-lt"/>
              </a:rPr>
              <a:t>delivery.</a:t>
            </a:r>
            <a:endParaRPr lang="en-AU" sz="3000" b="0" i="1"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38</a:t>
            </a:fld>
            <a:endParaRPr lang="en-GB"/>
          </a:p>
        </p:txBody>
      </p:sp>
    </p:spTree>
    <p:extLst>
      <p:ext uri="{BB962C8B-B14F-4D97-AF65-F5344CB8AC3E}">
        <p14:creationId xmlns:p14="http://schemas.microsoft.com/office/powerpoint/2010/main" val="36644596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676400"/>
            <a:ext cx="8458199" cy="2048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39</a:t>
            </a:fld>
            <a:endParaRPr lang="en-GB"/>
          </a:p>
        </p:txBody>
      </p:sp>
    </p:spTree>
    <p:extLst>
      <p:ext uri="{BB962C8B-B14F-4D97-AF65-F5344CB8AC3E}">
        <p14:creationId xmlns:p14="http://schemas.microsoft.com/office/powerpoint/2010/main" val="38200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AU" sz="3200" b="0" i="1" cap="none" dirty="0" smtClean="0">
                <a:latin typeface="+mn-lt"/>
              </a:rPr>
              <a:t/>
            </a:r>
            <a:br>
              <a:rPr lang="en-AU" sz="3200" b="0" i="1" cap="none" dirty="0" smtClean="0">
                <a:latin typeface="+mn-lt"/>
              </a:rPr>
            </a:br>
            <a:r>
              <a:rPr lang="en-US" sz="3200" b="0" cap="none" dirty="0">
                <a:latin typeface="+mn-lt"/>
              </a:rPr>
              <a:t>The use of terms such as </a:t>
            </a:r>
            <a:r>
              <a:rPr lang="en-US" sz="3200" cap="none" dirty="0">
                <a:latin typeface="+mn-lt"/>
              </a:rPr>
              <a:t>senility</a:t>
            </a:r>
            <a:r>
              <a:rPr lang="en-US" sz="3200" b="0" cap="none" dirty="0">
                <a:latin typeface="+mn-lt"/>
              </a:rPr>
              <a:t>, </a:t>
            </a:r>
            <a:r>
              <a:rPr lang="en-US" sz="3200" cap="none" dirty="0">
                <a:latin typeface="+mn-lt"/>
              </a:rPr>
              <a:t>old age</a:t>
            </a:r>
            <a:r>
              <a:rPr lang="en-US" sz="3200" b="0" cap="none" dirty="0">
                <a:latin typeface="+mn-lt"/>
              </a:rPr>
              <a:t>, </a:t>
            </a:r>
            <a:r>
              <a:rPr lang="en-US" sz="3200" cap="none" dirty="0">
                <a:latin typeface="+mn-lt"/>
              </a:rPr>
              <a:t>senescence</a:t>
            </a:r>
            <a:r>
              <a:rPr lang="en-US" sz="3200" b="0" cap="none" dirty="0">
                <a:latin typeface="+mn-lt"/>
              </a:rPr>
              <a:t>, and </a:t>
            </a:r>
            <a:r>
              <a:rPr lang="en-US" sz="3200" cap="none" dirty="0">
                <a:latin typeface="+mn-lt"/>
              </a:rPr>
              <a:t>advanced age </a:t>
            </a:r>
            <a:r>
              <a:rPr lang="en-US" sz="3200" b="0" cap="none" dirty="0">
                <a:latin typeface="+mn-lt"/>
              </a:rPr>
              <a:t>as entries for causes of death in elderly </a:t>
            </a:r>
            <a:r>
              <a:rPr lang="en-US" sz="3200" b="0" cap="none" dirty="0" smtClean="0">
                <a:latin typeface="+mn-lt"/>
              </a:rPr>
              <a:t>decedent must </a:t>
            </a:r>
            <a:r>
              <a:rPr lang="en-US" sz="3200" b="0" cap="none" dirty="0">
                <a:latin typeface="+mn-lt"/>
              </a:rPr>
              <a:t>be avoided since they have little value in public health planning and research. </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a:t>
            </a:fld>
            <a:endParaRPr lang="en-GB"/>
          </a:p>
        </p:txBody>
      </p:sp>
    </p:spTree>
    <p:extLst>
      <p:ext uri="{BB962C8B-B14F-4D97-AF65-F5344CB8AC3E}">
        <p14:creationId xmlns:p14="http://schemas.microsoft.com/office/powerpoint/2010/main" val="23612827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38200"/>
            <a:ext cx="8001000" cy="5410200"/>
          </a:xfrm>
        </p:spPr>
        <p:txBody>
          <a:bodyPr>
            <a:normAutofit/>
          </a:bodyPr>
          <a:lstStyle/>
          <a:p>
            <a:pPr lvl="0">
              <a:defRPr/>
            </a:pPr>
            <a:r>
              <a:rPr lang="en-US" sz="3600" cap="none" dirty="0">
                <a:latin typeface="+mn-lt"/>
              </a:rPr>
              <a:t>Fetal death</a:t>
            </a:r>
            <a:br>
              <a:rPr lang="en-US" sz="3600" cap="none" dirty="0">
                <a:latin typeface="+mn-lt"/>
              </a:rPr>
            </a:br>
            <a:r>
              <a:rPr lang="en-US" sz="3600" cap="none" dirty="0" smtClean="0">
                <a:latin typeface="+mn-lt"/>
              </a:rPr>
              <a:t/>
            </a:r>
            <a:br>
              <a:rPr lang="en-US" sz="3600" cap="none" dirty="0" smtClean="0">
                <a:latin typeface="+mn-lt"/>
              </a:rPr>
            </a:br>
            <a:r>
              <a:rPr lang="en-US" sz="3600" b="0" cap="none" dirty="0" smtClean="0">
                <a:latin typeface="+mn-lt"/>
              </a:rPr>
              <a:t>Fetal </a:t>
            </a:r>
            <a:r>
              <a:rPr lang="en-US" sz="3600" b="0" cap="none" dirty="0">
                <a:latin typeface="+mn-lt"/>
              </a:rPr>
              <a:t>death is a death prior to the complete expulsion of a product of conception, irrespective of the period of pregnancy.  </a:t>
            </a:r>
            <a:r>
              <a:rPr lang="en-US" sz="3000" b="0" cap="none" dirty="0" smtClean="0">
                <a:latin typeface="+mn-lt"/>
              </a:rPr>
              <a:t/>
            </a:r>
            <a:br>
              <a:rPr lang="en-US" sz="3000" b="0" cap="none" dirty="0" smtClean="0">
                <a:latin typeface="+mn-lt"/>
              </a:rPr>
            </a:br>
            <a:r>
              <a:rPr lang="en-US" sz="3000" b="0" cap="none" dirty="0" smtClean="0">
                <a:latin typeface="+mn-lt"/>
              </a:rPr>
              <a:t/>
            </a:r>
            <a:br>
              <a:rPr lang="en-US" sz="3000" b="0" cap="none" dirty="0" smtClean="0">
                <a:latin typeface="+mn-lt"/>
              </a:rPr>
            </a:br>
            <a:endParaRPr lang="en-AU" sz="30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40</a:t>
            </a:fld>
            <a:endParaRPr lang="en-GB"/>
          </a:p>
        </p:txBody>
      </p:sp>
    </p:spTree>
    <p:extLst>
      <p:ext uri="{BB962C8B-B14F-4D97-AF65-F5344CB8AC3E}">
        <p14:creationId xmlns:p14="http://schemas.microsoft.com/office/powerpoint/2010/main" val="30184911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153400" cy="5486400"/>
          </a:xfrm>
        </p:spPr>
        <p:txBody>
          <a:bodyPr>
            <a:normAutofit/>
          </a:bodyPr>
          <a:lstStyle/>
          <a:p>
            <a:pPr lvl="0">
              <a:defRPr/>
            </a:pPr>
            <a:r>
              <a:rPr lang="en-US" sz="3600" b="0" cap="none" dirty="0" smtClean="0">
                <a:latin typeface="+mn-lt"/>
              </a:rPr>
              <a:t/>
            </a:r>
            <a:br>
              <a:rPr lang="en-US" sz="3600" b="0" cap="none" dirty="0" smtClean="0">
                <a:latin typeface="+mn-lt"/>
              </a:rPr>
            </a:br>
            <a:r>
              <a:rPr lang="en-US" sz="3600" b="0" cap="none" dirty="0" smtClean="0">
                <a:latin typeface="+mn-lt"/>
              </a:rPr>
              <a:t>For </a:t>
            </a:r>
            <a:r>
              <a:rPr lang="en-US" sz="3600" b="0" cap="none" dirty="0">
                <a:latin typeface="+mn-lt"/>
              </a:rPr>
              <a:t>all fetal deaths aged 20 weeks and </a:t>
            </a:r>
            <a:r>
              <a:rPr lang="en-US" sz="3600" b="0" cap="none" dirty="0" smtClean="0">
                <a:latin typeface="+mn-lt"/>
              </a:rPr>
              <a:t>above, a </a:t>
            </a:r>
            <a:r>
              <a:rPr lang="en-US" sz="3600" b="0" cap="none" dirty="0">
                <a:latin typeface="+mn-lt"/>
              </a:rPr>
              <a:t>different </a:t>
            </a:r>
            <a:r>
              <a:rPr lang="en-US" sz="3600" b="0" cap="none" dirty="0" smtClean="0">
                <a:latin typeface="+mn-lt"/>
              </a:rPr>
              <a:t>death form </a:t>
            </a:r>
            <a:r>
              <a:rPr lang="en-US" sz="3600" b="0" cap="none" dirty="0">
                <a:latin typeface="+mn-lt"/>
              </a:rPr>
              <a:t>called </a:t>
            </a:r>
            <a:r>
              <a:rPr lang="en-US" sz="3600" b="0" i="1" cap="none" dirty="0">
                <a:latin typeface="+mn-lt"/>
              </a:rPr>
              <a:t>Certificate of Fetal Death </a:t>
            </a:r>
            <a:r>
              <a:rPr lang="en-US" sz="3600" b="0" cap="none" dirty="0">
                <a:latin typeface="+mn-lt"/>
              </a:rPr>
              <a:t>(Municipal Form No. 103A) must be prepared and the causes of death completely filled out by the certifier.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41</a:t>
            </a:fld>
            <a:endParaRPr lang="en-GB"/>
          </a:p>
        </p:txBody>
      </p:sp>
    </p:spTree>
    <p:extLst>
      <p:ext uri="{BB962C8B-B14F-4D97-AF65-F5344CB8AC3E}">
        <p14:creationId xmlns:p14="http://schemas.microsoft.com/office/powerpoint/2010/main" val="3203688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4400" b="0" cap="none" dirty="0" smtClean="0">
                <a:latin typeface="+mn-lt"/>
              </a:rPr>
              <a:t/>
            </a:r>
            <a:br>
              <a:rPr lang="en-US" sz="4400" b="0" cap="none" dirty="0" smtClean="0">
                <a:latin typeface="+mn-lt"/>
              </a:rPr>
            </a:br>
            <a:r>
              <a:rPr lang="en-US" sz="3600" b="0" cap="none" dirty="0" smtClean="0">
                <a:latin typeface="+mn-lt"/>
              </a:rPr>
              <a:t>The </a:t>
            </a:r>
            <a:r>
              <a:rPr lang="en-US" sz="3600" b="0" cap="none" dirty="0">
                <a:latin typeface="+mn-lt"/>
              </a:rPr>
              <a:t>Medical Certificate portion of the Certificate of Fetal Death has five lines, marked (a) to (e), for the entry of causes of fetal death.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42</a:t>
            </a:fld>
            <a:endParaRPr lang="en-GB"/>
          </a:p>
        </p:txBody>
      </p:sp>
    </p:spTree>
    <p:extLst>
      <p:ext uri="{BB962C8B-B14F-4D97-AF65-F5344CB8AC3E}">
        <p14:creationId xmlns:p14="http://schemas.microsoft.com/office/powerpoint/2010/main" val="20195291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057400"/>
            <a:ext cx="841599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43</a:t>
            </a:fld>
            <a:endParaRPr lang="en-GB"/>
          </a:p>
        </p:txBody>
      </p:sp>
    </p:spTree>
    <p:extLst>
      <p:ext uri="{BB962C8B-B14F-4D97-AF65-F5344CB8AC3E}">
        <p14:creationId xmlns:p14="http://schemas.microsoft.com/office/powerpoint/2010/main" val="34720788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0"/>
            <a:ext cx="8077200" cy="5486400"/>
          </a:xfrm>
        </p:spPr>
        <p:txBody>
          <a:bodyPr>
            <a:normAutofit/>
          </a:bodyPr>
          <a:lstStyle/>
          <a:p>
            <a:pPr lvl="0">
              <a:defRPr/>
            </a:pPr>
            <a:r>
              <a:rPr lang="en-US" b="0" cap="none" dirty="0" smtClean="0">
                <a:latin typeface="+mn-lt"/>
              </a:rPr>
              <a:t>The </a:t>
            </a:r>
            <a:r>
              <a:rPr lang="en-US" b="0" cap="none" dirty="0">
                <a:latin typeface="+mn-lt"/>
              </a:rPr>
              <a:t>certifier should fill out in </a:t>
            </a:r>
            <a:r>
              <a:rPr lang="en-US" b="0" cap="none" dirty="0" smtClean="0">
                <a:latin typeface="+mn-lt"/>
              </a:rPr>
              <a:t>lines </a:t>
            </a:r>
            <a:r>
              <a:rPr lang="en-US" b="0" cap="none" dirty="0">
                <a:latin typeface="+mn-lt"/>
              </a:rPr>
              <a:t>(a) </a:t>
            </a:r>
            <a:r>
              <a:rPr lang="en-US" b="0" cap="none" dirty="0" smtClean="0">
                <a:latin typeface="+mn-lt"/>
              </a:rPr>
              <a:t>to (d) </a:t>
            </a:r>
            <a:r>
              <a:rPr lang="en-US" b="0" cap="none" dirty="0">
                <a:latin typeface="+mn-lt"/>
              </a:rPr>
              <a:t>the diseases or conditions which in his opinion had contributed to the death of the fetus.</a:t>
            </a:r>
            <a:r>
              <a:rPr lang="en-US" sz="4400" b="0" cap="none" dirty="0">
                <a:latin typeface="+mn-lt"/>
              </a:rPr>
              <a:t> </a:t>
            </a:r>
            <a:r>
              <a:rPr lang="en-US" b="0" cap="none" dirty="0">
                <a:latin typeface="+mn-lt"/>
              </a:rPr>
              <a:t/>
            </a:r>
            <a:br>
              <a:rPr lang="en-US" b="0" cap="none" dirty="0">
                <a:latin typeface="+mn-lt"/>
              </a:rPr>
            </a:b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44</a:t>
            </a:fld>
            <a:endParaRPr lang="en-GB"/>
          </a:p>
        </p:txBody>
      </p:sp>
    </p:spTree>
    <p:extLst>
      <p:ext uri="{BB962C8B-B14F-4D97-AF65-F5344CB8AC3E}">
        <p14:creationId xmlns:p14="http://schemas.microsoft.com/office/powerpoint/2010/main" val="7959881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0"/>
            <a:ext cx="8001000" cy="5486400"/>
          </a:xfrm>
        </p:spPr>
        <p:txBody>
          <a:bodyPr>
            <a:normAutofit/>
          </a:bodyPr>
          <a:lstStyle/>
          <a:p>
            <a:pPr lvl="0">
              <a:defRPr/>
            </a:pPr>
            <a:r>
              <a:rPr lang="en-US" sz="4400" b="0" cap="none" dirty="0" smtClean="0">
                <a:latin typeface="+mn-lt"/>
              </a:rPr>
              <a:t/>
            </a:r>
            <a:br>
              <a:rPr lang="en-US" sz="4400" b="0" cap="none" dirty="0" smtClean="0">
                <a:latin typeface="+mn-lt"/>
              </a:rPr>
            </a:br>
            <a:r>
              <a:rPr lang="en-US" b="0" cap="none" dirty="0" smtClean="0">
                <a:latin typeface="+mn-lt"/>
              </a:rPr>
              <a:t>The </a:t>
            </a:r>
            <a:r>
              <a:rPr lang="en-US" b="0" cap="none" dirty="0">
                <a:latin typeface="+mn-lt"/>
              </a:rPr>
              <a:t>single most important or main disease or condition in the fetus should be entered in </a:t>
            </a:r>
            <a:r>
              <a:rPr lang="en-US" b="0" cap="none" dirty="0" smtClean="0">
                <a:latin typeface="+mn-lt"/>
              </a:rPr>
              <a:t>line </a:t>
            </a:r>
            <a:r>
              <a:rPr lang="en-US" b="0" cap="none" dirty="0">
                <a:latin typeface="+mn-lt"/>
              </a:rPr>
              <a:t>(a) and the remainder, if any, in </a:t>
            </a:r>
            <a:r>
              <a:rPr lang="en-US" b="0" cap="none" dirty="0" smtClean="0">
                <a:latin typeface="+mn-lt"/>
              </a:rPr>
              <a:t>line (b</a:t>
            </a:r>
            <a:r>
              <a:rPr lang="en-US" b="0" cap="none" dirty="0">
                <a:latin typeface="+mn-lt"/>
              </a:rPr>
              <a:t>). </a:t>
            </a:r>
            <a:r>
              <a:rPr lang="en-US" b="0" cap="none" dirty="0" smtClean="0">
                <a:latin typeface="+mn-lt"/>
              </a:rPr>
              <a:t/>
            </a:r>
            <a:br>
              <a:rPr lang="en-US" b="0" cap="none" dirty="0" smtClean="0">
                <a:latin typeface="+mn-lt"/>
              </a:rPr>
            </a:br>
            <a:r>
              <a:rPr lang="en-US" b="0" cap="none" dirty="0">
                <a:latin typeface="+mn-lt"/>
              </a:rPr>
              <a:t/>
            </a:r>
            <a:br>
              <a:rPr lang="en-US" b="0" cap="none" dirty="0">
                <a:latin typeface="+mn-lt"/>
              </a:rPr>
            </a:b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45</a:t>
            </a:fld>
            <a:endParaRPr lang="en-GB"/>
          </a:p>
        </p:txBody>
      </p:sp>
    </p:spTree>
    <p:extLst>
      <p:ext uri="{BB962C8B-B14F-4D97-AF65-F5344CB8AC3E}">
        <p14:creationId xmlns:p14="http://schemas.microsoft.com/office/powerpoint/2010/main" val="27092772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0"/>
            <a:ext cx="8077200" cy="5486400"/>
          </a:xfrm>
        </p:spPr>
        <p:txBody>
          <a:bodyPr>
            <a:normAutofit/>
          </a:bodyPr>
          <a:lstStyle/>
          <a:p>
            <a:pPr lvl="0">
              <a:defRPr/>
            </a:pPr>
            <a:r>
              <a:rPr lang="en-US" sz="3200" b="0" cap="none" dirty="0">
                <a:latin typeface="+mn-lt"/>
              </a:rPr>
              <a:t/>
            </a:r>
            <a:br>
              <a:rPr lang="en-US" sz="3200" b="0" cap="none" dirty="0">
                <a:latin typeface="+mn-lt"/>
              </a:rPr>
            </a:br>
            <a:r>
              <a:rPr lang="en-US" b="0" cap="none" dirty="0" smtClean="0">
                <a:latin typeface="+mn-lt"/>
              </a:rPr>
              <a:t>In </a:t>
            </a:r>
            <a:r>
              <a:rPr lang="en-US" b="0" cap="none" dirty="0">
                <a:latin typeface="+mn-lt"/>
              </a:rPr>
              <a:t>reporting the causes of fetal death, conditions in the fetus, or of the placenta, cord, or membranes, should be reported if they are believed to have adversely affected the fetus.</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46</a:t>
            </a:fld>
            <a:endParaRPr lang="en-GB"/>
          </a:p>
        </p:txBody>
      </p:sp>
    </p:spTree>
    <p:extLst>
      <p:ext uri="{BB962C8B-B14F-4D97-AF65-F5344CB8AC3E}">
        <p14:creationId xmlns:p14="http://schemas.microsoft.com/office/powerpoint/2010/main" val="2926878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762000"/>
            <a:ext cx="7620000" cy="5486400"/>
          </a:xfrm>
        </p:spPr>
        <p:txBody>
          <a:bodyPr>
            <a:normAutofit/>
          </a:bodyPr>
          <a:lstStyle/>
          <a:p>
            <a:pPr lvl="0">
              <a:defRPr/>
            </a:pPr>
            <a:r>
              <a:rPr lang="en-US" sz="3600" b="0" cap="none" dirty="0">
                <a:latin typeface="+mn-lt"/>
              </a:rPr>
              <a:t/>
            </a:r>
            <a:br>
              <a:rPr lang="en-US" sz="3600" b="0" cap="none" dirty="0">
                <a:latin typeface="+mn-lt"/>
              </a:rPr>
            </a:br>
            <a:r>
              <a:rPr lang="en-US" b="0" cap="none" dirty="0" smtClean="0">
                <a:latin typeface="+mn-lt"/>
              </a:rPr>
              <a:t>In lines </a:t>
            </a:r>
            <a:r>
              <a:rPr lang="en-US" b="0" cap="none" dirty="0">
                <a:latin typeface="+mn-lt"/>
              </a:rPr>
              <a:t>(c) and (d), the certifier should report all diseases or conditions in the mother which in his opinion had some effect on the fetus.  </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47</a:t>
            </a:fld>
            <a:endParaRPr lang="en-GB"/>
          </a:p>
        </p:txBody>
      </p:sp>
    </p:spTree>
    <p:extLst>
      <p:ext uri="{BB962C8B-B14F-4D97-AF65-F5344CB8AC3E}">
        <p14:creationId xmlns:p14="http://schemas.microsoft.com/office/powerpoint/2010/main" val="724873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rmAutofit/>
          </a:bodyPr>
          <a:lstStyle/>
          <a:p>
            <a:pPr lvl="0">
              <a:defRPr/>
            </a:pPr>
            <a:r>
              <a:rPr lang="en-US" b="0" cap="none" dirty="0" smtClean="0">
                <a:latin typeface="+mn-lt"/>
              </a:rPr>
              <a:t/>
            </a:r>
            <a:br>
              <a:rPr lang="en-US" b="0" cap="none" dirty="0" smtClean="0">
                <a:latin typeface="+mn-lt"/>
              </a:rPr>
            </a:br>
            <a:r>
              <a:rPr lang="en-US" b="0" cap="none" dirty="0" smtClean="0">
                <a:latin typeface="+mn-lt"/>
              </a:rPr>
              <a:t>The </a:t>
            </a:r>
            <a:r>
              <a:rPr lang="en-US" b="0" cap="none" dirty="0">
                <a:latin typeface="+mn-lt"/>
              </a:rPr>
              <a:t>main maternal disease or </a:t>
            </a:r>
            <a:r>
              <a:rPr lang="en-US" b="0" cap="none" dirty="0" smtClean="0">
                <a:latin typeface="+mn-lt"/>
              </a:rPr>
              <a:t>condition </a:t>
            </a:r>
            <a:r>
              <a:rPr lang="en-US" b="0" cap="none" dirty="0">
                <a:latin typeface="+mn-lt"/>
              </a:rPr>
              <a:t>should be entered </a:t>
            </a:r>
            <a:r>
              <a:rPr lang="en-US" b="0" cap="none" dirty="0" smtClean="0">
                <a:latin typeface="+mn-lt"/>
              </a:rPr>
              <a:t>in line </a:t>
            </a:r>
            <a:r>
              <a:rPr lang="en-US" b="0" cap="none" dirty="0">
                <a:latin typeface="+mn-lt"/>
              </a:rPr>
              <a:t>(c) and the rest, if </a:t>
            </a:r>
            <a:r>
              <a:rPr lang="en-US" b="0" cap="none" dirty="0" smtClean="0">
                <a:latin typeface="+mn-lt"/>
              </a:rPr>
              <a:t>any, in line </a:t>
            </a:r>
            <a:r>
              <a:rPr lang="en-US" b="0" cap="none" dirty="0">
                <a:latin typeface="+mn-lt"/>
              </a:rPr>
              <a:t>(d).  </a:t>
            </a:r>
            <a:r>
              <a:rPr lang="en-US" b="0" cap="none" dirty="0" smtClean="0">
                <a:latin typeface="+mn-lt"/>
              </a:rPr>
              <a:t/>
            </a:r>
            <a:br>
              <a:rPr lang="en-US" b="0" cap="none" dirty="0" smtClean="0">
                <a:latin typeface="+mn-lt"/>
              </a:rPr>
            </a:br>
            <a:r>
              <a:rPr lang="en-US" sz="3200" b="0" cap="none" dirty="0">
                <a:latin typeface="+mn-lt"/>
              </a:rPr>
              <a:t/>
            </a:r>
            <a:br>
              <a:rPr lang="en-US" sz="3200" b="0" cap="none" dirty="0">
                <a:latin typeface="+mn-lt"/>
              </a:rPr>
            </a:b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48</a:t>
            </a:fld>
            <a:endParaRPr lang="en-GB"/>
          </a:p>
        </p:txBody>
      </p:sp>
    </p:spTree>
    <p:extLst>
      <p:ext uri="{BB962C8B-B14F-4D97-AF65-F5344CB8AC3E}">
        <p14:creationId xmlns:p14="http://schemas.microsoft.com/office/powerpoint/2010/main" val="25032415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09600"/>
            <a:ext cx="8077200" cy="5638800"/>
          </a:xfrm>
        </p:spPr>
        <p:txBody>
          <a:bodyPr>
            <a:normAutofit/>
          </a:bodyPr>
          <a:lstStyle/>
          <a:p>
            <a:pPr lvl="0">
              <a:defRPr/>
            </a:pPr>
            <a:r>
              <a:rPr lang="en-US" sz="3600" b="0" cap="none" dirty="0">
                <a:latin typeface="+mn-lt"/>
              </a:rPr>
              <a:t/>
            </a:r>
            <a:br>
              <a:rPr lang="en-US" sz="3600" b="0" cap="none" dirty="0">
                <a:latin typeface="+mn-lt"/>
              </a:rPr>
            </a:br>
            <a:r>
              <a:rPr lang="en-US" b="0" cap="none" dirty="0" smtClean="0">
                <a:latin typeface="+mn-lt"/>
              </a:rPr>
              <a:t>Line </a:t>
            </a:r>
            <a:r>
              <a:rPr lang="en-US" b="0" cap="none" dirty="0">
                <a:latin typeface="+mn-lt"/>
              </a:rPr>
              <a:t>(e) is for reporting of other relevant circumstances which have bearing on the death of the fetus but cannot be identified as a disease or condition of the fetus or the mother.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49</a:t>
            </a:fld>
            <a:endParaRPr lang="en-GB"/>
          </a:p>
        </p:txBody>
      </p:sp>
    </p:spTree>
    <p:extLst>
      <p:ext uri="{BB962C8B-B14F-4D97-AF65-F5344CB8AC3E}">
        <p14:creationId xmlns:p14="http://schemas.microsoft.com/office/powerpoint/2010/main" val="1590716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rmAutofit/>
          </a:bodyPr>
          <a:lstStyle/>
          <a:p>
            <a:pPr lvl="0">
              <a:defRPr/>
            </a:pPr>
            <a:r>
              <a:rPr lang="en-US" sz="3600" b="0" cap="none" dirty="0" smtClean="0">
                <a:latin typeface="+mn-lt"/>
              </a:rPr>
              <a:t/>
            </a:r>
            <a:br>
              <a:rPr lang="en-US" sz="3600" b="0" cap="none" dirty="0" smtClean="0">
                <a:latin typeface="+mn-lt"/>
              </a:rPr>
            </a:br>
            <a:r>
              <a:rPr lang="en-US" sz="3600" b="0" cap="none" dirty="0" smtClean="0">
                <a:latin typeface="+mn-lt"/>
              </a:rPr>
              <a:t>If </a:t>
            </a:r>
            <a:r>
              <a:rPr lang="en-US" sz="3600" b="0" cap="none" dirty="0">
                <a:latin typeface="+mn-lt"/>
              </a:rPr>
              <a:t>there is uncertainty in the entries for causes of death, it is always acceptable to use qualifying terms such as “</a:t>
            </a:r>
            <a:r>
              <a:rPr lang="en-US" sz="3600" cap="none" dirty="0">
                <a:latin typeface="+mn-lt"/>
              </a:rPr>
              <a:t>probable</a:t>
            </a:r>
            <a:r>
              <a:rPr lang="en-US" sz="3600" b="0" cap="none" dirty="0">
                <a:latin typeface="+mn-lt"/>
              </a:rPr>
              <a:t>” or “</a:t>
            </a:r>
            <a:r>
              <a:rPr lang="en-US" sz="3600" cap="none" dirty="0">
                <a:latin typeface="+mn-lt"/>
              </a:rPr>
              <a:t>presumed</a:t>
            </a:r>
            <a:r>
              <a:rPr lang="en-US" sz="3600" b="0" cap="none" dirty="0" smtClean="0">
                <a:latin typeface="+mn-lt"/>
              </a:rPr>
              <a:t>.”</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a:t>
            </a:fld>
            <a:endParaRPr lang="en-GB"/>
          </a:p>
        </p:txBody>
      </p:sp>
    </p:spTree>
    <p:extLst>
      <p:ext uri="{BB962C8B-B14F-4D97-AF65-F5344CB8AC3E}">
        <p14:creationId xmlns:p14="http://schemas.microsoft.com/office/powerpoint/2010/main" val="19381004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US" sz="3600" b="0" cap="none" dirty="0">
                <a:latin typeface="+mn-lt"/>
              </a:rPr>
              <a:t>Case Sample 10.  </a:t>
            </a:r>
            <a:r>
              <a:rPr lang="en-US" sz="3600" b="0" cap="none" dirty="0" smtClean="0">
                <a:latin typeface="+mn-lt"/>
              </a:rPr>
              <a:t/>
            </a:r>
            <a:br>
              <a:rPr lang="en-US" sz="3600" b="0" cap="none" dirty="0" smtClean="0">
                <a:latin typeface="+mn-lt"/>
              </a:rPr>
            </a:br>
            <a:r>
              <a:rPr lang="en-US" sz="3600" b="0" cap="none" dirty="0" smtClean="0">
                <a:latin typeface="+mn-lt"/>
              </a:rPr>
              <a:t>A </a:t>
            </a:r>
            <a:r>
              <a:rPr lang="en-US" sz="3600" b="0" cap="none" dirty="0">
                <a:latin typeface="+mn-lt"/>
              </a:rPr>
              <a:t>38-year old G3P2 was admitted at a birthing facility while 34 weeks pregnant.   After six hours of premature labor, she delivered a stillborn baby boy with cord around his neck.  The fetus is cyanotic with no gross fetal movement and no heartbeat.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50</a:t>
            </a:fld>
            <a:endParaRPr lang="en-GB"/>
          </a:p>
        </p:txBody>
      </p:sp>
    </p:spTree>
    <p:extLst>
      <p:ext uri="{BB962C8B-B14F-4D97-AF65-F5344CB8AC3E}">
        <p14:creationId xmlns:p14="http://schemas.microsoft.com/office/powerpoint/2010/main" val="10160660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541" y="1295400"/>
            <a:ext cx="8073860" cy="32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51</a:t>
            </a:fld>
            <a:endParaRPr lang="en-GB"/>
          </a:p>
        </p:txBody>
      </p:sp>
    </p:spTree>
    <p:extLst>
      <p:ext uri="{BB962C8B-B14F-4D97-AF65-F5344CB8AC3E}">
        <p14:creationId xmlns:p14="http://schemas.microsoft.com/office/powerpoint/2010/main" val="27855852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rmAutofit/>
          </a:bodyPr>
          <a:lstStyle/>
          <a:p>
            <a:pPr lvl="0">
              <a:defRPr/>
            </a:pPr>
            <a:r>
              <a:rPr lang="en-US" sz="3600" b="0" cap="none" dirty="0">
                <a:latin typeface="+mn-lt"/>
              </a:rPr>
              <a:t>Case Sample 11.  </a:t>
            </a:r>
            <a:r>
              <a:rPr lang="en-US" sz="3600" b="0" cap="none" dirty="0" smtClean="0">
                <a:latin typeface="+mn-lt"/>
              </a:rPr>
              <a:t/>
            </a:r>
            <a:br>
              <a:rPr lang="en-US" sz="3600" b="0" cap="none" dirty="0" smtClean="0">
                <a:latin typeface="+mn-lt"/>
              </a:rPr>
            </a:br>
            <a:r>
              <a:rPr lang="en-US" sz="3600" b="0" cap="none" dirty="0" smtClean="0">
                <a:latin typeface="+mn-lt"/>
              </a:rPr>
              <a:t>A </a:t>
            </a:r>
            <a:r>
              <a:rPr lang="en-US" sz="3600" b="0" cap="none" dirty="0">
                <a:latin typeface="+mn-lt"/>
              </a:rPr>
              <a:t>40-year old G8P7 was admitted at a District Hospital for induction of labor. Ultrasound of the fetus at 36 weeks revealed the presence of anencephaly.  A stillborn anencephalic fetus weighing 1500g was delivered.</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52</a:t>
            </a:fld>
            <a:endParaRPr lang="en-GB"/>
          </a:p>
        </p:txBody>
      </p:sp>
    </p:spTree>
    <p:extLst>
      <p:ext uri="{BB962C8B-B14F-4D97-AF65-F5344CB8AC3E}">
        <p14:creationId xmlns:p14="http://schemas.microsoft.com/office/powerpoint/2010/main" val="17243115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942" y="1371600"/>
            <a:ext cx="8534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53</a:t>
            </a:fld>
            <a:endParaRPr lang="en-GB"/>
          </a:p>
        </p:txBody>
      </p:sp>
    </p:spTree>
    <p:extLst>
      <p:ext uri="{BB962C8B-B14F-4D97-AF65-F5344CB8AC3E}">
        <p14:creationId xmlns:p14="http://schemas.microsoft.com/office/powerpoint/2010/main" val="22890066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153400" cy="5486400"/>
          </a:xfrm>
        </p:spPr>
        <p:txBody>
          <a:bodyPr>
            <a:normAutofit/>
          </a:bodyPr>
          <a:lstStyle/>
          <a:p>
            <a:pPr lvl="0">
              <a:defRPr/>
            </a:pPr>
            <a:r>
              <a:rPr lang="en-US" sz="3600" b="0" cap="none" dirty="0">
                <a:latin typeface="+mn-lt"/>
              </a:rPr>
              <a:t>Aside from the causes of fetal death, the certifier has to indicate in the appropriate box (item 20) whether the infant died before labor or during labor or delivery, </a:t>
            </a:r>
            <a:r>
              <a:rPr lang="en-US" sz="3600" b="0" cap="none" dirty="0" smtClean="0">
                <a:latin typeface="+mn-lt"/>
              </a:rPr>
              <a:t>the </a:t>
            </a:r>
            <a:r>
              <a:rPr lang="en-US" sz="3600" b="0" cap="none" dirty="0">
                <a:latin typeface="+mn-lt"/>
              </a:rPr>
              <a:t>length of pregnancy in completed weeks (item 21) and the attendant at birth (item 22a).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54</a:t>
            </a:fld>
            <a:endParaRPr lang="en-GB"/>
          </a:p>
        </p:txBody>
      </p:sp>
    </p:spTree>
    <p:extLst>
      <p:ext uri="{BB962C8B-B14F-4D97-AF65-F5344CB8AC3E}">
        <p14:creationId xmlns:p14="http://schemas.microsoft.com/office/powerpoint/2010/main" val="39693963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600" cap="none" dirty="0">
                <a:latin typeface="+mn-lt"/>
              </a:rPr>
              <a:t>Infant </a:t>
            </a:r>
            <a:r>
              <a:rPr lang="en-US" sz="3600" cap="none" dirty="0" smtClean="0">
                <a:latin typeface="+mn-lt"/>
              </a:rPr>
              <a:t>Death</a:t>
            </a:r>
            <a:r>
              <a:rPr lang="en-US" sz="3600" b="0" cap="none" dirty="0" smtClean="0">
                <a:latin typeface="+mn-lt"/>
              </a:rPr>
              <a:t/>
            </a:r>
            <a:br>
              <a:rPr lang="en-US" sz="3600" b="0" cap="none" dirty="0" smtClean="0">
                <a:latin typeface="+mn-lt"/>
              </a:rPr>
            </a:br>
            <a:r>
              <a:rPr lang="en-US" sz="3600" b="0" cap="none" dirty="0">
                <a:latin typeface="+mn-lt"/>
              </a:rPr>
              <a:t/>
            </a:r>
            <a:br>
              <a:rPr lang="en-US" sz="3600" b="0" cap="none" dirty="0">
                <a:latin typeface="+mn-lt"/>
              </a:rPr>
            </a:br>
            <a:r>
              <a:rPr lang="en-US" sz="3600" b="0" cap="none" dirty="0" smtClean="0">
                <a:latin typeface="+mn-lt"/>
              </a:rPr>
              <a:t>For </a:t>
            </a:r>
            <a:r>
              <a:rPr lang="en-US" sz="3600" b="0" cap="none" dirty="0">
                <a:latin typeface="+mn-lt"/>
              </a:rPr>
              <a:t>deaths involving infants aged 0 to 7 days, the same form of Certificate of Death </a:t>
            </a:r>
            <a:r>
              <a:rPr lang="en-US" sz="3600" b="0" cap="none" dirty="0" smtClean="0">
                <a:latin typeface="+mn-lt"/>
              </a:rPr>
              <a:t>is </a:t>
            </a:r>
            <a:r>
              <a:rPr lang="en-US" sz="3600" b="0" cap="none" dirty="0">
                <a:latin typeface="+mn-lt"/>
              </a:rPr>
              <a:t>used as in other deaths from the general population except that the </a:t>
            </a:r>
            <a:r>
              <a:rPr lang="en-US" sz="3600" b="0" i="1" cap="none" dirty="0">
                <a:latin typeface="+mn-lt"/>
              </a:rPr>
              <a:t>Medical Certificate</a:t>
            </a:r>
            <a:r>
              <a:rPr lang="en-US" sz="3600" b="0" cap="none" dirty="0">
                <a:latin typeface="+mn-lt"/>
              </a:rPr>
              <a:t> portion (item 19a) found at the back of the form is filled out instead of the one in front.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55</a:t>
            </a:fld>
            <a:endParaRPr lang="en-GB"/>
          </a:p>
        </p:txBody>
      </p:sp>
    </p:spTree>
    <p:extLst>
      <p:ext uri="{BB962C8B-B14F-4D97-AF65-F5344CB8AC3E}">
        <p14:creationId xmlns:p14="http://schemas.microsoft.com/office/powerpoint/2010/main" val="18885513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600" b="0" cap="none" dirty="0" smtClean="0">
                <a:latin typeface="+mn-lt"/>
              </a:rPr>
              <a:t>Instead </a:t>
            </a:r>
            <a:r>
              <a:rPr lang="en-US" sz="3600" b="0" cap="none" dirty="0">
                <a:latin typeface="+mn-lt"/>
              </a:rPr>
              <a:t>of reporting the underlying and/or immediate cause of death, with or without antecedent cause, the certifier has to report the main disease or condition of infant, the main maternal disease or condition affecting the infant, as well as for other diseases or conditions</a:t>
            </a:r>
            <a:r>
              <a:rPr lang="en-US" sz="2800" b="0" cap="none" dirty="0">
                <a:latin typeface="+mn-lt"/>
              </a:rPr>
              <a:t>. </a:t>
            </a:r>
            <a:endParaRPr lang="en-AU" sz="28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56</a:t>
            </a:fld>
            <a:endParaRPr lang="en-GB"/>
          </a:p>
        </p:txBody>
      </p:sp>
    </p:spTree>
    <p:extLst>
      <p:ext uri="{BB962C8B-B14F-4D97-AF65-F5344CB8AC3E}">
        <p14:creationId xmlns:p14="http://schemas.microsoft.com/office/powerpoint/2010/main" val="12655504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057400"/>
            <a:ext cx="8763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8600" y="609600"/>
            <a:ext cx="8610600" cy="1569660"/>
          </a:xfrm>
          <a:prstGeom prst="rect">
            <a:avLst/>
          </a:prstGeom>
        </p:spPr>
        <p:txBody>
          <a:bodyPr wrap="square">
            <a:spAutoFit/>
          </a:bodyPr>
          <a:lstStyle/>
          <a:p>
            <a:pPr lvl="0"/>
            <a:r>
              <a:rPr lang="en-US" sz="3200" dirty="0">
                <a:solidFill>
                  <a:srgbClr val="000000"/>
                </a:solidFill>
              </a:rPr>
              <a:t>Medical Certificate portion for infant deaths </a:t>
            </a:r>
            <a:endParaRPr lang="en-US" sz="3200" dirty="0" smtClean="0">
              <a:solidFill>
                <a:srgbClr val="000000"/>
              </a:solidFill>
            </a:endParaRPr>
          </a:p>
          <a:p>
            <a:pPr lvl="0"/>
            <a:r>
              <a:rPr lang="en-US" sz="3200" dirty="0" smtClean="0">
                <a:solidFill>
                  <a:srgbClr val="000000"/>
                </a:solidFill>
              </a:rPr>
              <a:t>0 </a:t>
            </a:r>
            <a:r>
              <a:rPr lang="en-US" sz="3200" dirty="0">
                <a:solidFill>
                  <a:srgbClr val="000000"/>
                </a:solidFill>
              </a:rPr>
              <a:t>to 7 days found at the back of Certificate of Death</a:t>
            </a:r>
          </a:p>
        </p:txBody>
      </p:sp>
      <p:sp>
        <p:nvSpPr>
          <p:cNvPr id="2" name="Slide Number Placeholder 1"/>
          <p:cNvSpPr>
            <a:spLocks noGrp="1"/>
          </p:cNvSpPr>
          <p:nvPr>
            <p:ph type="sldNum" sz="quarter" idx="12"/>
          </p:nvPr>
        </p:nvSpPr>
        <p:spPr/>
        <p:txBody>
          <a:bodyPr/>
          <a:lstStyle/>
          <a:p>
            <a:fld id="{BC0AD167-C056-41B7-AFCE-D5E898DFB835}" type="slidenum">
              <a:rPr lang="en-GB" smtClean="0"/>
              <a:t>57</a:t>
            </a:fld>
            <a:endParaRPr lang="en-GB"/>
          </a:p>
        </p:txBody>
      </p:sp>
    </p:spTree>
    <p:extLst>
      <p:ext uri="{BB962C8B-B14F-4D97-AF65-F5344CB8AC3E}">
        <p14:creationId xmlns:p14="http://schemas.microsoft.com/office/powerpoint/2010/main" val="3629403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90600"/>
            <a:ext cx="8153400" cy="5334000"/>
          </a:xfrm>
        </p:spPr>
        <p:txBody>
          <a:bodyPr>
            <a:noAutofit/>
          </a:bodyPr>
          <a:lstStyle/>
          <a:p>
            <a:pPr lvl="0">
              <a:defRPr/>
            </a:pPr>
            <a:r>
              <a:rPr lang="en-US" b="0" cap="none" dirty="0">
                <a:latin typeface="+mn-lt"/>
              </a:rPr>
              <a:t>In reporting causes of infant deaths, the certifier should fill out in </a:t>
            </a:r>
            <a:r>
              <a:rPr lang="en-US" b="0" cap="none" dirty="0" smtClean="0">
                <a:latin typeface="+mn-lt"/>
              </a:rPr>
              <a:t>lines </a:t>
            </a:r>
            <a:r>
              <a:rPr lang="en-US" b="0" cap="none" dirty="0">
                <a:latin typeface="+mn-lt"/>
              </a:rPr>
              <a:t>(a) and (b) the diseases or conditions which in his opinion had contributed to the de</a:t>
            </a:r>
            <a:r>
              <a:rPr lang="en-US" sz="3600" b="0" cap="none" dirty="0">
                <a:latin typeface="+mn-lt"/>
              </a:rPr>
              <a:t>ath of the infant, just like in fetal death.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58</a:t>
            </a:fld>
            <a:endParaRPr lang="en-GB"/>
          </a:p>
        </p:txBody>
      </p:sp>
    </p:spTree>
    <p:extLst>
      <p:ext uri="{BB962C8B-B14F-4D97-AF65-F5344CB8AC3E}">
        <p14:creationId xmlns:p14="http://schemas.microsoft.com/office/powerpoint/2010/main" val="31762008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066800"/>
            <a:ext cx="8153400" cy="5181600"/>
          </a:xfrm>
        </p:spPr>
        <p:txBody>
          <a:bodyPr>
            <a:noAutofit/>
          </a:bodyPr>
          <a:lstStyle/>
          <a:p>
            <a:pPr lvl="0">
              <a:defRPr/>
            </a:pPr>
            <a:r>
              <a:rPr lang="en-US" b="0" cap="none" dirty="0" smtClean="0">
                <a:latin typeface="+mn-lt"/>
              </a:rPr>
              <a:t>The </a:t>
            </a:r>
            <a:r>
              <a:rPr lang="en-US" b="0" cap="none" dirty="0">
                <a:latin typeface="+mn-lt"/>
              </a:rPr>
              <a:t>single most important or main disease or condition in the infant should be entered in </a:t>
            </a:r>
            <a:r>
              <a:rPr lang="en-US" b="0" cap="none" dirty="0" smtClean="0">
                <a:latin typeface="+mn-lt"/>
              </a:rPr>
              <a:t>line </a:t>
            </a:r>
            <a:r>
              <a:rPr lang="en-US" b="0" cap="none" dirty="0">
                <a:latin typeface="+mn-lt"/>
              </a:rPr>
              <a:t>(a) and the remainder, if any, in </a:t>
            </a:r>
            <a:r>
              <a:rPr lang="en-US" b="0" cap="none" dirty="0" smtClean="0">
                <a:latin typeface="+mn-lt"/>
              </a:rPr>
              <a:t>line </a:t>
            </a:r>
            <a:r>
              <a:rPr lang="en-US" b="0" cap="none" dirty="0">
                <a:latin typeface="+mn-lt"/>
              </a:rPr>
              <a:t>(b).  </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59</a:t>
            </a:fld>
            <a:endParaRPr lang="en-GB"/>
          </a:p>
        </p:txBody>
      </p:sp>
    </p:spTree>
    <p:extLst>
      <p:ext uri="{BB962C8B-B14F-4D97-AF65-F5344CB8AC3E}">
        <p14:creationId xmlns:p14="http://schemas.microsoft.com/office/powerpoint/2010/main" val="56859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8458200" cy="5410200"/>
          </a:xfrm>
        </p:spPr>
        <p:txBody>
          <a:bodyPr>
            <a:normAutofit/>
          </a:bodyPr>
          <a:lstStyle/>
          <a:p>
            <a:pPr lvl="0">
              <a:defRPr/>
            </a:pPr>
            <a:r>
              <a:rPr lang="en-US" sz="3600" b="0" cap="none" dirty="0" smtClean="0">
                <a:latin typeface="+mn-lt"/>
              </a:rPr>
              <a:t>If the cause of a death cannot be determined with reasonable medical probability but seems to be due solely to a natural cause, the certifier may report  ”</a:t>
            </a:r>
            <a:r>
              <a:rPr lang="en-US" sz="3600" cap="none" dirty="0">
                <a:latin typeface="+mn-lt"/>
              </a:rPr>
              <a:t>u</a:t>
            </a:r>
            <a:r>
              <a:rPr lang="en-US" sz="3600" cap="none" dirty="0" smtClean="0">
                <a:latin typeface="+mn-lt"/>
              </a:rPr>
              <a:t>ndetermined natural </a:t>
            </a:r>
            <a:r>
              <a:rPr lang="en-US" sz="3600" cap="none" dirty="0">
                <a:latin typeface="+mn-lt"/>
              </a:rPr>
              <a:t>c</a:t>
            </a:r>
            <a:r>
              <a:rPr lang="en-US" sz="3600" cap="none" dirty="0" smtClean="0">
                <a:latin typeface="+mn-lt"/>
              </a:rPr>
              <a:t>ause</a:t>
            </a:r>
            <a:r>
              <a:rPr lang="en-US" sz="3600" b="0" cap="none" dirty="0" smtClean="0">
                <a:latin typeface="+mn-lt"/>
              </a:rPr>
              <a:t>” as entry in the cause-of-death statement.</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a:t>
            </a:fld>
            <a:endParaRPr lang="en-GB"/>
          </a:p>
        </p:txBody>
      </p:sp>
    </p:spTree>
    <p:extLst>
      <p:ext uri="{BB962C8B-B14F-4D97-AF65-F5344CB8AC3E}">
        <p14:creationId xmlns:p14="http://schemas.microsoft.com/office/powerpoint/2010/main" val="26343859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Autofit/>
          </a:bodyPr>
          <a:lstStyle/>
          <a:p>
            <a:pPr lvl="0">
              <a:defRPr/>
            </a:pPr>
            <a:r>
              <a:rPr lang="en-US" b="0" cap="none" dirty="0" smtClean="0">
                <a:latin typeface="+mn-lt"/>
              </a:rPr>
              <a:t>The </a:t>
            </a:r>
            <a:r>
              <a:rPr lang="en-US" b="0" cap="none" dirty="0">
                <a:latin typeface="+mn-lt"/>
              </a:rPr>
              <a:t>mode of dying (asphyxia, heart failure, anoxia), including prematurity, should not be entered in </a:t>
            </a:r>
            <a:r>
              <a:rPr lang="en-US" b="0" cap="none" dirty="0" smtClean="0">
                <a:latin typeface="+mn-lt"/>
              </a:rPr>
              <a:t>line </a:t>
            </a:r>
            <a:r>
              <a:rPr lang="en-US" b="0" cap="none" dirty="0">
                <a:latin typeface="+mn-lt"/>
              </a:rPr>
              <a:t>(a) unless it was the only known condition.</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60</a:t>
            </a:fld>
            <a:endParaRPr lang="en-GB"/>
          </a:p>
        </p:txBody>
      </p:sp>
    </p:spTree>
    <p:extLst>
      <p:ext uri="{BB962C8B-B14F-4D97-AF65-F5344CB8AC3E}">
        <p14:creationId xmlns:p14="http://schemas.microsoft.com/office/powerpoint/2010/main" val="40548053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153400" cy="5486400"/>
          </a:xfrm>
        </p:spPr>
        <p:txBody>
          <a:bodyPr>
            <a:noAutofit/>
          </a:bodyPr>
          <a:lstStyle/>
          <a:p>
            <a:pPr lvl="0">
              <a:defRPr/>
            </a:pPr>
            <a:r>
              <a:rPr lang="en-US" b="0" cap="none" dirty="0" smtClean="0">
                <a:latin typeface="+mn-lt"/>
              </a:rPr>
              <a:t>In lines </a:t>
            </a:r>
            <a:r>
              <a:rPr lang="en-US" b="0" cap="none" dirty="0">
                <a:latin typeface="+mn-lt"/>
              </a:rPr>
              <a:t>(c) and (d), </a:t>
            </a:r>
            <a:r>
              <a:rPr lang="en-US" b="0" cap="none" dirty="0" smtClean="0">
                <a:latin typeface="+mn-lt"/>
              </a:rPr>
              <a:t>record </a:t>
            </a:r>
            <a:r>
              <a:rPr lang="en-US" b="0" cap="none" dirty="0">
                <a:latin typeface="+mn-lt"/>
              </a:rPr>
              <a:t>all diseases or conditions in the mother </a:t>
            </a:r>
            <a:r>
              <a:rPr lang="en-US" b="0" cap="none" dirty="0" smtClean="0">
                <a:latin typeface="+mn-lt"/>
              </a:rPr>
              <a:t>which had </a:t>
            </a:r>
            <a:r>
              <a:rPr lang="en-US" b="0" cap="none" dirty="0">
                <a:latin typeface="+mn-lt"/>
              </a:rPr>
              <a:t>some effect on the infant.  The main maternal disease or condition should be entered in </a:t>
            </a:r>
            <a:r>
              <a:rPr lang="en-US" b="0" cap="none" dirty="0" smtClean="0">
                <a:latin typeface="+mn-lt"/>
              </a:rPr>
              <a:t>line </a:t>
            </a:r>
            <a:r>
              <a:rPr lang="en-US" b="0" cap="none" dirty="0">
                <a:latin typeface="+mn-lt"/>
              </a:rPr>
              <a:t>(c) and the rest, if any, in </a:t>
            </a:r>
            <a:r>
              <a:rPr lang="en-US" b="0" cap="none" dirty="0" smtClean="0">
                <a:latin typeface="+mn-lt"/>
              </a:rPr>
              <a:t>line </a:t>
            </a:r>
            <a:r>
              <a:rPr lang="en-US" b="0" cap="none" dirty="0">
                <a:latin typeface="+mn-lt"/>
              </a:rPr>
              <a:t>(d).  </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61</a:t>
            </a:fld>
            <a:endParaRPr lang="en-GB"/>
          </a:p>
        </p:txBody>
      </p:sp>
    </p:spTree>
    <p:extLst>
      <p:ext uri="{BB962C8B-B14F-4D97-AF65-F5344CB8AC3E}">
        <p14:creationId xmlns:p14="http://schemas.microsoft.com/office/powerpoint/2010/main" val="14443781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458200" cy="5486400"/>
          </a:xfrm>
        </p:spPr>
        <p:txBody>
          <a:bodyPr>
            <a:noAutofit/>
          </a:bodyPr>
          <a:lstStyle/>
          <a:p>
            <a:pPr lvl="0">
              <a:defRPr/>
            </a:pPr>
            <a:r>
              <a:rPr lang="en-US" sz="3600" b="0" cap="none" dirty="0" smtClean="0">
                <a:latin typeface="+mn-lt"/>
              </a:rPr>
              <a:t>Line </a:t>
            </a:r>
            <a:r>
              <a:rPr lang="en-US" sz="3600" b="0" cap="none" dirty="0">
                <a:latin typeface="+mn-lt"/>
              </a:rPr>
              <a:t>(e) is for reporting of other relevant circumstances which have bearing on the death of the infant but cannot be identified as a disease or condition of the infant or the mother (e.g. home delivery or delivery attended by </a:t>
            </a:r>
            <a:r>
              <a:rPr lang="en-US" sz="3600" b="0" cap="none" dirty="0" smtClean="0">
                <a:latin typeface="+mn-lt"/>
              </a:rPr>
              <a:t>untrained hilot).</a:t>
            </a:r>
            <a:r>
              <a:rPr lang="en-US" b="0" cap="none" dirty="0" smtClean="0">
                <a:latin typeface="+mn-lt"/>
              </a:rPr>
              <a:t>  </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62</a:t>
            </a:fld>
            <a:endParaRPr lang="en-GB"/>
          </a:p>
        </p:txBody>
      </p:sp>
    </p:spTree>
    <p:extLst>
      <p:ext uri="{BB962C8B-B14F-4D97-AF65-F5344CB8AC3E}">
        <p14:creationId xmlns:p14="http://schemas.microsoft.com/office/powerpoint/2010/main" val="304234890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b="0" cap="none" dirty="0" smtClean="0">
                <a:latin typeface="+mn-lt"/>
              </a:rPr>
              <a:t>There </a:t>
            </a:r>
            <a:r>
              <a:rPr lang="en-US" b="0" cap="none" dirty="0">
                <a:latin typeface="+mn-lt"/>
              </a:rPr>
              <a:t>are other items in the Certificate of Death that must be filled </a:t>
            </a:r>
            <a:r>
              <a:rPr lang="en-US" b="0" cap="none" dirty="0" smtClean="0">
                <a:latin typeface="+mn-lt"/>
              </a:rPr>
              <a:t>out for </a:t>
            </a:r>
            <a:r>
              <a:rPr lang="en-US" b="0" cap="none" dirty="0">
                <a:latin typeface="+mn-lt"/>
              </a:rPr>
              <a:t>infant </a:t>
            </a:r>
            <a:r>
              <a:rPr lang="en-US" b="0" cap="none" dirty="0" smtClean="0">
                <a:latin typeface="+mn-lt"/>
              </a:rPr>
              <a:t>deaths. </a:t>
            </a:r>
            <a:r>
              <a:rPr lang="en-US" b="0" cap="none" dirty="0">
                <a:latin typeface="+mn-lt"/>
              </a:rPr>
              <a:t>These are: the age of mother, method of delivery, length of pregnancy, type of birth, and order of child if multiple birth.</a:t>
            </a:r>
            <a:endParaRPr lang="en-AU"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63</a:t>
            </a:fld>
            <a:endParaRPr lang="en-GB"/>
          </a:p>
        </p:txBody>
      </p:sp>
    </p:spTree>
    <p:extLst>
      <p:ext uri="{BB962C8B-B14F-4D97-AF65-F5344CB8AC3E}">
        <p14:creationId xmlns:p14="http://schemas.microsoft.com/office/powerpoint/2010/main" val="15010867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2800" b="0" cap="none" dirty="0">
                <a:latin typeface="+mn-lt"/>
              </a:rPr>
              <a:t>Case 12.  </a:t>
            </a:r>
            <a:r>
              <a:rPr lang="en-US" sz="2800" b="0" cap="none" dirty="0" smtClean="0">
                <a:latin typeface="+mn-lt"/>
              </a:rPr>
              <a:t/>
            </a:r>
            <a:br>
              <a:rPr lang="en-US" sz="2800" b="0" cap="none" dirty="0" smtClean="0">
                <a:latin typeface="+mn-lt"/>
              </a:rPr>
            </a:br>
            <a:r>
              <a:rPr lang="en-US" sz="2800" b="0" cap="none" dirty="0">
                <a:latin typeface="+mn-lt"/>
              </a:rPr>
              <a:t/>
            </a:r>
            <a:br>
              <a:rPr lang="en-US" sz="2800" b="0" cap="none" dirty="0">
                <a:latin typeface="+mn-lt"/>
              </a:rPr>
            </a:br>
            <a:r>
              <a:rPr lang="en-US" sz="3200" b="0" cap="none" dirty="0" smtClean="0">
                <a:latin typeface="+mn-lt"/>
              </a:rPr>
              <a:t>A </a:t>
            </a:r>
            <a:r>
              <a:rPr lang="en-US" sz="3200" b="0" cap="none" dirty="0">
                <a:latin typeface="+mn-lt"/>
              </a:rPr>
              <a:t>38-year old G3P0A2 was admitted at a birthing facility while 24 weeks pregnant. She has been having premature labor for six hours.  She subsequently delivered 700g infant who was treated at the intensive neonatal care unit but subsequently died after 24 hours.  Chest x-ray of the infant shows dense lung fields consistent with severe hyaline membrane disease. </a:t>
            </a:r>
            <a:endParaRPr lang="en-AU" sz="32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64</a:t>
            </a:fld>
            <a:endParaRPr lang="en-GB"/>
          </a:p>
        </p:txBody>
      </p:sp>
    </p:spTree>
    <p:extLst>
      <p:ext uri="{BB962C8B-B14F-4D97-AF65-F5344CB8AC3E}">
        <p14:creationId xmlns:p14="http://schemas.microsoft.com/office/powerpoint/2010/main" val="944032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219200"/>
            <a:ext cx="8610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65</a:t>
            </a:fld>
            <a:endParaRPr lang="en-GB"/>
          </a:p>
        </p:txBody>
      </p:sp>
    </p:spTree>
    <p:extLst>
      <p:ext uri="{BB962C8B-B14F-4D97-AF65-F5344CB8AC3E}">
        <p14:creationId xmlns:p14="http://schemas.microsoft.com/office/powerpoint/2010/main" val="33352604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Autofit/>
          </a:bodyPr>
          <a:lstStyle/>
          <a:p>
            <a:pPr lvl="0">
              <a:defRPr/>
            </a:pPr>
            <a:r>
              <a:rPr lang="en-US" sz="3200" cap="none" dirty="0" smtClean="0">
                <a:latin typeface="+mn-lt"/>
              </a:rPr>
              <a:t>SIDS Criteria</a:t>
            </a:r>
            <a:br>
              <a:rPr lang="en-US" sz="3200" cap="none" dirty="0" smtClean="0">
                <a:latin typeface="+mn-lt"/>
              </a:rPr>
            </a:br>
            <a:r>
              <a:rPr lang="en-US" sz="3200" b="0" cap="none" dirty="0" smtClean="0">
                <a:latin typeface="+mn-lt"/>
              </a:rPr>
              <a:t>Ideally</a:t>
            </a:r>
            <a:r>
              <a:rPr lang="en-US" sz="3200" b="0" cap="none" dirty="0">
                <a:latin typeface="+mn-lt"/>
              </a:rPr>
              <a:t>, to report SIDS, the criteria defined by the National Institute of Child Health and Human Development should be met:</a:t>
            </a:r>
            <a:br>
              <a:rPr lang="en-US" sz="3200" b="0" cap="none" dirty="0">
                <a:latin typeface="+mn-lt"/>
              </a:rPr>
            </a:br>
            <a:r>
              <a:rPr lang="en-US" sz="3200" b="0" cap="none" dirty="0" smtClean="0">
                <a:latin typeface="+mn-lt"/>
              </a:rPr>
              <a:t>1. An </a:t>
            </a:r>
            <a:r>
              <a:rPr lang="en-US" sz="3200" b="0" cap="none" dirty="0">
                <a:latin typeface="+mn-lt"/>
              </a:rPr>
              <a:t>infant under 1 year of age.</a:t>
            </a:r>
            <a:br>
              <a:rPr lang="en-US" sz="3200" b="0" cap="none" dirty="0">
                <a:latin typeface="+mn-lt"/>
              </a:rPr>
            </a:br>
            <a:r>
              <a:rPr lang="en-US" sz="3200" b="0" cap="none" dirty="0" smtClean="0">
                <a:latin typeface="+mn-lt"/>
              </a:rPr>
              <a:t>2. Review </a:t>
            </a:r>
            <a:r>
              <a:rPr lang="en-US" sz="3200" b="0" cap="none" dirty="0">
                <a:latin typeface="+mn-lt"/>
              </a:rPr>
              <a:t>of the infant’s clinical history.</a:t>
            </a:r>
            <a:br>
              <a:rPr lang="en-US" sz="3200" b="0" cap="none" dirty="0">
                <a:latin typeface="+mn-lt"/>
              </a:rPr>
            </a:br>
            <a:r>
              <a:rPr lang="en-US" sz="3200" b="0" cap="none" dirty="0" smtClean="0">
                <a:latin typeface="+mn-lt"/>
              </a:rPr>
              <a:t>3. Performance </a:t>
            </a:r>
            <a:r>
              <a:rPr lang="en-US" sz="3200" b="0" cap="none" dirty="0">
                <a:latin typeface="+mn-lt"/>
              </a:rPr>
              <a:t>of a scene investigation.</a:t>
            </a:r>
            <a:br>
              <a:rPr lang="en-US" sz="3200" b="0" cap="none" dirty="0">
                <a:latin typeface="+mn-lt"/>
              </a:rPr>
            </a:br>
            <a:r>
              <a:rPr lang="en-US" sz="3200" b="0" cap="none" dirty="0" smtClean="0">
                <a:latin typeface="+mn-lt"/>
              </a:rPr>
              <a:t>4. No </a:t>
            </a:r>
            <a:r>
              <a:rPr lang="en-US" sz="3200" b="0" cap="none" dirty="0">
                <a:latin typeface="+mn-lt"/>
              </a:rPr>
              <a:t>cause of death determined after a complete autopsy</a:t>
            </a:r>
            <a:r>
              <a:rPr lang="en-US" sz="3200" cap="none" dirty="0">
                <a:latin typeface="+mn-lt"/>
              </a:rPr>
              <a:t/>
            </a:r>
            <a:br>
              <a:rPr lang="en-US" sz="3200" cap="none" dirty="0">
                <a:latin typeface="+mn-lt"/>
              </a:rPr>
            </a:br>
            <a:endParaRPr lang="en-AU" sz="320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66</a:t>
            </a:fld>
            <a:endParaRPr lang="en-GB"/>
          </a:p>
        </p:txBody>
      </p:sp>
    </p:spTree>
    <p:extLst>
      <p:ext uri="{BB962C8B-B14F-4D97-AF65-F5344CB8AC3E}">
        <p14:creationId xmlns:p14="http://schemas.microsoft.com/office/powerpoint/2010/main" val="27485377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447800"/>
            <a:ext cx="8688388"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67</a:t>
            </a:fld>
            <a:endParaRPr lang="en-GB"/>
          </a:p>
        </p:txBody>
      </p:sp>
    </p:spTree>
    <p:extLst>
      <p:ext uri="{BB962C8B-B14F-4D97-AF65-F5344CB8AC3E}">
        <p14:creationId xmlns:p14="http://schemas.microsoft.com/office/powerpoint/2010/main" val="317596134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0"/>
            <a:ext cx="7772400" cy="1362075"/>
          </a:xfrm>
        </p:spPr>
        <p:txBody>
          <a:bodyPr/>
          <a:lstStyle/>
          <a:p>
            <a:pPr algn="ctr"/>
            <a:r>
              <a:rPr lang="en-AU" sz="7200" dirty="0" smtClean="0">
                <a:latin typeface="+mn-lt"/>
              </a:rPr>
              <a:t>THANK YOU</a:t>
            </a:r>
            <a:endParaRPr lang="en-AU" sz="7200" dirty="0">
              <a:latin typeface="+mn-lt"/>
            </a:endParaRPr>
          </a:p>
        </p:txBody>
      </p:sp>
      <p:pic>
        <p:nvPicPr>
          <p:cNvPr id="5" name="Picture 2" descr="http://www.balita.com/wp-content/uploads/2013/04/Logo_DOH.jpg"/>
          <p:cNvPicPr>
            <a:picLocks noChangeAspect="1" noChangeArrowheads="1"/>
          </p:cNvPicPr>
          <p:nvPr/>
        </p:nvPicPr>
        <p:blipFill>
          <a:blip r:embed="rId2" cstate="print"/>
          <a:srcRect/>
          <a:stretch>
            <a:fillRect/>
          </a:stretch>
        </p:blipFill>
        <p:spPr bwMode="auto">
          <a:xfrm>
            <a:off x="7391400" y="152400"/>
            <a:ext cx="1592621" cy="1596683"/>
          </a:xfrm>
          <a:prstGeom prst="rect">
            <a:avLst/>
          </a:prstGeom>
          <a:noFill/>
        </p:spPr>
      </p:pic>
      <p:pic>
        <p:nvPicPr>
          <p:cNvPr id="6" name="Picture 2" descr="KP"/>
          <p:cNvPicPr>
            <a:picLocks noChangeAspect="1" noChangeArrowheads="1"/>
          </p:cNvPicPr>
          <p:nvPr/>
        </p:nvPicPr>
        <p:blipFill>
          <a:blip r:embed="rId3" cstate="print"/>
          <a:srcRect/>
          <a:stretch>
            <a:fillRect/>
          </a:stretch>
        </p:blipFill>
        <p:spPr bwMode="auto">
          <a:xfrm>
            <a:off x="0" y="148883"/>
            <a:ext cx="1667759" cy="1600200"/>
          </a:xfrm>
          <a:prstGeom prst="rect">
            <a:avLst/>
          </a:prstGeom>
          <a:noFill/>
          <a:ln w="9525" algn="in">
            <a:noFill/>
            <a:miter lim="800000"/>
            <a:headEnd/>
            <a:tailEnd/>
          </a:ln>
          <a:effectLst/>
        </p:spPr>
      </p:pic>
      <p:sp>
        <p:nvSpPr>
          <p:cNvPr id="2" name="Slide Number Placeholder 1"/>
          <p:cNvSpPr>
            <a:spLocks noGrp="1"/>
          </p:cNvSpPr>
          <p:nvPr>
            <p:ph type="sldNum" sz="quarter" idx="12"/>
          </p:nvPr>
        </p:nvSpPr>
        <p:spPr/>
        <p:txBody>
          <a:bodyPr/>
          <a:lstStyle/>
          <a:p>
            <a:fld id="{BC0AD167-C056-41B7-AFCE-D5E898DFB835}" type="slidenum">
              <a:rPr lang="en-GB" smtClean="0"/>
              <a:t>68</a:t>
            </a:fld>
            <a:endParaRPr lang="en-GB"/>
          </a:p>
        </p:txBody>
      </p:sp>
    </p:spTree>
    <p:extLst>
      <p:ext uri="{BB962C8B-B14F-4D97-AF65-F5344CB8AC3E}">
        <p14:creationId xmlns:p14="http://schemas.microsoft.com/office/powerpoint/2010/main" val="973125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US" sz="2800" b="0" cap="none" dirty="0">
                <a:latin typeface="+mn-lt"/>
              </a:rPr>
              <a:t>Case Sample 9.  </a:t>
            </a:r>
            <a:r>
              <a:rPr lang="en-US" sz="2800" b="0" cap="none" dirty="0" smtClean="0">
                <a:latin typeface="+mn-lt"/>
              </a:rPr>
              <a:t/>
            </a:r>
            <a:br>
              <a:rPr lang="en-US" sz="2800" b="0" cap="none" dirty="0" smtClean="0">
                <a:latin typeface="+mn-lt"/>
              </a:rPr>
            </a:br>
            <a:r>
              <a:rPr lang="en-US" sz="2800" b="0" cap="none" dirty="0" smtClean="0">
                <a:latin typeface="+mn-lt"/>
              </a:rPr>
              <a:t>A </a:t>
            </a:r>
            <a:r>
              <a:rPr lang="en-US" sz="2800" b="0" cap="none" dirty="0">
                <a:latin typeface="+mn-lt"/>
              </a:rPr>
              <a:t>95-year old man was found dead on bed by his wife.  He had chronic mild hypertension controlled by medication.  His previous chest x-ray shows mild cardiomegaly, consistent with chronic hypertension.  There was no suspicion or evidence of foul play.  No specific cause of death could be identified.</a:t>
            </a:r>
            <a:endParaRPr lang="en-AU" sz="28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7</a:t>
            </a:fld>
            <a:endParaRPr lang="en-GB"/>
          </a:p>
        </p:txBody>
      </p:sp>
    </p:spTree>
    <p:extLst>
      <p:ext uri="{BB962C8B-B14F-4D97-AF65-F5344CB8AC3E}">
        <p14:creationId xmlns:p14="http://schemas.microsoft.com/office/powerpoint/2010/main" val="2696535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153400" cy="5638800"/>
          </a:xfrm>
        </p:spPr>
        <p:txBody>
          <a:bodyPr>
            <a:normAutofit/>
          </a:bodyPr>
          <a:lstStyle/>
          <a:p>
            <a:pPr lvl="0">
              <a:defRPr/>
            </a:pPr>
            <a:r>
              <a:rPr lang="en-AU" sz="3200" b="0" i="1" cap="none" dirty="0" smtClean="0">
                <a:latin typeface="+mn-lt"/>
              </a:rPr>
              <a:t/>
            </a:r>
            <a:br>
              <a:rPr lang="en-AU" sz="3200" b="0" i="1" cap="none" dirty="0" smtClean="0">
                <a:latin typeface="+mn-lt"/>
              </a:rPr>
            </a:br>
            <a:endParaRPr lang="en-AU" sz="3200" b="0" i="1" cap="none" dirty="0">
              <a:latin typeface="+mn-lt"/>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371600"/>
            <a:ext cx="8686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C0AD167-C056-41B7-AFCE-D5E898DFB835}" type="slidenum">
              <a:rPr lang="en-GB" smtClean="0"/>
              <a:t>8</a:t>
            </a:fld>
            <a:endParaRPr lang="en-GB"/>
          </a:p>
        </p:txBody>
      </p:sp>
    </p:spTree>
    <p:extLst>
      <p:ext uri="{BB962C8B-B14F-4D97-AF65-F5344CB8AC3E}">
        <p14:creationId xmlns:p14="http://schemas.microsoft.com/office/powerpoint/2010/main" val="1378867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153400" cy="5410200"/>
          </a:xfrm>
        </p:spPr>
        <p:txBody>
          <a:bodyPr>
            <a:normAutofit/>
          </a:bodyPr>
          <a:lstStyle/>
          <a:p>
            <a:pPr lvl="0">
              <a:defRPr/>
            </a:pPr>
            <a:r>
              <a:rPr lang="en-US" sz="3600" b="0" cap="none" dirty="0">
                <a:latin typeface="+mn-lt"/>
              </a:rPr>
              <a:t>When reporting the causes of death in elderly, always consider the possibility of </a:t>
            </a:r>
            <a:r>
              <a:rPr lang="en-US" sz="3600" cap="none" dirty="0">
                <a:latin typeface="+mn-lt"/>
              </a:rPr>
              <a:t>abuse</a:t>
            </a:r>
            <a:r>
              <a:rPr lang="en-US" sz="3600" b="0" cap="none" dirty="0">
                <a:latin typeface="+mn-lt"/>
              </a:rPr>
              <a:t> or </a:t>
            </a:r>
            <a:r>
              <a:rPr lang="en-US" sz="3600" cap="none" dirty="0">
                <a:latin typeface="+mn-lt"/>
              </a:rPr>
              <a:t>neglect</a:t>
            </a:r>
            <a:r>
              <a:rPr lang="en-US" sz="3600" b="0" cap="none" dirty="0">
                <a:latin typeface="+mn-lt"/>
              </a:rPr>
              <a:t>, </a:t>
            </a:r>
            <a:r>
              <a:rPr lang="en-US" sz="3600" cap="none" dirty="0">
                <a:latin typeface="+mn-lt"/>
              </a:rPr>
              <a:t>suicides</a:t>
            </a:r>
            <a:r>
              <a:rPr lang="en-US" sz="3600" b="0" cap="none" dirty="0">
                <a:latin typeface="+mn-lt"/>
              </a:rPr>
              <a:t>, or </a:t>
            </a:r>
            <a:r>
              <a:rPr lang="en-US" sz="3600" cap="none" dirty="0">
                <a:latin typeface="+mn-lt"/>
              </a:rPr>
              <a:t>inconspicuous injuries </a:t>
            </a:r>
            <a:r>
              <a:rPr lang="en-US" sz="3600" b="0" cap="none" dirty="0">
                <a:latin typeface="+mn-lt"/>
              </a:rPr>
              <a:t>such as falls and report them immediately to the </a:t>
            </a:r>
            <a:r>
              <a:rPr lang="en-US" sz="3600" b="0" cap="none" dirty="0" smtClean="0">
                <a:latin typeface="+mn-lt"/>
              </a:rPr>
              <a:t>authorities </a:t>
            </a:r>
            <a:r>
              <a:rPr lang="en-US" sz="3600" b="0" cap="none" dirty="0">
                <a:latin typeface="+mn-lt"/>
              </a:rPr>
              <a:t>as required by law. </a:t>
            </a:r>
            <a:endParaRPr lang="en-AU" sz="3600" b="0" cap="none" dirty="0">
              <a:latin typeface="+mn-lt"/>
            </a:endParaRPr>
          </a:p>
        </p:txBody>
      </p:sp>
      <p:sp>
        <p:nvSpPr>
          <p:cNvPr id="2" name="Slide Number Placeholder 1"/>
          <p:cNvSpPr>
            <a:spLocks noGrp="1"/>
          </p:cNvSpPr>
          <p:nvPr>
            <p:ph type="sldNum" sz="quarter" idx="12"/>
          </p:nvPr>
        </p:nvSpPr>
        <p:spPr/>
        <p:txBody>
          <a:bodyPr/>
          <a:lstStyle/>
          <a:p>
            <a:fld id="{BC0AD167-C056-41B7-AFCE-D5E898DFB835}" type="slidenum">
              <a:rPr lang="en-GB" smtClean="0"/>
              <a:t>9</a:t>
            </a:fld>
            <a:endParaRPr lang="en-GB"/>
          </a:p>
        </p:txBody>
      </p:sp>
    </p:spTree>
    <p:extLst>
      <p:ext uri="{BB962C8B-B14F-4D97-AF65-F5344CB8AC3E}">
        <p14:creationId xmlns:p14="http://schemas.microsoft.com/office/powerpoint/2010/main" val="272034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1198</Words>
  <Application>Microsoft Office PowerPoint</Application>
  <PresentationFormat>On-screen Show (4:3)</PresentationFormat>
  <Paragraphs>196</Paragraphs>
  <Slides>68</Slides>
  <Notes>65</Notes>
  <HiddenSlides>1</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Session IV:  B. Guidelines for Reporting Causes of Death in Specific Groups or Conditions</vt:lpstr>
      <vt:lpstr>Elderly Decedent  Some elderly people may have several established medical conditions and they seem not to die from them but from “old age.”    </vt:lpstr>
      <vt:lpstr> It has become the practice of some physicians to report “old age” or senility as a cause of death in elderly; others would report multi-organ failure because of the seemingly apparent effects of aging to several vital organs.</vt:lpstr>
      <vt:lpstr> The use of terms such as senility, old age, senescence, and advanced age as entries for causes of death in elderly decedent must be avoided since they have little value in public health planning and research. </vt:lpstr>
      <vt:lpstr> If there is uncertainty in the entries for causes of death, it is always acceptable to use qualifying terms such as “probable” or “presumed.”</vt:lpstr>
      <vt:lpstr>If the cause of a death cannot be determined with reasonable medical probability but seems to be due solely to a natural cause, the certifier may report  ”undetermined natural cause” as entry in the cause-of-death statement.</vt:lpstr>
      <vt:lpstr>Case Sample 9.   A 95-year old man was found dead on bed by his wife.  He had chronic mild hypertension controlled by medication.  His previous chest x-ray shows mild cardiomegaly, consistent with chronic hypertension.  There was no suspicion or evidence of foul play.  No specific cause of death could be identified.</vt:lpstr>
      <vt:lpstr> </vt:lpstr>
      <vt:lpstr>When reporting the causes of death in elderly, always consider the possibility of abuse or neglect, suicides, or inconspicuous injuries such as falls and report them immediately to the authorities as required by law. </vt:lpstr>
      <vt:lpstr>The certifier must also be aware of common complications that may cause one to overlook and fail to report the underlying cause in elderly decedent.  </vt:lpstr>
      <vt:lpstr>PowerPoint Presentation</vt:lpstr>
      <vt:lpstr>Death Involving External Injuries  A useful approach to writing causes of death involving external injuries is to report the external cause or events as the underlying cause and identify the bodily trauma caused by the external event and report it as antecedent cause, and lastly report the fatal derangement resulting from the bodily trauma as the immediate cause. </vt:lpstr>
      <vt:lpstr>PowerPoint Presentation</vt:lpstr>
      <vt:lpstr>- The external event refers to external agent or force, usually physical or chemical in nature, that causes trauma.  - Trauma refers to an injury or damage to bodily tissues or its functions.   - The trauma in turn may result in anatomic or functional fatal derangement that causes death. </vt:lpstr>
      <vt:lpstr>PowerPoint Presentation</vt:lpstr>
      <vt:lpstr>PowerPoint Presentation</vt:lpstr>
      <vt:lpstr>PowerPoint Presentation</vt:lpstr>
      <vt:lpstr>PowerPoint Presentation</vt:lpstr>
      <vt:lpstr>When death is a result of underlying external cause, item 19d must be completed by the certifier.  This includes the manner of death, whether homicide, suicide, accident, or legal interventions; and the place of occurrence of external cause whether at home, farm, factory, street, and or sea.</vt:lpstr>
      <vt:lpstr>Death from Infections  For deaths due to infections, the certifier has to report the manifestation or body site (e.g. pneumonia, pyelonephritis, meningitis, hepatitis).   If the causative agent is known, it should be noted on the certificate; if unknown, write “cause unknown.” </vt:lpstr>
      <vt:lpstr>Also indicate the source and route of infection (e.g. food poisoning, contaminated blood product, health care associated infection), if known.  </vt:lpstr>
      <vt:lpstr>Specify also any underlying disease that may have suppressed the patient’s immunity that made him susceptible to the infection that led to his death.</vt:lpstr>
      <vt:lpstr>PowerPoint Presentation</vt:lpstr>
      <vt:lpstr>Case 18</vt:lpstr>
      <vt:lpstr>PowerPoint Presentation</vt:lpstr>
      <vt:lpstr>PowerPoint Presentation</vt:lpstr>
      <vt:lpstr>PowerPoint Presentation</vt:lpstr>
      <vt:lpstr> If the health care associated infection was part of the sequence leading to death, it should be reported in Part I, then include all the conditions in the sequence of events back to the original disease being treated.</vt:lpstr>
      <vt:lpstr>Death from Neoplasm  It is important to indicate or report the specific site of neoplasm because public health prevention strategies differ markedly from one type of neoplasm to another.  </vt:lpstr>
      <vt:lpstr>The primary site must be stated on the Certificate of Death even if it has long been removed before death. If a secondary growth is included in the sequence of events leading to death, state the site of secondary growth as due to the site of primary growth.  </vt:lpstr>
      <vt:lpstr>If the primary site is unknown, record on the Certificate of Death, “primary unknown.”  The certificate should always state the primary site as this will help identify the underlying cause of death. More often than not, the primary site is the underlying cause of death.  </vt:lpstr>
      <vt:lpstr>Aside from the site of neoplasm, the certifier must also indicate on the Certificate of Death the behavior of the tumor (whether benign or malignant), and its nature or histological type, if known.</vt:lpstr>
      <vt:lpstr>PowerPoint Presentation</vt:lpstr>
      <vt:lpstr>PowerPoint Presentation</vt:lpstr>
      <vt:lpstr>Death Involving Women of Child-Bearing Age  For women aged 15 to 49 years of age, indicate under item 19c the maternal condition whether pregnant not in labor, pregnant in labor, &lt;42 days after delivery, 42 days to one year after delivery, or none of the above. </vt:lpstr>
      <vt:lpstr> Maternal death refers to “death of a woman while pregnant or within 42 days of termination of pregnancy, irrespective of the duration and the site of pregnancy, from any cause related to or aggravated by the pregnancy or its management, but not from accidental or incidental causes.” </vt:lpstr>
      <vt:lpstr>  The fact that a woman died during pregnancy or within 42 days of the termination of pregnancy should be clearly indicated in under Maternal Condition.</vt:lpstr>
      <vt:lpstr>  A 36-year old G5P3A1 woman who delivered a full-term baby boy at home was brought to the ER because of placental retention.  The woman apparently had severe bleeding and was hypotensive on her arrival at ER.  She was transfused whole blood and manual extraction of the placenta was performed.  However, the woman died four hours after delivery.</vt:lpstr>
      <vt:lpstr>PowerPoint Presentation</vt:lpstr>
      <vt:lpstr>Fetal death  Fetal death is a death prior to the complete expulsion of a product of conception, irrespective of the period of pregnancy.    </vt:lpstr>
      <vt:lpstr> For all fetal deaths aged 20 weeks and above, a different death form called Certificate of Fetal Death (Municipal Form No. 103A) must be prepared and the causes of death completely filled out by the certifier.  </vt:lpstr>
      <vt:lpstr> The Medical Certificate portion of the Certificate of Fetal Death has five lines, marked (a) to (e), for the entry of causes of fetal death.  </vt:lpstr>
      <vt:lpstr>PowerPoint Presentation</vt:lpstr>
      <vt:lpstr>The certifier should fill out in lines (a) to (d) the diseases or conditions which in his opinion had contributed to the death of the fetus.  </vt:lpstr>
      <vt:lpstr> The single most important or main disease or condition in the fetus should be entered in line (a) and the remainder, if any, in line (b).   </vt:lpstr>
      <vt:lpstr> In reporting the causes of fetal death, conditions in the fetus, or of the placenta, cord, or membranes, should be reported if they are believed to have adversely affected the fetus.</vt:lpstr>
      <vt:lpstr> In lines (c) and (d), the certifier should report all diseases or conditions in the mother which in his opinion had some effect on the fetus.  </vt:lpstr>
      <vt:lpstr> The main maternal disease or condition should be entered in line (c) and the rest, if any, in line (d).    </vt:lpstr>
      <vt:lpstr> Line (e) is for reporting of other relevant circumstances which have bearing on the death of the fetus but cannot be identified as a disease or condition of the fetus or the mother.  </vt:lpstr>
      <vt:lpstr>Case Sample 10.   A 38-year old G3P2 was admitted at a birthing facility while 34 weeks pregnant.   After six hours of premature labor, she delivered a stillborn baby boy with cord around his neck.  The fetus is cyanotic with no gross fetal movement and no heartbeat. </vt:lpstr>
      <vt:lpstr>PowerPoint Presentation</vt:lpstr>
      <vt:lpstr>Case Sample 11.   A 40-year old G8P7 was admitted at a District Hospital for induction of labor. Ultrasound of the fetus at 36 weeks revealed the presence of anencephaly.  A stillborn anencephalic fetus weighing 1500g was delivered.</vt:lpstr>
      <vt:lpstr>PowerPoint Presentation</vt:lpstr>
      <vt:lpstr>Aside from the causes of fetal death, the certifier has to indicate in the appropriate box (item 20) whether the infant died before labor or during labor or delivery, the length of pregnancy in completed weeks (item 21) and the attendant at birth (item 22a).  </vt:lpstr>
      <vt:lpstr>Infant Death  For deaths involving infants aged 0 to 7 days, the same form of Certificate of Death is used as in other deaths from the general population except that the Medical Certificate portion (item 19a) found at the back of the form is filled out instead of the one in front. </vt:lpstr>
      <vt:lpstr>Instead of reporting the underlying and/or immediate cause of death, with or without antecedent cause, the certifier has to report the main disease or condition of infant, the main maternal disease or condition affecting the infant, as well as for other diseases or conditions. </vt:lpstr>
      <vt:lpstr>PowerPoint Presentation</vt:lpstr>
      <vt:lpstr>In reporting causes of infant deaths, the certifier should fill out in lines (a) and (b) the diseases or conditions which in his opinion had contributed to the death of the infant, just like in fetal death. </vt:lpstr>
      <vt:lpstr>The single most important or main disease or condition in the infant should be entered in line (a) and the remainder, if any, in line (b).  </vt:lpstr>
      <vt:lpstr>The mode of dying (asphyxia, heart failure, anoxia), including prematurity, should not be entered in line (a) unless it was the only known condition.</vt:lpstr>
      <vt:lpstr>In lines (c) and (d), record all diseases or conditions in the mother which had some effect on the infant.  The main maternal disease or condition should be entered in line (c) and the rest, if any, in line (d).  </vt:lpstr>
      <vt:lpstr>Line (e) is for reporting of other relevant circumstances which have bearing on the death of the infant but cannot be identified as a disease or condition of the infant or the mother (e.g. home delivery or delivery attended by untrained hilot).  </vt:lpstr>
      <vt:lpstr>There are other items in the Certificate of Death that must be filled out for infant deaths. These are: the age of mother, method of delivery, length of pregnancy, type of birth, and order of child if multiple birth.</vt:lpstr>
      <vt:lpstr>Case 12.    A 38-year old G3P0A2 was admitted at a birthing facility while 24 weeks pregnant. She has been having premature labor for six hours.  She subsequently delivered 700g infant who was treated at the intensive neonatal care unit but subsequently died after 24 hours.  Chest x-ray of the infant shows dense lung fields consistent with severe hyaline membrane disease. </vt:lpstr>
      <vt:lpstr>PowerPoint Presentation</vt:lpstr>
      <vt:lpstr>SIDS Criteria Ideally, to report SIDS, the criteria defined by the National Institute of Child Health and Human Development should be met: 1. An infant under 1 year of age. 2. Review of the infant’s clinical history. 3. Performance of a scene investigation. 4. No cause of death determined after a complete autopsy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Reporting Causes of Death in Specific Groups or Conditions</dc:title>
  <dc:creator>ADMINISTRATOR</dc:creator>
  <cp:lastModifiedBy>Aida S. Aracap</cp:lastModifiedBy>
  <cp:revision>13</cp:revision>
  <dcterms:created xsi:type="dcterms:W3CDTF">2015-07-20T10:44:18Z</dcterms:created>
  <dcterms:modified xsi:type="dcterms:W3CDTF">2015-09-25T14:11:04Z</dcterms:modified>
</cp:coreProperties>
</file>