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7" r:id="rId5"/>
    <p:sldId id="268" r:id="rId6"/>
    <p:sldId id="306" r:id="rId7"/>
    <p:sldId id="269" r:id="rId8"/>
    <p:sldId id="264" r:id="rId9"/>
    <p:sldId id="266" r:id="rId10"/>
    <p:sldId id="270" r:id="rId11"/>
    <p:sldId id="271" r:id="rId12"/>
    <p:sldId id="272" r:id="rId13"/>
    <p:sldId id="273" r:id="rId14"/>
    <p:sldId id="274" r:id="rId15"/>
    <p:sldId id="278" r:id="rId16"/>
    <p:sldId id="276" r:id="rId17"/>
    <p:sldId id="265" r:id="rId18"/>
    <p:sldId id="275" r:id="rId19"/>
    <p:sldId id="307" r:id="rId20"/>
    <p:sldId id="277" r:id="rId21"/>
    <p:sldId id="279" r:id="rId22"/>
    <p:sldId id="281" r:id="rId23"/>
    <p:sldId id="282" r:id="rId24"/>
    <p:sldId id="283" r:id="rId25"/>
    <p:sldId id="284" r:id="rId26"/>
    <p:sldId id="308" r:id="rId27"/>
    <p:sldId id="286" r:id="rId28"/>
    <p:sldId id="287" r:id="rId29"/>
    <p:sldId id="288" r:id="rId30"/>
    <p:sldId id="289" r:id="rId31"/>
    <p:sldId id="309" r:id="rId32"/>
    <p:sldId id="290" r:id="rId33"/>
    <p:sldId id="291" r:id="rId34"/>
    <p:sldId id="292" r:id="rId35"/>
    <p:sldId id="293" r:id="rId36"/>
    <p:sldId id="310" r:id="rId37"/>
    <p:sldId id="295" r:id="rId38"/>
    <p:sldId id="296" r:id="rId39"/>
    <p:sldId id="312" r:id="rId40"/>
    <p:sldId id="297" r:id="rId41"/>
    <p:sldId id="298" r:id="rId42"/>
    <p:sldId id="311" r:id="rId43"/>
    <p:sldId id="299" r:id="rId44"/>
    <p:sldId id="300" r:id="rId45"/>
    <p:sldId id="313"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2193486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141822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342619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1132987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28903144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188200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199483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341516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356633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382158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5CC1A-45F5-4527-B41B-4ED1EA1688C7}" type="datetimeFigureOut">
              <a:rPr lang="en-US" smtClean="0"/>
              <a:pPr/>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CCCC92-7B5A-4F39-B198-E55EAFD27133}" type="slidenum">
              <a:rPr lang="en-US" smtClean="0"/>
              <a:pPr/>
              <a:t>‹#›</a:t>
            </a:fld>
            <a:endParaRPr lang="en-US" dirty="0"/>
          </a:p>
        </p:txBody>
      </p:sp>
    </p:spTree>
    <p:extLst>
      <p:ext uri="{BB962C8B-B14F-4D97-AF65-F5344CB8AC3E}">
        <p14:creationId xmlns:p14="http://schemas.microsoft.com/office/powerpoint/2010/main" val="141318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CC1A-45F5-4527-B41B-4ED1EA1688C7}" type="datetimeFigureOut">
              <a:rPr lang="en-US" smtClean="0"/>
              <a:pPr/>
              <a:t>9/25/2015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CC92-7B5A-4F39-B198-E55EAFD27133}" type="slidenum">
              <a:rPr lang="en-US" smtClean="0"/>
              <a:pPr/>
              <a:t>‹#›</a:t>
            </a:fld>
            <a:endParaRPr lang="en-US" dirty="0"/>
          </a:p>
        </p:txBody>
      </p:sp>
      <p:sp>
        <p:nvSpPr>
          <p:cNvPr id="8" name="Rectangle 5"/>
          <p:cNvSpPr>
            <a:spLocks noChangeArrowheads="1"/>
          </p:cNvSpPr>
          <p:nvPr userDrawn="1"/>
        </p:nvSpPr>
        <p:spPr bwMode="auto">
          <a:xfrm>
            <a:off x="0" y="6034088"/>
            <a:ext cx="9144000" cy="842962"/>
          </a:xfrm>
          <a:prstGeom prst="rect">
            <a:avLst/>
          </a:prstGeom>
          <a:solidFill>
            <a:srgbClr val="00B050"/>
          </a:solidFill>
          <a:ln w="9525">
            <a:noFill/>
            <a:miter lim="800000"/>
            <a:headEnd/>
            <a:tailEnd/>
          </a:ln>
          <a:effectLst/>
        </p:spPr>
        <p:txBody>
          <a:bodyPr wrap="none" anchor="ctr"/>
          <a:lstStyle/>
          <a:p>
            <a:pPr>
              <a:defRPr/>
            </a:pPr>
            <a:endParaRPr lang="en-US"/>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67601" y="5943600"/>
            <a:ext cx="1676400" cy="909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304800" y="6266697"/>
            <a:ext cx="4724400" cy="431800"/>
          </a:xfrm>
          <a:prstGeom prst="rect">
            <a:avLst/>
          </a:prstGeom>
          <a:noFill/>
          <a:ln w="9525">
            <a:noFill/>
            <a:miter lim="800000"/>
            <a:headEnd/>
            <a:tailEnd/>
          </a:ln>
          <a:effectLst/>
        </p:spPr>
        <p:txBody>
          <a:bodyPr lIns="0" tIns="0" rIns="0" bIns="0"/>
          <a:lstStyle/>
          <a:p>
            <a:pPr rtl="0">
              <a:defRPr/>
            </a:pPr>
            <a:r>
              <a:rPr lang="en-PH" sz="2000" i="0" dirty="0" smtClean="0">
                <a:solidFill>
                  <a:schemeClr val="accent2">
                    <a:lumMod val="20000"/>
                    <a:lumOff val="80000"/>
                  </a:schemeClr>
                </a:solidFill>
                <a:latin typeface="Arial Narrow" pitchFamily="34" charset="0"/>
              </a:rPr>
              <a:t>Medical Certification</a:t>
            </a:r>
            <a:r>
              <a:rPr lang="en-PH" sz="2000" i="0" baseline="0" dirty="0" smtClean="0">
                <a:solidFill>
                  <a:schemeClr val="accent2">
                    <a:lumMod val="20000"/>
                    <a:lumOff val="80000"/>
                  </a:schemeClr>
                </a:solidFill>
                <a:latin typeface="Arial Narrow" pitchFamily="34" charset="0"/>
              </a:rPr>
              <a:t> </a:t>
            </a:r>
            <a:r>
              <a:rPr lang="en-PH" sz="2000" i="0" dirty="0" smtClean="0">
                <a:solidFill>
                  <a:schemeClr val="accent2">
                    <a:lumMod val="20000"/>
                    <a:lumOff val="80000"/>
                  </a:schemeClr>
                </a:solidFill>
                <a:latin typeface="Arial Narrow" pitchFamily="34" charset="0"/>
              </a:rPr>
              <a:t>on Cause of Death</a:t>
            </a:r>
            <a:r>
              <a:rPr lang="en-PH" sz="2400" i="0" dirty="0" smtClean="0">
                <a:solidFill>
                  <a:schemeClr val="accent2">
                    <a:lumMod val="20000"/>
                    <a:lumOff val="80000"/>
                  </a:schemeClr>
                </a:solidFill>
                <a:latin typeface="Arial Narrow" pitchFamily="34" charset="0"/>
              </a:rPr>
              <a:t> </a:t>
            </a:r>
            <a:endParaRPr lang="en-US" sz="2400" b="0" i="0" dirty="0">
              <a:solidFill>
                <a:schemeClr val="accent2">
                  <a:lumMod val="20000"/>
                  <a:lumOff val="80000"/>
                </a:schemeClr>
              </a:solidFill>
              <a:latin typeface="Arial Narrow" pitchFamily="34" charset="0"/>
            </a:endParaRPr>
          </a:p>
        </p:txBody>
      </p:sp>
    </p:spTree>
    <p:extLst>
      <p:ext uri="{BB962C8B-B14F-4D97-AF65-F5344CB8AC3E}">
        <p14:creationId xmlns:p14="http://schemas.microsoft.com/office/powerpoint/2010/main" val="33773519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en-US" dirty="0" smtClean="0">
                <a:latin typeface="Adobe Garamond Pro Bold" pitchFamily="18" charset="0"/>
              </a:rPr>
              <a:t>Options for Writing Cause-of-Death Statements for Periprocedural Deaths </a:t>
            </a:r>
            <a:endParaRPr lang="en-US" dirty="0">
              <a:latin typeface="Adobe Garamond Pro Bol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200" dirty="0" smtClean="0">
                <a:solidFill>
                  <a:schemeClr val="tx1"/>
                </a:solidFill>
                <a:latin typeface="Adobe Garamond Pro Bold" pitchFamily="18" charset="0"/>
              </a:rPr>
              <a:t>Classification of periprocedural death</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2800" dirty="0" smtClean="0">
                <a:latin typeface="Adobe Caslon Pro" pitchFamily="18" charset="0"/>
              </a:rPr>
              <a:t>Based on circumstances surrounding the death in question, periprocedural death may be classified as</a:t>
            </a:r>
            <a:r>
              <a:rPr lang="en-US" sz="2800" dirty="0" smtClean="0">
                <a:latin typeface="Adobe Caslon Pro" pitchFamily="18" charset="0"/>
              </a:rPr>
              <a:t>:</a:t>
            </a:r>
          </a:p>
          <a:p>
            <a:endParaRPr lang="en-US" sz="1000" dirty="0" smtClean="0">
              <a:latin typeface="Adobe Caslon Pro" pitchFamily="18" charset="0"/>
            </a:endParaRPr>
          </a:p>
          <a:p>
            <a:pPr marL="514350" indent="-514350">
              <a:buAutoNum type="arabicPeriod"/>
            </a:pPr>
            <a:r>
              <a:rPr lang="en-US" sz="2800" dirty="0" smtClean="0">
                <a:latin typeface="Adobe Caslon Pro" pitchFamily="18" charset="0"/>
              </a:rPr>
              <a:t>Malfunction of (or defective) medical device, tool, or diagnostic/therapeutic agent. (Ex., short circuit in cautery device causing electrocution.)</a:t>
            </a:r>
          </a:p>
          <a:p>
            <a:pPr marL="514350" indent="-514350">
              <a:buAutoNum type="arabicPeriod"/>
            </a:pPr>
            <a:endParaRPr lang="en-US" sz="1000" dirty="0" smtClean="0">
              <a:latin typeface="Adobe Caslon Pro" pitchFamily="18" charset="0"/>
            </a:endParaRPr>
          </a:p>
          <a:p>
            <a:pPr marL="514350" indent="-514350">
              <a:buAutoNum type="arabicPeriod"/>
            </a:pPr>
            <a:r>
              <a:rPr lang="en-US" sz="2800" dirty="0" smtClean="0">
                <a:latin typeface="Adobe Caslon Pro" pitchFamily="18" charset="0"/>
              </a:rPr>
              <a:t>Incorrect use of a medical device, tool, or diagnostic/therapeutic agent. (Ex., administering the wrong dosage of a drug.) </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200" dirty="0" smtClean="0">
                <a:solidFill>
                  <a:schemeClr val="tx1"/>
                </a:solidFill>
                <a:latin typeface="Adobe Garamond Pro Bold" pitchFamily="18" charset="0"/>
              </a:rPr>
              <a:t>Classification of periprocedural death</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514350" indent="-514350">
              <a:buAutoNum type="arabicPeriod" startAt="3"/>
            </a:pPr>
            <a:r>
              <a:rPr lang="en-US" sz="2800" dirty="0" smtClean="0">
                <a:latin typeface="Adobe Caslon Pro" pitchFamily="18" charset="0"/>
              </a:rPr>
              <a:t>Rarely occurring complication with recognized untoward potential. (Ex., malignant hyperthermia from anesthesia</a:t>
            </a:r>
            <a:r>
              <a:rPr lang="en-US" sz="2800" dirty="0" smtClean="0">
                <a:latin typeface="Adobe Caslon Pro" pitchFamily="18" charset="0"/>
              </a:rPr>
              <a:t>.)</a:t>
            </a:r>
          </a:p>
          <a:p>
            <a:pPr marL="514350" indent="-514350">
              <a:buAutoNum type="arabicPeriod" startAt="3"/>
            </a:pPr>
            <a:endParaRPr lang="en-US" sz="1000" dirty="0" smtClean="0">
              <a:latin typeface="Adobe Caslon Pro" pitchFamily="18" charset="0"/>
            </a:endParaRPr>
          </a:p>
          <a:p>
            <a:pPr marL="514350" indent="-514350">
              <a:buAutoNum type="arabicPeriod" startAt="3"/>
            </a:pPr>
            <a:r>
              <a:rPr lang="en-US" sz="2800" dirty="0" smtClean="0">
                <a:latin typeface="Adobe Caslon Pro" pitchFamily="18" charset="0"/>
              </a:rPr>
              <a:t>Unanticipated complication. (Ex., leaving a surgical towel in the abdomen</a:t>
            </a:r>
            <a:r>
              <a:rPr lang="en-US" sz="2800" dirty="0" smtClean="0">
                <a:latin typeface="Adobe Caslon Pro" pitchFamily="18" charset="0"/>
              </a:rPr>
              <a:t>.)</a:t>
            </a:r>
          </a:p>
          <a:p>
            <a:pPr marL="514350" indent="-514350">
              <a:buAutoNum type="arabicPeriod" startAt="3"/>
            </a:pPr>
            <a:endParaRPr lang="en-US" sz="1000" dirty="0" smtClean="0">
              <a:latin typeface="Adobe Caslon Pro" pitchFamily="18" charset="0"/>
            </a:endParaRPr>
          </a:p>
          <a:p>
            <a:pPr marL="514350" indent="-514350">
              <a:buAutoNum type="arabicPeriod" startAt="3"/>
            </a:pPr>
            <a:r>
              <a:rPr lang="en-US" sz="2800" dirty="0" smtClean="0">
                <a:latin typeface="Adobe Caslon Pro" pitchFamily="18" charset="0"/>
              </a:rPr>
              <a:t>Reasonably anticipated outcome of an indicated medical therapy or procedure. (Ex., pneumothorax from PEEP required to ventilate patient with severe pneumonia.)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200" dirty="0" smtClean="0">
                <a:solidFill>
                  <a:schemeClr val="tx1"/>
                </a:solidFill>
                <a:latin typeface="Adobe Garamond Pro Bold" pitchFamily="18" charset="0"/>
              </a:rPr>
              <a:t>Classification of periprocedural death</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pPr marL="514350" indent="-514350" algn="just">
              <a:buAutoNum type="arabicPeriod" startAt="6"/>
            </a:pPr>
            <a:r>
              <a:rPr lang="en-US" sz="2800" dirty="0" smtClean="0">
                <a:latin typeface="Adobe Caslon Pro" pitchFamily="18" charset="0"/>
              </a:rPr>
              <a:t>Inherent and accepted risk of an invasive procedure or surgery. (Ex., rejection of a transplanted organ</a:t>
            </a:r>
            <a:r>
              <a:rPr lang="en-US" sz="2800" dirty="0" smtClean="0">
                <a:latin typeface="Adobe Caslon Pro" pitchFamily="18" charset="0"/>
              </a:rPr>
              <a:t>.)</a:t>
            </a:r>
          </a:p>
          <a:p>
            <a:pPr marL="514350" indent="-514350" algn="just">
              <a:buAutoNum type="arabicPeriod" startAt="6"/>
            </a:pPr>
            <a:endParaRPr lang="en-US" sz="1000" dirty="0" smtClean="0">
              <a:latin typeface="Adobe Caslon Pro" pitchFamily="18" charset="0"/>
            </a:endParaRPr>
          </a:p>
          <a:p>
            <a:pPr marL="514350" indent="-514350" algn="just">
              <a:buAutoNum type="arabicPeriod" startAt="6"/>
            </a:pPr>
            <a:r>
              <a:rPr lang="en-US" sz="2800" dirty="0" smtClean="0">
                <a:latin typeface="Adobe Caslon Pro" pitchFamily="18" charset="0"/>
              </a:rPr>
              <a:t>Nonspecific stress of a procedure or therapy not falling in other classification. (Ex., death during hip surgery in elderly</a:t>
            </a:r>
            <a:r>
              <a:rPr lang="en-US" sz="2800" dirty="0" smtClean="0">
                <a:latin typeface="Adobe Caslon Pro" pitchFamily="18" charset="0"/>
              </a:rPr>
              <a:t>.)</a:t>
            </a:r>
          </a:p>
          <a:p>
            <a:pPr marL="514350" indent="-514350" algn="just">
              <a:buAutoNum type="arabicPeriod" startAt="6"/>
            </a:pPr>
            <a:endParaRPr lang="en-US" sz="1000" dirty="0" smtClean="0">
              <a:latin typeface="Adobe Caslon Pro" pitchFamily="18" charset="0"/>
            </a:endParaRPr>
          </a:p>
          <a:p>
            <a:pPr marL="514350" indent="-514350" algn="just">
              <a:buAutoNum type="arabicPeriod" startAt="6"/>
            </a:pPr>
            <a:r>
              <a:rPr lang="en-US" sz="2800" dirty="0" smtClean="0">
                <a:latin typeface="Adobe Caslon Pro" pitchFamily="18" charset="0"/>
              </a:rPr>
              <a:t>Periprocedural death otherwise not classifiable. (Ex., death during surgery but cause cannot be determined.)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solidFill>
                  <a:schemeClr val="tx1"/>
                </a:solidFill>
                <a:latin typeface="Adobe Garamond Pro Bold" pitchFamily="18" charset="0"/>
              </a:rPr>
              <a:t>Dilemma of format for writing COD for periprocedural deaths</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533400" y="1524000"/>
            <a:ext cx="8229600" cy="4297363"/>
          </a:xfrm>
        </p:spPr>
        <p:txBody>
          <a:bodyPr>
            <a:noAutofit/>
          </a:bodyPr>
          <a:lstStyle/>
          <a:p>
            <a:r>
              <a:rPr lang="en-US" sz="2800" dirty="0" smtClean="0">
                <a:latin typeface="Adobe Caslon Pro" pitchFamily="18" charset="0"/>
              </a:rPr>
              <a:t>Which periprocedural events constitute an “injury?”</a:t>
            </a:r>
          </a:p>
          <a:p>
            <a:r>
              <a:rPr lang="en-US" sz="2800" dirty="0" smtClean="0">
                <a:latin typeface="Adobe Caslon Pro" pitchFamily="18" charset="0"/>
              </a:rPr>
              <a:t>Where and how to report the injury in the cause-of-death statement?</a:t>
            </a:r>
          </a:p>
          <a:p>
            <a:r>
              <a:rPr lang="en-US" sz="2800" dirty="0" smtClean="0">
                <a:latin typeface="Adobe Caslon Pro" pitchFamily="18" charset="0"/>
              </a:rPr>
              <a:t>How to relate and report an injury in relation to existing disease processes?</a:t>
            </a:r>
          </a:p>
          <a:p>
            <a:r>
              <a:rPr lang="en-US" sz="2800" dirty="0" smtClean="0">
                <a:latin typeface="Adobe Caslon Pro" pitchFamily="18" charset="0"/>
              </a:rPr>
              <a:t>How to designate the manner of death?</a:t>
            </a:r>
          </a:p>
          <a:p>
            <a:r>
              <a:rPr lang="en-US" sz="2800" dirty="0" smtClean="0">
                <a:latin typeface="Adobe Caslon Pro" pitchFamily="18" charset="0"/>
              </a:rPr>
              <a:t>How to completely and accurately certify death without inciting litigation or unduly raising issues of culpability when a periprocedural incident presents itself as an injury?</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solidFill>
                  <a:schemeClr val="tx1"/>
                </a:solidFill>
                <a:latin typeface="Adobe Garamond Pro Bold" pitchFamily="18" charset="0"/>
              </a:rPr>
              <a:t>Approach to selecting format for writing cause-of-death statement </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828800"/>
            <a:ext cx="8229600" cy="4525963"/>
          </a:xfrm>
        </p:spPr>
        <p:txBody>
          <a:bodyPr>
            <a:normAutofit/>
          </a:bodyPr>
          <a:lstStyle/>
          <a:p>
            <a:r>
              <a:rPr lang="en-US" sz="2800" dirty="0" smtClean="0">
                <a:latin typeface="Adobe Caslon Pro" pitchFamily="18" charset="0"/>
              </a:rPr>
              <a:t>The structure or format of the cause-of-death statement that will be will be based on your answer to this question:</a:t>
            </a:r>
          </a:p>
          <a:p>
            <a:pPr>
              <a:buNone/>
            </a:pPr>
            <a:r>
              <a:rPr lang="en-US" sz="2800" dirty="0" smtClean="0">
                <a:latin typeface="Adobe Caslon Pro" pitchFamily="18" charset="0"/>
              </a:rPr>
              <a:t>	</a:t>
            </a:r>
            <a:r>
              <a:rPr lang="en-US" sz="2800" i="1" dirty="0" smtClean="0">
                <a:latin typeface="Adobe Caslon Pro" pitchFamily="18" charset="0"/>
              </a:rPr>
              <a:t>Would death have been imminent in the procedure’s absence?</a:t>
            </a:r>
          </a:p>
          <a:p>
            <a:pPr>
              <a:buNone/>
            </a:pPr>
            <a:r>
              <a:rPr lang="en-US" sz="2800" i="1" dirty="0" smtClean="0">
                <a:latin typeface="Adobe Caslon Pro" pitchFamily="18" charset="0"/>
              </a:rPr>
              <a:t>	(Would the patient have died without the procedure?)</a:t>
            </a:r>
            <a:endParaRPr lang="en-US" sz="2800" i="1" dirty="0">
              <a:latin typeface="Adobe Caslon Pro"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tx1"/>
                </a:solidFill>
                <a:latin typeface="Adobe Garamond Pro Bold" pitchFamily="18" charset="0"/>
              </a:rPr>
              <a:t>Death Imminent</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p:txBody>
          <a:bodyPr>
            <a:normAutofit/>
          </a:bodyPr>
          <a:lstStyle/>
          <a:p>
            <a:pPr>
              <a:buNone/>
            </a:pPr>
            <a:r>
              <a:rPr lang="en-US" sz="2800" dirty="0" smtClean="0">
                <a:latin typeface="Adobe Caslon Pro" pitchFamily="18" charset="0"/>
              </a:rPr>
              <a:t>An elderly man with refractory congestive heart failure due to atherosclerotic coronary artery disease died of digoxin toxicity because of the high doses required.</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731838"/>
          </a:xfrm>
        </p:spPr>
        <p:txBody>
          <a:bodyPr>
            <a:normAutofit/>
          </a:bodyPr>
          <a:lstStyle/>
          <a:p>
            <a:pPr algn="l"/>
            <a:r>
              <a:rPr lang="en-US" sz="3200" dirty="0" smtClean="0">
                <a:solidFill>
                  <a:schemeClr val="tx1"/>
                </a:solidFill>
                <a:latin typeface="Adobe Garamond Pro Bold" pitchFamily="18" charset="0"/>
              </a:rPr>
              <a:t>Death Imminent: Use Combined Format</a:t>
            </a:r>
            <a:endParaRPr lang="en-US" sz="3200" dirty="0">
              <a:solidFill>
                <a:schemeClr val="tx1"/>
              </a:solidFill>
              <a:latin typeface="Adobe Garamond Pro Bold"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7900007"/>
              </p:ext>
            </p:extLst>
          </p:nvPr>
        </p:nvGraphicFramePr>
        <p:xfrm>
          <a:off x="381000" y="1371600"/>
          <a:ext cx="8534400" cy="4139535"/>
        </p:xfrm>
        <a:graphic>
          <a:graphicData uri="http://schemas.openxmlformats.org/drawingml/2006/table">
            <a:tbl>
              <a:tblPr firstRow="1" bandRow="1">
                <a:tableStyleId>{5C22544A-7EE6-4342-B048-85BDC9FD1C3A}</a:tableStyleId>
              </a:tblPr>
              <a:tblGrid>
                <a:gridCol w="5867400"/>
                <a:gridCol w="2667000"/>
              </a:tblGrid>
              <a:tr h="609600">
                <a:tc>
                  <a:txBody>
                    <a:bodyPr/>
                    <a:lstStyle/>
                    <a:p>
                      <a:r>
                        <a:rPr lang="en-US" sz="3200" dirty="0" smtClean="0"/>
                        <a:t>Part I</a:t>
                      </a:r>
                      <a:endParaRPr lang="en-US" sz="3200" dirty="0"/>
                    </a:p>
                  </a:txBody>
                  <a:tcPr/>
                </a:tc>
                <a:tc>
                  <a:txBody>
                    <a:bodyPr/>
                    <a:lstStyle/>
                    <a:p>
                      <a:r>
                        <a:rPr lang="en-US" sz="3200" dirty="0" smtClean="0"/>
                        <a:t>Time Interval</a:t>
                      </a:r>
                      <a:endParaRPr lang="en-US" sz="3200" dirty="0"/>
                    </a:p>
                  </a:txBody>
                  <a:tcPr/>
                </a:tc>
              </a:tr>
              <a:tr h="649522">
                <a:tc>
                  <a:txBody>
                    <a:bodyPr/>
                    <a:lstStyle/>
                    <a:p>
                      <a:r>
                        <a:rPr lang="en-US" sz="2800" dirty="0" smtClean="0">
                          <a:latin typeface="Adobe Caslon Pro" pitchFamily="18" charset="0"/>
                        </a:rPr>
                        <a:t>a. Digoxin</a:t>
                      </a:r>
                      <a:r>
                        <a:rPr lang="en-US" sz="2800" baseline="0" dirty="0" smtClean="0">
                          <a:latin typeface="Adobe Caslon Pro" pitchFamily="18" charset="0"/>
                        </a:rPr>
                        <a:t> toxicity</a:t>
                      </a:r>
                      <a:endParaRPr lang="en-US" sz="2800" dirty="0">
                        <a:latin typeface="Adobe Caslon Pro" pitchFamily="18" charset="0"/>
                      </a:endParaRPr>
                    </a:p>
                  </a:txBody>
                  <a:tcPr/>
                </a:tc>
                <a:tc>
                  <a:txBody>
                    <a:bodyPr/>
                    <a:lstStyle/>
                    <a:p>
                      <a:r>
                        <a:rPr lang="en-US" sz="2800" dirty="0" smtClean="0">
                          <a:latin typeface="Adobe Caslon Pro" pitchFamily="18" charset="0"/>
                        </a:rPr>
                        <a:t>Hours</a:t>
                      </a:r>
                      <a:endParaRPr lang="en-US" sz="2800" dirty="0">
                        <a:latin typeface="Adobe Caslon Pro" pitchFamily="18" charset="0"/>
                      </a:endParaRPr>
                    </a:p>
                  </a:txBody>
                  <a:tcPr/>
                </a:tc>
              </a:tr>
              <a:tr h="1287674">
                <a:tc>
                  <a:txBody>
                    <a:bodyPr/>
                    <a:lstStyle/>
                    <a:p>
                      <a:r>
                        <a:rPr lang="en-US" sz="2800" dirty="0" smtClean="0">
                          <a:latin typeface="Adobe Caslon Pro" pitchFamily="18" charset="0"/>
                        </a:rPr>
                        <a:t>b. Peritherapeutic complication of  digoxin therapy due to c</a:t>
                      </a:r>
                      <a:r>
                        <a:rPr lang="en-US" sz="2800" baseline="0" dirty="0" smtClean="0">
                          <a:latin typeface="Adobe Caslon Pro" pitchFamily="18" charset="0"/>
                        </a:rPr>
                        <a:t>ongestive heart failure</a:t>
                      </a:r>
                      <a:endParaRPr lang="en-US" sz="2800" dirty="0">
                        <a:latin typeface="Adobe Caslon Pro" pitchFamily="18" charset="0"/>
                      </a:endParaRPr>
                    </a:p>
                  </a:txBody>
                  <a:tcPr/>
                </a:tc>
                <a:tc>
                  <a:txBody>
                    <a:bodyPr/>
                    <a:lstStyle/>
                    <a:p>
                      <a:r>
                        <a:rPr lang="en-US" sz="2800" dirty="0" smtClean="0">
                          <a:latin typeface="Adobe Caslon Pro" pitchFamily="18" charset="0"/>
                        </a:rPr>
                        <a:t>Hours; 5 weeks</a:t>
                      </a:r>
                      <a:endParaRPr lang="en-US" sz="2800" dirty="0">
                        <a:latin typeface="Adobe Caslon Pro" pitchFamily="18" charset="0"/>
                      </a:endParaRPr>
                    </a:p>
                  </a:txBody>
                  <a:tcPr/>
                </a:tc>
              </a:tr>
              <a:tr h="525674">
                <a:tc>
                  <a:txBody>
                    <a:bodyPr/>
                    <a:lstStyle/>
                    <a:p>
                      <a:r>
                        <a:rPr lang="en-US" sz="2800" dirty="0" smtClean="0">
                          <a:latin typeface="Adobe Caslon Pro" pitchFamily="18" charset="0"/>
                        </a:rPr>
                        <a:t>c.</a:t>
                      </a:r>
                      <a:r>
                        <a:rPr lang="en-US" sz="2800" baseline="0" dirty="0" smtClean="0">
                          <a:latin typeface="Adobe Caslon Pro" pitchFamily="18" charset="0"/>
                        </a:rPr>
                        <a:t> Atherosclerotic coronary artery disease</a:t>
                      </a:r>
                      <a:endParaRPr lang="en-US" sz="2800" dirty="0">
                        <a:latin typeface="Adobe Caslon Pro" pitchFamily="18" charset="0"/>
                      </a:endParaRPr>
                    </a:p>
                  </a:txBody>
                  <a:tcPr/>
                </a:tc>
                <a:tc>
                  <a:txBody>
                    <a:bodyPr/>
                    <a:lstStyle/>
                    <a:p>
                      <a:r>
                        <a:rPr lang="en-US" sz="2800" dirty="0" smtClean="0">
                          <a:latin typeface="Adobe Caslon Pro" pitchFamily="18" charset="0"/>
                        </a:rPr>
                        <a:t>5 weeks</a:t>
                      </a:r>
                      <a:endParaRPr lang="en-US" sz="2800" dirty="0">
                        <a:latin typeface="Adobe Caslon Pro" pitchFamily="18" charset="0"/>
                      </a:endParaRPr>
                    </a:p>
                  </a:txBody>
                  <a:tcPr/>
                </a:tc>
              </a:tr>
              <a:tr h="563933">
                <a:tc gridSpan="2">
                  <a:txBody>
                    <a:bodyPr/>
                    <a:lstStyle/>
                    <a:p>
                      <a:r>
                        <a:rPr lang="en-US" sz="2800" dirty="0" smtClean="0">
                          <a:latin typeface="Adobe Caslon Pro" pitchFamily="18" charset="0"/>
                        </a:rPr>
                        <a:t>Part II</a:t>
                      </a: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800" dirty="0" smtClean="0">
                <a:latin typeface="Adobe Caslon Pro" pitchFamily="18" charset="0"/>
              </a:rPr>
              <a:t>The </a:t>
            </a:r>
            <a:r>
              <a:rPr lang="en-US" sz="2800" b="1" i="1" dirty="0" smtClean="0">
                <a:latin typeface="Adobe Caslon Pro" pitchFamily="18" charset="0"/>
              </a:rPr>
              <a:t>combined format </a:t>
            </a:r>
            <a:r>
              <a:rPr lang="en-US" sz="2800" dirty="0" smtClean="0">
                <a:latin typeface="Adobe Caslon Pro" pitchFamily="18" charset="0"/>
              </a:rPr>
              <a:t>(i.e., everything is stated in Part I) may be used for such death and other similar deaths, such as: </a:t>
            </a:r>
            <a:endParaRPr lang="en-US" sz="2800" dirty="0" smtClean="0">
              <a:latin typeface="Adobe Caslon Pro" pitchFamily="18" charset="0"/>
            </a:endParaRPr>
          </a:p>
          <a:p>
            <a:pPr marL="0" indent="0">
              <a:buNone/>
            </a:pPr>
            <a:endParaRPr lang="en-US" sz="1050" dirty="0" smtClean="0">
              <a:latin typeface="Adobe Caslon Pro" pitchFamily="18" charset="0"/>
            </a:endParaRPr>
          </a:p>
          <a:p>
            <a:r>
              <a:rPr lang="en-US" sz="2800" dirty="0" smtClean="0">
                <a:latin typeface="Adobe Caslon Pro" pitchFamily="18" charset="0"/>
              </a:rPr>
              <a:t>Theophylline toxicity in a patient with refractory asthma;</a:t>
            </a:r>
          </a:p>
          <a:p>
            <a:r>
              <a:rPr lang="en-US" sz="2800" dirty="0" smtClean="0">
                <a:latin typeface="Adobe Caslon Pro" pitchFamily="18" charset="0"/>
              </a:rPr>
              <a:t>Death of a patient with a neoplasm whose death results from a chemotherapeutic agent through some toxic effect; or</a:t>
            </a:r>
          </a:p>
          <a:p>
            <a:r>
              <a:rPr lang="en-US" sz="2800" dirty="0" smtClean="0">
                <a:latin typeface="Adobe Caslon Pro" pitchFamily="18" charset="0"/>
              </a:rPr>
              <a:t>Ventilator-induced pneumothorax in an AIDS patient with respiratory insufficiency from pneumonia.</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868362"/>
          </a:xfrm>
        </p:spPr>
        <p:txBody>
          <a:bodyPr>
            <a:normAutofit/>
          </a:bodyPr>
          <a:lstStyle/>
          <a:p>
            <a:pPr algn="l"/>
            <a:r>
              <a:rPr lang="en-US" sz="3200" dirty="0" smtClean="0">
                <a:solidFill>
                  <a:schemeClr val="tx1"/>
                </a:solidFill>
                <a:latin typeface="Adobe Garamond Pro Bold" pitchFamily="18" charset="0"/>
              </a:rPr>
              <a:t>Death Not Imminent</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800" dirty="0" smtClean="0">
                <a:latin typeface="Adobe Caslon Pro" pitchFamily="18" charset="0"/>
              </a:rPr>
              <a:t>An elderly man with a previous stroke (cerebral infarction) from carotid artery sclerosis died of scald burns sustained in an overheated whirlpool being used as part of the physical therapy regimen to treat lower extremity contractures that occurred following stroke. Prior to the scald burns he had been stable.</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200" dirty="0">
                <a:solidFill>
                  <a:schemeClr val="tx1"/>
                </a:solidFill>
                <a:latin typeface="Adobe Garamond Pro Bold" pitchFamily="18" charset="0"/>
              </a:rPr>
              <a:t>Death Not Imminent: Use Split Format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7589864"/>
              </p:ext>
            </p:extLst>
          </p:nvPr>
        </p:nvGraphicFramePr>
        <p:xfrm>
          <a:off x="533400" y="1524001"/>
          <a:ext cx="8001000" cy="3689268"/>
        </p:xfrm>
        <a:graphic>
          <a:graphicData uri="http://schemas.openxmlformats.org/drawingml/2006/table">
            <a:tbl>
              <a:tblPr firstRow="1" bandRow="1">
                <a:tableStyleId>{5C22544A-7EE6-4342-B048-85BDC9FD1C3A}</a:tableStyleId>
              </a:tblPr>
              <a:tblGrid>
                <a:gridCol w="5569323"/>
                <a:gridCol w="2431677"/>
              </a:tblGrid>
              <a:tr h="581513">
                <a:tc>
                  <a:txBody>
                    <a:bodyPr/>
                    <a:lstStyle/>
                    <a:p>
                      <a:r>
                        <a:rPr lang="en-US" sz="3600" dirty="0" smtClean="0">
                          <a:latin typeface="Adobe Caslon Pro" pitchFamily="18" charset="0"/>
                        </a:rPr>
                        <a:t>Part I</a:t>
                      </a:r>
                      <a:endParaRPr lang="en-US" sz="3600" dirty="0">
                        <a:latin typeface="Adobe Caslon Pro" pitchFamily="18" charset="0"/>
                      </a:endParaRPr>
                    </a:p>
                  </a:txBody>
                  <a:tcPr/>
                </a:tc>
                <a:tc>
                  <a:txBody>
                    <a:bodyPr/>
                    <a:lstStyle/>
                    <a:p>
                      <a:r>
                        <a:rPr lang="en-US" sz="2400" dirty="0" smtClean="0">
                          <a:latin typeface="Adobe Caslon Pro" pitchFamily="18" charset="0"/>
                        </a:rPr>
                        <a:t>Time Interval</a:t>
                      </a:r>
                      <a:endParaRPr lang="en-US" sz="2400" dirty="0">
                        <a:latin typeface="Adobe Caslon Pro" pitchFamily="18" charset="0"/>
                      </a:endParaRPr>
                    </a:p>
                  </a:txBody>
                  <a:tcPr/>
                </a:tc>
              </a:tr>
              <a:tr h="559196">
                <a:tc>
                  <a:txBody>
                    <a:bodyPr/>
                    <a:lstStyle/>
                    <a:p>
                      <a:r>
                        <a:rPr lang="en-US" sz="2800" dirty="0" smtClean="0">
                          <a:latin typeface="Adobe Caslon Pro" pitchFamily="18" charset="0"/>
                        </a:rPr>
                        <a:t>a. Immediate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559196">
                <a:tc>
                  <a:txBody>
                    <a:bodyPr/>
                    <a:lstStyle/>
                    <a:p>
                      <a:r>
                        <a:rPr lang="en-US" sz="2800" dirty="0" smtClean="0">
                          <a:latin typeface="Adobe Caslon Pro" pitchFamily="18" charset="0"/>
                        </a:rPr>
                        <a:t>b. Antecedent</a:t>
                      </a:r>
                      <a:r>
                        <a:rPr lang="en-US" sz="2800" baseline="0" dirty="0" smtClean="0">
                          <a:latin typeface="Adobe Caslon Pro" pitchFamily="18" charset="0"/>
                        </a:rPr>
                        <a:t>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559196">
                <a:tc>
                  <a:txBody>
                    <a:bodyPr/>
                    <a:lstStyle/>
                    <a:p>
                      <a:r>
                        <a:rPr lang="en-US" sz="2800" dirty="0" smtClean="0">
                          <a:latin typeface="Adobe Caslon Pro" pitchFamily="18" charset="0"/>
                        </a:rPr>
                        <a:t>c. Underlying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1246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Adobe Caslon Pro" pitchFamily="18" charset="0"/>
                        </a:rPr>
                        <a:t>Part II  Carotid artery sclerosis with remote cerebral infarction</a:t>
                      </a:r>
                    </a:p>
                    <a:p>
                      <a:endParaRPr lang="en-US" sz="2800" dirty="0">
                        <a:latin typeface="Adobe Caslon Pro" pitchFamily="18" charset="0"/>
                      </a:endParaRPr>
                    </a:p>
                  </a:txBody>
                  <a:tcPr/>
                </a:tc>
                <a:tc>
                  <a:txBody>
                    <a:bodyPr/>
                    <a:lstStyle/>
                    <a:p>
                      <a:endParaRPr lang="en-US" dirty="0">
                        <a:latin typeface="Adobe Caslon Pro" pitchFamily="18" charset="0"/>
                      </a:endParaRPr>
                    </a:p>
                  </a:txBody>
                  <a:tcPr/>
                </a:tc>
              </a:tr>
            </a:tbl>
          </a:graphicData>
        </a:graphic>
      </p:graphicFrame>
    </p:spTree>
    <p:extLst>
      <p:ext uri="{BB962C8B-B14F-4D97-AF65-F5344CB8AC3E}">
        <p14:creationId xmlns:p14="http://schemas.microsoft.com/office/powerpoint/2010/main" val="3843707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1143000"/>
          </a:xfrm>
        </p:spPr>
        <p:txBody>
          <a:bodyPr>
            <a:noAutofit/>
          </a:bodyPr>
          <a:lstStyle/>
          <a:p>
            <a:pPr algn="l"/>
            <a:r>
              <a:rPr lang="en-US" sz="3200" dirty="0" smtClean="0">
                <a:solidFill>
                  <a:schemeClr val="tx1"/>
                </a:solidFill>
                <a:latin typeface="Adobe Garamond Pro Bold" pitchFamily="18" charset="0"/>
              </a:rPr>
              <a:t>Option for Writing Causes of Death for Periprocedural Deaths</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609600" y="1600200"/>
            <a:ext cx="8001000" cy="4572000"/>
          </a:xfrm>
        </p:spPr>
        <p:txBody>
          <a:bodyPr>
            <a:normAutofit/>
          </a:bodyPr>
          <a:lstStyle/>
          <a:p>
            <a:r>
              <a:rPr lang="en-US" sz="2800" dirty="0" smtClean="0">
                <a:latin typeface="Adobe Caslon Pro" pitchFamily="18" charset="0"/>
              </a:rPr>
              <a:t>Periprocedural death refers to death that is known or suspected as having resulted in whole or in part from diagnostic, therapeutic, or anesthetic procedures</a:t>
            </a:r>
            <a:r>
              <a:rPr lang="en-US" sz="2800" dirty="0" smtClean="0">
                <a:latin typeface="Adobe Caslon Pro" pitchFamily="18" charset="0"/>
              </a:rPr>
              <a:t>.</a:t>
            </a:r>
          </a:p>
          <a:p>
            <a:endParaRPr lang="en-US" sz="1500" dirty="0" smtClean="0">
              <a:latin typeface="Adobe Caslon Pro" pitchFamily="18" charset="0"/>
            </a:endParaRPr>
          </a:p>
          <a:p>
            <a:r>
              <a:rPr lang="en-US" sz="2800" dirty="0" smtClean="0">
                <a:latin typeface="Adobe Caslon Pro" pitchFamily="18" charset="0"/>
              </a:rPr>
              <a:t>The “procedure” may be as simple as the administration or ingestion of drug</a:t>
            </a:r>
            <a:r>
              <a:rPr lang="en-US" sz="2800" dirty="0" smtClean="0">
                <a:latin typeface="Adobe Caslon Pro" pitchFamily="18" charset="0"/>
              </a:rPr>
              <a:t>.</a:t>
            </a:r>
          </a:p>
          <a:p>
            <a:endParaRPr lang="en-US" sz="1500" dirty="0" smtClean="0">
              <a:latin typeface="Adobe Caslon Pro" pitchFamily="18" charset="0"/>
            </a:endParaRPr>
          </a:p>
          <a:p>
            <a:r>
              <a:rPr lang="en-US" sz="2800" dirty="0" smtClean="0">
                <a:latin typeface="Adobe Caslon Pro" pitchFamily="18" charset="0"/>
              </a:rPr>
              <a:t>It is also referred to as “misadventure,” “iatrogenic,” or “errors and accidents in medical care.” </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639762"/>
          </a:xfrm>
        </p:spPr>
        <p:txBody>
          <a:bodyPr>
            <a:noAutofit/>
          </a:bodyPr>
          <a:lstStyle/>
          <a:p>
            <a:pPr algn="l"/>
            <a:r>
              <a:rPr lang="en-US" sz="3200" dirty="0" smtClean="0">
                <a:solidFill>
                  <a:schemeClr val="tx1"/>
                </a:solidFill>
                <a:latin typeface="Adobe Garamond Pro Bold" pitchFamily="18" charset="0"/>
              </a:rPr>
              <a:t>Death Not Imminent: Use Split Format</a:t>
            </a:r>
            <a:endParaRPr lang="en-US" sz="3200" dirty="0">
              <a:solidFill>
                <a:schemeClr val="tx1"/>
              </a:solidFill>
              <a:latin typeface="Adobe Garamond Pro Bold"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6976230"/>
              </p:ext>
            </p:extLst>
          </p:nvPr>
        </p:nvGraphicFramePr>
        <p:xfrm>
          <a:off x="457200" y="1219201"/>
          <a:ext cx="8305800" cy="4730184"/>
        </p:xfrm>
        <a:graphic>
          <a:graphicData uri="http://schemas.openxmlformats.org/drawingml/2006/table">
            <a:tbl>
              <a:tblPr firstRow="1" bandRow="1">
                <a:tableStyleId>{5C22544A-7EE6-4342-B048-85BDC9FD1C3A}</a:tableStyleId>
              </a:tblPr>
              <a:tblGrid>
                <a:gridCol w="6536972"/>
                <a:gridCol w="1768828"/>
              </a:tblGrid>
              <a:tr h="1061015">
                <a:tc>
                  <a:txBody>
                    <a:bodyPr/>
                    <a:lstStyle/>
                    <a:p>
                      <a:r>
                        <a:rPr lang="en-US" sz="3200" dirty="0" smtClean="0">
                          <a:latin typeface="Adobe Caslon Pro" pitchFamily="18" charset="0"/>
                        </a:rPr>
                        <a:t>Part I</a:t>
                      </a:r>
                      <a:endParaRPr lang="en-US" sz="3200" dirty="0">
                        <a:latin typeface="Adobe Caslon Pro" pitchFamily="18" charset="0"/>
                      </a:endParaRPr>
                    </a:p>
                  </a:txBody>
                  <a:tcPr/>
                </a:tc>
                <a:tc>
                  <a:txBody>
                    <a:bodyPr/>
                    <a:lstStyle/>
                    <a:p>
                      <a:r>
                        <a:rPr lang="en-US" sz="2800" dirty="0" smtClean="0">
                          <a:latin typeface="Adobe Hebrew" pitchFamily="18" charset="-79"/>
                          <a:cs typeface="Adobe Hebrew" pitchFamily="18" charset="-79"/>
                        </a:rPr>
                        <a:t>Time Interval</a:t>
                      </a:r>
                      <a:endParaRPr lang="en-US" sz="2800" dirty="0">
                        <a:latin typeface="Adobe Hebrew" pitchFamily="18" charset="-79"/>
                        <a:cs typeface="Adobe Hebrew" pitchFamily="18" charset="-79"/>
                      </a:endParaRPr>
                    </a:p>
                  </a:txBody>
                  <a:tcPr/>
                </a:tc>
              </a:tr>
              <a:tr h="726316">
                <a:tc>
                  <a:txBody>
                    <a:bodyPr/>
                    <a:lstStyle/>
                    <a:p>
                      <a:r>
                        <a:rPr lang="en-US" sz="3200" dirty="0" smtClean="0">
                          <a:latin typeface="Adobe Caslon Pro" pitchFamily="18" charset="0"/>
                        </a:rPr>
                        <a:t>a. Pseudomonas</a:t>
                      </a:r>
                      <a:r>
                        <a:rPr lang="en-US" sz="3200" baseline="0" dirty="0" smtClean="0">
                          <a:latin typeface="Adobe Caslon Pro" pitchFamily="18" charset="0"/>
                        </a:rPr>
                        <a:t> burn wound sepsis</a:t>
                      </a:r>
                      <a:endParaRPr lang="en-US" sz="3200" dirty="0">
                        <a:latin typeface="Adobe Caslon Pro" pitchFamily="18" charset="0"/>
                      </a:endParaRPr>
                    </a:p>
                  </a:txBody>
                  <a:tcPr/>
                </a:tc>
                <a:tc>
                  <a:txBody>
                    <a:bodyPr/>
                    <a:lstStyle/>
                    <a:p>
                      <a:r>
                        <a:rPr lang="en-US" sz="2800" dirty="0" smtClean="0">
                          <a:latin typeface="Adobe Hebrew" pitchFamily="18" charset="-79"/>
                          <a:cs typeface="Adobe Hebrew" pitchFamily="18" charset="-79"/>
                        </a:rPr>
                        <a:t>2 days</a:t>
                      </a:r>
                      <a:endParaRPr lang="en-US" sz="2800" dirty="0">
                        <a:latin typeface="Adobe Hebrew" pitchFamily="18" charset="-79"/>
                        <a:cs typeface="Adobe Hebrew" pitchFamily="18" charset="-79"/>
                      </a:endParaRPr>
                    </a:p>
                  </a:txBody>
                  <a:tcPr/>
                </a:tc>
              </a:tr>
              <a:tr h="1092568">
                <a:tc>
                  <a:txBody>
                    <a:bodyPr/>
                    <a:lstStyle/>
                    <a:p>
                      <a:r>
                        <a:rPr lang="en-US" sz="3200" dirty="0" smtClean="0">
                          <a:latin typeface="Adobe Caslon Pro" pitchFamily="18" charset="0"/>
                        </a:rPr>
                        <a:t>b. Peritherapeutic cutaneous</a:t>
                      </a:r>
                      <a:r>
                        <a:rPr lang="en-US" sz="3200" baseline="0" dirty="0" smtClean="0">
                          <a:latin typeface="Adobe Caslon Pro" pitchFamily="18" charset="0"/>
                        </a:rPr>
                        <a:t> scald burns from whirlpool therapy </a:t>
                      </a:r>
                      <a:endParaRPr lang="en-US" sz="3200" dirty="0">
                        <a:latin typeface="Adobe Caslon Pro" pitchFamily="18" charset="0"/>
                      </a:endParaRPr>
                    </a:p>
                  </a:txBody>
                  <a:tcPr/>
                </a:tc>
                <a:tc>
                  <a:txBody>
                    <a:bodyPr/>
                    <a:lstStyle/>
                    <a:p>
                      <a:r>
                        <a:rPr lang="en-US" sz="2800" dirty="0" smtClean="0">
                          <a:latin typeface="Adobe Hebrew" pitchFamily="18" charset="-79"/>
                          <a:cs typeface="Adobe Hebrew" pitchFamily="18" charset="-79"/>
                        </a:rPr>
                        <a:t>4 days</a:t>
                      </a:r>
                      <a:endParaRPr lang="en-US" sz="2800" dirty="0">
                        <a:latin typeface="Adobe Hebrew" pitchFamily="18" charset="-79"/>
                        <a:cs typeface="Adobe Hebrew" pitchFamily="18" charset="-79"/>
                      </a:endParaRPr>
                    </a:p>
                  </a:txBody>
                  <a:tcPr/>
                </a:tc>
              </a:tr>
              <a:tr h="783485">
                <a:tc>
                  <a:txBody>
                    <a:bodyPr/>
                    <a:lstStyle/>
                    <a:p>
                      <a:r>
                        <a:rPr lang="en-US" sz="3200" dirty="0" smtClean="0">
                          <a:latin typeface="Adobe Caslon Pro" pitchFamily="18" charset="0"/>
                        </a:rPr>
                        <a:t>c.</a:t>
                      </a:r>
                      <a:r>
                        <a:rPr lang="en-US" sz="3200" baseline="0" dirty="0" smtClean="0">
                          <a:latin typeface="Adobe Caslon Pro" pitchFamily="18" charset="0"/>
                        </a:rPr>
                        <a:t> </a:t>
                      </a:r>
                      <a:endParaRPr lang="en-US" sz="3200" dirty="0">
                        <a:latin typeface="Adobe Caslon Pro" pitchFamily="18" charset="0"/>
                      </a:endParaRPr>
                    </a:p>
                  </a:txBody>
                  <a:tcPr/>
                </a:tc>
                <a:tc>
                  <a:txBody>
                    <a:bodyPr/>
                    <a:lstStyle/>
                    <a:p>
                      <a:r>
                        <a:rPr lang="en-US" sz="2800" dirty="0" smtClean="0">
                          <a:latin typeface="Adobe Hebrew" pitchFamily="18" charset="-79"/>
                          <a:cs typeface="Adobe Hebrew" pitchFamily="18" charset="-79"/>
                        </a:rPr>
                        <a:t>4 days</a:t>
                      </a:r>
                      <a:endParaRPr lang="en-US" sz="2800" dirty="0">
                        <a:latin typeface="Adobe Hebrew" pitchFamily="18" charset="-79"/>
                        <a:cs typeface="Adobe Hebrew" pitchFamily="18" charset="-79"/>
                      </a:endParaRPr>
                    </a:p>
                  </a:txBody>
                  <a:tcPr/>
                </a:tc>
              </a:tr>
              <a:tr h="1061015">
                <a:tc gridSpan="2">
                  <a:txBody>
                    <a:bodyPr/>
                    <a:lstStyle/>
                    <a:p>
                      <a:r>
                        <a:rPr lang="en-US" sz="3200" dirty="0" smtClean="0">
                          <a:latin typeface="Adobe Caslon Pro" pitchFamily="18" charset="0"/>
                        </a:rPr>
                        <a:t>Part II  Carotid artery sclerosis with remote cerebral infarction</a:t>
                      </a: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3200" dirty="0" smtClean="0">
                <a:latin typeface="Adobe Caslon Pro" pitchFamily="18" charset="0"/>
              </a:rPr>
              <a:t>The split format is used for this case and for other types of periprocedural deaths in which death would likely not have been imminent in the procedure’s absence.</a:t>
            </a:r>
          </a:p>
          <a:p>
            <a:pPr algn="just">
              <a:buNone/>
            </a:pPr>
            <a:endParaRPr lang="en-US" sz="1000" dirty="0" smtClean="0">
              <a:latin typeface="Adobe Caslon Pro" pitchFamily="18" charset="0"/>
            </a:endParaRPr>
          </a:p>
          <a:p>
            <a:pPr algn="just">
              <a:buNone/>
            </a:pPr>
            <a:r>
              <a:rPr lang="en-US" sz="3200" dirty="0" smtClean="0">
                <a:latin typeface="Adobe Caslon Pro" pitchFamily="18" charset="0"/>
              </a:rPr>
              <a:t>In general, deaths that are to be assigned a manner of death other than natural are best accommodated by the split format because an injury event is stated as the underlying cause of death.</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563562"/>
          </a:xfrm>
        </p:spPr>
        <p:txBody>
          <a:bodyPr>
            <a:noAutofit/>
          </a:bodyPr>
          <a:lstStyle/>
          <a:p>
            <a:pPr algn="l"/>
            <a:r>
              <a:rPr lang="en-US" sz="3200" dirty="0" smtClean="0">
                <a:solidFill>
                  <a:schemeClr val="tx1"/>
                </a:solidFill>
                <a:latin typeface="Adobe Garamond Pro Bold" pitchFamily="18" charset="0"/>
              </a:rPr>
              <a:t>General guidelines for classifying manner of death</a:t>
            </a:r>
            <a:endParaRPr lang="en-US" sz="3200" dirty="0">
              <a:solidFill>
                <a:schemeClr val="tx1"/>
              </a:solidFill>
              <a:latin typeface="Adobe Garamond Pro Bold"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4275259"/>
              </p:ext>
            </p:extLst>
          </p:nvPr>
        </p:nvGraphicFramePr>
        <p:xfrm>
          <a:off x="381000" y="1219200"/>
          <a:ext cx="8305800" cy="3984894"/>
        </p:xfrm>
        <a:graphic>
          <a:graphicData uri="http://schemas.openxmlformats.org/drawingml/2006/table">
            <a:tbl>
              <a:tblPr firstRow="1" bandRow="1">
                <a:tableStyleId>{5C22544A-7EE6-4342-B048-85BDC9FD1C3A}</a:tableStyleId>
              </a:tblPr>
              <a:tblGrid>
                <a:gridCol w="5134495"/>
                <a:gridCol w="1736668"/>
                <a:gridCol w="1434637"/>
              </a:tblGrid>
              <a:tr h="906527">
                <a:tc>
                  <a:txBody>
                    <a:bodyPr/>
                    <a:lstStyle/>
                    <a:p>
                      <a:r>
                        <a:rPr lang="en-US" sz="2800" dirty="0" smtClean="0">
                          <a:latin typeface="Adobe Caslon Pro" pitchFamily="18" charset="0"/>
                        </a:rPr>
                        <a:t>Class of </a:t>
                      </a:r>
                      <a:r>
                        <a:rPr lang="en-US" sz="2800" b="0" dirty="0" smtClean="0">
                          <a:latin typeface="Adobe Caslon Pro" pitchFamily="18" charset="0"/>
                        </a:rPr>
                        <a:t>periprocedural</a:t>
                      </a:r>
                      <a:r>
                        <a:rPr lang="en-US" sz="2800" dirty="0" smtClean="0">
                          <a:latin typeface="Adobe Caslon Pro" pitchFamily="18" charset="0"/>
                        </a:rPr>
                        <a:t> death</a:t>
                      </a:r>
                      <a:endParaRPr lang="en-US" sz="2800" dirty="0">
                        <a:latin typeface="Adobe Caslon Pro" pitchFamily="18" charset="0"/>
                      </a:endParaRPr>
                    </a:p>
                  </a:txBody>
                  <a:tcPr/>
                </a:tc>
                <a:tc>
                  <a:txBody>
                    <a:bodyPr/>
                    <a:lstStyle/>
                    <a:p>
                      <a:r>
                        <a:rPr lang="en-US" sz="2800" dirty="0" smtClean="0">
                          <a:latin typeface="Adobe Caslon Pro" pitchFamily="18" charset="0"/>
                        </a:rPr>
                        <a:t>Suggested manner</a:t>
                      </a:r>
                      <a:endParaRPr lang="en-US" sz="2800" dirty="0">
                        <a:latin typeface="Adobe Caslon Pro" pitchFamily="18" charset="0"/>
                      </a:endParaRPr>
                    </a:p>
                  </a:txBody>
                  <a:tcPr/>
                </a:tc>
                <a:tc>
                  <a:txBody>
                    <a:bodyPr/>
                    <a:lstStyle/>
                    <a:p>
                      <a:r>
                        <a:rPr lang="en-US" sz="2800" dirty="0" smtClean="0">
                          <a:latin typeface="Adobe Caslon Pro" pitchFamily="18" charset="0"/>
                        </a:rPr>
                        <a:t>Format</a:t>
                      </a:r>
                      <a:endParaRPr lang="en-US" sz="2800" dirty="0">
                        <a:latin typeface="Adobe Caslon Pro" pitchFamily="18" charset="0"/>
                      </a:endParaRPr>
                    </a:p>
                  </a:txBody>
                  <a:tcPr/>
                </a:tc>
              </a:tr>
              <a:tr h="807720">
                <a:tc>
                  <a:txBody>
                    <a:bodyPr/>
                    <a:lstStyle/>
                    <a:p>
                      <a:r>
                        <a:rPr lang="en-US" sz="2400" dirty="0" smtClean="0">
                          <a:latin typeface="Adobe Caslon Pro" pitchFamily="18" charset="0"/>
                        </a:rPr>
                        <a:t>1. Malfunction of a medical device, tool, diagnostic/therapeutic</a:t>
                      </a:r>
                      <a:r>
                        <a:rPr lang="en-US" sz="2400" baseline="0" dirty="0" smtClean="0">
                          <a:latin typeface="Adobe Caslon Pro" pitchFamily="18" charset="0"/>
                        </a:rPr>
                        <a:t> </a:t>
                      </a:r>
                      <a:r>
                        <a:rPr lang="en-US" sz="2400" dirty="0" smtClean="0">
                          <a:latin typeface="Adobe Caslon Pro" pitchFamily="18" charset="0"/>
                        </a:rPr>
                        <a:t>agent</a:t>
                      </a:r>
                      <a:endParaRPr lang="en-US" sz="2400" dirty="0">
                        <a:latin typeface="Adobe Caslon Pro" pitchFamily="18" charset="0"/>
                      </a:endParaRPr>
                    </a:p>
                  </a:txBody>
                  <a:tcPr/>
                </a:tc>
                <a:tc>
                  <a:txBody>
                    <a:bodyPr/>
                    <a:lstStyle/>
                    <a:p>
                      <a:r>
                        <a:rPr lang="en-US" sz="2400" dirty="0" smtClean="0">
                          <a:latin typeface="Adobe Caslon Pro" pitchFamily="18" charset="0"/>
                        </a:rPr>
                        <a:t>Accident</a:t>
                      </a:r>
                      <a:endParaRPr lang="en-US" sz="2400" dirty="0">
                        <a:latin typeface="Adobe Caslon Pro" pitchFamily="18" charset="0"/>
                      </a:endParaRPr>
                    </a:p>
                  </a:txBody>
                  <a:tcPr/>
                </a:tc>
                <a:tc>
                  <a:txBody>
                    <a:bodyPr/>
                    <a:lstStyle/>
                    <a:p>
                      <a:r>
                        <a:rPr lang="en-US" sz="2400" dirty="0" smtClean="0">
                          <a:latin typeface="Adobe Caslon Pro" pitchFamily="18" charset="0"/>
                        </a:rPr>
                        <a:t>S</a:t>
                      </a:r>
                      <a:endParaRPr lang="en-US" sz="2400" dirty="0">
                        <a:latin typeface="Adobe Caslon Pro" pitchFamily="18" charset="0"/>
                      </a:endParaRPr>
                    </a:p>
                  </a:txBody>
                  <a:tcPr/>
                </a:tc>
              </a:tr>
              <a:tr h="838200">
                <a:tc>
                  <a:txBody>
                    <a:bodyPr/>
                    <a:lstStyle/>
                    <a:p>
                      <a:r>
                        <a:rPr lang="en-US" sz="2400" dirty="0" smtClean="0">
                          <a:latin typeface="Adobe Caslon Pro" pitchFamily="18" charset="0"/>
                        </a:rPr>
                        <a:t>2. Incorrect</a:t>
                      </a:r>
                      <a:r>
                        <a:rPr lang="en-US" sz="2400" baseline="0" dirty="0" smtClean="0">
                          <a:latin typeface="Adobe Caslon Pro" pitchFamily="18" charset="0"/>
                        </a:rPr>
                        <a:t> use of a medical device, tool, diagnostic/therapeutic agent</a:t>
                      </a:r>
                      <a:endParaRPr lang="en-US" sz="2400" dirty="0">
                        <a:latin typeface="Adobe Caslon Pro" pitchFamily="18" charset="0"/>
                      </a:endParaRPr>
                    </a:p>
                  </a:txBody>
                  <a:tcPr/>
                </a:tc>
                <a:tc>
                  <a:txBody>
                    <a:bodyPr/>
                    <a:lstStyle/>
                    <a:p>
                      <a:r>
                        <a:rPr lang="en-US" sz="2400" dirty="0" smtClean="0">
                          <a:latin typeface="Adobe Caslon Pro" pitchFamily="18" charset="0"/>
                        </a:rPr>
                        <a:t>Accident</a:t>
                      </a:r>
                      <a:endParaRPr lang="en-US" sz="2400" dirty="0">
                        <a:latin typeface="Adobe Caslon Pro" pitchFamily="18" charset="0"/>
                      </a:endParaRPr>
                    </a:p>
                  </a:txBody>
                  <a:tcPr/>
                </a:tc>
                <a:tc>
                  <a:txBody>
                    <a:bodyPr/>
                    <a:lstStyle/>
                    <a:p>
                      <a:r>
                        <a:rPr lang="en-US" sz="2400" dirty="0" smtClean="0">
                          <a:latin typeface="Adobe Caslon Pro" pitchFamily="18" charset="0"/>
                        </a:rPr>
                        <a:t>S</a:t>
                      </a:r>
                      <a:endParaRPr lang="en-US" sz="2400" dirty="0">
                        <a:latin typeface="Adobe Caslon Pro" pitchFamily="18" charset="0"/>
                      </a:endParaRPr>
                    </a:p>
                  </a:txBody>
                  <a:tcPr/>
                </a:tc>
              </a:tr>
              <a:tr h="762000">
                <a:tc>
                  <a:txBody>
                    <a:bodyPr/>
                    <a:lstStyle/>
                    <a:p>
                      <a:r>
                        <a:rPr lang="en-US" sz="2400" dirty="0" smtClean="0">
                          <a:latin typeface="Adobe Caslon Pro" pitchFamily="18" charset="0"/>
                        </a:rPr>
                        <a:t>3. Rarely occurring complication with</a:t>
                      </a:r>
                      <a:r>
                        <a:rPr lang="en-US" sz="2400" baseline="0" dirty="0" smtClean="0">
                          <a:latin typeface="Adobe Caslon Pro" pitchFamily="18" charset="0"/>
                        </a:rPr>
                        <a:t> recognized untoward potential</a:t>
                      </a:r>
                      <a:endParaRPr lang="en-US" sz="2400" dirty="0">
                        <a:latin typeface="Adobe Caslon Pro" pitchFamily="18" charset="0"/>
                      </a:endParaRPr>
                    </a:p>
                  </a:txBody>
                  <a:tcPr/>
                </a:tc>
                <a:tc>
                  <a:txBody>
                    <a:bodyPr/>
                    <a:lstStyle/>
                    <a:p>
                      <a:r>
                        <a:rPr lang="en-US" sz="2400" dirty="0" smtClean="0">
                          <a:latin typeface="Adobe Caslon Pro" pitchFamily="18" charset="0"/>
                        </a:rPr>
                        <a:t>Variable</a:t>
                      </a:r>
                      <a:endParaRPr lang="en-US" sz="2400" dirty="0">
                        <a:latin typeface="Adobe Caslon Pro" pitchFamily="18" charset="0"/>
                      </a:endParaRPr>
                    </a:p>
                  </a:txBody>
                  <a:tcPr/>
                </a:tc>
                <a:tc>
                  <a:txBody>
                    <a:bodyPr/>
                    <a:lstStyle/>
                    <a:p>
                      <a:r>
                        <a:rPr lang="en-US" sz="2400" dirty="0" smtClean="0">
                          <a:latin typeface="Adobe Caslon Pro" pitchFamily="18" charset="0"/>
                        </a:rPr>
                        <a:t>S/C</a:t>
                      </a:r>
                      <a:endParaRPr lang="en-US" sz="2400" dirty="0">
                        <a:latin typeface="Adobe Caslon Pro" pitchFamily="18" charset="0"/>
                      </a:endParaRPr>
                    </a:p>
                  </a:txBody>
                  <a:tcPr/>
                </a:tc>
              </a:tr>
              <a:tr h="555894">
                <a:tc>
                  <a:txBody>
                    <a:bodyPr/>
                    <a:lstStyle/>
                    <a:p>
                      <a:r>
                        <a:rPr lang="en-US" sz="2400" dirty="0" smtClean="0">
                          <a:latin typeface="Adobe Caslon Pro" pitchFamily="18" charset="0"/>
                        </a:rPr>
                        <a:t>4. Unanticipated complication</a:t>
                      </a:r>
                      <a:endParaRPr lang="en-US" sz="2400" dirty="0">
                        <a:latin typeface="Adobe Caslon Pro" pitchFamily="18" charset="0"/>
                      </a:endParaRPr>
                    </a:p>
                  </a:txBody>
                  <a:tcPr/>
                </a:tc>
                <a:tc>
                  <a:txBody>
                    <a:bodyPr/>
                    <a:lstStyle/>
                    <a:p>
                      <a:r>
                        <a:rPr lang="en-US" sz="2400" dirty="0" smtClean="0">
                          <a:latin typeface="Adobe Caslon Pro" pitchFamily="18" charset="0"/>
                        </a:rPr>
                        <a:t>Variable</a:t>
                      </a:r>
                      <a:endParaRPr lang="en-US" sz="2400" dirty="0">
                        <a:latin typeface="Adobe Caslon Pro" pitchFamily="18" charset="0"/>
                      </a:endParaRPr>
                    </a:p>
                  </a:txBody>
                  <a:tcPr/>
                </a:tc>
                <a:tc>
                  <a:txBody>
                    <a:bodyPr/>
                    <a:lstStyle/>
                    <a:p>
                      <a:r>
                        <a:rPr lang="en-US" sz="2400" dirty="0" smtClean="0">
                          <a:latin typeface="Adobe Caslon Pro" pitchFamily="18" charset="0"/>
                        </a:rPr>
                        <a:t>S/C</a:t>
                      </a:r>
                      <a:endParaRPr lang="en-US" sz="2400" dirty="0">
                        <a:latin typeface="Adobe Caslon Pro"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Autofit/>
          </a:bodyPr>
          <a:lstStyle/>
          <a:p>
            <a:pPr algn="l"/>
            <a:r>
              <a:rPr lang="en-US" sz="2800" dirty="0" smtClean="0">
                <a:solidFill>
                  <a:schemeClr val="tx1"/>
                </a:solidFill>
                <a:latin typeface="Adobe Garamond Pro Bold" pitchFamily="18" charset="0"/>
              </a:rPr>
              <a:t>General guidelines for classifying manner of death</a:t>
            </a:r>
            <a:endParaRPr lang="en-US" sz="2800" dirty="0">
              <a:solidFill>
                <a:schemeClr val="tx1"/>
              </a:solidFill>
              <a:latin typeface="Adobe Garamond Pro Bold"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836744"/>
              </p:ext>
            </p:extLst>
          </p:nvPr>
        </p:nvGraphicFramePr>
        <p:xfrm>
          <a:off x="381000" y="838200"/>
          <a:ext cx="8382000" cy="5029200"/>
        </p:xfrm>
        <a:graphic>
          <a:graphicData uri="http://schemas.openxmlformats.org/drawingml/2006/table">
            <a:tbl>
              <a:tblPr firstRow="1" bandRow="1">
                <a:tableStyleId>{5C22544A-7EE6-4342-B048-85BDC9FD1C3A}</a:tableStyleId>
              </a:tblPr>
              <a:tblGrid>
                <a:gridCol w="4724401"/>
                <a:gridCol w="2209800"/>
                <a:gridCol w="1447799"/>
              </a:tblGrid>
              <a:tr h="877350">
                <a:tc>
                  <a:txBody>
                    <a:bodyPr/>
                    <a:lstStyle/>
                    <a:p>
                      <a:r>
                        <a:rPr lang="en-US" sz="2400" dirty="0" smtClean="0">
                          <a:latin typeface="Adobe Caslon Pro" pitchFamily="18" charset="0"/>
                        </a:rPr>
                        <a:t>Class of </a:t>
                      </a:r>
                      <a:r>
                        <a:rPr lang="en-US" sz="2400" b="0" dirty="0" smtClean="0">
                          <a:latin typeface="Adobe Caslon Pro" pitchFamily="18" charset="0"/>
                        </a:rPr>
                        <a:t>periprocedural</a:t>
                      </a:r>
                      <a:r>
                        <a:rPr lang="en-US" sz="2400" dirty="0" smtClean="0">
                          <a:latin typeface="Adobe Caslon Pro" pitchFamily="18" charset="0"/>
                        </a:rPr>
                        <a:t> death</a:t>
                      </a:r>
                      <a:endParaRPr lang="en-US" sz="2400" dirty="0">
                        <a:latin typeface="Adobe Caslon Pro" pitchFamily="18" charset="0"/>
                      </a:endParaRPr>
                    </a:p>
                  </a:txBody>
                  <a:tcPr/>
                </a:tc>
                <a:tc>
                  <a:txBody>
                    <a:bodyPr/>
                    <a:lstStyle/>
                    <a:p>
                      <a:r>
                        <a:rPr lang="en-US" sz="2400" dirty="0" smtClean="0">
                          <a:latin typeface="Adobe Caslon Pro" pitchFamily="18" charset="0"/>
                        </a:rPr>
                        <a:t>Suggested manner</a:t>
                      </a:r>
                      <a:endParaRPr lang="en-US" sz="2400" dirty="0">
                        <a:latin typeface="Adobe Caslon Pro" pitchFamily="18" charset="0"/>
                      </a:endParaRPr>
                    </a:p>
                  </a:txBody>
                  <a:tcPr/>
                </a:tc>
                <a:tc>
                  <a:txBody>
                    <a:bodyPr/>
                    <a:lstStyle/>
                    <a:p>
                      <a:r>
                        <a:rPr lang="en-US" sz="2400" dirty="0" smtClean="0">
                          <a:latin typeface="Adobe Caslon Pro" pitchFamily="18" charset="0"/>
                        </a:rPr>
                        <a:t>Format</a:t>
                      </a:r>
                      <a:endParaRPr lang="en-US" sz="2400" dirty="0">
                        <a:latin typeface="Adobe Caslon Pro" pitchFamily="18" charset="0"/>
                      </a:endParaRPr>
                    </a:p>
                  </a:txBody>
                  <a:tcPr/>
                </a:tc>
              </a:tr>
              <a:tr h="1217789">
                <a:tc>
                  <a:txBody>
                    <a:bodyPr/>
                    <a:lstStyle/>
                    <a:p>
                      <a:r>
                        <a:rPr lang="en-US" sz="2400" dirty="0" smtClean="0">
                          <a:latin typeface="Adobe Caslon Pro" pitchFamily="18" charset="0"/>
                        </a:rPr>
                        <a:t>5. Reasonably anticipated outcome  of necessary medical therapy</a:t>
                      </a:r>
                      <a:endParaRPr lang="en-US" sz="2400" dirty="0">
                        <a:latin typeface="Adobe Caslon Pro" pitchFamily="18" charset="0"/>
                      </a:endParaRPr>
                    </a:p>
                  </a:txBody>
                  <a:tcPr/>
                </a:tc>
                <a:tc>
                  <a:txBody>
                    <a:bodyPr/>
                    <a:lstStyle/>
                    <a:p>
                      <a:r>
                        <a:rPr lang="en-US" sz="2400" dirty="0" smtClean="0">
                          <a:latin typeface="Adobe Caslon Pro" pitchFamily="18" charset="0"/>
                        </a:rPr>
                        <a:t>Natural</a:t>
                      </a:r>
                      <a:endParaRPr lang="en-US" sz="2400" dirty="0">
                        <a:latin typeface="Adobe Caslon Pro" pitchFamily="18" charset="0"/>
                      </a:endParaRPr>
                    </a:p>
                  </a:txBody>
                  <a:tcPr/>
                </a:tc>
                <a:tc>
                  <a:txBody>
                    <a:bodyPr/>
                    <a:lstStyle/>
                    <a:p>
                      <a:r>
                        <a:rPr lang="en-US" sz="2400" dirty="0" smtClean="0">
                          <a:latin typeface="Adobe Caslon Pro" pitchFamily="18" charset="0"/>
                        </a:rPr>
                        <a:t>C</a:t>
                      </a:r>
                      <a:endParaRPr lang="en-US" sz="2400" dirty="0">
                        <a:latin typeface="Adobe Caslon Pro" pitchFamily="18" charset="0"/>
                      </a:endParaRPr>
                    </a:p>
                  </a:txBody>
                  <a:tcPr/>
                </a:tc>
              </a:tr>
              <a:tr h="1217789">
                <a:tc>
                  <a:txBody>
                    <a:bodyPr/>
                    <a:lstStyle/>
                    <a:p>
                      <a:r>
                        <a:rPr lang="en-US" sz="2400" dirty="0" smtClean="0">
                          <a:latin typeface="Adobe Caslon Pro" pitchFamily="18" charset="0"/>
                        </a:rPr>
                        <a:t>6. Inherent and accepted risk of invasive procedure or surgery</a:t>
                      </a:r>
                      <a:endParaRPr lang="en-US" sz="2400" dirty="0">
                        <a:latin typeface="Adobe Caslon Pro" pitchFamily="18" charset="0"/>
                      </a:endParaRPr>
                    </a:p>
                  </a:txBody>
                  <a:tcPr/>
                </a:tc>
                <a:tc>
                  <a:txBody>
                    <a:bodyPr/>
                    <a:lstStyle/>
                    <a:p>
                      <a:r>
                        <a:rPr lang="en-US" sz="2400" dirty="0" smtClean="0">
                          <a:latin typeface="Adobe Caslon Pro" pitchFamily="18" charset="0"/>
                        </a:rPr>
                        <a:t>Natural</a:t>
                      </a:r>
                      <a:endParaRPr lang="en-US" sz="2400" dirty="0">
                        <a:latin typeface="Adobe Caslon Pro" pitchFamily="18" charset="0"/>
                      </a:endParaRPr>
                    </a:p>
                  </a:txBody>
                  <a:tcPr/>
                </a:tc>
                <a:tc>
                  <a:txBody>
                    <a:bodyPr/>
                    <a:lstStyle/>
                    <a:p>
                      <a:r>
                        <a:rPr lang="en-US" sz="2400" dirty="0" smtClean="0">
                          <a:latin typeface="Adobe Caslon Pro" pitchFamily="18" charset="0"/>
                        </a:rPr>
                        <a:t>C</a:t>
                      </a:r>
                      <a:endParaRPr lang="en-US" sz="2400" dirty="0">
                        <a:latin typeface="Adobe Caslon Pro" pitchFamily="18" charset="0"/>
                      </a:endParaRPr>
                    </a:p>
                  </a:txBody>
                  <a:tcPr/>
                </a:tc>
              </a:tr>
              <a:tr h="877350">
                <a:tc>
                  <a:txBody>
                    <a:bodyPr/>
                    <a:lstStyle/>
                    <a:p>
                      <a:r>
                        <a:rPr lang="en-US" sz="2400" dirty="0" smtClean="0">
                          <a:latin typeface="Adobe Caslon Pro" pitchFamily="18" charset="0"/>
                        </a:rPr>
                        <a:t>7. Nonspecific stresses of a procedure not in another class</a:t>
                      </a:r>
                      <a:endParaRPr lang="en-US" sz="2400" dirty="0">
                        <a:latin typeface="Adobe Caslon Pro" pitchFamily="18" charset="0"/>
                      </a:endParaRPr>
                    </a:p>
                  </a:txBody>
                  <a:tcPr/>
                </a:tc>
                <a:tc>
                  <a:txBody>
                    <a:bodyPr/>
                    <a:lstStyle/>
                    <a:p>
                      <a:r>
                        <a:rPr lang="en-US" sz="2400" dirty="0" smtClean="0">
                          <a:latin typeface="Adobe Caslon Pro" pitchFamily="18" charset="0"/>
                        </a:rPr>
                        <a:t>Natural</a:t>
                      </a:r>
                      <a:endParaRPr lang="en-US" sz="2400" dirty="0">
                        <a:latin typeface="Adobe Caslon Pro" pitchFamily="18" charset="0"/>
                      </a:endParaRPr>
                    </a:p>
                  </a:txBody>
                  <a:tcPr/>
                </a:tc>
                <a:tc>
                  <a:txBody>
                    <a:bodyPr/>
                    <a:lstStyle/>
                    <a:p>
                      <a:r>
                        <a:rPr lang="en-US" sz="2400" dirty="0" smtClean="0">
                          <a:latin typeface="Adobe Caslon Pro" pitchFamily="18" charset="0"/>
                        </a:rPr>
                        <a:t>C</a:t>
                      </a:r>
                      <a:endParaRPr lang="en-US" sz="2400" dirty="0">
                        <a:latin typeface="Adobe Caslon Pro" pitchFamily="18" charset="0"/>
                      </a:endParaRPr>
                    </a:p>
                  </a:txBody>
                  <a:tcPr/>
                </a:tc>
              </a:tr>
              <a:tr h="838922">
                <a:tc>
                  <a:txBody>
                    <a:bodyPr/>
                    <a:lstStyle/>
                    <a:p>
                      <a:r>
                        <a:rPr lang="en-US" sz="2400" dirty="0" smtClean="0">
                          <a:latin typeface="Adobe Caslon Pro" pitchFamily="18" charset="0"/>
                        </a:rPr>
                        <a:t>8. Periprocedural death not otherwise classifiable</a:t>
                      </a:r>
                      <a:endParaRPr lang="en-US" sz="2400" dirty="0">
                        <a:latin typeface="Adobe Caslon Pro" pitchFamily="18" charset="0"/>
                      </a:endParaRPr>
                    </a:p>
                  </a:txBody>
                  <a:tcPr/>
                </a:tc>
                <a:tc>
                  <a:txBody>
                    <a:bodyPr/>
                    <a:lstStyle/>
                    <a:p>
                      <a:r>
                        <a:rPr lang="en-US" sz="2400" dirty="0" smtClean="0">
                          <a:latin typeface="Adobe Caslon Pro" pitchFamily="18" charset="0"/>
                        </a:rPr>
                        <a:t>Undetermined</a:t>
                      </a:r>
                      <a:endParaRPr lang="en-US" sz="2400" dirty="0">
                        <a:latin typeface="Adobe Caslon Pro" pitchFamily="18" charset="0"/>
                      </a:endParaRPr>
                    </a:p>
                  </a:txBody>
                  <a:tcPr/>
                </a:tc>
                <a:tc>
                  <a:txBody>
                    <a:bodyPr/>
                    <a:lstStyle/>
                    <a:p>
                      <a:r>
                        <a:rPr lang="en-US" sz="2400" dirty="0" smtClean="0">
                          <a:latin typeface="Adobe Caslon Pro" pitchFamily="18" charset="0"/>
                        </a:rPr>
                        <a:t>C</a:t>
                      </a:r>
                      <a:endParaRPr lang="en-US" sz="2400" dirty="0">
                        <a:latin typeface="Adobe Caslon Pro"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l"/>
            <a:r>
              <a:rPr lang="en-US" sz="3200" dirty="0" smtClean="0">
                <a:solidFill>
                  <a:schemeClr val="tx1"/>
                </a:solidFill>
                <a:latin typeface="Adobe Garamond Pro Bold" pitchFamily="18" charset="0"/>
              </a:rPr>
              <a:t>Sample cause-of-death statements</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Adobe Caslon Pro" pitchFamily="18" charset="0"/>
              </a:rPr>
              <a:t>The following case samples are based on the eight classifications of periprocedural deaths.</a:t>
            </a:r>
          </a:p>
          <a:p>
            <a:pPr algn="just">
              <a:buNone/>
            </a:pPr>
            <a:endParaRPr lang="en-US" sz="1000" dirty="0" smtClean="0">
              <a:latin typeface="Adobe Caslon Pro" pitchFamily="18" charset="0"/>
            </a:endParaRPr>
          </a:p>
          <a:p>
            <a:pPr algn="just">
              <a:buNone/>
            </a:pPr>
            <a:r>
              <a:rPr lang="en-US" sz="2800" dirty="0" smtClean="0">
                <a:latin typeface="Adobe Caslon Pro" pitchFamily="18" charset="0"/>
              </a:rPr>
              <a:t>The examples can serve as templates which may be used for other types of periprocedural death that fall into the same class as a given example.</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Adobe Garamond Pro Bold" pitchFamily="18" charset="0"/>
              </a:rPr>
              <a:t>Class 1: Malfunction of a medical device, tool, dx/rx agent</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algn="just">
              <a:buNone/>
            </a:pPr>
            <a:r>
              <a:rPr lang="en-US" sz="2800" dirty="0" smtClean="0">
                <a:latin typeface="Adobe Caslon Pro" pitchFamily="18" charset="0"/>
              </a:rPr>
              <a:t>A 65-year old male patient had metastatic adenocarcinoma of the prostate and was on morphine drip with an infusion pump. The roller on the pump was defective and tore the tubing, pumping air into the patient and producing fatal air embolism. </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normAutofit/>
          </a:bodyPr>
          <a:lstStyle/>
          <a:p>
            <a:r>
              <a:rPr lang="en-US" sz="3200" dirty="0">
                <a:solidFill>
                  <a:schemeClr val="tx1"/>
                </a:solidFill>
                <a:latin typeface="Adobe Garamond Pro Bold" pitchFamily="18" charset="0"/>
              </a:rPr>
              <a:t>Class 1: Malfunction of a medical device, tool, dx/</a:t>
            </a:r>
            <a:r>
              <a:rPr lang="en-US" sz="3200" dirty="0" err="1">
                <a:solidFill>
                  <a:schemeClr val="tx1"/>
                </a:solidFill>
                <a:latin typeface="Adobe Garamond Pro Bold" pitchFamily="18" charset="0"/>
              </a:rPr>
              <a:t>rx</a:t>
            </a:r>
            <a:r>
              <a:rPr lang="en-US" sz="3200" dirty="0">
                <a:solidFill>
                  <a:schemeClr val="tx1"/>
                </a:solidFill>
                <a:latin typeface="Adobe Garamond Pro Bold" pitchFamily="18" charset="0"/>
              </a:rPr>
              <a:t> agent</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547502" cy="4267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0216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tx1"/>
                </a:solidFill>
                <a:latin typeface="Adobe Garamond Pro Bold" pitchFamily="18" charset="0"/>
              </a:rPr>
              <a:t>Class 1: Malfunction of a medical device, tool, dx/</a:t>
            </a:r>
            <a:r>
              <a:rPr lang="en-US" sz="3200" dirty="0" err="1">
                <a:solidFill>
                  <a:schemeClr val="tx1"/>
                </a:solidFill>
                <a:latin typeface="Adobe Garamond Pro Bold" pitchFamily="18" charset="0"/>
              </a:rPr>
              <a:t>rx</a:t>
            </a:r>
            <a:r>
              <a:rPr lang="en-US" sz="3200" dirty="0">
                <a:solidFill>
                  <a:schemeClr val="tx1"/>
                </a:solidFill>
                <a:latin typeface="Adobe Garamond Pro Bold" pitchFamily="18" charset="0"/>
              </a:rPr>
              <a:t> agent</a:t>
            </a: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770665291"/>
              </p:ext>
            </p:extLst>
          </p:nvPr>
        </p:nvGraphicFramePr>
        <p:xfrm>
          <a:off x="457200" y="1524000"/>
          <a:ext cx="8229600" cy="4267198"/>
        </p:xfrm>
        <a:graphic>
          <a:graphicData uri="http://schemas.openxmlformats.org/drawingml/2006/table">
            <a:tbl>
              <a:tblPr firstRow="1" bandRow="1">
                <a:tableStyleId>{5C22544A-7EE6-4342-B048-85BDC9FD1C3A}</a:tableStyleId>
              </a:tblPr>
              <a:tblGrid>
                <a:gridCol w="5943600"/>
                <a:gridCol w="2286000"/>
              </a:tblGrid>
              <a:tr h="965247">
                <a:tc>
                  <a:txBody>
                    <a:bodyPr/>
                    <a:lstStyle/>
                    <a:p>
                      <a:r>
                        <a:rPr lang="en-US" sz="2800" dirty="0" smtClean="0"/>
                        <a:t>Part I</a:t>
                      </a:r>
                      <a:endParaRPr lang="en-US" sz="2800" dirty="0"/>
                    </a:p>
                  </a:txBody>
                  <a:tcPr/>
                </a:tc>
                <a:tc>
                  <a:txBody>
                    <a:bodyPr/>
                    <a:lstStyle/>
                    <a:p>
                      <a:r>
                        <a:rPr lang="en-US" sz="2800" dirty="0" smtClean="0"/>
                        <a:t>Time Interval</a:t>
                      </a:r>
                      <a:endParaRPr lang="en-US" sz="2800" dirty="0"/>
                    </a:p>
                  </a:txBody>
                  <a:tcPr/>
                </a:tc>
              </a:tr>
              <a:tr h="847466">
                <a:tc>
                  <a:txBody>
                    <a:bodyPr/>
                    <a:lstStyle/>
                    <a:p>
                      <a:r>
                        <a:rPr lang="en-US" sz="2800" dirty="0" smtClean="0"/>
                        <a:t>a. Intravenous</a:t>
                      </a:r>
                      <a:r>
                        <a:rPr lang="en-US" sz="2800" baseline="0" dirty="0" smtClean="0"/>
                        <a:t> air embolism</a:t>
                      </a:r>
                      <a:endParaRPr lang="en-US" sz="2800" dirty="0"/>
                    </a:p>
                  </a:txBody>
                  <a:tcPr/>
                </a:tc>
                <a:tc>
                  <a:txBody>
                    <a:bodyPr/>
                    <a:lstStyle/>
                    <a:p>
                      <a:r>
                        <a:rPr lang="en-US" sz="2800" dirty="0" smtClean="0"/>
                        <a:t>Minutes</a:t>
                      </a:r>
                      <a:endParaRPr lang="en-US" sz="2800" dirty="0"/>
                    </a:p>
                  </a:txBody>
                  <a:tcPr/>
                </a:tc>
              </a:tr>
              <a:tr h="965247">
                <a:tc>
                  <a:txBody>
                    <a:bodyPr/>
                    <a:lstStyle/>
                    <a:p>
                      <a:r>
                        <a:rPr lang="en-US" sz="2800" dirty="0" smtClean="0"/>
                        <a:t>b. Peritherapeutic</a:t>
                      </a:r>
                      <a:r>
                        <a:rPr lang="en-US" sz="2800" baseline="0" dirty="0" smtClean="0"/>
                        <a:t> injury by analgesia infusion pump</a:t>
                      </a:r>
                      <a:endParaRPr lang="en-US" sz="2800" dirty="0"/>
                    </a:p>
                  </a:txBody>
                  <a:tcPr/>
                </a:tc>
                <a:tc>
                  <a:txBody>
                    <a:bodyPr/>
                    <a:lstStyle/>
                    <a:p>
                      <a:r>
                        <a:rPr lang="en-US" sz="2800" dirty="0" smtClean="0"/>
                        <a:t>Minutes</a:t>
                      </a:r>
                      <a:endParaRPr lang="en-US" sz="2800" dirty="0"/>
                    </a:p>
                  </a:txBody>
                  <a:tcPr/>
                </a:tc>
              </a:tr>
              <a:tr h="523991">
                <a:tc>
                  <a:txBody>
                    <a:bodyPr/>
                    <a:lstStyle/>
                    <a:p>
                      <a:r>
                        <a:rPr lang="en-US" sz="2800" dirty="0" smtClean="0"/>
                        <a:t>c.</a:t>
                      </a:r>
                      <a:endParaRPr lang="en-US" sz="2800" dirty="0"/>
                    </a:p>
                  </a:txBody>
                  <a:tcPr/>
                </a:tc>
                <a:tc>
                  <a:txBody>
                    <a:bodyPr/>
                    <a:lstStyle/>
                    <a:p>
                      <a:endParaRPr lang="en-US" sz="2800" dirty="0"/>
                    </a:p>
                  </a:txBody>
                  <a:tcPr/>
                </a:tc>
              </a:tr>
              <a:tr h="965247">
                <a:tc gridSpan="2">
                  <a:txBody>
                    <a:bodyPr/>
                    <a:lstStyle/>
                    <a:p>
                      <a:r>
                        <a:rPr lang="en-US" sz="2800" dirty="0" smtClean="0"/>
                        <a:t>Part II</a:t>
                      </a:r>
                    </a:p>
                    <a:p>
                      <a:r>
                        <a:rPr lang="en-US" sz="2800" dirty="0" smtClean="0"/>
                        <a:t>Metastatic adenocarcinoma of the prostate</a:t>
                      </a:r>
                      <a:endParaRPr lang="en-US" sz="2800" dirty="0"/>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tx1"/>
                </a:solidFill>
                <a:latin typeface="Adobe Garamond Pro Bold" pitchFamily="18" charset="0"/>
              </a:rPr>
              <a:t>2. Incorrect use of a medical device, tool, diagnostic/therapeutic agent</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676400"/>
            <a:ext cx="8229600" cy="4572000"/>
          </a:xfrm>
        </p:spPr>
        <p:txBody>
          <a:bodyPr>
            <a:normAutofit/>
          </a:bodyPr>
          <a:lstStyle/>
          <a:p>
            <a:pPr algn="just">
              <a:buNone/>
            </a:pPr>
            <a:r>
              <a:rPr lang="en-US" dirty="0" smtClean="0">
                <a:latin typeface="Adobe Caslon Pro" pitchFamily="18" charset="0"/>
              </a:rPr>
              <a:t>A 50-year old man was undergoing retrograde pancreatic endoscopy for biliary tree problems when the physician inadvertently pushed the wrong button and instilled gas instead of water, causing dissection of gas into tissues and fatal gas embolism. Autopsy confirmed gas embolism and a common duct stone.</a:t>
            </a:r>
            <a:endParaRPr lang="en-US" dirty="0">
              <a:latin typeface="Adobe Caslon Pro"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tx1"/>
                </a:solidFill>
                <a:latin typeface="Adobe Garamond Pro Bold" pitchFamily="18" charset="0"/>
              </a:rPr>
              <a:t>2. Incorrect use of a medical device, tool, diagnostic/therapeutic agent</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331679231"/>
              </p:ext>
            </p:extLst>
          </p:nvPr>
        </p:nvGraphicFramePr>
        <p:xfrm>
          <a:off x="457200" y="1752601"/>
          <a:ext cx="8153400" cy="3870960"/>
        </p:xfrm>
        <a:graphic>
          <a:graphicData uri="http://schemas.openxmlformats.org/drawingml/2006/table">
            <a:tbl>
              <a:tblPr firstRow="1" bandRow="1">
                <a:tableStyleId>{5C22544A-7EE6-4342-B048-85BDC9FD1C3A}</a:tableStyleId>
              </a:tblPr>
              <a:tblGrid>
                <a:gridCol w="6096000"/>
                <a:gridCol w="2057400"/>
              </a:tblGrid>
              <a:tr h="896301">
                <a:tc>
                  <a:txBody>
                    <a:bodyPr/>
                    <a:lstStyle/>
                    <a:p>
                      <a:r>
                        <a:rPr lang="en-US" sz="2800" dirty="0" smtClean="0">
                          <a:latin typeface="Adobe Caslon Pro" pitchFamily="18" charset="0"/>
                        </a:rPr>
                        <a:t>Part I</a:t>
                      </a:r>
                      <a:endParaRPr lang="en-US" sz="2800" dirty="0">
                        <a:latin typeface="Adobe Caslon Pro" pitchFamily="18" charset="0"/>
                      </a:endParaRPr>
                    </a:p>
                  </a:txBody>
                  <a:tcPr/>
                </a:tc>
                <a:tc>
                  <a:txBody>
                    <a:bodyPr/>
                    <a:lstStyle/>
                    <a:p>
                      <a:r>
                        <a:rPr lang="en-US" sz="2800" dirty="0" smtClean="0">
                          <a:latin typeface="Adobe Caslon Pro" pitchFamily="18" charset="0"/>
                        </a:rPr>
                        <a:t>Time Interval</a:t>
                      </a:r>
                      <a:endParaRPr lang="en-US" sz="2800" dirty="0">
                        <a:latin typeface="Adobe Caslon Pro" pitchFamily="18" charset="0"/>
                      </a:endParaRPr>
                    </a:p>
                  </a:txBody>
                  <a:tcPr/>
                </a:tc>
              </a:tr>
              <a:tr h="502919">
                <a:tc>
                  <a:txBody>
                    <a:bodyPr/>
                    <a:lstStyle/>
                    <a:p>
                      <a:r>
                        <a:rPr lang="en-US" sz="2800" dirty="0" smtClean="0">
                          <a:latin typeface="Adobe Caslon Pro" pitchFamily="18" charset="0"/>
                        </a:rPr>
                        <a:t>a. Gas</a:t>
                      </a:r>
                      <a:r>
                        <a:rPr lang="en-US" sz="2800" baseline="0" dirty="0" smtClean="0">
                          <a:latin typeface="Adobe Caslon Pro" pitchFamily="18" charset="0"/>
                        </a:rPr>
                        <a:t> embolism</a:t>
                      </a:r>
                      <a:endParaRPr lang="en-US" sz="2800" dirty="0">
                        <a:latin typeface="Adobe Caslon Pro" pitchFamily="18" charset="0"/>
                      </a:endParaRPr>
                    </a:p>
                  </a:txBody>
                  <a:tcPr/>
                </a:tc>
                <a:tc>
                  <a:txBody>
                    <a:bodyPr/>
                    <a:lstStyle/>
                    <a:p>
                      <a:r>
                        <a:rPr lang="en-US" sz="2800" dirty="0" smtClean="0">
                          <a:latin typeface="Adobe Caslon Pro" pitchFamily="18" charset="0"/>
                        </a:rPr>
                        <a:t>Minutes</a:t>
                      </a:r>
                      <a:endParaRPr lang="en-US" sz="2800" dirty="0">
                        <a:latin typeface="Adobe Caslon Pro" pitchFamily="18" charset="0"/>
                      </a:endParaRPr>
                    </a:p>
                  </a:txBody>
                  <a:tcPr/>
                </a:tc>
              </a:tr>
              <a:tr h="896301">
                <a:tc>
                  <a:txBody>
                    <a:bodyPr/>
                    <a:lstStyle/>
                    <a:p>
                      <a:r>
                        <a:rPr lang="en-US" sz="2800" dirty="0" smtClean="0">
                          <a:latin typeface="Adobe Caslon Pro" pitchFamily="18" charset="0"/>
                        </a:rPr>
                        <a:t>b. Periprocedural</a:t>
                      </a:r>
                      <a:r>
                        <a:rPr lang="en-US" sz="2800" baseline="0" dirty="0" smtClean="0">
                          <a:latin typeface="Adobe Caslon Pro" pitchFamily="18" charset="0"/>
                        </a:rPr>
                        <a:t> injury during diagnostic endoscopy</a:t>
                      </a:r>
                      <a:endParaRPr lang="en-US" sz="2800" dirty="0">
                        <a:latin typeface="Adobe Caslon Pro" pitchFamily="18" charset="0"/>
                      </a:endParaRPr>
                    </a:p>
                  </a:txBody>
                  <a:tcPr/>
                </a:tc>
                <a:tc>
                  <a:txBody>
                    <a:bodyPr/>
                    <a:lstStyle/>
                    <a:p>
                      <a:r>
                        <a:rPr lang="en-US" sz="2800" dirty="0" smtClean="0">
                          <a:latin typeface="Adobe Caslon Pro" pitchFamily="18" charset="0"/>
                        </a:rPr>
                        <a:t>Minutes</a:t>
                      </a:r>
                      <a:endParaRPr lang="en-US" sz="2800" dirty="0">
                        <a:latin typeface="Adobe Caslon Pro" pitchFamily="18" charset="0"/>
                      </a:endParaRPr>
                    </a:p>
                  </a:txBody>
                  <a:tcPr/>
                </a:tc>
              </a:tr>
              <a:tr h="486564">
                <a:tc>
                  <a:txBody>
                    <a:bodyPr/>
                    <a:lstStyle/>
                    <a:p>
                      <a:r>
                        <a:rPr lang="en-US" sz="2800" dirty="0" smtClean="0">
                          <a:latin typeface="Adobe Caslon Pro" pitchFamily="18" charset="0"/>
                        </a:rPr>
                        <a:t>c.</a:t>
                      </a:r>
                      <a:endParaRPr lang="en-US" sz="2800" dirty="0">
                        <a:latin typeface="Adobe Caslon Pro" pitchFamily="18" charset="0"/>
                      </a:endParaRPr>
                    </a:p>
                  </a:txBody>
                  <a:tcPr/>
                </a:tc>
                <a:tc>
                  <a:txBody>
                    <a:bodyPr/>
                    <a:lstStyle/>
                    <a:p>
                      <a:endParaRPr lang="en-US" sz="2800" dirty="0">
                        <a:latin typeface="Adobe Caslon Pro" pitchFamily="18" charset="0"/>
                      </a:endParaRPr>
                    </a:p>
                  </a:txBody>
                  <a:tcPr/>
                </a:tc>
              </a:tr>
              <a:tr h="896301">
                <a:tc gridSpan="2">
                  <a:txBody>
                    <a:bodyPr/>
                    <a:lstStyle/>
                    <a:p>
                      <a:r>
                        <a:rPr lang="en-US" sz="2800" dirty="0" smtClean="0">
                          <a:latin typeface="Adobe Caslon Pro" pitchFamily="18" charset="0"/>
                        </a:rPr>
                        <a:t>Part II</a:t>
                      </a:r>
                    </a:p>
                    <a:p>
                      <a:r>
                        <a:rPr lang="en-US" sz="2800" dirty="0" smtClean="0">
                          <a:latin typeface="Adobe Caslon Pro" pitchFamily="18" charset="0"/>
                        </a:rPr>
                        <a:t>Choledocholithiasis</a:t>
                      </a:r>
                      <a:r>
                        <a:rPr lang="en-US" sz="2800" baseline="0" dirty="0" smtClean="0">
                          <a:latin typeface="Adobe Caslon Pro" pitchFamily="18" charset="0"/>
                        </a:rPr>
                        <a:t> with biliary obstruction</a:t>
                      </a:r>
                      <a:endParaRPr lang="en-US" sz="2800" dirty="0">
                        <a:latin typeface="Adobe Caslon Pro" pitchFamily="18" charset="0"/>
                      </a:endParaRP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73563"/>
          </a:xfrm>
        </p:spPr>
        <p:txBody>
          <a:bodyPr>
            <a:normAutofit/>
          </a:bodyPr>
          <a:lstStyle/>
          <a:p>
            <a:r>
              <a:rPr lang="en-US" sz="2800" dirty="0" smtClean="0">
                <a:latin typeface="Adobe Caslon Pro" pitchFamily="18" charset="0"/>
              </a:rPr>
              <a:t>Such words as “misadventure” and “iatrogenic” may connote negligence</a:t>
            </a:r>
            <a:r>
              <a:rPr lang="en-US" sz="2800" dirty="0" smtClean="0">
                <a:latin typeface="Adobe Caslon Pro" pitchFamily="18" charset="0"/>
              </a:rPr>
              <a:t>.</a:t>
            </a:r>
          </a:p>
          <a:p>
            <a:endParaRPr lang="en-US" sz="1000" dirty="0" smtClean="0">
              <a:latin typeface="Adobe Caslon Pro" pitchFamily="18" charset="0"/>
            </a:endParaRPr>
          </a:p>
          <a:p>
            <a:r>
              <a:rPr lang="en-US" sz="2800" dirty="0" smtClean="0">
                <a:latin typeface="Adobe Caslon Pro" pitchFamily="18" charset="0"/>
              </a:rPr>
              <a:t>Many procedural deaths, however, do not involve negligence, mistake, or culpability</a:t>
            </a:r>
            <a:r>
              <a:rPr lang="en-US" sz="2800" dirty="0" smtClean="0">
                <a:latin typeface="Adobe Caslon Pro" pitchFamily="18" charset="0"/>
              </a:rPr>
              <a:t>.</a:t>
            </a:r>
          </a:p>
          <a:p>
            <a:endParaRPr lang="en-US" sz="1000" dirty="0" smtClean="0">
              <a:latin typeface="Adobe Caslon Pro" pitchFamily="18" charset="0"/>
            </a:endParaRPr>
          </a:p>
          <a:p>
            <a:r>
              <a:rPr lang="en-US" sz="2800" dirty="0" smtClean="0">
                <a:latin typeface="Adobe Caslon Pro" pitchFamily="18" charset="0"/>
              </a:rPr>
              <a:t>It is recognized that the approach to certifying such deaths varies and the certifier must have the liberty to write cause-of-death statements which best meet their needs in a particular case</a:t>
            </a:r>
            <a:r>
              <a:rPr lang="en-US" sz="2800" dirty="0" smtClean="0"/>
              <a:t>. </a:t>
            </a:r>
          </a:p>
        </p:txBody>
      </p:sp>
      <p:sp>
        <p:nvSpPr>
          <p:cNvPr id="4" name="Title 1"/>
          <p:cNvSpPr>
            <a:spLocks noGrp="1"/>
          </p:cNvSpPr>
          <p:nvPr>
            <p:ph type="title"/>
          </p:nvPr>
        </p:nvSpPr>
        <p:spPr>
          <a:xfrm>
            <a:off x="533400" y="304800"/>
            <a:ext cx="8001000" cy="1143000"/>
          </a:xfrm>
        </p:spPr>
        <p:txBody>
          <a:bodyPr>
            <a:noAutofit/>
          </a:bodyPr>
          <a:lstStyle/>
          <a:p>
            <a:pPr algn="l"/>
            <a:r>
              <a:rPr lang="en-US" sz="3200" dirty="0" smtClean="0">
                <a:solidFill>
                  <a:schemeClr val="tx1"/>
                </a:solidFill>
                <a:latin typeface="Adobe Garamond Pro Bold" pitchFamily="18" charset="0"/>
              </a:rPr>
              <a:t>Option for Writing Causes of Death for Periprocedural Deaths</a:t>
            </a:r>
            <a:endParaRPr lang="en-US" sz="3200" dirty="0">
              <a:solidFill>
                <a:schemeClr val="tx1"/>
              </a:solidFill>
              <a:latin typeface="Adobe Garamond Pro Bol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l"/>
            <a:r>
              <a:rPr lang="en-US" sz="3200" dirty="0" smtClean="0">
                <a:solidFill>
                  <a:schemeClr val="tx1"/>
                </a:solidFill>
                <a:latin typeface="Adobe Garamond Pro Bold" pitchFamily="18" charset="0"/>
              </a:rPr>
              <a:t>3. Rarely occurring complication with recognized untoward potential</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676400"/>
            <a:ext cx="8229600" cy="4572000"/>
          </a:xfrm>
        </p:spPr>
        <p:txBody>
          <a:bodyPr>
            <a:normAutofit/>
          </a:bodyPr>
          <a:lstStyle/>
          <a:p>
            <a:pPr algn="just">
              <a:buNone/>
            </a:pPr>
            <a:r>
              <a:rPr lang="en-US" sz="2800" dirty="0" smtClean="0">
                <a:latin typeface="Adobe Caslon Pro" pitchFamily="18" charset="0"/>
              </a:rPr>
              <a:t>Shortly following surgery for an inguinal hernia, the 50-year old patient developed malignant hyperthermia and died. Halothane was the primary anesthetic. The history and autopsy findings were consistent with a halothane-induced malignant hyperthermia.</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chemeClr val="tx1"/>
                </a:solidFill>
                <a:latin typeface="Adobe Garamond Pro Bold" pitchFamily="18" charset="0"/>
              </a:rPr>
              <a:t>3. Rarely occurring complication with recognized untoward potential</a:t>
            </a:r>
          </a:p>
        </p:txBody>
      </p:sp>
      <p:graphicFrame>
        <p:nvGraphicFramePr>
          <p:cNvPr id="4" name="Content Placeholder 3"/>
          <p:cNvGraphicFramePr>
            <a:graphicFrameLocks/>
          </p:cNvGraphicFramePr>
          <p:nvPr>
            <p:extLst>
              <p:ext uri="{D42A27DB-BD31-4B8C-83A1-F6EECF244321}">
                <p14:modId xmlns:p14="http://schemas.microsoft.com/office/powerpoint/2010/main" val="3722664011"/>
              </p:ext>
            </p:extLst>
          </p:nvPr>
        </p:nvGraphicFramePr>
        <p:xfrm>
          <a:off x="609600" y="1563312"/>
          <a:ext cx="7848600" cy="3694488"/>
        </p:xfrm>
        <a:graphic>
          <a:graphicData uri="http://schemas.openxmlformats.org/drawingml/2006/table">
            <a:tbl>
              <a:tblPr firstRow="1" bandRow="1">
                <a:tableStyleId>{5C22544A-7EE6-4342-B048-85BDC9FD1C3A}</a:tableStyleId>
              </a:tblPr>
              <a:tblGrid>
                <a:gridCol w="5463241"/>
                <a:gridCol w="2385359"/>
              </a:tblGrid>
              <a:tr h="911427">
                <a:tc>
                  <a:txBody>
                    <a:bodyPr/>
                    <a:lstStyle/>
                    <a:p>
                      <a:r>
                        <a:rPr lang="en-US" sz="3600" dirty="0" smtClean="0">
                          <a:latin typeface="Adobe Caslon Pro" pitchFamily="18" charset="0"/>
                        </a:rPr>
                        <a:t>Part I</a:t>
                      </a:r>
                      <a:endParaRPr lang="en-US" sz="3600" dirty="0">
                        <a:latin typeface="Adobe Caslon Pro" pitchFamily="18" charset="0"/>
                      </a:endParaRPr>
                    </a:p>
                  </a:txBody>
                  <a:tcPr/>
                </a:tc>
                <a:tc>
                  <a:txBody>
                    <a:bodyPr/>
                    <a:lstStyle/>
                    <a:p>
                      <a:r>
                        <a:rPr lang="en-US" sz="2400" dirty="0" smtClean="0">
                          <a:latin typeface="Adobe Caslon Pro" pitchFamily="18" charset="0"/>
                        </a:rPr>
                        <a:t>Time Interval</a:t>
                      </a:r>
                      <a:endParaRPr lang="en-US" sz="2400" dirty="0">
                        <a:latin typeface="Adobe Caslon Pro" pitchFamily="18" charset="0"/>
                      </a:endParaRPr>
                    </a:p>
                  </a:txBody>
                  <a:tcPr/>
                </a:tc>
              </a:tr>
              <a:tr h="612727">
                <a:tc>
                  <a:txBody>
                    <a:bodyPr/>
                    <a:lstStyle/>
                    <a:p>
                      <a:r>
                        <a:rPr lang="en-US" sz="2800" dirty="0" smtClean="0">
                          <a:latin typeface="Adobe Caslon Pro" pitchFamily="18" charset="0"/>
                        </a:rPr>
                        <a:t>a. Immediate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612727">
                <a:tc>
                  <a:txBody>
                    <a:bodyPr/>
                    <a:lstStyle/>
                    <a:p>
                      <a:r>
                        <a:rPr lang="en-US" sz="2800" dirty="0" smtClean="0">
                          <a:latin typeface="Adobe Caslon Pro" pitchFamily="18" charset="0"/>
                        </a:rPr>
                        <a:t>b. Antecedent</a:t>
                      </a:r>
                      <a:r>
                        <a:rPr lang="en-US" sz="2800" baseline="0" dirty="0" smtClean="0">
                          <a:latin typeface="Adobe Caslon Pro" pitchFamily="18" charset="0"/>
                        </a:rPr>
                        <a:t>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612727">
                <a:tc>
                  <a:txBody>
                    <a:bodyPr/>
                    <a:lstStyle/>
                    <a:p>
                      <a:r>
                        <a:rPr lang="en-US" sz="2800" dirty="0" smtClean="0">
                          <a:latin typeface="Adobe Caslon Pro" pitchFamily="18" charset="0"/>
                        </a:rPr>
                        <a:t>c. Underlying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933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Adobe Caslon Pro" pitchFamily="18" charset="0"/>
                        </a:rPr>
                        <a:t>Part II  Carotid artery sclerosis with remote cerebral </a:t>
                      </a:r>
                      <a:r>
                        <a:rPr lang="en-US" sz="2800" dirty="0" smtClean="0">
                          <a:latin typeface="Adobe Caslon Pro" pitchFamily="18" charset="0"/>
                        </a:rPr>
                        <a:t>infarction</a:t>
                      </a:r>
                      <a:endParaRPr lang="en-US" sz="2800" dirty="0" smtClean="0">
                        <a:latin typeface="Adobe Caslon Pro" pitchFamily="18" charset="0"/>
                      </a:endParaRPr>
                    </a:p>
                  </a:txBody>
                  <a:tcPr/>
                </a:tc>
                <a:tc>
                  <a:txBody>
                    <a:bodyPr/>
                    <a:lstStyle/>
                    <a:p>
                      <a:endParaRPr lang="en-US" dirty="0">
                        <a:latin typeface="Adobe Caslon Pro" pitchFamily="18" charset="0"/>
                      </a:endParaRPr>
                    </a:p>
                  </a:txBody>
                  <a:tcPr/>
                </a:tc>
              </a:tr>
            </a:tbl>
          </a:graphicData>
        </a:graphic>
      </p:graphicFrame>
    </p:spTree>
    <p:extLst>
      <p:ext uri="{BB962C8B-B14F-4D97-AF65-F5344CB8AC3E}">
        <p14:creationId xmlns:p14="http://schemas.microsoft.com/office/powerpoint/2010/main" val="5861884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tx1"/>
                </a:solidFill>
                <a:latin typeface="Adobe Garamond Pro Bold" pitchFamily="18" charset="0"/>
              </a:rPr>
              <a:t>3. Rarely occurring complication with recognized untoward potential</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796716888"/>
              </p:ext>
            </p:extLst>
          </p:nvPr>
        </p:nvGraphicFramePr>
        <p:xfrm>
          <a:off x="457200" y="1752601"/>
          <a:ext cx="8229600" cy="3953131"/>
        </p:xfrm>
        <a:graphic>
          <a:graphicData uri="http://schemas.openxmlformats.org/drawingml/2006/table">
            <a:tbl>
              <a:tblPr firstRow="1" bandRow="1">
                <a:tableStyleId>{5C22544A-7EE6-4342-B048-85BDC9FD1C3A}</a:tableStyleId>
              </a:tblPr>
              <a:tblGrid>
                <a:gridCol w="6477000"/>
                <a:gridCol w="1752600"/>
              </a:tblGrid>
              <a:tr h="965247">
                <a:tc>
                  <a:txBody>
                    <a:bodyPr/>
                    <a:lstStyle/>
                    <a:p>
                      <a:r>
                        <a:rPr lang="en-US" sz="2400" dirty="0" smtClean="0">
                          <a:latin typeface="Adobe Caslon Pro" pitchFamily="18" charset="0"/>
                        </a:rPr>
                        <a:t>Part I</a:t>
                      </a:r>
                      <a:endParaRPr lang="en-US" sz="2400" dirty="0">
                        <a:latin typeface="Adobe Caslon Pro" pitchFamily="18" charset="0"/>
                      </a:endParaRPr>
                    </a:p>
                  </a:txBody>
                  <a:tcPr/>
                </a:tc>
                <a:tc>
                  <a:txBody>
                    <a:bodyPr/>
                    <a:lstStyle/>
                    <a:p>
                      <a:r>
                        <a:rPr lang="en-US" sz="2800" dirty="0" smtClean="0">
                          <a:latin typeface="Adobe Caslon Pro" pitchFamily="18" charset="0"/>
                        </a:rPr>
                        <a:t>Time Interval</a:t>
                      </a:r>
                      <a:endParaRPr lang="en-US" sz="2800" dirty="0">
                        <a:latin typeface="Adobe Caslon Pro" pitchFamily="18" charset="0"/>
                      </a:endParaRPr>
                    </a:p>
                  </a:txBody>
                  <a:tcPr/>
                </a:tc>
              </a:tr>
              <a:tr h="533399">
                <a:tc>
                  <a:txBody>
                    <a:bodyPr/>
                    <a:lstStyle/>
                    <a:p>
                      <a:r>
                        <a:rPr lang="en-US" sz="2400" dirty="0" smtClean="0">
                          <a:latin typeface="Adobe Caslon Pro" pitchFamily="18" charset="0"/>
                        </a:rPr>
                        <a:t>a. Malignant</a:t>
                      </a:r>
                      <a:r>
                        <a:rPr lang="en-US" sz="2400" baseline="0" dirty="0" smtClean="0">
                          <a:latin typeface="Adobe Caslon Pro" pitchFamily="18" charset="0"/>
                        </a:rPr>
                        <a:t> hyperthermia</a:t>
                      </a:r>
                      <a:endParaRPr lang="en-US" sz="2400" dirty="0">
                        <a:latin typeface="Adobe Caslon Pro" pitchFamily="18" charset="0"/>
                      </a:endParaRPr>
                    </a:p>
                  </a:txBody>
                  <a:tcPr/>
                </a:tc>
                <a:tc>
                  <a:txBody>
                    <a:bodyPr/>
                    <a:lstStyle/>
                    <a:p>
                      <a:r>
                        <a:rPr lang="en-US" sz="2800" dirty="0" smtClean="0">
                          <a:latin typeface="Adobe Caslon Pro" pitchFamily="18" charset="0"/>
                        </a:rPr>
                        <a:t>Hours</a:t>
                      </a:r>
                      <a:endParaRPr lang="en-US" sz="2800" dirty="0">
                        <a:latin typeface="Adobe Caslon Pro" pitchFamily="18" charset="0"/>
                      </a:endParaRPr>
                    </a:p>
                  </a:txBody>
                  <a:tcPr/>
                </a:tc>
              </a:tr>
              <a:tr h="965247">
                <a:tc>
                  <a:txBody>
                    <a:bodyPr/>
                    <a:lstStyle/>
                    <a:p>
                      <a:r>
                        <a:rPr lang="en-US" sz="2400" dirty="0" smtClean="0">
                          <a:latin typeface="Adobe Caslon Pro" pitchFamily="18" charset="0"/>
                        </a:rPr>
                        <a:t>b. Perianesthetic</a:t>
                      </a:r>
                      <a:r>
                        <a:rPr lang="en-US" sz="2400" baseline="0" dirty="0" smtClean="0">
                          <a:latin typeface="Adobe Caslon Pro" pitchFamily="18" charset="0"/>
                        </a:rPr>
                        <a:t> complication of halothane anesthesia</a:t>
                      </a:r>
                      <a:endParaRPr lang="en-US" sz="2400" dirty="0">
                        <a:latin typeface="Adobe Caslon Pro" pitchFamily="18" charset="0"/>
                      </a:endParaRPr>
                    </a:p>
                  </a:txBody>
                  <a:tcPr/>
                </a:tc>
                <a:tc>
                  <a:txBody>
                    <a:bodyPr/>
                    <a:lstStyle/>
                    <a:p>
                      <a:r>
                        <a:rPr lang="en-US" sz="2800" dirty="0" smtClean="0">
                          <a:latin typeface="Adobe Caslon Pro" pitchFamily="18" charset="0"/>
                        </a:rPr>
                        <a:t>Hours</a:t>
                      </a:r>
                      <a:endParaRPr lang="en-US" sz="2800" dirty="0">
                        <a:latin typeface="Adobe Caslon Pro" pitchFamily="18" charset="0"/>
                      </a:endParaRPr>
                    </a:p>
                  </a:txBody>
                  <a:tcPr/>
                </a:tc>
              </a:tr>
              <a:tr h="523991">
                <a:tc>
                  <a:txBody>
                    <a:bodyPr/>
                    <a:lstStyle/>
                    <a:p>
                      <a:r>
                        <a:rPr lang="en-US" sz="2400" dirty="0" smtClean="0">
                          <a:latin typeface="Adobe Caslon Pro" pitchFamily="18" charset="0"/>
                        </a:rPr>
                        <a:t>c.</a:t>
                      </a:r>
                      <a:endParaRPr lang="en-US" sz="2400" dirty="0">
                        <a:latin typeface="Adobe Caslon Pro" pitchFamily="18" charset="0"/>
                      </a:endParaRPr>
                    </a:p>
                  </a:txBody>
                  <a:tcPr/>
                </a:tc>
                <a:tc>
                  <a:txBody>
                    <a:bodyPr/>
                    <a:lstStyle/>
                    <a:p>
                      <a:endParaRPr lang="en-US" sz="2800" dirty="0">
                        <a:latin typeface="Adobe Caslon Pro" pitchFamily="18" charset="0"/>
                      </a:endParaRPr>
                    </a:p>
                  </a:txBody>
                  <a:tcPr/>
                </a:tc>
              </a:tr>
              <a:tr h="965247">
                <a:tc gridSpan="2">
                  <a:txBody>
                    <a:bodyPr/>
                    <a:lstStyle/>
                    <a:p>
                      <a:r>
                        <a:rPr lang="en-US" sz="2400" dirty="0" smtClean="0">
                          <a:latin typeface="Adobe Caslon Pro" pitchFamily="18" charset="0"/>
                        </a:rPr>
                        <a:t>Part II</a:t>
                      </a:r>
                    </a:p>
                    <a:p>
                      <a:r>
                        <a:rPr lang="en-US" sz="2400" dirty="0" smtClean="0">
                          <a:latin typeface="Adobe Caslon Pro" pitchFamily="18" charset="0"/>
                        </a:rPr>
                        <a:t>Inguinal hernia</a:t>
                      </a:r>
                      <a:r>
                        <a:rPr lang="en-US" sz="2400" baseline="0" dirty="0" smtClean="0">
                          <a:latin typeface="Adobe Caslon Pro" pitchFamily="18" charset="0"/>
                        </a:rPr>
                        <a:t> and herniorraphy</a:t>
                      </a:r>
                      <a:endParaRPr lang="en-US" sz="2400" dirty="0">
                        <a:latin typeface="Adobe Caslon Pro" pitchFamily="18" charset="0"/>
                      </a:endParaRP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solidFill>
                  <a:schemeClr val="tx1"/>
                </a:solidFill>
                <a:latin typeface="Adobe Garamond Pro Bold" pitchFamily="18" charset="0"/>
              </a:rPr>
              <a:t>4. Unanticipated complication</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953000"/>
          </a:xfrm>
        </p:spPr>
        <p:txBody>
          <a:bodyPr>
            <a:normAutofit/>
          </a:bodyPr>
          <a:lstStyle/>
          <a:p>
            <a:pPr algn="just">
              <a:buNone/>
            </a:pPr>
            <a:r>
              <a:rPr lang="en-US" sz="2800" dirty="0" smtClean="0">
                <a:latin typeface="Adobe Caslon Pro" pitchFamily="18" charset="0"/>
              </a:rPr>
              <a:t>A 56-year old man underwent an “uneventful” cholecystectomy for gallstones and was discharged from the hospital few days after. Several days later, he developed peritonitis and died shortly after returning to the hospital, complaining of fever and abdominal pain, 5 days postoperatively. Autopsy showed a retained surgical towel in the abdomen with diffuse peritonitis.</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chemeClr val="tx1"/>
                </a:solidFill>
                <a:latin typeface="Adobe Garamond Pro Bold" pitchFamily="18" charset="0"/>
              </a:rPr>
              <a:t>4. </a:t>
            </a:r>
            <a:r>
              <a:rPr lang="en-US" sz="3600" b="1" dirty="0" smtClean="0">
                <a:solidFill>
                  <a:schemeClr val="tx1"/>
                </a:solidFill>
                <a:latin typeface="Adobe Garamond Pro Bold" pitchFamily="18" charset="0"/>
              </a:rPr>
              <a:t>Unanticipated complication</a:t>
            </a:r>
            <a:r>
              <a:rPr lang="en-US" sz="4000" b="1" dirty="0" smtClean="0"/>
              <a:t/>
            </a:r>
            <a:br>
              <a:rPr lang="en-US" sz="4000" b="1" dirty="0" smtClean="0"/>
            </a:br>
            <a:endParaRPr lang="en-US" sz="4000" b="1" dirty="0"/>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22695735"/>
              </p:ext>
            </p:extLst>
          </p:nvPr>
        </p:nvGraphicFramePr>
        <p:xfrm>
          <a:off x="457200" y="1219200"/>
          <a:ext cx="8305800" cy="3956559"/>
        </p:xfrm>
        <a:graphic>
          <a:graphicData uri="http://schemas.openxmlformats.org/drawingml/2006/table">
            <a:tbl>
              <a:tblPr firstRow="1" bandRow="1">
                <a:tableStyleId>{5C22544A-7EE6-4342-B048-85BDC9FD1C3A}</a:tableStyleId>
              </a:tblPr>
              <a:tblGrid>
                <a:gridCol w="6536972"/>
                <a:gridCol w="1768828"/>
              </a:tblGrid>
              <a:tr h="973413">
                <a:tc>
                  <a:txBody>
                    <a:bodyPr/>
                    <a:lstStyle/>
                    <a:p>
                      <a:r>
                        <a:rPr lang="en-US" sz="2800" dirty="0" smtClean="0">
                          <a:latin typeface="Adobe Caslon Pro" pitchFamily="18" charset="0"/>
                        </a:rPr>
                        <a:t>Part I</a:t>
                      </a:r>
                      <a:endParaRPr lang="en-US" sz="2800" dirty="0">
                        <a:latin typeface="Adobe Caslon Pro" pitchFamily="18" charset="0"/>
                      </a:endParaRPr>
                    </a:p>
                  </a:txBody>
                  <a:tcPr/>
                </a:tc>
                <a:tc>
                  <a:txBody>
                    <a:bodyPr/>
                    <a:lstStyle/>
                    <a:p>
                      <a:r>
                        <a:rPr lang="en-US" sz="2800" dirty="0" smtClean="0">
                          <a:latin typeface="Adobe Caslon Pro" pitchFamily="18" charset="0"/>
                        </a:rPr>
                        <a:t>Time Interval</a:t>
                      </a:r>
                      <a:endParaRPr lang="en-US" sz="2800" dirty="0">
                        <a:latin typeface="Adobe Caslon Pro" pitchFamily="18" charset="0"/>
                      </a:endParaRPr>
                    </a:p>
                  </a:txBody>
                  <a:tcPr/>
                </a:tc>
              </a:tr>
              <a:tr h="398187">
                <a:tc>
                  <a:txBody>
                    <a:bodyPr/>
                    <a:lstStyle/>
                    <a:p>
                      <a:r>
                        <a:rPr lang="en-US" sz="2800" dirty="0" smtClean="0">
                          <a:latin typeface="Adobe Caslon Pro" pitchFamily="18" charset="0"/>
                        </a:rPr>
                        <a:t>a. Peritonitis</a:t>
                      </a:r>
                      <a:endParaRPr lang="en-US" sz="2800" dirty="0">
                        <a:latin typeface="Adobe Caslon Pro" pitchFamily="18" charset="0"/>
                      </a:endParaRPr>
                    </a:p>
                  </a:txBody>
                  <a:tcPr/>
                </a:tc>
                <a:tc>
                  <a:txBody>
                    <a:bodyPr/>
                    <a:lstStyle/>
                    <a:p>
                      <a:r>
                        <a:rPr lang="en-US" sz="2800" dirty="0" smtClean="0">
                          <a:latin typeface="Adobe Caslon Pro" pitchFamily="18" charset="0"/>
                        </a:rPr>
                        <a:t>Days</a:t>
                      </a:r>
                      <a:endParaRPr lang="en-US" sz="2800" dirty="0">
                        <a:latin typeface="Adobe Caslon Pro" pitchFamily="18" charset="0"/>
                      </a:endParaRPr>
                    </a:p>
                  </a:txBody>
                  <a:tcPr/>
                </a:tc>
              </a:tr>
              <a:tr h="489627">
                <a:tc>
                  <a:txBody>
                    <a:bodyPr/>
                    <a:lstStyle/>
                    <a:p>
                      <a:r>
                        <a:rPr lang="en-US" sz="2800" dirty="0" smtClean="0">
                          <a:latin typeface="Adobe Caslon Pro" pitchFamily="18" charset="0"/>
                        </a:rPr>
                        <a:t>b. Retained</a:t>
                      </a:r>
                      <a:r>
                        <a:rPr lang="en-US" sz="2800" baseline="0" dirty="0" smtClean="0">
                          <a:latin typeface="Adobe Caslon Pro" pitchFamily="18" charset="0"/>
                        </a:rPr>
                        <a:t> surgical towel in abdomen</a:t>
                      </a:r>
                      <a:endParaRPr lang="en-US" sz="2800" dirty="0">
                        <a:latin typeface="Adobe Caslon Pro" pitchFamily="18" charset="0"/>
                      </a:endParaRPr>
                    </a:p>
                  </a:txBody>
                  <a:tcPr/>
                </a:tc>
                <a:tc>
                  <a:txBody>
                    <a:bodyPr/>
                    <a:lstStyle/>
                    <a:p>
                      <a:r>
                        <a:rPr lang="en-US" sz="2800" dirty="0" smtClean="0">
                          <a:latin typeface="Adobe Caslon Pro" pitchFamily="18" charset="0"/>
                        </a:rPr>
                        <a:t>5 days</a:t>
                      </a:r>
                      <a:endParaRPr lang="en-US" sz="2800" dirty="0">
                        <a:latin typeface="Adobe Caslon Pro" pitchFamily="18" charset="0"/>
                      </a:endParaRPr>
                    </a:p>
                  </a:txBody>
                  <a:tcPr/>
                </a:tc>
              </a:tr>
              <a:tr h="973413">
                <a:tc>
                  <a:txBody>
                    <a:bodyPr/>
                    <a:lstStyle/>
                    <a:p>
                      <a:r>
                        <a:rPr lang="en-US" sz="2800" dirty="0" smtClean="0">
                          <a:latin typeface="Adobe Caslon Pro" pitchFamily="18" charset="0"/>
                        </a:rPr>
                        <a:t>c. Perioperative complication of cholecystectomy</a:t>
                      </a:r>
                      <a:endParaRPr lang="en-US" sz="2800" dirty="0">
                        <a:latin typeface="Adobe Caslon Pro" pitchFamily="18" charset="0"/>
                      </a:endParaRPr>
                    </a:p>
                  </a:txBody>
                  <a:tcPr/>
                </a:tc>
                <a:tc>
                  <a:txBody>
                    <a:bodyPr/>
                    <a:lstStyle/>
                    <a:p>
                      <a:r>
                        <a:rPr lang="en-US" sz="2800" dirty="0" smtClean="0">
                          <a:latin typeface="Adobe Caslon Pro" pitchFamily="18" charset="0"/>
                        </a:rPr>
                        <a:t>5 days</a:t>
                      </a:r>
                      <a:endParaRPr lang="en-US" sz="2800" dirty="0">
                        <a:latin typeface="Adobe Caslon Pro" pitchFamily="18" charset="0"/>
                      </a:endParaRPr>
                    </a:p>
                  </a:txBody>
                  <a:tcPr/>
                </a:tc>
              </a:tr>
              <a:tr h="973413">
                <a:tc gridSpan="2">
                  <a:txBody>
                    <a:bodyPr/>
                    <a:lstStyle/>
                    <a:p>
                      <a:r>
                        <a:rPr lang="en-US" sz="2800" dirty="0" smtClean="0">
                          <a:latin typeface="Adobe Caslon Pro" pitchFamily="18" charset="0"/>
                        </a:rPr>
                        <a:t>Part II</a:t>
                      </a:r>
                    </a:p>
                    <a:p>
                      <a:r>
                        <a:rPr lang="en-US" sz="2800" dirty="0" smtClean="0">
                          <a:latin typeface="Adobe Caslon Pro" pitchFamily="18" charset="0"/>
                        </a:rPr>
                        <a:t>Cholelithiasis</a:t>
                      </a:r>
                      <a:endParaRPr lang="en-US" sz="2800" dirty="0">
                        <a:latin typeface="Adobe Caslon Pro" pitchFamily="18" charset="0"/>
                      </a:endParaRP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838200"/>
          </a:xfrm>
        </p:spPr>
        <p:txBody>
          <a:bodyPr>
            <a:noAutofit/>
          </a:bodyPr>
          <a:lstStyle/>
          <a:p>
            <a:pPr algn="l"/>
            <a:r>
              <a:rPr lang="en-US" sz="3200" dirty="0" smtClean="0">
                <a:solidFill>
                  <a:schemeClr val="tx1"/>
                </a:solidFill>
                <a:latin typeface="Adobe Garamond Pro Bold" pitchFamily="18" charset="0"/>
              </a:rPr>
              <a:t>5. Reasonably anticipated outcome  of necessary medical therapy</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533400" y="1371600"/>
            <a:ext cx="8229600" cy="4572000"/>
          </a:xfrm>
        </p:spPr>
        <p:txBody>
          <a:bodyPr>
            <a:normAutofit/>
          </a:bodyPr>
          <a:lstStyle/>
          <a:p>
            <a:pPr algn="just">
              <a:buNone/>
            </a:pPr>
            <a:r>
              <a:rPr lang="en-US" sz="2800" dirty="0" smtClean="0">
                <a:latin typeface="Adobe Caslon Pro" pitchFamily="18" charset="0"/>
                <a:cs typeface="Adobe Hebrew" pitchFamily="18" charset="-79"/>
              </a:rPr>
              <a:t>A 45-year old patient with a history of IV drug abuse and AIDS developed pneumocystis carinii pneumonia. She became progressively difficult to ventilate, ultimately requiring extreme positive pressure ventilatory support. Bilateral pneumothoraces were produced by the necessarily high ventilator pressures, and the patient died. </a:t>
            </a:r>
            <a:endParaRPr lang="en-US" sz="2800" dirty="0">
              <a:latin typeface="Adobe Caslon Pro" pitchFamily="18" charset="0"/>
              <a:cs typeface="Adobe Hebrew" pitchFamily="18" charset="-79"/>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chemeClr val="tx1"/>
                </a:solidFill>
                <a:latin typeface="Adobe Garamond Pro Bold" pitchFamily="18" charset="0"/>
              </a:rPr>
              <a:t>5. </a:t>
            </a:r>
            <a:r>
              <a:rPr lang="en-US" sz="2800" dirty="0">
                <a:solidFill>
                  <a:schemeClr val="tx1"/>
                </a:solidFill>
                <a:latin typeface="Adobe Garamond Pro Bold" pitchFamily="18" charset="0"/>
              </a:rPr>
              <a:t>Reasonably anticipated outcome  of necessary medical therapy</a:t>
            </a:r>
            <a:endParaRPr lang="en-US" sz="2800" dirty="0">
              <a:latin typeface="Adobe Garamond Pro Bold" pitchFamily="18"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1575476680"/>
              </p:ext>
            </p:extLst>
          </p:nvPr>
        </p:nvGraphicFramePr>
        <p:xfrm>
          <a:off x="609600" y="1524001"/>
          <a:ext cx="7848600" cy="3648915"/>
        </p:xfrm>
        <a:graphic>
          <a:graphicData uri="http://schemas.openxmlformats.org/drawingml/2006/table">
            <a:tbl>
              <a:tblPr firstRow="1" bandRow="1">
                <a:tableStyleId>{5C22544A-7EE6-4342-B048-85BDC9FD1C3A}</a:tableStyleId>
              </a:tblPr>
              <a:tblGrid>
                <a:gridCol w="5463241"/>
                <a:gridCol w="2385359"/>
              </a:tblGrid>
              <a:tr h="570107">
                <a:tc>
                  <a:txBody>
                    <a:bodyPr/>
                    <a:lstStyle/>
                    <a:p>
                      <a:r>
                        <a:rPr lang="en-US" sz="3600" dirty="0" smtClean="0">
                          <a:latin typeface="Adobe Caslon Pro" pitchFamily="18" charset="0"/>
                        </a:rPr>
                        <a:t>Part I</a:t>
                      </a:r>
                      <a:endParaRPr lang="en-US" sz="3600" dirty="0">
                        <a:latin typeface="Adobe Caslon Pro" pitchFamily="18" charset="0"/>
                      </a:endParaRPr>
                    </a:p>
                  </a:txBody>
                  <a:tcPr/>
                </a:tc>
                <a:tc>
                  <a:txBody>
                    <a:bodyPr/>
                    <a:lstStyle/>
                    <a:p>
                      <a:r>
                        <a:rPr lang="en-US" sz="2400" dirty="0" smtClean="0">
                          <a:latin typeface="Adobe Caslon Pro" pitchFamily="18" charset="0"/>
                        </a:rPr>
                        <a:t>Time Interval</a:t>
                      </a:r>
                      <a:endParaRPr lang="en-US" sz="2400" dirty="0">
                        <a:latin typeface="Adobe Caslon Pro" pitchFamily="18" charset="0"/>
                      </a:endParaRPr>
                    </a:p>
                  </a:txBody>
                  <a:tcPr/>
                </a:tc>
              </a:tr>
              <a:tr h="545745">
                <a:tc>
                  <a:txBody>
                    <a:bodyPr/>
                    <a:lstStyle/>
                    <a:p>
                      <a:r>
                        <a:rPr lang="en-US" sz="2800" dirty="0" smtClean="0">
                          <a:latin typeface="Adobe Caslon Pro" pitchFamily="18" charset="0"/>
                        </a:rPr>
                        <a:t>a. Immediate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545745">
                <a:tc>
                  <a:txBody>
                    <a:bodyPr/>
                    <a:lstStyle/>
                    <a:p>
                      <a:r>
                        <a:rPr lang="en-US" sz="2800" dirty="0" smtClean="0">
                          <a:latin typeface="Adobe Caslon Pro" pitchFamily="18" charset="0"/>
                        </a:rPr>
                        <a:t>b. Antecedent</a:t>
                      </a:r>
                      <a:r>
                        <a:rPr lang="en-US" sz="2800" baseline="0" dirty="0" smtClean="0">
                          <a:latin typeface="Adobe Caslon Pro" pitchFamily="18" charset="0"/>
                        </a:rPr>
                        <a:t>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545745">
                <a:tc>
                  <a:txBody>
                    <a:bodyPr/>
                    <a:lstStyle/>
                    <a:p>
                      <a:r>
                        <a:rPr lang="en-US" sz="2800" dirty="0" smtClean="0">
                          <a:latin typeface="Adobe Caslon Pro" pitchFamily="18" charset="0"/>
                        </a:rPr>
                        <a:t>c. Underlying Cause</a:t>
                      </a:r>
                      <a:endParaRPr lang="en-US" sz="2800" dirty="0">
                        <a:latin typeface="Adobe Caslon Pro" pitchFamily="18" charset="0"/>
                      </a:endParaRPr>
                    </a:p>
                  </a:txBody>
                  <a:tcPr/>
                </a:tc>
                <a:tc>
                  <a:txBody>
                    <a:bodyPr/>
                    <a:lstStyle/>
                    <a:p>
                      <a:endParaRPr lang="en-US">
                        <a:latin typeface="Adobe Caslon Pro" pitchFamily="18" charset="0"/>
                      </a:endParaRPr>
                    </a:p>
                  </a:txBody>
                  <a:tcPr/>
                </a:tc>
              </a:tr>
              <a:tr h="1221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Adobe Caslon Pro" pitchFamily="18" charset="0"/>
                        </a:rPr>
                        <a:t>Part II  Carotid artery sclerosis with remote cerebral infarction</a:t>
                      </a:r>
                    </a:p>
                    <a:p>
                      <a:endParaRPr lang="en-US" sz="2800" dirty="0">
                        <a:latin typeface="Adobe Caslon Pro" pitchFamily="18" charset="0"/>
                      </a:endParaRPr>
                    </a:p>
                  </a:txBody>
                  <a:tcPr/>
                </a:tc>
                <a:tc>
                  <a:txBody>
                    <a:bodyPr/>
                    <a:lstStyle/>
                    <a:p>
                      <a:endParaRPr lang="en-US" dirty="0">
                        <a:latin typeface="Adobe Caslon Pro" pitchFamily="18" charset="0"/>
                      </a:endParaRPr>
                    </a:p>
                  </a:txBody>
                  <a:tcPr/>
                </a:tc>
              </a:tr>
            </a:tbl>
          </a:graphicData>
        </a:graphic>
      </p:graphicFrame>
    </p:spTree>
    <p:extLst>
      <p:ext uri="{BB962C8B-B14F-4D97-AF65-F5344CB8AC3E}">
        <p14:creationId xmlns:p14="http://schemas.microsoft.com/office/powerpoint/2010/main" val="4156147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l"/>
            <a:r>
              <a:rPr lang="en-US" dirty="0" smtClean="0">
                <a:latin typeface="Adobe Garamond Pro Bold" pitchFamily="18" charset="0"/>
              </a:rPr>
              <a:t>5</a:t>
            </a:r>
            <a:r>
              <a:rPr lang="en-US" sz="3600" dirty="0" smtClean="0">
                <a:solidFill>
                  <a:schemeClr val="tx1"/>
                </a:solidFill>
              </a:rPr>
              <a:t>. </a:t>
            </a:r>
            <a:r>
              <a:rPr lang="en-US" sz="3600" dirty="0" smtClean="0">
                <a:solidFill>
                  <a:schemeClr val="tx1"/>
                </a:solidFill>
                <a:latin typeface="Adobe Garamond Pro Bold" pitchFamily="18" charset="0"/>
              </a:rPr>
              <a:t>Reasonably anticipated outcome  of necessary medical therapy</a:t>
            </a:r>
            <a:endParaRPr lang="en-US" sz="36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063106999"/>
              </p:ext>
            </p:extLst>
          </p:nvPr>
        </p:nvGraphicFramePr>
        <p:xfrm>
          <a:off x="533400" y="1524000"/>
          <a:ext cx="8229600" cy="4332114"/>
        </p:xfrm>
        <a:graphic>
          <a:graphicData uri="http://schemas.openxmlformats.org/drawingml/2006/table">
            <a:tbl>
              <a:tblPr firstRow="1" bandRow="1">
                <a:tableStyleId>{5C22544A-7EE6-4342-B048-85BDC9FD1C3A}</a:tableStyleId>
              </a:tblPr>
              <a:tblGrid>
                <a:gridCol w="5257800"/>
                <a:gridCol w="2971800"/>
              </a:tblGrid>
              <a:tr h="533400">
                <a:tc>
                  <a:txBody>
                    <a:bodyPr/>
                    <a:lstStyle/>
                    <a:p>
                      <a:r>
                        <a:rPr lang="en-US" sz="3200" dirty="0" smtClean="0">
                          <a:latin typeface="Adobe Caslon Pro" pitchFamily="18" charset="0"/>
                        </a:rPr>
                        <a:t>Part I</a:t>
                      </a:r>
                      <a:endParaRPr lang="en-US" sz="3200" dirty="0">
                        <a:latin typeface="Adobe Caslon Pro" pitchFamily="18" charset="0"/>
                      </a:endParaRPr>
                    </a:p>
                  </a:txBody>
                  <a:tcPr/>
                </a:tc>
                <a:tc>
                  <a:txBody>
                    <a:bodyPr/>
                    <a:lstStyle/>
                    <a:p>
                      <a:r>
                        <a:rPr lang="en-US" sz="3200" dirty="0" smtClean="0">
                          <a:latin typeface="Adobe Caslon Pro" pitchFamily="18" charset="0"/>
                        </a:rPr>
                        <a:t>Time Interval</a:t>
                      </a:r>
                      <a:endParaRPr lang="en-US" sz="3200" dirty="0">
                        <a:latin typeface="Adobe Caslon Pro" pitchFamily="18" charset="0"/>
                      </a:endParaRPr>
                    </a:p>
                  </a:txBody>
                  <a:tcPr/>
                </a:tc>
              </a:tr>
              <a:tr h="597804">
                <a:tc>
                  <a:txBody>
                    <a:bodyPr/>
                    <a:lstStyle/>
                    <a:p>
                      <a:r>
                        <a:rPr lang="en-US" sz="2800" dirty="0" smtClean="0">
                          <a:latin typeface="Adobe Caslon Pro" pitchFamily="18" charset="0"/>
                        </a:rPr>
                        <a:t>a. Bilateral</a:t>
                      </a:r>
                      <a:r>
                        <a:rPr lang="en-US" sz="2800" baseline="0" dirty="0" smtClean="0">
                          <a:latin typeface="Adobe Caslon Pro" pitchFamily="18" charset="0"/>
                        </a:rPr>
                        <a:t> pneumothoraces</a:t>
                      </a:r>
                      <a:endParaRPr lang="en-US" sz="2800" dirty="0">
                        <a:latin typeface="Adobe Caslon Pro" pitchFamily="18" charset="0"/>
                      </a:endParaRPr>
                    </a:p>
                  </a:txBody>
                  <a:tcPr/>
                </a:tc>
                <a:tc>
                  <a:txBody>
                    <a:bodyPr/>
                    <a:lstStyle/>
                    <a:p>
                      <a:r>
                        <a:rPr lang="en-US" sz="2400" dirty="0" smtClean="0">
                          <a:latin typeface="Adobe Caslon Pro" pitchFamily="18" charset="0"/>
                        </a:rPr>
                        <a:t>Minutes</a:t>
                      </a:r>
                      <a:endParaRPr lang="en-US" sz="2400" dirty="0">
                        <a:latin typeface="Adobe Caslon Pro" pitchFamily="18" charset="0"/>
                      </a:endParaRPr>
                    </a:p>
                  </a:txBody>
                  <a:tcPr/>
                </a:tc>
              </a:tr>
              <a:tr h="1101218">
                <a:tc>
                  <a:txBody>
                    <a:bodyPr/>
                    <a:lstStyle/>
                    <a:p>
                      <a:r>
                        <a:rPr lang="en-US" sz="2800" dirty="0" smtClean="0">
                          <a:latin typeface="Adobe Caslon Pro" pitchFamily="18" charset="0"/>
                        </a:rPr>
                        <a:t>b.</a:t>
                      </a:r>
                      <a:r>
                        <a:rPr lang="en-US" sz="2800" baseline="0" dirty="0" smtClean="0">
                          <a:latin typeface="Adobe Caslon Pro" pitchFamily="18" charset="0"/>
                        </a:rPr>
                        <a:t> </a:t>
                      </a:r>
                      <a:r>
                        <a:rPr lang="en-US" sz="2800" dirty="0" smtClean="0">
                          <a:latin typeface="Adobe Caslon Pro" pitchFamily="18" charset="0"/>
                        </a:rPr>
                        <a:t>Peritherapeutic</a:t>
                      </a:r>
                      <a:r>
                        <a:rPr lang="en-US" sz="2800" baseline="0" dirty="0" smtClean="0">
                          <a:latin typeface="Adobe Caslon Pro" pitchFamily="18" charset="0"/>
                        </a:rPr>
                        <a:t> complication of ventilatory support due to P</a:t>
                      </a:r>
                      <a:r>
                        <a:rPr lang="en-US" sz="2800" dirty="0" smtClean="0">
                          <a:latin typeface="Adobe Caslon Pro" pitchFamily="18" charset="0"/>
                        </a:rPr>
                        <a:t>neumocystis</a:t>
                      </a:r>
                      <a:r>
                        <a:rPr lang="en-US" sz="2800" baseline="0" dirty="0" smtClean="0">
                          <a:latin typeface="Adobe Caslon Pro" pitchFamily="18" charset="0"/>
                        </a:rPr>
                        <a:t> carinii pneumonia </a:t>
                      </a:r>
                      <a:endParaRPr lang="en-US" sz="2800" dirty="0">
                        <a:latin typeface="Adobe Caslon Pro" pitchFamily="18" charset="0"/>
                      </a:endParaRPr>
                    </a:p>
                  </a:txBody>
                  <a:tcPr/>
                </a:tc>
                <a:tc>
                  <a:txBody>
                    <a:bodyPr/>
                    <a:lstStyle/>
                    <a:p>
                      <a:r>
                        <a:rPr lang="en-US" sz="2400" dirty="0" smtClean="0">
                          <a:latin typeface="Adobe Caslon Pro" pitchFamily="18" charset="0"/>
                        </a:rPr>
                        <a:t>Minutes;</a:t>
                      </a:r>
                      <a:r>
                        <a:rPr lang="en-US" sz="2400" baseline="0" dirty="0" smtClean="0">
                          <a:latin typeface="Adobe Caslon Pro" pitchFamily="18" charset="0"/>
                        </a:rPr>
                        <a:t> 5 weeks</a:t>
                      </a:r>
                      <a:endParaRPr lang="en-US" sz="2400" dirty="0">
                        <a:latin typeface="Adobe Caslon Pro" pitchFamily="18" charset="0"/>
                      </a:endParaRPr>
                    </a:p>
                  </a:txBody>
                  <a:tcPr/>
                </a:tc>
              </a:tr>
              <a:tr h="682372">
                <a:tc>
                  <a:txBody>
                    <a:bodyPr/>
                    <a:lstStyle/>
                    <a:p>
                      <a:r>
                        <a:rPr lang="en-US" sz="2800" dirty="0" smtClean="0">
                          <a:latin typeface="Adobe Caslon Pro" pitchFamily="18" charset="0"/>
                        </a:rPr>
                        <a:t>c. </a:t>
                      </a:r>
                      <a:r>
                        <a:rPr lang="en-US" sz="2800" baseline="0" dirty="0" smtClean="0">
                          <a:latin typeface="Adobe Caslon Pro" pitchFamily="18" charset="0"/>
                        </a:rPr>
                        <a:t>AIDS</a:t>
                      </a:r>
                      <a:endParaRPr lang="en-US" sz="2800" dirty="0">
                        <a:latin typeface="Adobe Caslon Pro" pitchFamily="18" charset="0"/>
                      </a:endParaRPr>
                    </a:p>
                  </a:txBody>
                  <a:tcPr/>
                </a:tc>
                <a:tc>
                  <a:txBody>
                    <a:bodyPr/>
                    <a:lstStyle/>
                    <a:p>
                      <a:r>
                        <a:rPr lang="en-US" sz="2400" dirty="0" smtClean="0">
                          <a:latin typeface="Adobe Caslon Pro" pitchFamily="18" charset="0"/>
                        </a:rPr>
                        <a:t>3</a:t>
                      </a:r>
                      <a:r>
                        <a:rPr lang="en-US" sz="2400" baseline="0" dirty="0" smtClean="0">
                          <a:latin typeface="Adobe Caslon Pro" pitchFamily="18" charset="0"/>
                        </a:rPr>
                        <a:t> years</a:t>
                      </a:r>
                      <a:endParaRPr lang="en-US" sz="2400" dirty="0">
                        <a:latin typeface="Adobe Caslon Pro" pitchFamily="18" charset="0"/>
                      </a:endParaRPr>
                    </a:p>
                  </a:txBody>
                  <a:tcPr/>
                </a:tc>
              </a:tr>
              <a:tr h="1101218">
                <a:tc gridSpan="2">
                  <a:txBody>
                    <a:bodyPr/>
                    <a:lstStyle/>
                    <a:p>
                      <a:r>
                        <a:rPr lang="en-US" sz="2800" dirty="0" smtClean="0">
                          <a:latin typeface="Adobe Caslon Pro" pitchFamily="18" charset="0"/>
                        </a:rPr>
                        <a:t>Part II</a:t>
                      </a:r>
                    </a:p>
                    <a:p>
                      <a:r>
                        <a:rPr lang="en-US" sz="2800" dirty="0" smtClean="0">
                          <a:latin typeface="Adobe Caslon Pro" pitchFamily="18" charset="0"/>
                        </a:rPr>
                        <a:t>Intravenous</a:t>
                      </a:r>
                      <a:r>
                        <a:rPr lang="en-US" sz="2800" baseline="0" dirty="0" smtClean="0">
                          <a:latin typeface="Adobe Caslon Pro" pitchFamily="18" charset="0"/>
                        </a:rPr>
                        <a:t> drug abuse</a:t>
                      </a:r>
                      <a:endParaRPr lang="en-US" sz="2800" dirty="0">
                        <a:latin typeface="Adobe Caslon Pro" pitchFamily="18" charset="0"/>
                      </a:endParaRP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Autofit/>
          </a:bodyPr>
          <a:lstStyle/>
          <a:p>
            <a:pPr algn="l"/>
            <a:r>
              <a:rPr lang="en-US" sz="3200" dirty="0" smtClean="0">
                <a:solidFill>
                  <a:schemeClr val="tx1"/>
                </a:solidFill>
                <a:latin typeface="Adobe Garamond Pro Bold" pitchFamily="18" charset="0"/>
              </a:rPr>
              <a:t>6. Inherent and accepted risk of invasive procedure or surgery</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676400"/>
            <a:ext cx="8229600" cy="4876800"/>
          </a:xfrm>
        </p:spPr>
        <p:txBody>
          <a:bodyPr>
            <a:noAutofit/>
          </a:bodyPr>
          <a:lstStyle/>
          <a:p>
            <a:pPr algn="just">
              <a:buNone/>
            </a:pPr>
            <a:r>
              <a:rPr lang="en-US" sz="2800" dirty="0" smtClean="0">
                <a:latin typeface="Adobe Caslon Pro" pitchFamily="18" charset="0"/>
              </a:rPr>
              <a:t>A 48-year old female patient underwent laparotomy and removal of the gallbladder with placement of drains. The specimen showed that the patient had cholelithiasis and acute cholecystitis. No problems were encountered during surgery. Postoperatively the bile drainage did not diminish in the usual time and she developed bile peritonitis, shock, and died. Autopsy did not disclose any surgical failures.</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tx1"/>
                </a:solidFill>
                <a:latin typeface="Adobe Garamond Pro Bold" pitchFamily="18" charset="0"/>
              </a:rPr>
              <a:t>6. Inherent and accepted risk of invasive procedure or surgery</a:t>
            </a:r>
            <a:endParaRPr lang="en-US" sz="3200" dirty="0">
              <a:latin typeface="Adobe Garamond Pro Bold"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7852329" cy="39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4431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b="1" dirty="0" smtClean="0">
                <a:solidFill>
                  <a:schemeClr val="tx1"/>
                </a:solidFill>
                <a:latin typeface="Adobe Garamond Pro Bold" pitchFamily="18" charset="0"/>
              </a:rPr>
              <a:t>Major ICD categories of periprocedural deaths :</a:t>
            </a:r>
            <a:endParaRPr lang="en-US" sz="3200" b="1" dirty="0">
              <a:solidFill>
                <a:schemeClr val="tx1"/>
              </a:solidFill>
              <a:latin typeface="Adobe Garamond Pro Bold" pitchFamily="18" charset="0"/>
            </a:endParaRPr>
          </a:p>
        </p:txBody>
      </p:sp>
      <p:sp>
        <p:nvSpPr>
          <p:cNvPr id="3" name="Content Placeholder 2"/>
          <p:cNvSpPr>
            <a:spLocks noGrp="1"/>
          </p:cNvSpPr>
          <p:nvPr>
            <p:ph idx="1"/>
          </p:nvPr>
        </p:nvSpPr>
        <p:spPr>
          <a:xfrm>
            <a:off x="457200" y="1447800"/>
            <a:ext cx="8305800" cy="5181600"/>
          </a:xfrm>
        </p:spPr>
        <p:txBody>
          <a:bodyPr>
            <a:normAutofit/>
          </a:bodyPr>
          <a:lstStyle/>
          <a:p>
            <a:pPr marL="514350" indent="-514350">
              <a:buAutoNum type="arabicPeriod"/>
            </a:pPr>
            <a:r>
              <a:rPr lang="en-US" sz="2800" dirty="0" smtClean="0">
                <a:latin typeface="Adobe Hebrew" pitchFamily="18" charset="-79"/>
                <a:cs typeface="Adobe Hebrew" pitchFamily="18" charset="-79"/>
              </a:rPr>
              <a:t>Accidental poisoning by and exposure to noxious substances. (X40 – X49). </a:t>
            </a:r>
          </a:p>
          <a:p>
            <a:pPr marL="514350" indent="-514350">
              <a:buNone/>
            </a:pPr>
            <a:r>
              <a:rPr lang="en-US" sz="2800" dirty="0" smtClean="0">
                <a:latin typeface="Adobe Hebrew" pitchFamily="18" charset="-79"/>
                <a:cs typeface="Adobe Hebrew" pitchFamily="18" charset="-79"/>
              </a:rPr>
              <a:t>	Ex., accidental poisoning by and exposure to nonopiod analgesics, antipyretics antirheumatics. </a:t>
            </a:r>
          </a:p>
          <a:p>
            <a:pPr marL="514350" indent="-514350">
              <a:buNone/>
            </a:pPr>
            <a:endParaRPr lang="en-US" sz="1000" dirty="0" smtClean="0">
              <a:latin typeface="Adobe Hebrew" pitchFamily="18" charset="-79"/>
              <a:cs typeface="Adobe Hebrew" pitchFamily="18" charset="-79"/>
            </a:endParaRPr>
          </a:p>
          <a:p>
            <a:pPr marL="514350" indent="-514350">
              <a:buAutoNum type="arabicPeriod" startAt="2"/>
            </a:pPr>
            <a:r>
              <a:rPr lang="en-US" sz="2800" dirty="0" smtClean="0">
                <a:latin typeface="Adobe Hebrew" pitchFamily="18" charset="-79"/>
                <a:cs typeface="Adobe Hebrew" pitchFamily="18" charset="-79"/>
              </a:rPr>
              <a:t>Drugs, medicaments and biological substances causing adverse effects in therapeutic use (Y40 – Y59).  </a:t>
            </a:r>
          </a:p>
          <a:p>
            <a:pPr marL="514350" indent="-514350">
              <a:buNone/>
            </a:pPr>
            <a:r>
              <a:rPr lang="en-US" sz="2800" dirty="0" smtClean="0">
                <a:latin typeface="Adobe Hebrew" pitchFamily="18" charset="-79"/>
                <a:cs typeface="Adobe Hebrew" pitchFamily="18" charset="-79"/>
              </a:rPr>
              <a:t>	Ex., adverse effect of properly administered systemic antibiotics.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3200" dirty="0" smtClean="0">
                <a:solidFill>
                  <a:schemeClr val="tx1"/>
                </a:solidFill>
                <a:latin typeface="Adobe Garamond Pro Bold" pitchFamily="18" charset="0"/>
              </a:rPr>
              <a:t>6. Inherent and accepted risk of invasive procedure or surgery</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29706888"/>
              </p:ext>
            </p:extLst>
          </p:nvPr>
        </p:nvGraphicFramePr>
        <p:xfrm>
          <a:off x="457200" y="1550526"/>
          <a:ext cx="8229600" cy="4141886"/>
        </p:xfrm>
        <a:graphic>
          <a:graphicData uri="http://schemas.openxmlformats.org/drawingml/2006/table">
            <a:tbl>
              <a:tblPr firstRow="1" bandRow="1">
                <a:tableStyleId>{5C22544A-7EE6-4342-B048-85BDC9FD1C3A}</a:tableStyleId>
              </a:tblPr>
              <a:tblGrid>
                <a:gridCol w="5638800"/>
                <a:gridCol w="2590800"/>
              </a:tblGrid>
              <a:tr h="659274">
                <a:tc>
                  <a:txBody>
                    <a:bodyPr/>
                    <a:lstStyle/>
                    <a:p>
                      <a:r>
                        <a:rPr lang="en-US" sz="2800" dirty="0" smtClean="0">
                          <a:latin typeface="Adobe Caslon Pro" pitchFamily="18" charset="0"/>
                        </a:rPr>
                        <a:t>Part I</a:t>
                      </a:r>
                      <a:endParaRPr lang="en-US" sz="2800" dirty="0">
                        <a:latin typeface="Adobe Caslon Pro" pitchFamily="18" charset="0"/>
                      </a:endParaRPr>
                    </a:p>
                  </a:txBody>
                  <a:tcPr/>
                </a:tc>
                <a:tc>
                  <a:txBody>
                    <a:bodyPr/>
                    <a:lstStyle/>
                    <a:p>
                      <a:r>
                        <a:rPr lang="en-US" sz="2800" dirty="0" smtClean="0">
                          <a:latin typeface="Adobe Caslon Pro" pitchFamily="18" charset="0"/>
                        </a:rPr>
                        <a:t>Time Interval</a:t>
                      </a:r>
                      <a:endParaRPr lang="en-US" sz="2800" dirty="0">
                        <a:latin typeface="Adobe Caslon Pro" pitchFamily="18" charset="0"/>
                      </a:endParaRPr>
                    </a:p>
                  </a:txBody>
                  <a:tcPr/>
                </a:tc>
              </a:tr>
              <a:tr h="597804">
                <a:tc>
                  <a:txBody>
                    <a:bodyPr/>
                    <a:lstStyle/>
                    <a:p>
                      <a:r>
                        <a:rPr lang="en-US" sz="2800" dirty="0" smtClean="0">
                          <a:latin typeface="Adobe Caslon Pro" pitchFamily="18" charset="0"/>
                        </a:rPr>
                        <a:t>a. Bile</a:t>
                      </a:r>
                      <a:r>
                        <a:rPr lang="en-US" sz="2800" baseline="0" dirty="0" smtClean="0">
                          <a:latin typeface="Adobe Caslon Pro" pitchFamily="18" charset="0"/>
                        </a:rPr>
                        <a:t> peritonitis</a:t>
                      </a:r>
                      <a:endParaRPr lang="en-US" sz="2800" dirty="0">
                        <a:latin typeface="Adobe Caslon Pro" pitchFamily="18" charset="0"/>
                      </a:endParaRPr>
                    </a:p>
                  </a:txBody>
                  <a:tcPr/>
                </a:tc>
                <a:tc>
                  <a:txBody>
                    <a:bodyPr/>
                    <a:lstStyle/>
                    <a:p>
                      <a:r>
                        <a:rPr lang="en-US" sz="2800" dirty="0" smtClean="0">
                          <a:latin typeface="Adobe Caslon Pro" pitchFamily="18" charset="0"/>
                        </a:rPr>
                        <a:t>3 days</a:t>
                      </a:r>
                      <a:endParaRPr lang="en-US" sz="2800" dirty="0">
                        <a:latin typeface="Adobe Caslon Pro" pitchFamily="18" charset="0"/>
                      </a:endParaRPr>
                    </a:p>
                  </a:txBody>
                  <a:tcPr/>
                </a:tc>
              </a:tr>
              <a:tr h="1101218">
                <a:tc>
                  <a:txBody>
                    <a:bodyPr/>
                    <a:lstStyle/>
                    <a:p>
                      <a:r>
                        <a:rPr lang="en-US" sz="2800" dirty="0" smtClean="0">
                          <a:latin typeface="Adobe Caslon Pro" pitchFamily="18" charset="0"/>
                        </a:rPr>
                        <a:t>b.</a:t>
                      </a:r>
                      <a:r>
                        <a:rPr lang="en-US" sz="2800" baseline="0" dirty="0" smtClean="0">
                          <a:latin typeface="Adobe Caslon Pro" pitchFamily="18" charset="0"/>
                        </a:rPr>
                        <a:t> Postoperative complication of cholecystectomy</a:t>
                      </a:r>
                      <a:endParaRPr lang="en-US" sz="2800" dirty="0">
                        <a:latin typeface="Adobe Caslon Pro" pitchFamily="18" charset="0"/>
                      </a:endParaRPr>
                    </a:p>
                  </a:txBody>
                  <a:tcPr/>
                </a:tc>
                <a:tc>
                  <a:txBody>
                    <a:bodyPr/>
                    <a:lstStyle/>
                    <a:p>
                      <a:r>
                        <a:rPr lang="en-US" sz="2800" dirty="0" smtClean="0">
                          <a:latin typeface="Adobe Caslon Pro" pitchFamily="18" charset="0"/>
                        </a:rPr>
                        <a:t>5 days</a:t>
                      </a:r>
                      <a:endParaRPr lang="en-US" sz="2800" dirty="0">
                        <a:latin typeface="Adobe Caslon Pro" pitchFamily="18" charset="0"/>
                      </a:endParaRPr>
                    </a:p>
                  </a:txBody>
                  <a:tcPr/>
                </a:tc>
              </a:tr>
              <a:tr h="682372">
                <a:tc>
                  <a:txBody>
                    <a:bodyPr/>
                    <a:lstStyle/>
                    <a:p>
                      <a:r>
                        <a:rPr lang="en-US" sz="2800" dirty="0" smtClean="0">
                          <a:latin typeface="Adobe Caslon Pro" pitchFamily="18" charset="0"/>
                        </a:rPr>
                        <a:t>c. </a:t>
                      </a:r>
                      <a:r>
                        <a:rPr lang="en-US" sz="2800" baseline="0" dirty="0" smtClean="0">
                          <a:latin typeface="Adobe Caslon Pro" pitchFamily="18" charset="0"/>
                        </a:rPr>
                        <a:t>Cholelithiasis</a:t>
                      </a:r>
                      <a:endParaRPr lang="en-US" sz="2800" dirty="0">
                        <a:latin typeface="Adobe Caslon Pro" pitchFamily="18" charset="0"/>
                      </a:endParaRPr>
                    </a:p>
                  </a:txBody>
                  <a:tcPr/>
                </a:tc>
                <a:tc>
                  <a:txBody>
                    <a:bodyPr/>
                    <a:lstStyle/>
                    <a:p>
                      <a:r>
                        <a:rPr lang="en-US" sz="2800" dirty="0" smtClean="0">
                          <a:latin typeface="Adobe Caslon Pro" pitchFamily="18" charset="0"/>
                        </a:rPr>
                        <a:t>Months</a:t>
                      </a:r>
                      <a:endParaRPr lang="en-US" sz="2800" dirty="0">
                        <a:latin typeface="Adobe Caslon Pro" pitchFamily="18" charset="0"/>
                      </a:endParaRPr>
                    </a:p>
                  </a:txBody>
                  <a:tcPr/>
                </a:tc>
              </a:tr>
              <a:tr h="1101218">
                <a:tc gridSpan="2">
                  <a:txBody>
                    <a:bodyPr/>
                    <a:lstStyle/>
                    <a:p>
                      <a:r>
                        <a:rPr lang="en-US" sz="2800" dirty="0" smtClean="0">
                          <a:latin typeface="Adobe Caslon Pro" pitchFamily="18" charset="0"/>
                        </a:rPr>
                        <a:t>Part II</a:t>
                      </a:r>
                    </a:p>
                    <a:p>
                      <a:r>
                        <a:rPr lang="en-US" sz="2800" dirty="0" smtClean="0">
                          <a:latin typeface="Adobe Caslon Pro" pitchFamily="18" charset="0"/>
                        </a:rPr>
                        <a:t>Cholecystitis</a:t>
                      </a:r>
                      <a:endParaRPr lang="en-US" sz="2800" dirty="0">
                        <a:latin typeface="Adobe Caslon Pro" pitchFamily="18" charset="0"/>
                      </a:endParaRP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Autofit/>
          </a:bodyPr>
          <a:lstStyle/>
          <a:p>
            <a:pPr algn="l"/>
            <a:r>
              <a:rPr lang="en-US" sz="3200" dirty="0" smtClean="0">
                <a:solidFill>
                  <a:schemeClr val="tx1"/>
                </a:solidFill>
                <a:latin typeface="Adobe Garamond Pro Bold" pitchFamily="18" charset="0"/>
              </a:rPr>
              <a:t>7. Nonspecific stresses of a procedure not in another class</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algn="just">
              <a:buNone/>
            </a:pPr>
            <a:r>
              <a:rPr lang="en-US" sz="2800" dirty="0" smtClean="0">
                <a:latin typeface="Adobe Caslon Pro" pitchFamily="18" charset="0"/>
              </a:rPr>
              <a:t>A 63-year old man died on the operating table while undergoing triple bypass coronary artery surgery for atherosclerosis. He had a history of unstable angina and was rated as a high-risk patient preoperatively. The patient elected to have the procedure because angina severely restricted his lifestyle and quality of life. Autopsy did not show any surgical failures.</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chemeClr val="tx1"/>
                </a:solidFill>
                <a:latin typeface="Adobe Garamond Pro Bold" pitchFamily="18" charset="0"/>
              </a:rPr>
              <a:t>7. Nonspecific stresses of a procedure not in another class</a:t>
            </a:r>
            <a:endParaRPr lang="en-US" sz="3200" dirty="0">
              <a:latin typeface="Adobe Garamond Pro Bold" pitchFamily="18"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7852329" cy="39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7356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3200" dirty="0" smtClean="0">
                <a:solidFill>
                  <a:schemeClr val="tx1"/>
                </a:solidFill>
                <a:latin typeface="Adobe Garamond Pro Bold" pitchFamily="18" charset="0"/>
              </a:rPr>
              <a:t>7. Nonspecific stresses of a procedure not in another class</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189904473"/>
              </p:ext>
            </p:extLst>
          </p:nvPr>
        </p:nvGraphicFramePr>
        <p:xfrm>
          <a:off x="457200" y="1550526"/>
          <a:ext cx="8153400" cy="3928726"/>
        </p:xfrm>
        <a:graphic>
          <a:graphicData uri="http://schemas.openxmlformats.org/drawingml/2006/table">
            <a:tbl>
              <a:tblPr firstRow="1" bandRow="1">
                <a:tableStyleId>{5C22544A-7EE6-4342-B048-85BDC9FD1C3A}</a:tableStyleId>
              </a:tblPr>
              <a:tblGrid>
                <a:gridCol w="6417028"/>
                <a:gridCol w="1736372"/>
              </a:tblGrid>
              <a:tr h="938971">
                <a:tc>
                  <a:txBody>
                    <a:bodyPr/>
                    <a:lstStyle/>
                    <a:p>
                      <a:r>
                        <a:rPr lang="en-US" sz="2800" dirty="0" smtClean="0">
                          <a:latin typeface="Adobe Caslon Pro" pitchFamily="18" charset="0"/>
                        </a:rPr>
                        <a:t>Part I</a:t>
                      </a:r>
                      <a:endParaRPr lang="en-US" sz="2800" dirty="0">
                        <a:latin typeface="Adobe Caslon Pro" pitchFamily="18" charset="0"/>
                      </a:endParaRPr>
                    </a:p>
                  </a:txBody>
                  <a:tcPr/>
                </a:tc>
                <a:tc>
                  <a:txBody>
                    <a:bodyPr/>
                    <a:lstStyle/>
                    <a:p>
                      <a:r>
                        <a:rPr lang="en-US" sz="2800" dirty="0" smtClean="0">
                          <a:latin typeface="Adobe Caslon Pro" pitchFamily="18" charset="0"/>
                        </a:rPr>
                        <a:t>Time Interval</a:t>
                      </a:r>
                      <a:endParaRPr lang="en-US" sz="2800" dirty="0">
                        <a:latin typeface="Adobe Caslon Pro" pitchFamily="18" charset="0"/>
                      </a:endParaRPr>
                    </a:p>
                  </a:txBody>
                  <a:tcPr/>
                </a:tc>
              </a:tr>
              <a:tr h="805667">
                <a:tc>
                  <a:txBody>
                    <a:bodyPr/>
                    <a:lstStyle/>
                    <a:p>
                      <a:r>
                        <a:rPr lang="en-US" sz="2800" dirty="0" smtClean="0">
                          <a:latin typeface="Adobe Caslon Pro" pitchFamily="18" charset="0"/>
                        </a:rPr>
                        <a:t>a. Intraoperative</a:t>
                      </a:r>
                      <a:r>
                        <a:rPr lang="en-US" sz="2800" baseline="0" dirty="0" smtClean="0">
                          <a:latin typeface="Adobe Caslon Pro" pitchFamily="18" charset="0"/>
                        </a:rPr>
                        <a:t> death during coronary bypass surgery</a:t>
                      </a:r>
                      <a:endParaRPr lang="en-US" sz="2800" dirty="0">
                        <a:latin typeface="Adobe Caslon Pro" pitchFamily="18" charset="0"/>
                      </a:endParaRPr>
                    </a:p>
                  </a:txBody>
                  <a:tcPr/>
                </a:tc>
                <a:tc>
                  <a:txBody>
                    <a:bodyPr/>
                    <a:lstStyle/>
                    <a:p>
                      <a:r>
                        <a:rPr lang="en-US" sz="2800" dirty="0" smtClean="0">
                          <a:latin typeface="Adobe Caslon Pro" pitchFamily="18" charset="0"/>
                        </a:rPr>
                        <a:t>Hours</a:t>
                      </a:r>
                      <a:endParaRPr lang="en-US" sz="2800" dirty="0">
                        <a:latin typeface="Adobe Caslon Pro" pitchFamily="18" charset="0"/>
                      </a:endParaRPr>
                    </a:p>
                  </a:txBody>
                  <a:tcPr/>
                </a:tc>
              </a:tr>
              <a:tr h="441831">
                <a:tc>
                  <a:txBody>
                    <a:bodyPr/>
                    <a:lstStyle/>
                    <a:p>
                      <a:r>
                        <a:rPr lang="en-US" sz="2800" dirty="0" smtClean="0">
                          <a:latin typeface="Adobe Caslon Pro" pitchFamily="18" charset="0"/>
                        </a:rPr>
                        <a:t>b.</a:t>
                      </a:r>
                      <a:r>
                        <a:rPr lang="en-US" sz="2800" baseline="0" dirty="0" smtClean="0">
                          <a:latin typeface="Adobe Caslon Pro" pitchFamily="18" charset="0"/>
                        </a:rPr>
                        <a:t> Atherosclerotic coronary artery disease</a:t>
                      </a:r>
                      <a:endParaRPr lang="en-US" sz="2800" dirty="0">
                        <a:latin typeface="Adobe Caslon Pro" pitchFamily="18" charset="0"/>
                      </a:endParaRPr>
                    </a:p>
                  </a:txBody>
                  <a:tcPr/>
                </a:tc>
                <a:tc>
                  <a:txBody>
                    <a:bodyPr/>
                    <a:lstStyle/>
                    <a:p>
                      <a:r>
                        <a:rPr lang="en-US" sz="2800" dirty="0" smtClean="0">
                          <a:latin typeface="Adobe Caslon Pro" pitchFamily="18" charset="0"/>
                        </a:rPr>
                        <a:t>Years</a:t>
                      </a:r>
                      <a:endParaRPr lang="en-US" sz="2800" dirty="0">
                        <a:latin typeface="Adobe Caslon Pro" pitchFamily="18" charset="0"/>
                      </a:endParaRPr>
                    </a:p>
                  </a:txBody>
                  <a:tcPr/>
                </a:tc>
              </a:tr>
              <a:tr h="581835">
                <a:tc>
                  <a:txBody>
                    <a:bodyPr/>
                    <a:lstStyle/>
                    <a:p>
                      <a:r>
                        <a:rPr lang="en-US" sz="2800" dirty="0" smtClean="0">
                          <a:latin typeface="Adobe Caslon Pro" pitchFamily="18" charset="0"/>
                        </a:rPr>
                        <a:t>c. </a:t>
                      </a:r>
                      <a:endParaRPr lang="en-US" sz="2800" dirty="0">
                        <a:latin typeface="Adobe Caslon Pro" pitchFamily="18" charset="0"/>
                      </a:endParaRPr>
                    </a:p>
                  </a:txBody>
                  <a:tcPr/>
                </a:tc>
                <a:tc>
                  <a:txBody>
                    <a:bodyPr/>
                    <a:lstStyle/>
                    <a:p>
                      <a:endParaRPr lang="en-US" sz="2800" dirty="0">
                        <a:latin typeface="Adobe Caslon Pro" pitchFamily="18" charset="0"/>
                      </a:endParaRPr>
                    </a:p>
                  </a:txBody>
                  <a:tcPr/>
                </a:tc>
              </a:tr>
              <a:tr h="938971">
                <a:tc gridSpan="2">
                  <a:txBody>
                    <a:bodyPr/>
                    <a:lstStyle/>
                    <a:p>
                      <a:r>
                        <a:rPr lang="en-US" sz="2800" dirty="0" smtClean="0">
                          <a:latin typeface="Adobe Caslon Pro" pitchFamily="18" charset="0"/>
                        </a:rPr>
                        <a:t>Part II</a:t>
                      </a: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Autofit/>
          </a:bodyPr>
          <a:lstStyle/>
          <a:p>
            <a:pPr algn="l"/>
            <a:r>
              <a:rPr lang="en-US" sz="3200" dirty="0" smtClean="0">
                <a:solidFill>
                  <a:schemeClr val="tx1"/>
                </a:solidFill>
                <a:latin typeface="Adobe Garamond Pro Bold" pitchFamily="18" charset="0"/>
              </a:rPr>
              <a:t>8. Periprocedural death not otherwise classifiable</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algn="just">
              <a:buNone/>
            </a:pPr>
            <a:r>
              <a:rPr lang="en-US" sz="2800" dirty="0" smtClean="0">
                <a:latin typeface="Adobe Caslon Pro" pitchFamily="18" charset="0"/>
              </a:rPr>
              <a:t>A 45-year old man died on the operating table while undergoing inguinal herniorrhaphy. A thorough autopsy, medical records review, and death investigation failed to identify an immediate cause of death. This seemingly healthy man died during a relatively minor procedure for no determined reason.</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chemeClr val="tx1"/>
                </a:solidFill>
                <a:latin typeface="Adobe Garamond Pro Bold" pitchFamily="18" charset="0"/>
              </a:rPr>
              <a:t>8. </a:t>
            </a:r>
            <a:r>
              <a:rPr lang="en-US" sz="3200" dirty="0" err="1">
                <a:solidFill>
                  <a:schemeClr val="tx1"/>
                </a:solidFill>
                <a:latin typeface="Adobe Garamond Pro Bold" pitchFamily="18" charset="0"/>
              </a:rPr>
              <a:t>Periprocedural</a:t>
            </a:r>
            <a:r>
              <a:rPr lang="en-US" sz="3200" dirty="0">
                <a:solidFill>
                  <a:schemeClr val="tx1"/>
                </a:solidFill>
                <a:latin typeface="Adobe Garamond Pro Bold" pitchFamily="18" charset="0"/>
              </a:rPr>
              <a:t> death not otherwise classifiable</a:t>
            </a:r>
            <a:endParaRPr lang="en-US" sz="3200" dirty="0">
              <a:latin typeface="Adobe Garamond Pro Bold" pitchFamily="18"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7852329" cy="39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1440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3200" dirty="0" smtClean="0">
                <a:solidFill>
                  <a:schemeClr val="tx1"/>
                </a:solidFill>
                <a:latin typeface="Adobe Garamond Pro Bold" pitchFamily="18" charset="0"/>
              </a:rPr>
              <a:t>8. Periprocedural death not otherwise classifiable</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905000"/>
            <a:ext cx="8229600" cy="4221163"/>
          </a:xfrm>
        </p:spPr>
        <p:txBody>
          <a:bodyPr/>
          <a:lstStyle/>
          <a:p>
            <a:pPr>
              <a:buNone/>
            </a:pP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1183922165"/>
              </p:ext>
            </p:extLst>
          </p:nvPr>
        </p:nvGraphicFramePr>
        <p:xfrm>
          <a:off x="457200" y="1550526"/>
          <a:ext cx="8229600" cy="3973384"/>
        </p:xfrm>
        <a:graphic>
          <a:graphicData uri="http://schemas.openxmlformats.org/drawingml/2006/table">
            <a:tbl>
              <a:tblPr firstRow="1" bandRow="1">
                <a:tableStyleId>{5C22544A-7EE6-4342-B048-85BDC9FD1C3A}</a:tableStyleId>
              </a:tblPr>
              <a:tblGrid>
                <a:gridCol w="5562600"/>
                <a:gridCol w="2667000"/>
              </a:tblGrid>
              <a:tr h="958274">
                <a:tc>
                  <a:txBody>
                    <a:bodyPr/>
                    <a:lstStyle/>
                    <a:p>
                      <a:r>
                        <a:rPr lang="en-US" sz="2800" dirty="0" smtClean="0">
                          <a:latin typeface="Adobe Caslon Pro" pitchFamily="18" charset="0"/>
                        </a:rPr>
                        <a:t>Part I</a:t>
                      </a:r>
                      <a:endParaRPr lang="en-US" sz="2800" dirty="0">
                        <a:latin typeface="Adobe Caslon Pro" pitchFamily="18" charset="0"/>
                      </a:endParaRPr>
                    </a:p>
                  </a:txBody>
                  <a:tcPr/>
                </a:tc>
                <a:tc>
                  <a:txBody>
                    <a:bodyPr/>
                    <a:lstStyle/>
                    <a:p>
                      <a:r>
                        <a:rPr lang="en-US" sz="2800" dirty="0" smtClean="0">
                          <a:latin typeface="Adobe Caslon Pro" pitchFamily="18" charset="0"/>
                        </a:rPr>
                        <a:t>Time Interval</a:t>
                      </a:r>
                      <a:endParaRPr lang="en-US" sz="2800" dirty="0">
                        <a:latin typeface="Adobe Caslon Pro" pitchFamily="18" charset="0"/>
                      </a:endParaRPr>
                    </a:p>
                  </a:txBody>
                  <a:tcPr/>
                </a:tc>
              </a:tr>
              <a:tr h="822230">
                <a:tc>
                  <a:txBody>
                    <a:bodyPr/>
                    <a:lstStyle/>
                    <a:p>
                      <a:r>
                        <a:rPr lang="en-US" sz="2800" dirty="0" smtClean="0">
                          <a:latin typeface="Adobe Caslon Pro" pitchFamily="18" charset="0"/>
                        </a:rPr>
                        <a:t>a. Intraoperative</a:t>
                      </a:r>
                      <a:r>
                        <a:rPr lang="en-US" sz="2800" baseline="0" dirty="0" smtClean="0">
                          <a:latin typeface="Adobe Caslon Pro" pitchFamily="18" charset="0"/>
                        </a:rPr>
                        <a:t> death during inguinal herniorrhaphy</a:t>
                      </a:r>
                      <a:endParaRPr lang="en-US" sz="2800" dirty="0">
                        <a:latin typeface="Adobe Caslon Pro" pitchFamily="18" charset="0"/>
                      </a:endParaRPr>
                    </a:p>
                  </a:txBody>
                  <a:tcPr/>
                </a:tc>
                <a:tc>
                  <a:txBody>
                    <a:bodyPr/>
                    <a:lstStyle/>
                    <a:p>
                      <a:r>
                        <a:rPr lang="en-US" sz="2800" dirty="0" smtClean="0">
                          <a:latin typeface="Adobe Caslon Pro" pitchFamily="18" charset="0"/>
                        </a:rPr>
                        <a:t>Hours</a:t>
                      </a:r>
                      <a:endParaRPr lang="en-US" sz="2800" dirty="0">
                        <a:latin typeface="Adobe Caslon Pro" pitchFamily="18" charset="0"/>
                      </a:endParaRPr>
                    </a:p>
                  </a:txBody>
                  <a:tcPr/>
                </a:tc>
              </a:tr>
              <a:tr h="450900">
                <a:tc>
                  <a:txBody>
                    <a:bodyPr/>
                    <a:lstStyle/>
                    <a:p>
                      <a:r>
                        <a:rPr lang="en-US" sz="2800" dirty="0" smtClean="0">
                          <a:latin typeface="Adobe Caslon Pro" pitchFamily="18" charset="0"/>
                        </a:rPr>
                        <a:t>b.</a:t>
                      </a:r>
                      <a:r>
                        <a:rPr lang="en-US" sz="2800" baseline="0" dirty="0" smtClean="0">
                          <a:latin typeface="Adobe Caslon Pro" pitchFamily="18" charset="0"/>
                        </a:rPr>
                        <a:t> Undetermined cause</a:t>
                      </a:r>
                      <a:endParaRPr lang="en-US" sz="2800" dirty="0">
                        <a:latin typeface="Adobe Caslon Pro" pitchFamily="18" charset="0"/>
                      </a:endParaRPr>
                    </a:p>
                  </a:txBody>
                  <a:tcPr/>
                </a:tc>
                <a:tc>
                  <a:txBody>
                    <a:bodyPr/>
                    <a:lstStyle/>
                    <a:p>
                      <a:r>
                        <a:rPr lang="en-US" sz="2800" dirty="0" smtClean="0">
                          <a:latin typeface="Adobe Caslon Pro" pitchFamily="18" charset="0"/>
                        </a:rPr>
                        <a:t>Unknown</a:t>
                      </a:r>
                      <a:endParaRPr lang="en-US" sz="2800" dirty="0">
                        <a:latin typeface="Adobe Caslon Pro" pitchFamily="18" charset="0"/>
                      </a:endParaRPr>
                    </a:p>
                  </a:txBody>
                  <a:tcPr/>
                </a:tc>
              </a:tr>
              <a:tr h="593796">
                <a:tc>
                  <a:txBody>
                    <a:bodyPr/>
                    <a:lstStyle/>
                    <a:p>
                      <a:r>
                        <a:rPr lang="en-US" sz="2800" dirty="0" smtClean="0">
                          <a:latin typeface="Adobe Caslon Pro" pitchFamily="18" charset="0"/>
                        </a:rPr>
                        <a:t>c. </a:t>
                      </a:r>
                      <a:endParaRPr lang="en-US" sz="2800" dirty="0">
                        <a:latin typeface="Adobe Caslon Pro" pitchFamily="18" charset="0"/>
                      </a:endParaRPr>
                    </a:p>
                  </a:txBody>
                  <a:tcPr/>
                </a:tc>
                <a:tc>
                  <a:txBody>
                    <a:bodyPr/>
                    <a:lstStyle/>
                    <a:p>
                      <a:endParaRPr lang="en-US" sz="2800" dirty="0">
                        <a:latin typeface="Adobe Caslon Pro" pitchFamily="18" charset="0"/>
                      </a:endParaRPr>
                    </a:p>
                  </a:txBody>
                  <a:tcPr/>
                </a:tc>
              </a:tr>
              <a:tr h="958274">
                <a:tc gridSpan="2">
                  <a:txBody>
                    <a:bodyPr/>
                    <a:lstStyle/>
                    <a:p>
                      <a:r>
                        <a:rPr lang="en-US" sz="2800" dirty="0" smtClean="0">
                          <a:latin typeface="Adobe Caslon Pro" pitchFamily="18" charset="0"/>
                        </a:rPr>
                        <a:t>Part II</a:t>
                      </a: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l"/>
            <a:r>
              <a:rPr lang="en-US" sz="3200" dirty="0" smtClean="0">
                <a:solidFill>
                  <a:schemeClr val="tx1"/>
                </a:solidFill>
                <a:latin typeface="Adobe Garamond Pro Bold" pitchFamily="18" charset="0"/>
              </a:rPr>
              <a:t>Medico-legal considerations </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r>
              <a:rPr lang="en-US" sz="2800" dirty="0" smtClean="0">
                <a:latin typeface="Adobe Caslon Pro" pitchFamily="18" charset="0"/>
              </a:rPr>
              <a:t>A death certificate is primarily a statistical document.</a:t>
            </a:r>
          </a:p>
          <a:p>
            <a:endParaRPr lang="en-US" sz="1000" dirty="0" smtClean="0">
              <a:latin typeface="Adobe Caslon Pro" pitchFamily="18" charset="0"/>
            </a:endParaRPr>
          </a:p>
          <a:p>
            <a:r>
              <a:rPr lang="en-US" sz="2800" dirty="0" smtClean="0">
                <a:latin typeface="Adobe Caslon Pro" pitchFamily="18" charset="0"/>
              </a:rPr>
              <a:t>May constitute an important source of information for family members and other people or agencies who may then impart too much, or inappropriate significance to the death certificate especially if they are not aware of its general purpose, limitations, and opinion-based nature.</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15962"/>
          </a:xfrm>
        </p:spPr>
        <p:txBody>
          <a:bodyPr>
            <a:normAutofit/>
          </a:bodyPr>
          <a:lstStyle/>
          <a:p>
            <a:pPr algn="l"/>
            <a:r>
              <a:rPr lang="en-US" sz="3200" dirty="0" smtClean="0">
                <a:solidFill>
                  <a:schemeClr val="tx1"/>
                </a:solidFill>
                <a:latin typeface="Adobe Garamond Pro Bold" pitchFamily="18" charset="0"/>
              </a:rPr>
              <a:t>Medico-legal considerations </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sz="2800" dirty="0" smtClean="0">
                <a:latin typeface="Adobe Caslon Pro" pitchFamily="18" charset="0"/>
              </a:rPr>
              <a:t>A major issue to those who certify periprocedural deaths is concern about whether cause-of-death wording and manner of death classification will foster litigation, unnecessarily implicate a treating physician or other person or agency, alienate professional colleagues, or unnecessarily alarm family members and survivors.</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l"/>
            <a:r>
              <a:rPr lang="en-US" sz="3600" dirty="0" smtClean="0">
                <a:solidFill>
                  <a:schemeClr val="tx1"/>
                </a:solidFill>
                <a:latin typeface="Adobe Garamond Pro Bold" pitchFamily="18" charset="0"/>
              </a:rPr>
              <a:t>Medico-legal considerations </a:t>
            </a:r>
            <a:endParaRPr lang="en-US" sz="3600" dirty="0">
              <a:solidFill>
                <a:schemeClr val="tx1"/>
              </a:solidFill>
              <a:latin typeface="Adobe Garamond Pro Bold"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sz="2800" dirty="0" smtClean="0">
                <a:latin typeface="Adobe Caslon Pro" pitchFamily="18" charset="0"/>
              </a:rPr>
              <a:t>A problem may also result if the cause-of-death statement is oversimplified, or if the certifier omits known complications because some people may perceive an attempt to conceal facts or cover up a problem.</a:t>
            </a:r>
          </a:p>
          <a:p>
            <a:pPr>
              <a:buNone/>
            </a:pPr>
            <a:endParaRPr lang="en-US" dirty="0">
              <a:latin typeface="Adobe Caslon Pro"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200" dirty="0" smtClean="0">
                <a:solidFill>
                  <a:schemeClr val="tx1"/>
                </a:solidFill>
                <a:latin typeface="Adobe Garamond Pro Bold" pitchFamily="18" charset="0"/>
              </a:rPr>
              <a:t>Major ICD categories of periprocedural deaths </a:t>
            </a:r>
            <a:r>
              <a:rPr lang="en-US" sz="3200" dirty="0" smtClean="0">
                <a:latin typeface="Adobe Garamond Pro Bold" pitchFamily="18" charset="0"/>
              </a:rPr>
              <a:t>:</a:t>
            </a:r>
            <a:endParaRPr lang="en-US" sz="3200" dirty="0">
              <a:latin typeface="Adobe Garamond Pro Bold" pitchFamily="18" charset="0"/>
            </a:endParaRPr>
          </a:p>
        </p:txBody>
      </p:sp>
      <p:sp>
        <p:nvSpPr>
          <p:cNvPr id="3" name="Content Placeholder 2"/>
          <p:cNvSpPr>
            <a:spLocks noGrp="1"/>
          </p:cNvSpPr>
          <p:nvPr>
            <p:ph idx="1"/>
          </p:nvPr>
        </p:nvSpPr>
        <p:spPr>
          <a:xfrm>
            <a:off x="457200" y="1371600"/>
            <a:ext cx="8229600" cy="4525963"/>
          </a:xfrm>
        </p:spPr>
        <p:txBody>
          <a:bodyPr>
            <a:normAutofit/>
          </a:bodyPr>
          <a:lstStyle/>
          <a:p>
            <a:pPr marL="514350" indent="-514350" algn="just">
              <a:buFont typeface="Arial" pitchFamily="34" charset="0"/>
              <a:buAutoNum type="arabicPeriod" startAt="3"/>
            </a:pPr>
            <a:r>
              <a:rPr lang="en-US" sz="2800" dirty="0" smtClean="0">
                <a:latin typeface="Adobe Caslon Pro" pitchFamily="18" charset="0"/>
              </a:rPr>
              <a:t>Misadventures to patients during surgical and medical care (Y60 – Y69). </a:t>
            </a:r>
          </a:p>
          <a:p>
            <a:pPr marL="514350" indent="-514350" algn="just">
              <a:buNone/>
            </a:pPr>
            <a:r>
              <a:rPr lang="en-US" sz="2800" dirty="0" smtClean="0">
                <a:latin typeface="Adobe Caslon Pro" pitchFamily="18" charset="0"/>
              </a:rPr>
              <a:t>	Ex., unintentional cut, puncture, perforation or hemorrhage during surgical and medical care. </a:t>
            </a:r>
          </a:p>
          <a:p>
            <a:pPr marL="514350" indent="-514350" algn="just">
              <a:buNone/>
            </a:pPr>
            <a:endParaRPr lang="en-US" sz="1400" dirty="0" smtClean="0">
              <a:latin typeface="Adobe Caslon Pro" pitchFamily="18" charset="0"/>
            </a:endParaRPr>
          </a:p>
          <a:p>
            <a:pPr marL="514350" indent="-514350" algn="just">
              <a:buNone/>
            </a:pPr>
            <a:r>
              <a:rPr lang="en-US" sz="2800" dirty="0" smtClean="0">
                <a:latin typeface="Adobe Caslon Pro" pitchFamily="18" charset="0"/>
              </a:rPr>
              <a:t>4.  Medical devices associated with adverse incidents in diagnostic and therapeutic use (Y70 – Y82).  </a:t>
            </a:r>
          </a:p>
          <a:p>
            <a:pPr marL="514350" indent="-514350" algn="just">
              <a:buNone/>
            </a:pPr>
            <a:r>
              <a:rPr lang="en-US" sz="2800" dirty="0" smtClean="0">
                <a:latin typeface="Adobe Caslon Pro" pitchFamily="18" charset="0"/>
              </a:rPr>
              <a:t>	Ex., obstetric and gynecologic devices associated with adverse incidents.</a:t>
            </a:r>
          </a:p>
          <a:p>
            <a:endParaRPr lang="en-US" dirty="0">
              <a:latin typeface="Adobe Caslon Pro"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l"/>
            <a:r>
              <a:rPr lang="en-US" sz="3200" dirty="0" smtClean="0">
                <a:solidFill>
                  <a:schemeClr val="tx1"/>
                </a:solidFill>
                <a:latin typeface="Adobe Garamond Pro Bold" pitchFamily="18" charset="0"/>
              </a:rPr>
              <a:t>Medico-legal considerations </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sz="2800" dirty="0" smtClean="0">
                <a:latin typeface="Adobe Caslon Pro" pitchFamily="18" charset="0"/>
              </a:rPr>
              <a:t>An objective approach that is based on documented or reasonably probable facts should minimize such problems through stating the truth to the best of one’s knowledge.</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dirty="0" smtClean="0">
                <a:solidFill>
                  <a:schemeClr val="tx1"/>
                </a:solidFill>
                <a:latin typeface="Adobe Garamond Pro Bold" pitchFamily="18" charset="0"/>
              </a:rPr>
              <a:t>Major ICD categories of periprocedural deaths :</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p:txBody>
          <a:bodyPr>
            <a:normAutofit/>
          </a:bodyPr>
          <a:lstStyle/>
          <a:p>
            <a:pPr marL="514350" indent="-514350">
              <a:buAutoNum type="arabicPeriod" startAt="5"/>
            </a:pPr>
            <a:r>
              <a:rPr lang="en-US" sz="2800" dirty="0" smtClean="0">
                <a:latin typeface="Adobe Caslon Pro" pitchFamily="18" charset="0"/>
              </a:rPr>
              <a:t>Surgical and other medical procedures as the cause of abnormal reaction of the patient, or of later complication, without mention of misadventure at the time of procedure (Y83 – Y84). Ex., aspiration of fluid.</a:t>
            </a:r>
          </a:p>
          <a:p>
            <a:pPr marL="514350" indent="-514350">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pPr algn="l"/>
            <a:r>
              <a:rPr lang="en-US" sz="3200" dirty="0">
                <a:solidFill>
                  <a:schemeClr val="tx1"/>
                </a:solidFill>
                <a:latin typeface="Adobe Garamond Pro Bold" pitchFamily="18" charset="0"/>
              </a:rPr>
              <a:t>C</a:t>
            </a:r>
            <a:r>
              <a:rPr lang="en-US" sz="3200" dirty="0" smtClean="0">
                <a:solidFill>
                  <a:schemeClr val="tx1"/>
                </a:solidFill>
                <a:latin typeface="Adobe Garamond Pro Bold" pitchFamily="18" charset="0"/>
              </a:rPr>
              <a:t>ategories of periprocedural death may be defined:</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p:txBody>
          <a:bodyPr>
            <a:normAutofit fontScale="70000" lnSpcReduction="20000"/>
          </a:bodyPr>
          <a:lstStyle/>
          <a:p>
            <a:pPr marL="514350" indent="-514350">
              <a:buFont typeface="Arial" pitchFamily="34" charset="0"/>
              <a:buAutoNum type="arabicPeriod"/>
            </a:pPr>
            <a:r>
              <a:rPr lang="en-US" sz="3600" dirty="0" smtClean="0">
                <a:latin typeface="Adobe Caslon Pro" pitchFamily="18" charset="0"/>
              </a:rPr>
              <a:t>Peridiagnostic (related to a diagnostic agent, procedure or device</a:t>
            </a:r>
            <a:r>
              <a:rPr lang="en-US" sz="3600" dirty="0" smtClean="0">
                <a:latin typeface="Adobe Caslon Pro" pitchFamily="18" charset="0"/>
              </a:rPr>
              <a:t>)</a:t>
            </a:r>
          </a:p>
          <a:p>
            <a:pPr marL="514350" indent="-514350">
              <a:buFont typeface="Arial" pitchFamily="34" charset="0"/>
              <a:buAutoNum type="arabicPeriod"/>
            </a:pPr>
            <a:endParaRPr lang="en-US" sz="1800" dirty="0" smtClean="0">
              <a:latin typeface="Adobe Caslon Pro" pitchFamily="18" charset="0"/>
            </a:endParaRPr>
          </a:p>
          <a:p>
            <a:pPr marL="514350" indent="-514350">
              <a:buAutoNum type="arabicPeriod"/>
            </a:pPr>
            <a:r>
              <a:rPr lang="en-US" sz="3600" dirty="0" smtClean="0">
                <a:latin typeface="Adobe Caslon Pro" pitchFamily="18" charset="0"/>
              </a:rPr>
              <a:t>Perianesthetic (related to an anesthetic agent, procedure, or device</a:t>
            </a:r>
            <a:r>
              <a:rPr lang="en-US" dirty="0" smtClean="0">
                <a:latin typeface="Adobe Caslon Pro" pitchFamily="18" charset="0"/>
              </a:rPr>
              <a:t>)</a:t>
            </a:r>
          </a:p>
          <a:p>
            <a:pPr marL="514350" indent="-514350">
              <a:buAutoNum type="arabicPeriod"/>
            </a:pPr>
            <a:endParaRPr lang="en-US" sz="1300" dirty="0" smtClean="0">
              <a:latin typeface="Adobe Caslon Pro" pitchFamily="18" charset="0"/>
            </a:endParaRPr>
          </a:p>
          <a:p>
            <a:pPr marL="514350" indent="-514350">
              <a:buAutoNum type="arabicPeriod"/>
            </a:pPr>
            <a:r>
              <a:rPr lang="en-US" sz="3600" dirty="0" smtClean="0">
                <a:latin typeface="Adobe Caslon Pro" pitchFamily="18" charset="0"/>
              </a:rPr>
              <a:t>Peritherapeutic (related to a therapeutic agent, procedure, or device</a:t>
            </a:r>
            <a:r>
              <a:rPr lang="en-US" sz="3600" dirty="0" smtClean="0">
                <a:latin typeface="Adobe Caslon Pro" pitchFamily="18" charset="0"/>
              </a:rPr>
              <a:t>)</a:t>
            </a:r>
          </a:p>
          <a:p>
            <a:pPr marL="514350" indent="-514350">
              <a:buAutoNum type="arabicPeriod"/>
            </a:pPr>
            <a:endParaRPr lang="en-US" sz="1300" dirty="0" smtClean="0">
              <a:latin typeface="Adobe Caslon Pro" pitchFamily="18" charset="0"/>
            </a:endParaRPr>
          </a:p>
          <a:p>
            <a:pPr marL="514350" indent="-514350">
              <a:buAutoNum type="arabicPeriod"/>
            </a:pPr>
            <a:r>
              <a:rPr lang="en-US" sz="3400" dirty="0" smtClean="0">
                <a:latin typeface="Adobe Caslon Pro" pitchFamily="18" charset="0"/>
              </a:rPr>
              <a:t>Perioperative (related to a surgical procedure or device; may be further subcategorized as intraoperative or postoperative</a:t>
            </a:r>
          </a:p>
          <a:p>
            <a:pPr marL="514350" indent="-514350">
              <a:buNone/>
            </a:pPr>
            <a:endParaRPr lang="en-US" dirty="0" smtClean="0">
              <a:latin typeface="Adobe Caslon Pro" pitchFamily="18" charset="0"/>
            </a:endParaRPr>
          </a:p>
          <a:p>
            <a:pPr marL="514350" indent="-514350">
              <a:buNone/>
            </a:pPr>
            <a:r>
              <a:rPr lang="en-US" dirty="0" smtClean="0">
                <a:latin typeface="Adobe Caslon Pro" pitchFamily="18" charset="0"/>
              </a:rPr>
              <a:t>*</a:t>
            </a:r>
            <a:r>
              <a:rPr lang="en-US" sz="2600" dirty="0" smtClean="0">
                <a:latin typeface="Adobe Caslon Pro" pitchFamily="18" charset="0"/>
              </a:rPr>
              <a:t>The term periprocedural is a generic term that may be used to include any of the categories defined above</a:t>
            </a:r>
            <a:r>
              <a:rPr lang="en-US" dirty="0" smtClean="0">
                <a:latin typeface="Adobe Caslon Pro" pitchFamily="18"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US" sz="3200" dirty="0" smtClean="0">
                <a:solidFill>
                  <a:schemeClr val="tx1"/>
                </a:solidFill>
                <a:latin typeface="Adobe Garamond Pro Bold" pitchFamily="18" charset="0"/>
              </a:rPr>
              <a:t>Ensure that a periprocedural death is evident</a:t>
            </a:r>
            <a:endParaRPr lang="en-US" sz="3200" dirty="0">
              <a:solidFill>
                <a:schemeClr val="tx1"/>
              </a:solidFill>
              <a:latin typeface="Adobe Garamond Pro Bold"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Adobe Caslon Pro" pitchFamily="18" charset="0"/>
              </a:rPr>
              <a:t>Indicate in the cause-of-death statement the periprocedural nature of death to ensure proper coding by </a:t>
            </a:r>
            <a:r>
              <a:rPr lang="en-US" sz="2800" dirty="0" err="1" smtClean="0">
                <a:latin typeface="Adobe Caslon Pro" pitchFamily="18" charset="0"/>
              </a:rPr>
              <a:t>nosologist</a:t>
            </a:r>
            <a:r>
              <a:rPr lang="en-US" sz="2800" dirty="0" smtClean="0">
                <a:latin typeface="Adobe Caslon Pro" pitchFamily="18" charset="0"/>
              </a:rPr>
              <a:t>.</a:t>
            </a:r>
          </a:p>
          <a:p>
            <a:pPr algn="just"/>
            <a:endParaRPr lang="en-US" sz="1000" dirty="0" smtClean="0">
              <a:latin typeface="Adobe Caslon Pro" pitchFamily="18" charset="0"/>
            </a:endParaRPr>
          </a:p>
          <a:p>
            <a:pPr algn="just"/>
            <a:r>
              <a:rPr lang="en-US" sz="2800" dirty="0" smtClean="0">
                <a:latin typeface="Adobe Caslon Pro" pitchFamily="18" charset="0"/>
              </a:rPr>
              <a:t>This is done by including in the wording of cause-of-death statement the appropriate category of periprocedural death (i.e., peridiagnostic, perianesthetic, peritherapeutic, perioperative [or intraoperative or postoperative], or periprocedural).</a:t>
            </a:r>
            <a:endParaRPr lang="en-US" sz="2800" dirty="0">
              <a:latin typeface="Adobe Caslon Pro"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pPr algn="l"/>
            <a:r>
              <a:rPr lang="en-US" sz="3200" dirty="0" smtClean="0">
                <a:solidFill>
                  <a:schemeClr val="tx1"/>
                </a:solidFill>
                <a:latin typeface="Adobe Garamond Pro Bold" pitchFamily="18" charset="0"/>
              </a:rPr>
              <a:t>Sample cause-of-death statement for periprocedural death</a:t>
            </a:r>
            <a:endParaRPr lang="en-US" sz="3200" dirty="0">
              <a:solidFill>
                <a:schemeClr val="tx1"/>
              </a:solidFill>
              <a:latin typeface="Adobe Garamond Pro Bold"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8692526"/>
              </p:ext>
            </p:extLst>
          </p:nvPr>
        </p:nvGraphicFramePr>
        <p:xfrm>
          <a:off x="457200" y="1328463"/>
          <a:ext cx="8458200" cy="3749040"/>
        </p:xfrm>
        <a:graphic>
          <a:graphicData uri="http://schemas.openxmlformats.org/drawingml/2006/table">
            <a:tbl>
              <a:tblPr firstRow="1" bandRow="1">
                <a:tableStyleId>{5C22544A-7EE6-4342-B048-85BDC9FD1C3A}</a:tableStyleId>
              </a:tblPr>
              <a:tblGrid>
                <a:gridCol w="6536972"/>
                <a:gridCol w="1921228"/>
              </a:tblGrid>
              <a:tr h="968592">
                <a:tc>
                  <a:txBody>
                    <a:bodyPr/>
                    <a:lstStyle/>
                    <a:p>
                      <a:r>
                        <a:rPr lang="en-US" sz="3200" dirty="0" smtClean="0"/>
                        <a:t>Part I</a:t>
                      </a:r>
                      <a:endParaRPr lang="en-US" sz="3200" dirty="0"/>
                    </a:p>
                  </a:txBody>
                  <a:tcPr/>
                </a:tc>
                <a:tc>
                  <a:txBody>
                    <a:bodyPr/>
                    <a:lstStyle/>
                    <a:p>
                      <a:r>
                        <a:rPr lang="en-US" sz="3200" dirty="0" smtClean="0"/>
                        <a:t>Time Interval</a:t>
                      </a:r>
                      <a:endParaRPr lang="en-US" sz="3200" dirty="0"/>
                    </a:p>
                  </a:txBody>
                  <a:tcPr/>
                </a:tc>
              </a:tr>
              <a:tr h="576537">
                <a:tc>
                  <a:txBody>
                    <a:bodyPr/>
                    <a:lstStyle/>
                    <a:p>
                      <a:r>
                        <a:rPr lang="en-US" sz="2800" dirty="0" smtClean="0">
                          <a:latin typeface="Adobe Caslon Pro" pitchFamily="18" charset="0"/>
                          <a:cs typeface="Adobe Hebrew" pitchFamily="18" charset="-79"/>
                        </a:rPr>
                        <a:t>a. Intraoperative myocardial infarction</a:t>
                      </a:r>
                      <a:endParaRPr lang="en-US" sz="2800" dirty="0">
                        <a:latin typeface="Adobe Caslon Pro" pitchFamily="18" charset="0"/>
                        <a:cs typeface="Adobe Hebrew" pitchFamily="18" charset="-79"/>
                      </a:endParaRPr>
                    </a:p>
                  </a:txBody>
                  <a:tcPr/>
                </a:tc>
                <a:tc>
                  <a:txBody>
                    <a:bodyPr/>
                    <a:lstStyle/>
                    <a:p>
                      <a:r>
                        <a:rPr lang="en-US" sz="3200" dirty="0" smtClean="0">
                          <a:latin typeface="Adobe Caslon Pro" pitchFamily="18" charset="0"/>
                          <a:cs typeface="Adobe Hebrew" pitchFamily="18" charset="-79"/>
                        </a:rPr>
                        <a:t>hours</a:t>
                      </a:r>
                      <a:endParaRPr lang="en-US" sz="3200" dirty="0">
                        <a:latin typeface="Adobe Caslon Pro" pitchFamily="18" charset="0"/>
                        <a:cs typeface="Adobe Hebrew" pitchFamily="18" charset="-79"/>
                      </a:endParaRPr>
                    </a:p>
                  </a:txBody>
                  <a:tcPr/>
                </a:tc>
              </a:tr>
              <a:tr h="530817">
                <a:tc>
                  <a:txBody>
                    <a:bodyPr/>
                    <a:lstStyle/>
                    <a:p>
                      <a:r>
                        <a:rPr lang="en-US" sz="2800" dirty="0" smtClean="0">
                          <a:latin typeface="Adobe Caslon Pro" pitchFamily="18" charset="0"/>
                          <a:cs typeface="Adobe Hebrew" pitchFamily="18" charset="-79"/>
                        </a:rPr>
                        <a:t>b. Atherosclerotic coronary artery disease</a:t>
                      </a:r>
                      <a:endParaRPr lang="en-US" sz="2800" dirty="0">
                        <a:latin typeface="Adobe Caslon Pro" pitchFamily="18" charset="0"/>
                        <a:cs typeface="Adobe Hebrew" pitchFamily="18" charset="-79"/>
                      </a:endParaRPr>
                    </a:p>
                  </a:txBody>
                  <a:tcPr/>
                </a:tc>
                <a:tc>
                  <a:txBody>
                    <a:bodyPr/>
                    <a:lstStyle/>
                    <a:p>
                      <a:r>
                        <a:rPr lang="en-US" sz="3200" dirty="0" smtClean="0">
                          <a:latin typeface="Adobe Caslon Pro" pitchFamily="18" charset="0"/>
                          <a:cs typeface="Adobe Hebrew" pitchFamily="18" charset="-79"/>
                        </a:rPr>
                        <a:t>years</a:t>
                      </a:r>
                      <a:endParaRPr lang="en-US" sz="3200" dirty="0">
                        <a:latin typeface="Adobe Caslon Pro" pitchFamily="18" charset="0"/>
                        <a:cs typeface="Adobe Hebrew" pitchFamily="18" charset="-79"/>
                      </a:endParaRPr>
                    </a:p>
                  </a:txBody>
                  <a:tcPr/>
                </a:tc>
              </a:tr>
              <a:tr h="525807">
                <a:tc>
                  <a:txBody>
                    <a:bodyPr/>
                    <a:lstStyle/>
                    <a:p>
                      <a:r>
                        <a:rPr lang="en-US" sz="2800" dirty="0" smtClean="0">
                          <a:latin typeface="Adobe Caslon Pro" pitchFamily="18" charset="0"/>
                          <a:cs typeface="Adobe Hebrew" pitchFamily="18" charset="-79"/>
                        </a:rPr>
                        <a:t>c.</a:t>
                      </a:r>
                      <a:endParaRPr lang="en-US" sz="2800" dirty="0">
                        <a:latin typeface="Adobe Caslon Pro" pitchFamily="18" charset="0"/>
                        <a:cs typeface="Adobe Hebrew" pitchFamily="18" charset="-79"/>
                      </a:endParaRPr>
                    </a:p>
                  </a:txBody>
                  <a:tcPr/>
                </a:tc>
                <a:tc>
                  <a:txBody>
                    <a:bodyPr/>
                    <a:lstStyle/>
                    <a:p>
                      <a:endParaRPr lang="en-US" sz="3200" dirty="0">
                        <a:latin typeface="Adobe Caslon Pro" pitchFamily="18" charset="0"/>
                        <a:cs typeface="Adobe Hebrew" pitchFamily="18" charset="-79"/>
                      </a:endParaRPr>
                    </a:p>
                  </a:txBody>
                  <a:tcPr/>
                </a:tc>
              </a:tr>
              <a:tr h="795063">
                <a:tc gridSpan="2">
                  <a:txBody>
                    <a:bodyPr/>
                    <a:lstStyle/>
                    <a:p>
                      <a:r>
                        <a:rPr lang="en-US" sz="2800" dirty="0" smtClean="0">
                          <a:latin typeface="Adobe Caslon Pro" pitchFamily="18" charset="0"/>
                          <a:cs typeface="Adobe Hebrew" pitchFamily="18" charset="-79"/>
                        </a:rPr>
                        <a:t>Part II</a:t>
                      </a:r>
                    </a:p>
                    <a:p>
                      <a:r>
                        <a:rPr lang="en-US" sz="2800" dirty="0" smtClean="0">
                          <a:latin typeface="Adobe Caslon Pro" pitchFamily="18" charset="0"/>
                          <a:cs typeface="Adobe Hebrew" pitchFamily="18" charset="-79"/>
                        </a:rPr>
                        <a:t>Resection of adenocarcinoma of colon</a:t>
                      </a:r>
                      <a:endParaRPr lang="en-US" sz="2800" dirty="0">
                        <a:latin typeface="Adobe Caslon Pro" pitchFamily="18" charset="0"/>
                        <a:cs typeface="Adobe Hebrew" pitchFamily="18" charset="-79"/>
                      </a:endParaRPr>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4098</TotalTime>
  <Words>2277</Words>
  <Application>Microsoft Office PowerPoint</Application>
  <PresentationFormat>On-screen Show (4:3)</PresentationFormat>
  <Paragraphs>280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Options for Writing Cause-of-Death Statements for Periprocedural Deaths </vt:lpstr>
      <vt:lpstr>Option for Writing Causes of Death for Periprocedural Deaths</vt:lpstr>
      <vt:lpstr>Option for Writing Causes of Death for Periprocedural Deaths</vt:lpstr>
      <vt:lpstr>Major ICD categories of periprocedural deaths :</vt:lpstr>
      <vt:lpstr>Major ICD categories of periprocedural deaths :</vt:lpstr>
      <vt:lpstr>Major ICD categories of periprocedural deaths :</vt:lpstr>
      <vt:lpstr>Categories of periprocedural death may be defined:</vt:lpstr>
      <vt:lpstr>Ensure that a periprocedural death is evident</vt:lpstr>
      <vt:lpstr>Sample cause-of-death statement for periprocedural death</vt:lpstr>
      <vt:lpstr>Classification of periprocedural death</vt:lpstr>
      <vt:lpstr>Classification of periprocedural death</vt:lpstr>
      <vt:lpstr>Classification of periprocedural death</vt:lpstr>
      <vt:lpstr>Dilemma of format for writing COD for periprocedural deaths</vt:lpstr>
      <vt:lpstr>Approach to selecting format for writing cause-of-death statement </vt:lpstr>
      <vt:lpstr>Death Imminent</vt:lpstr>
      <vt:lpstr>Death Imminent: Use Combined Format</vt:lpstr>
      <vt:lpstr>PowerPoint Presentation</vt:lpstr>
      <vt:lpstr>Death Not Imminent</vt:lpstr>
      <vt:lpstr>Death Not Imminent: Use Split Format</vt:lpstr>
      <vt:lpstr>Death Not Imminent: Use Split Format</vt:lpstr>
      <vt:lpstr>PowerPoint Presentation</vt:lpstr>
      <vt:lpstr>General guidelines for classifying manner of death</vt:lpstr>
      <vt:lpstr>General guidelines for classifying manner of death</vt:lpstr>
      <vt:lpstr>Sample cause-of-death statements</vt:lpstr>
      <vt:lpstr>Class 1: Malfunction of a medical device, tool, dx/rx agent</vt:lpstr>
      <vt:lpstr>Class 1: Malfunction of a medical device, tool, dx/rx agent</vt:lpstr>
      <vt:lpstr>Class 1: Malfunction of a medical device, tool, dx/rx agent</vt:lpstr>
      <vt:lpstr>2. Incorrect use of a medical device, tool, diagnostic/therapeutic agent</vt:lpstr>
      <vt:lpstr>2. Incorrect use of a medical device, tool, diagnostic/therapeutic agent</vt:lpstr>
      <vt:lpstr>3. Rarely occurring complication with recognized untoward potential</vt:lpstr>
      <vt:lpstr>3. Rarely occurring complication with recognized untoward potential</vt:lpstr>
      <vt:lpstr>3. Rarely occurring complication with recognized untoward potential</vt:lpstr>
      <vt:lpstr>4. Unanticipated complication </vt:lpstr>
      <vt:lpstr>4. Unanticipated complication </vt:lpstr>
      <vt:lpstr>5. Reasonably anticipated outcome  of necessary medical therapy</vt:lpstr>
      <vt:lpstr>5. Reasonably anticipated outcome  of necessary medical therapy</vt:lpstr>
      <vt:lpstr>5. Reasonably anticipated outcome  of necessary medical therapy</vt:lpstr>
      <vt:lpstr>6. Inherent and accepted risk of invasive procedure or surgery</vt:lpstr>
      <vt:lpstr>6. Inherent and accepted risk of invasive procedure or surgery</vt:lpstr>
      <vt:lpstr>6. Inherent and accepted risk of invasive procedure or surgery</vt:lpstr>
      <vt:lpstr>7. Nonspecific stresses of a procedure not in another class</vt:lpstr>
      <vt:lpstr>7. Nonspecific stresses of a procedure not in another class</vt:lpstr>
      <vt:lpstr>7. Nonspecific stresses of a procedure not in another class</vt:lpstr>
      <vt:lpstr>8. Periprocedural death not otherwise classifiable</vt:lpstr>
      <vt:lpstr>8. Periprocedural death not otherwise classifiable</vt:lpstr>
      <vt:lpstr>8. Periprocedural death not otherwise classifiable</vt:lpstr>
      <vt:lpstr>Medico-legal considerations </vt:lpstr>
      <vt:lpstr>Medico-legal considerations </vt:lpstr>
      <vt:lpstr>Medico-legal considerations </vt:lpstr>
      <vt:lpstr>Medico-legal considerations </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Aida S. Aracap</cp:lastModifiedBy>
  <cp:revision>78</cp:revision>
  <dcterms:created xsi:type="dcterms:W3CDTF">2015-07-15T00:00:20Z</dcterms:created>
  <dcterms:modified xsi:type="dcterms:W3CDTF">2015-09-25T15:22:31Z</dcterms:modified>
</cp:coreProperties>
</file>