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59" r:id="rId4"/>
    <p:sldId id="266" r:id="rId5"/>
    <p:sldId id="258" r:id="rId6"/>
    <p:sldId id="272" r:id="rId7"/>
    <p:sldId id="265" r:id="rId8"/>
    <p:sldId id="260" r:id="rId9"/>
    <p:sldId id="267" r:id="rId10"/>
    <p:sldId id="275" r:id="rId11"/>
    <p:sldId id="268" r:id="rId12"/>
    <p:sldId id="276" r:id="rId13"/>
    <p:sldId id="273" r:id="rId14"/>
    <p:sldId id="261" r:id="rId15"/>
    <p:sldId id="271" r:id="rId16"/>
    <p:sldId id="263" r:id="rId17"/>
    <p:sldId id="264" r:id="rId18"/>
  </p:sldIdLst>
  <p:sldSz cx="8229600" cy="6400800"/>
  <p:notesSz cx="6858000" cy="9144000"/>
  <p:defaultTextStyle>
    <a:defPPr>
      <a:defRPr lang="en-US"/>
    </a:defPPr>
    <a:lvl1pPr marL="0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85769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71537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57306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43076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28844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14613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00383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086152" algn="l" defTabSz="7715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16">
          <p15:clr>
            <a:srgbClr val="A4A3A4"/>
          </p15:clr>
        </p15:guide>
        <p15:guide id="4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434" autoAdjust="0"/>
  </p:normalViewPr>
  <p:slideViewPr>
    <p:cSldViewPr>
      <p:cViewPr varScale="1">
        <p:scale>
          <a:sx n="67" d="100"/>
          <a:sy n="67" d="100"/>
        </p:scale>
        <p:origin x="-1404" y="-90"/>
      </p:cViewPr>
      <p:guideLst>
        <p:guide orient="horz" pos="2160"/>
        <p:guide orient="horz" pos="2016"/>
        <p:guide pos="288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988397"/>
            <a:ext cx="699516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627120"/>
            <a:ext cx="576072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7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3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COD Training, KMITS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9348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822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256329"/>
            <a:ext cx="185166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256329"/>
            <a:ext cx="541782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2619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0EB-75C9-426F-8C43-E941F1854A3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50280" y="6084994"/>
            <a:ext cx="1920240" cy="340783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defPPr>
              <a:defRPr lang="en-US"/>
            </a:defPPr>
            <a:lvl1pPr marL="0" algn="r" defTabSz="771537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5769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37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7306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76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28844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4613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383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86152" algn="l" defTabSz="771537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4113107"/>
            <a:ext cx="6995160" cy="1271270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2712932"/>
            <a:ext cx="6995160" cy="140017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59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39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18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898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078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258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437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9031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493521"/>
            <a:ext cx="3634740" cy="42242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493521"/>
            <a:ext cx="3634740" cy="42242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200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432772"/>
            <a:ext cx="3636169" cy="59711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72" indent="0">
              <a:buNone/>
              <a:defRPr sz="1800" b="1"/>
            </a:lvl2pPr>
            <a:lvl3pPr marL="835944" indent="0">
              <a:buNone/>
              <a:defRPr sz="1600" b="1"/>
            </a:lvl3pPr>
            <a:lvl4pPr marL="1253917" indent="0">
              <a:buNone/>
              <a:defRPr sz="1500" b="1"/>
            </a:lvl4pPr>
            <a:lvl5pPr marL="1671889" indent="0">
              <a:buNone/>
              <a:defRPr sz="1500" b="1"/>
            </a:lvl5pPr>
            <a:lvl6pPr marL="2089861" indent="0">
              <a:buNone/>
              <a:defRPr sz="1500" b="1"/>
            </a:lvl6pPr>
            <a:lvl7pPr marL="2507833" indent="0">
              <a:buNone/>
              <a:defRPr sz="1500" b="1"/>
            </a:lvl7pPr>
            <a:lvl8pPr marL="2925806" indent="0">
              <a:buNone/>
              <a:defRPr sz="1500" b="1"/>
            </a:lvl8pPr>
            <a:lvl9pPr marL="334377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029883"/>
            <a:ext cx="3636169" cy="368786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432772"/>
            <a:ext cx="3637598" cy="59711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72" indent="0">
              <a:buNone/>
              <a:defRPr sz="1800" b="1"/>
            </a:lvl2pPr>
            <a:lvl3pPr marL="835944" indent="0">
              <a:buNone/>
              <a:defRPr sz="1600" b="1"/>
            </a:lvl3pPr>
            <a:lvl4pPr marL="1253917" indent="0">
              <a:buNone/>
              <a:defRPr sz="1500" b="1"/>
            </a:lvl4pPr>
            <a:lvl5pPr marL="1671889" indent="0">
              <a:buNone/>
              <a:defRPr sz="1500" b="1"/>
            </a:lvl5pPr>
            <a:lvl6pPr marL="2089861" indent="0">
              <a:buNone/>
              <a:defRPr sz="1500" b="1"/>
            </a:lvl6pPr>
            <a:lvl7pPr marL="2507833" indent="0">
              <a:buNone/>
              <a:defRPr sz="1500" b="1"/>
            </a:lvl7pPr>
            <a:lvl8pPr marL="2925806" indent="0">
              <a:buNone/>
              <a:defRPr sz="1500" b="1"/>
            </a:lvl8pPr>
            <a:lvl9pPr marL="334377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029883"/>
            <a:ext cx="3637598" cy="368786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483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1516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6633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54847"/>
            <a:ext cx="2707482" cy="108458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54847"/>
            <a:ext cx="4600575" cy="5462905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339427"/>
            <a:ext cx="2707482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17972" indent="0">
              <a:buNone/>
              <a:defRPr sz="1100"/>
            </a:lvl2pPr>
            <a:lvl3pPr marL="835944" indent="0">
              <a:buNone/>
              <a:defRPr sz="900"/>
            </a:lvl3pPr>
            <a:lvl4pPr marL="1253917" indent="0">
              <a:buNone/>
              <a:defRPr sz="800"/>
            </a:lvl4pPr>
            <a:lvl5pPr marL="1671889" indent="0">
              <a:buNone/>
              <a:defRPr sz="800"/>
            </a:lvl5pPr>
            <a:lvl6pPr marL="2089861" indent="0">
              <a:buNone/>
              <a:defRPr sz="800"/>
            </a:lvl6pPr>
            <a:lvl7pPr marL="2507833" indent="0">
              <a:buNone/>
              <a:defRPr sz="800"/>
            </a:lvl7pPr>
            <a:lvl8pPr marL="2925806" indent="0">
              <a:buNone/>
              <a:defRPr sz="800"/>
            </a:lvl8pPr>
            <a:lvl9pPr marL="33437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15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4480560"/>
            <a:ext cx="4937760" cy="5289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571923"/>
            <a:ext cx="4937760" cy="3840480"/>
          </a:xfrm>
        </p:spPr>
        <p:txBody>
          <a:bodyPr/>
          <a:lstStyle>
            <a:lvl1pPr marL="0" indent="0">
              <a:buNone/>
              <a:defRPr sz="2900"/>
            </a:lvl1pPr>
            <a:lvl2pPr marL="417972" indent="0">
              <a:buNone/>
              <a:defRPr sz="2600"/>
            </a:lvl2pPr>
            <a:lvl3pPr marL="835944" indent="0">
              <a:buNone/>
              <a:defRPr sz="2200"/>
            </a:lvl3pPr>
            <a:lvl4pPr marL="1253917" indent="0">
              <a:buNone/>
              <a:defRPr sz="1800"/>
            </a:lvl4pPr>
            <a:lvl5pPr marL="1671889" indent="0">
              <a:buNone/>
              <a:defRPr sz="1800"/>
            </a:lvl5pPr>
            <a:lvl6pPr marL="2089861" indent="0">
              <a:buNone/>
              <a:defRPr sz="1800"/>
            </a:lvl6pPr>
            <a:lvl7pPr marL="2507833" indent="0">
              <a:buNone/>
              <a:defRPr sz="1800"/>
            </a:lvl7pPr>
            <a:lvl8pPr marL="2925806" indent="0">
              <a:buNone/>
              <a:defRPr sz="1800"/>
            </a:lvl8pPr>
            <a:lvl9pPr marL="3343778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5009515"/>
            <a:ext cx="493776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17972" indent="0">
              <a:buNone/>
              <a:defRPr sz="1100"/>
            </a:lvl2pPr>
            <a:lvl3pPr marL="835944" indent="0">
              <a:buNone/>
              <a:defRPr sz="900"/>
            </a:lvl3pPr>
            <a:lvl4pPr marL="1253917" indent="0">
              <a:buNone/>
              <a:defRPr sz="800"/>
            </a:lvl4pPr>
            <a:lvl5pPr marL="1671889" indent="0">
              <a:buNone/>
              <a:defRPr sz="800"/>
            </a:lvl5pPr>
            <a:lvl6pPr marL="2089861" indent="0">
              <a:buNone/>
              <a:defRPr sz="800"/>
            </a:lvl6pPr>
            <a:lvl7pPr marL="2507833" indent="0">
              <a:buNone/>
              <a:defRPr sz="800"/>
            </a:lvl7pPr>
            <a:lvl8pPr marL="2925806" indent="0">
              <a:buNone/>
              <a:defRPr sz="800"/>
            </a:lvl8pPr>
            <a:lvl9pPr marL="33437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0A7B-E3B9-45DF-B672-A104532D17C2}" type="datetimeFigureOut">
              <a:rPr lang="en-PH" smtClean="0"/>
              <a:pPr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A061-F7BA-46A6-8835-9CD898008E4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318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56329"/>
            <a:ext cx="7406640" cy="1066800"/>
          </a:xfrm>
          <a:prstGeom prst="rect">
            <a:avLst/>
          </a:prstGeom>
        </p:spPr>
        <p:txBody>
          <a:bodyPr vert="horz" lIns="83594" tIns="41797" rIns="83594" bIns="417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493521"/>
            <a:ext cx="7406640" cy="4224232"/>
          </a:xfrm>
          <a:prstGeom prst="rect">
            <a:avLst/>
          </a:prstGeom>
        </p:spPr>
        <p:txBody>
          <a:bodyPr vert="horz" lIns="83594" tIns="41797" rIns="83594" bIns="417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5932594"/>
            <a:ext cx="1920240" cy="340783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10EB-75C9-426F-8C43-E941F1854A3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5932594"/>
            <a:ext cx="2606040" cy="340783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PH" smtClean="0"/>
              <a:t>COD Training KMITS</a:t>
            </a:r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5932594"/>
            <a:ext cx="1920240" cy="340783"/>
          </a:xfrm>
          <a:prstGeom prst="rect">
            <a:avLst/>
          </a:prstGeom>
        </p:spPr>
        <p:txBody>
          <a:bodyPr vert="horz" lIns="83594" tIns="41797" rIns="83594" bIns="4179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A061-F7BA-46A6-8835-9CD898008E44}" type="slidenum">
              <a:rPr lang="en-PH" smtClean="0"/>
              <a:pPr/>
              <a:t>‹#›</a:t>
            </a:fld>
            <a:endParaRPr lang="en-PH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23515" y="5557838"/>
            <a:ext cx="8229600" cy="8429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2" descr="C:\Users\HP\Downloads\logo DOH (1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5557838"/>
            <a:ext cx="1881485" cy="84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304800" y="5834897"/>
            <a:ext cx="4724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rtl="0">
              <a:defRPr/>
            </a:pPr>
            <a:r>
              <a:rPr lang="en-PH" sz="2000" i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Medical Certification</a:t>
            </a:r>
            <a:r>
              <a:rPr lang="en-PH" sz="2000" i="0" baseline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r>
              <a:rPr lang="en-PH" sz="2000" i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on Cause of Death </a:t>
            </a:r>
            <a:endParaRPr lang="en-US" sz="2000" b="0" i="0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5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835944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479" indent="-313479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05" indent="-261233" algn="l" defTabSz="8359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31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903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875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847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6820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4792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764" indent="-208986" algn="l" defTabSz="83594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72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944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17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889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9861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833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806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43778" algn="l" defTabSz="83594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503220"/>
            <a:ext cx="5083761" cy="1124019"/>
          </a:xfrm>
        </p:spPr>
        <p:txBody>
          <a:bodyPr>
            <a:normAutofit fontScale="90000"/>
          </a:bodyPr>
          <a:lstStyle/>
          <a:p>
            <a:pPr algn="ctr"/>
            <a:r>
              <a:rPr lang="en-PH" sz="4400" b="1" dirty="0" smtClean="0">
                <a:latin typeface="+mn-lt"/>
              </a:rPr>
              <a:t>Session V: </a:t>
            </a:r>
            <a:br>
              <a:rPr lang="en-PH" sz="4400" b="1" dirty="0" smtClean="0">
                <a:latin typeface="+mn-lt"/>
              </a:rPr>
            </a:br>
            <a:r>
              <a:rPr lang="en-PH" sz="4400" b="1" dirty="0" smtClean="0">
                <a:latin typeface="+mn-lt"/>
              </a:rPr>
              <a:t>Verbal Autopsy</a:t>
            </a:r>
            <a:endParaRPr lang="en-PH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844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60920" cy="10668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Verbal autopsy instruments are based on the following assumptions: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51709"/>
            <a:ext cx="7406640" cy="4461164"/>
          </a:xfrm>
        </p:spPr>
        <p:txBody>
          <a:bodyPr>
            <a:noAutofit/>
          </a:bodyPr>
          <a:lstStyle/>
          <a:p>
            <a:pPr algn="just"/>
            <a:endParaRPr lang="en-US" sz="1000" dirty="0"/>
          </a:p>
          <a:p>
            <a:pPr algn="just">
              <a:buNone/>
            </a:pPr>
            <a:r>
              <a:rPr lang="en-US" sz="3200" dirty="0" smtClean="0"/>
              <a:t>It </a:t>
            </a:r>
            <a:r>
              <a:rPr lang="en-US" sz="3200" dirty="0"/>
              <a:t>is possible to correctly diagnose deaths based on the reported information and to categorize them into groups of causes of death that are useful for public health purposes.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497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785360" cy="761981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>
                <a:latin typeface="+mn-lt"/>
              </a:rPr>
              <a:t>Stages of  VA: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360920" cy="4018280"/>
          </a:xfrm>
        </p:spPr>
        <p:txBody>
          <a:bodyPr>
            <a:noAutofit/>
          </a:bodyPr>
          <a:lstStyle/>
          <a:p>
            <a:pPr algn="just">
              <a:buNone/>
              <a:tabLst>
                <a:tab pos="36139" algn="l"/>
              </a:tabLst>
            </a:pPr>
            <a:r>
              <a:rPr lang="en-US" sz="3200" b="1" dirty="0" smtClean="0"/>
              <a:t>Stage 1</a:t>
            </a:r>
          </a:p>
          <a:p>
            <a:pPr algn="just">
              <a:buNone/>
              <a:tabLst>
                <a:tab pos="36139" algn="l"/>
              </a:tabLst>
            </a:pPr>
            <a:r>
              <a:rPr lang="en-US" sz="3200" dirty="0" smtClean="0"/>
              <a:t>An </a:t>
            </a:r>
            <a:r>
              <a:rPr lang="en-US" sz="3200" dirty="0"/>
              <a:t>interviewer (preferably a trained lay person or health worker but not a medical doctor) visits the household where a death has occurred to interview the family using a predesigned questionnaire, and to record all responses in a standardized manner.</a:t>
            </a:r>
          </a:p>
        </p:txBody>
      </p:sp>
    </p:spTree>
    <p:extLst>
      <p:ext uri="{BB962C8B-B14F-4D97-AF65-F5344CB8AC3E}">
        <p14:creationId xmlns:p14="http://schemas.microsoft.com/office/powerpoint/2010/main" val="3380875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785360" cy="761981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>
                <a:latin typeface="+mn-lt"/>
              </a:rPr>
              <a:t>Stages of  VA: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360920" cy="4018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b="1" dirty="0" smtClean="0"/>
              <a:t>Stage 2 </a:t>
            </a:r>
          </a:p>
          <a:p>
            <a:pPr algn="just">
              <a:buNone/>
            </a:pPr>
            <a:r>
              <a:rPr lang="en-US" sz="3200" dirty="0" smtClean="0"/>
              <a:t>The pattern of responses is reviewed by a physician (never a lay person) to determine the probable cause of death based on the signs and symptoms reported by the respondents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0875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086600" cy="3632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/>
              <a:t>The principle behind the physician reviewing the VA is the assumption that </a:t>
            </a:r>
            <a:r>
              <a:rPr lang="en-US" sz="3200" b="1" dirty="0" smtClean="0"/>
              <a:t>only physicians can correctly interpret the signs and symptoms </a:t>
            </a:r>
            <a:r>
              <a:rPr lang="en-US" sz="3200" dirty="0" smtClean="0"/>
              <a:t>reported to have been experienced by the deceased, and hence accurately assign the cause of death.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41763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5474"/>
            <a:ext cx="6995160" cy="810471"/>
          </a:xfrm>
        </p:spPr>
        <p:txBody>
          <a:bodyPr>
            <a:normAutofit/>
          </a:bodyPr>
          <a:lstStyle/>
          <a:p>
            <a:pPr algn="ctr"/>
            <a:r>
              <a:rPr lang="en-PH" sz="3400" b="1" dirty="0" smtClean="0">
                <a:latin typeface="+mn-lt"/>
              </a:rPr>
              <a:t>USES OF VA</a:t>
            </a:r>
            <a:endParaRPr lang="en-PH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292"/>
            <a:ext cx="7178040" cy="4248558"/>
          </a:xfrm>
        </p:spPr>
        <p:txBody>
          <a:bodyPr>
            <a:noAutofit/>
          </a:bodyPr>
          <a:lstStyle/>
          <a:p>
            <a:pPr marL="241106" indent="-241106" algn="just">
              <a:buFont typeface="Arial" panose="020B0604020202020204" pitchFamily="34" charset="0"/>
              <a:buChar char="•"/>
            </a:pPr>
            <a:r>
              <a:rPr lang="en-PH" sz="2400" dirty="0" smtClean="0"/>
              <a:t>First</a:t>
            </a:r>
            <a:r>
              <a:rPr lang="en-PH" sz="2400" dirty="0"/>
              <a:t>, it has been primarily used as a research tool in </a:t>
            </a:r>
            <a:r>
              <a:rPr lang="en-PH" sz="2400" dirty="0" smtClean="0"/>
              <a:t>the context </a:t>
            </a:r>
            <a:r>
              <a:rPr lang="en-PH" sz="2400" dirty="0"/>
              <a:t>of longitudinal population studies, intervention research or epidemiological studies</a:t>
            </a:r>
            <a:r>
              <a:rPr lang="en-PH" sz="2400" dirty="0" smtClean="0"/>
              <a:t>.</a:t>
            </a:r>
          </a:p>
          <a:p>
            <a:pPr marL="241106" indent="-241106" algn="just">
              <a:buFont typeface="Arial" panose="020B0604020202020204" pitchFamily="34" charset="0"/>
              <a:buChar char="•"/>
            </a:pPr>
            <a:endParaRPr lang="en-PH" sz="1050" dirty="0"/>
          </a:p>
          <a:p>
            <a:pPr marL="241106" indent="-241106" algn="just">
              <a:buFont typeface="Arial" panose="020B0604020202020204" pitchFamily="34" charset="0"/>
              <a:buChar char="•"/>
            </a:pPr>
            <a:r>
              <a:rPr lang="en-PH" sz="2400" dirty="0"/>
              <a:t>Second, it has become a source of cause of death statistics to meet the demand for </a:t>
            </a:r>
            <a:r>
              <a:rPr lang="en-PH" sz="2400" dirty="0" smtClean="0"/>
              <a:t>population level</a:t>
            </a:r>
            <a:r>
              <a:rPr lang="en-PH" sz="2400" dirty="0"/>
              <a:t> </a:t>
            </a:r>
            <a:r>
              <a:rPr lang="en-PH" sz="2400" dirty="0" smtClean="0"/>
              <a:t>cause-specific </a:t>
            </a:r>
            <a:r>
              <a:rPr lang="en-PH" sz="2400" dirty="0"/>
              <a:t>mortality data to be used in policy, planning, priority setting </a:t>
            </a:r>
            <a:r>
              <a:rPr lang="en-PH" sz="2400" dirty="0" smtClean="0"/>
              <a:t>and benchmarking</a:t>
            </a:r>
            <a:r>
              <a:rPr lang="en-PH" sz="2400" dirty="0"/>
              <a:t>. </a:t>
            </a:r>
            <a:endParaRPr lang="en-PH" sz="2400" dirty="0" smtClean="0"/>
          </a:p>
          <a:p>
            <a:pPr marL="241106" indent="-241106" algn="just">
              <a:buFont typeface="Arial" panose="020B0604020202020204" pitchFamily="34" charset="0"/>
              <a:buChar char="•"/>
            </a:pPr>
            <a:endParaRPr lang="en-PH" sz="1050" dirty="0" smtClean="0"/>
          </a:p>
          <a:p>
            <a:pPr marL="241106" indent="-241106" algn="just">
              <a:buFont typeface="Arial" panose="020B0604020202020204" pitchFamily="34" charset="0"/>
              <a:buChar char="•"/>
            </a:pPr>
            <a:r>
              <a:rPr lang="en-PH" sz="2400" dirty="0" smtClean="0"/>
              <a:t>Third</a:t>
            </a:r>
            <a:r>
              <a:rPr lang="en-PH" sz="2400" dirty="0"/>
              <a:t>, VA data are gaining acceptance as a source of cause of death </a:t>
            </a:r>
            <a:r>
              <a:rPr lang="en-PH" sz="2400" dirty="0" smtClean="0"/>
              <a:t>statistics to </a:t>
            </a:r>
            <a:r>
              <a:rPr lang="en-PH" sz="2400" dirty="0"/>
              <a:t>be used for monitoring progress and evaluating what works and what does not. </a:t>
            </a:r>
          </a:p>
        </p:txBody>
      </p:sp>
    </p:spTree>
    <p:extLst>
      <p:ext uri="{BB962C8B-B14F-4D97-AF65-F5344CB8AC3E}">
        <p14:creationId xmlns:p14="http://schemas.microsoft.com/office/powerpoint/2010/main" val="1730856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1890"/>
            <a:ext cx="7269480" cy="528550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b="1" dirty="0" smtClean="0"/>
              <a:t>Automated Verbal Autopsy</a:t>
            </a:r>
          </a:p>
          <a:p>
            <a:pPr algn="just">
              <a:buNone/>
            </a:pPr>
            <a:endParaRPr lang="en-US" sz="1500" b="1" dirty="0" smtClean="0"/>
          </a:p>
          <a:p>
            <a:pPr algn="just">
              <a:buNone/>
            </a:pPr>
            <a:r>
              <a:rPr lang="en-US" sz="2800" dirty="0" smtClean="0"/>
              <a:t>In </a:t>
            </a:r>
            <a:r>
              <a:rPr lang="en-US" sz="2800" dirty="0"/>
              <a:t>recent years, </a:t>
            </a:r>
            <a:r>
              <a:rPr lang="en-US" sz="2800" b="1" dirty="0"/>
              <a:t>computer automated coding of VA </a:t>
            </a:r>
            <a:r>
              <a:rPr lang="en-US" sz="2800" dirty="0"/>
              <a:t>has been introduced as an alternative to the traditional approach of physician-coded VA in determining the cause of death. </a:t>
            </a:r>
            <a:endParaRPr lang="en-US" sz="2800" dirty="0" smtClean="0"/>
          </a:p>
          <a:p>
            <a:pPr algn="just"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en-US" sz="2800" dirty="0" smtClean="0"/>
              <a:t>Automated </a:t>
            </a:r>
            <a:r>
              <a:rPr lang="en-US" sz="2800" dirty="0"/>
              <a:t>methods have the </a:t>
            </a:r>
            <a:r>
              <a:rPr lang="en-US" sz="2800" b="1" dirty="0"/>
              <a:t>advantage of speed </a:t>
            </a:r>
            <a:r>
              <a:rPr lang="en-US" sz="2800" dirty="0"/>
              <a:t>and reduce the burden on physicians who are generally required to prioritize their clinical responsibilities over the activities.</a:t>
            </a:r>
          </a:p>
          <a:p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8782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56329"/>
            <a:ext cx="6995160" cy="858962"/>
          </a:xfrm>
        </p:spPr>
        <p:txBody>
          <a:bodyPr>
            <a:normAutofit/>
          </a:bodyPr>
          <a:lstStyle/>
          <a:p>
            <a:pPr algn="ctr"/>
            <a:r>
              <a:rPr lang="en-PH" sz="3400" b="1" dirty="0" smtClean="0">
                <a:latin typeface="+mn-lt"/>
              </a:rPr>
              <a:t>VA QUESTIONNAIRES</a:t>
            </a:r>
            <a:endParaRPr lang="en-PH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351280"/>
            <a:ext cx="7589520" cy="4267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PH" sz="3600" b="1" dirty="0"/>
              <a:t>VA questionnaire 1:  </a:t>
            </a:r>
            <a:endParaRPr lang="en-PH" sz="3600" b="1" dirty="0" smtClean="0"/>
          </a:p>
          <a:p>
            <a:pPr>
              <a:buNone/>
            </a:pPr>
            <a:r>
              <a:rPr lang="en-PH" sz="3600" dirty="0" smtClean="0"/>
              <a:t>For death </a:t>
            </a:r>
            <a:r>
              <a:rPr lang="en-PH" sz="3600" dirty="0"/>
              <a:t>of a child aged </a:t>
            </a:r>
            <a:r>
              <a:rPr lang="en-PH" sz="3600" dirty="0" smtClean="0"/>
              <a:t> under four weeks</a:t>
            </a:r>
          </a:p>
          <a:p>
            <a:pPr marL="0" indent="0"/>
            <a:endParaRPr lang="en-PH" sz="3600" dirty="0" smtClean="0"/>
          </a:p>
          <a:p>
            <a:pPr marL="385769" indent="-385769">
              <a:buNone/>
            </a:pPr>
            <a:r>
              <a:rPr lang="en-PH" sz="3600" b="1" dirty="0"/>
              <a:t>VA questionnaire 2: </a:t>
            </a:r>
            <a:r>
              <a:rPr lang="en-PH" sz="3600" b="1" dirty="0" smtClean="0"/>
              <a:t> </a:t>
            </a:r>
          </a:p>
          <a:p>
            <a:pPr marL="385769" indent="-385769">
              <a:buNone/>
            </a:pPr>
            <a:r>
              <a:rPr lang="en-PH" sz="3600" dirty="0" smtClean="0"/>
              <a:t>For</a:t>
            </a:r>
            <a:r>
              <a:rPr lang="en-PH" sz="3600" b="1" dirty="0" smtClean="0"/>
              <a:t> </a:t>
            </a:r>
            <a:r>
              <a:rPr lang="en-PH" sz="3600" dirty="0" smtClean="0"/>
              <a:t>death </a:t>
            </a:r>
            <a:r>
              <a:rPr lang="en-PH" sz="3600" dirty="0"/>
              <a:t>of a child aged four </a:t>
            </a:r>
            <a:r>
              <a:rPr lang="en-PH" sz="3600" dirty="0" smtClean="0"/>
              <a:t>weeks to 14 years</a:t>
            </a:r>
          </a:p>
          <a:p>
            <a:pPr marL="385769" indent="-385769">
              <a:buNone/>
            </a:pPr>
            <a:endParaRPr lang="en-PH" sz="3600" b="1" dirty="0" smtClean="0"/>
          </a:p>
          <a:p>
            <a:pPr marL="385769" indent="-385769">
              <a:buNone/>
            </a:pPr>
            <a:r>
              <a:rPr lang="en-PH" sz="3600" b="1" dirty="0" smtClean="0"/>
              <a:t>VA </a:t>
            </a:r>
            <a:r>
              <a:rPr lang="en-PH" sz="3600" b="1" dirty="0"/>
              <a:t>questionnaire 3: </a:t>
            </a:r>
            <a:r>
              <a:rPr lang="en-PH" sz="3600" b="1" dirty="0" smtClean="0"/>
              <a:t> </a:t>
            </a:r>
          </a:p>
          <a:p>
            <a:pPr marL="385769" indent="-385769">
              <a:buNone/>
            </a:pPr>
            <a:r>
              <a:rPr lang="en-PH" sz="3600" dirty="0" smtClean="0"/>
              <a:t>For</a:t>
            </a:r>
            <a:r>
              <a:rPr lang="en-PH" sz="3600" b="1" dirty="0" smtClean="0"/>
              <a:t> </a:t>
            </a:r>
            <a:r>
              <a:rPr lang="en-PH" sz="3600" dirty="0" smtClean="0"/>
              <a:t>death </a:t>
            </a:r>
            <a:r>
              <a:rPr lang="en-PH" sz="3600" dirty="0"/>
              <a:t>of a person aged </a:t>
            </a:r>
            <a:r>
              <a:rPr lang="en-PH" sz="3600" dirty="0" smtClean="0"/>
              <a:t>15 years and </a:t>
            </a:r>
            <a:r>
              <a:rPr lang="en-PH" sz="3600" dirty="0"/>
              <a:t>above</a:t>
            </a:r>
          </a:p>
          <a:p>
            <a:endParaRPr lang="en-PH" dirty="0">
              <a:latin typeface="+mj-lt"/>
            </a:endParaRPr>
          </a:p>
          <a:p>
            <a:endParaRPr lang="en-PH" dirty="0">
              <a:latin typeface="+mj-lt"/>
            </a:endParaRPr>
          </a:p>
          <a:p>
            <a:endParaRPr lang="en-P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429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PH" sz="7500" dirty="0" smtClean="0">
              <a:latin typeface="+mj-lt"/>
            </a:endParaRPr>
          </a:p>
          <a:p>
            <a:pPr algn="ctr">
              <a:buNone/>
            </a:pPr>
            <a:r>
              <a:rPr lang="en-PH" sz="6300" dirty="0" smtClean="0"/>
              <a:t>THANK  YOU! </a:t>
            </a:r>
            <a:r>
              <a:rPr lang="en-PH" sz="6300" dirty="0" smtClean="0">
                <a:sym typeface="Wingdings" pitchFamily="2" charset="2"/>
              </a:rPr>
              <a:t></a:t>
            </a:r>
            <a:endParaRPr lang="en-PH" sz="6300" dirty="0"/>
          </a:p>
        </p:txBody>
      </p:sp>
    </p:spTree>
    <p:extLst>
      <p:ext uri="{BB962C8B-B14F-4D97-AF65-F5344CB8AC3E}">
        <p14:creationId xmlns:p14="http://schemas.microsoft.com/office/powerpoint/2010/main" val="40178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513320" cy="810471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Specific Objectives: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3886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At </a:t>
            </a:r>
            <a:r>
              <a:rPr lang="en-US" sz="3200" dirty="0"/>
              <a:t>the end of the session, the participants will be able to</a:t>
            </a:r>
            <a:r>
              <a:rPr lang="en-US" sz="3200" dirty="0" smtClean="0"/>
              <a:t>:</a:t>
            </a:r>
          </a:p>
          <a:p>
            <a:pPr marL="514350" lvl="0" indent="-514350">
              <a:buNone/>
            </a:pPr>
            <a:r>
              <a:rPr lang="en-US" sz="3200" dirty="0" smtClean="0">
                <a:solidFill>
                  <a:sysClr val="windowText" lastClr="000000"/>
                </a:solidFill>
              </a:rPr>
              <a:t>1. Define </a:t>
            </a:r>
            <a:r>
              <a:rPr lang="en-US" sz="3200" dirty="0">
                <a:solidFill>
                  <a:sysClr val="windowText" lastClr="000000"/>
                </a:solidFill>
              </a:rPr>
              <a:t>Verbal </a:t>
            </a:r>
            <a:r>
              <a:rPr lang="en-US" sz="3200" dirty="0" smtClean="0">
                <a:solidFill>
                  <a:sysClr val="windowText" lastClr="000000"/>
                </a:solidFill>
              </a:rPr>
              <a:t>Autopsy;</a:t>
            </a:r>
            <a:endParaRPr lang="en-US" sz="3200" dirty="0">
              <a:solidFill>
                <a:sysClr val="windowText" lastClr="000000"/>
              </a:solidFill>
            </a:endParaRPr>
          </a:p>
          <a:p>
            <a:pPr marL="514350" lvl="0" indent="-514350">
              <a:buNone/>
            </a:pPr>
            <a:r>
              <a:rPr lang="en-US" sz="3200" dirty="0" smtClean="0">
                <a:solidFill>
                  <a:sysClr val="windowText" lastClr="000000"/>
                </a:solidFill>
              </a:rPr>
              <a:t>2. Enumerate the </a:t>
            </a:r>
            <a:r>
              <a:rPr lang="en-US" sz="3200" dirty="0">
                <a:solidFill>
                  <a:sysClr val="windowText" lastClr="000000"/>
                </a:solidFill>
              </a:rPr>
              <a:t>uses of Verbal </a:t>
            </a:r>
            <a:r>
              <a:rPr lang="en-US" sz="3200" dirty="0" smtClean="0">
                <a:solidFill>
                  <a:sysClr val="windowText" lastClr="000000"/>
                </a:solidFill>
              </a:rPr>
              <a:t>Autopsy;</a:t>
            </a:r>
          </a:p>
          <a:p>
            <a:pPr marL="514350" lvl="0" indent="-514350">
              <a:buNone/>
            </a:pPr>
            <a:r>
              <a:rPr lang="en-US" sz="3200" dirty="0" smtClean="0">
                <a:solidFill>
                  <a:sysClr val="windowText" lastClr="000000"/>
                </a:solidFill>
              </a:rPr>
              <a:t>3. Describe the process of doing Verbal Autopsy;</a:t>
            </a:r>
          </a:p>
          <a:p>
            <a:pPr marL="514350" lvl="0" indent="-514350">
              <a:buNone/>
            </a:pPr>
            <a:r>
              <a:rPr lang="en-US" sz="3200" dirty="0" smtClean="0">
                <a:solidFill>
                  <a:sysClr val="windowText" lastClr="000000"/>
                </a:solidFill>
              </a:rPr>
              <a:t>4. Discuss the stages of Verbal Autopsy; and</a:t>
            </a:r>
            <a:endParaRPr lang="en-US" sz="3200" dirty="0">
              <a:solidFill>
                <a:sysClr val="windowText" lastClr="000000"/>
              </a:solidFill>
            </a:endParaRPr>
          </a:p>
          <a:p>
            <a:pPr marL="514350" lvl="0" indent="-514350">
              <a:buNone/>
            </a:pPr>
            <a:r>
              <a:rPr lang="en-US" sz="3200" dirty="0" smtClean="0">
                <a:solidFill>
                  <a:sysClr val="windowText" lastClr="000000"/>
                </a:solidFill>
              </a:rPr>
              <a:t>5. Familiarize with the questionnaires used during Verbal Autopsy interview.</a:t>
            </a:r>
            <a:endParaRPr lang="en-US" sz="3200" dirty="0">
              <a:solidFill>
                <a:sysClr val="windowText" lastClr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7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6768846" cy="512064"/>
          </a:xfrm>
        </p:spPr>
        <p:txBody>
          <a:bodyPr>
            <a:normAutofit fontScale="90000"/>
          </a:bodyPr>
          <a:lstStyle/>
          <a:p>
            <a:r>
              <a:rPr lang="en-PH" b="1" dirty="0" smtClean="0">
                <a:latin typeface="+mn-lt"/>
              </a:rPr>
              <a:t>Medically Unattended Deaths</a:t>
            </a:r>
            <a:endParaRPr lang="en-PH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132320" cy="44473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PH" sz="3200" dirty="0" smtClean="0"/>
              <a:t>In </a:t>
            </a:r>
            <a:r>
              <a:rPr lang="en-PH" sz="3200" dirty="0"/>
              <a:t>settings where </a:t>
            </a:r>
            <a:r>
              <a:rPr lang="en-PH" sz="3200" dirty="0" smtClean="0"/>
              <a:t>the </a:t>
            </a:r>
            <a:r>
              <a:rPr lang="en-PH" sz="3200" b="1" dirty="0" smtClean="0"/>
              <a:t>majority </a:t>
            </a:r>
            <a:r>
              <a:rPr lang="en-PH" sz="3200" b="1" dirty="0"/>
              <a:t>of deaths occur at home</a:t>
            </a:r>
            <a:r>
              <a:rPr lang="en-PH" sz="3200" dirty="0"/>
              <a:t> and where civil </a:t>
            </a:r>
            <a:r>
              <a:rPr lang="en-PH" sz="3200" dirty="0" smtClean="0"/>
              <a:t>registration systems </a:t>
            </a:r>
            <a:r>
              <a:rPr lang="en-PH" sz="3200" dirty="0"/>
              <a:t>do not function, there </a:t>
            </a:r>
            <a:r>
              <a:rPr lang="en-PH" sz="3200" dirty="0" smtClean="0"/>
              <a:t>is </a:t>
            </a:r>
            <a:r>
              <a:rPr lang="en-PH" sz="3200" b="1" dirty="0" smtClean="0"/>
              <a:t>little </a:t>
            </a:r>
            <a:r>
              <a:rPr lang="en-PH" sz="3200" b="1" dirty="0"/>
              <a:t>chance that deaths </a:t>
            </a:r>
            <a:r>
              <a:rPr lang="en-PH" sz="3200" dirty="0"/>
              <a:t>occurring away from health facilities </a:t>
            </a:r>
            <a:r>
              <a:rPr lang="en-PH" sz="3200" b="1" dirty="0"/>
              <a:t>will be recorded </a:t>
            </a:r>
            <a:r>
              <a:rPr lang="en-PH" sz="3200" dirty="0"/>
              <a:t>and certified </a:t>
            </a:r>
            <a:r>
              <a:rPr lang="en-PH" sz="3200" dirty="0" smtClean="0"/>
              <a:t>as to </a:t>
            </a:r>
            <a:r>
              <a:rPr lang="en-PH" sz="3200" dirty="0"/>
              <a:t>the cause or causes of death. </a:t>
            </a:r>
          </a:p>
        </p:txBody>
      </p:sp>
    </p:spTree>
    <p:extLst>
      <p:ext uri="{BB962C8B-B14F-4D97-AF65-F5344CB8AC3E}">
        <p14:creationId xmlns:p14="http://schemas.microsoft.com/office/powerpoint/2010/main" val="341204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17804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/>
              <a:t>What is </a:t>
            </a:r>
            <a:r>
              <a:rPr lang="en-US" sz="3400" b="1" dirty="0" smtClean="0"/>
              <a:t>Verbal</a:t>
            </a:r>
            <a:r>
              <a:rPr lang="en-US" sz="3000" b="1" dirty="0" smtClean="0"/>
              <a:t> Autopsy?</a:t>
            </a:r>
          </a:p>
          <a:p>
            <a:pPr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3200" dirty="0" smtClean="0"/>
              <a:t>Verbal </a:t>
            </a:r>
            <a:r>
              <a:rPr lang="en-US" sz="3200" dirty="0"/>
              <a:t>autopsy is a </a:t>
            </a:r>
            <a:r>
              <a:rPr lang="en-US" sz="3200" b="1" dirty="0"/>
              <a:t>process for diagnosing causes of death</a:t>
            </a:r>
            <a:r>
              <a:rPr lang="en-US" sz="3200" dirty="0"/>
              <a:t> based on the responses of reliable family members and/or caregiver to series of structured questions regarding signs and symptoms experienced by the deceased before </a:t>
            </a:r>
            <a:r>
              <a:rPr lang="en-US" sz="3200" dirty="0" smtClean="0"/>
              <a:t>his/her death.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238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2455"/>
            <a:ext cx="6995160" cy="810471"/>
          </a:xfrm>
        </p:spPr>
        <p:txBody>
          <a:bodyPr>
            <a:normAutofit/>
          </a:bodyPr>
          <a:lstStyle/>
          <a:p>
            <a:pPr algn="ctr"/>
            <a:r>
              <a:rPr lang="en-PH" sz="3400" b="1" dirty="0" smtClean="0">
                <a:latin typeface="+mn-lt"/>
              </a:rPr>
              <a:t>OBJECTIVE OF VA</a:t>
            </a:r>
            <a:endParaRPr lang="en-PH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178040" cy="4276899"/>
          </a:xfrm>
        </p:spPr>
        <p:txBody>
          <a:bodyPr>
            <a:noAutofit/>
          </a:bodyPr>
          <a:lstStyle/>
          <a:p>
            <a:pPr algn="just"/>
            <a:r>
              <a:rPr lang="en-PH" sz="2800" dirty="0" smtClean="0">
                <a:solidFill>
                  <a:srgbClr val="FF0000"/>
                </a:solidFill>
              </a:rPr>
              <a:t>Verbal </a:t>
            </a:r>
            <a:r>
              <a:rPr lang="en-PH" sz="2800" dirty="0">
                <a:solidFill>
                  <a:srgbClr val="FF0000"/>
                </a:solidFill>
              </a:rPr>
              <a:t>autopsy methods are most often used in locales where formal medical care is difficult to access. </a:t>
            </a:r>
            <a:endParaRPr lang="en-PH" sz="2800" dirty="0" smtClean="0">
              <a:solidFill>
                <a:srgbClr val="FF0000"/>
              </a:solidFill>
            </a:endParaRPr>
          </a:p>
          <a:p>
            <a:pPr algn="just"/>
            <a:endParaRPr lang="en-PH" sz="1100" dirty="0" smtClean="0">
              <a:solidFill>
                <a:srgbClr val="FF0000"/>
              </a:solidFill>
            </a:endParaRPr>
          </a:p>
          <a:p>
            <a:pPr algn="just"/>
            <a:r>
              <a:rPr lang="en-PH" sz="2800" dirty="0" smtClean="0">
                <a:solidFill>
                  <a:srgbClr val="FF0000"/>
                </a:solidFill>
              </a:rPr>
              <a:t>In </a:t>
            </a:r>
            <a:r>
              <a:rPr lang="en-PH" sz="2800" dirty="0">
                <a:solidFill>
                  <a:srgbClr val="FF0000"/>
                </a:solidFill>
              </a:rPr>
              <a:t>such locales, deaths often occur at home and official records are inconsistently available. </a:t>
            </a:r>
            <a:endParaRPr lang="en-PH" sz="2800" dirty="0" smtClean="0">
              <a:solidFill>
                <a:srgbClr val="FF0000"/>
              </a:solidFill>
            </a:endParaRPr>
          </a:p>
          <a:p>
            <a:pPr algn="just"/>
            <a:endParaRPr lang="en-PH" sz="1100" dirty="0" smtClean="0">
              <a:solidFill>
                <a:srgbClr val="FF0000"/>
              </a:solidFill>
            </a:endParaRPr>
          </a:p>
          <a:p>
            <a:pPr algn="just"/>
            <a:r>
              <a:rPr lang="en-PH" sz="2800" dirty="0" smtClean="0">
                <a:solidFill>
                  <a:srgbClr val="FF0000"/>
                </a:solidFill>
              </a:rPr>
              <a:t>Verbal </a:t>
            </a:r>
            <a:r>
              <a:rPr lang="en-PH" sz="2800" dirty="0">
                <a:solidFill>
                  <a:srgbClr val="FF0000"/>
                </a:solidFill>
              </a:rPr>
              <a:t>autopsies may provide important public health information about factors related to deaths and actions taken to address the medical problems and prevent the death. </a:t>
            </a:r>
          </a:p>
        </p:txBody>
      </p:sp>
    </p:spTree>
    <p:extLst>
      <p:ext uri="{BB962C8B-B14F-4D97-AF65-F5344CB8AC3E}">
        <p14:creationId xmlns:p14="http://schemas.microsoft.com/office/powerpoint/2010/main" val="295198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457200"/>
            <a:ext cx="7360920" cy="5486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b="1" dirty="0" smtClean="0"/>
              <a:t>Uses of Verbal Autopsy</a:t>
            </a:r>
          </a:p>
          <a:p>
            <a:pPr algn="just">
              <a:buNone/>
            </a:pPr>
            <a:endParaRPr lang="en-US" sz="2000" b="1" dirty="0" smtClean="0"/>
          </a:p>
          <a:p>
            <a:pPr algn="just">
              <a:buNone/>
            </a:pPr>
            <a:r>
              <a:rPr lang="en-US" sz="2800" dirty="0" smtClean="0"/>
              <a:t>Verbal </a:t>
            </a:r>
            <a:r>
              <a:rPr lang="en-US" sz="2800" dirty="0"/>
              <a:t>autopsies are the most practical option for </a:t>
            </a:r>
            <a:r>
              <a:rPr lang="en-US" sz="2800" b="1" dirty="0"/>
              <a:t>assessing cause-of-death patterns </a:t>
            </a:r>
            <a:r>
              <a:rPr lang="en-US" sz="2800" dirty="0"/>
              <a:t>for deaths that occur outside health facilities and for deaths in health facilities with only limited diagnostic capability. </a:t>
            </a:r>
            <a:endParaRPr lang="en-US" sz="2800" dirty="0" smtClean="0"/>
          </a:p>
          <a:p>
            <a:pPr algn="just">
              <a:buNone/>
            </a:pPr>
            <a:endParaRPr lang="en-US" sz="1000" dirty="0"/>
          </a:p>
          <a:p>
            <a:pPr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>This is also </a:t>
            </a:r>
            <a:r>
              <a:rPr lang="en-US" sz="2800" b="1" dirty="0"/>
              <a:t>useful for delayed registration of deaths </a:t>
            </a:r>
            <a:r>
              <a:rPr lang="en-US" sz="2800" dirty="0"/>
              <a:t>where the physician is obliged to certify deaths even those he did not attend and have occurred several years before. </a:t>
            </a:r>
          </a:p>
        </p:txBody>
      </p:sp>
    </p:spTree>
    <p:extLst>
      <p:ext uri="{BB962C8B-B14F-4D97-AF65-F5344CB8AC3E}">
        <p14:creationId xmlns:p14="http://schemas.microsoft.com/office/powerpoint/2010/main" val="31960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550"/>
            <a:ext cx="7178040" cy="4724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/>
              <a:t>The responses are </a:t>
            </a:r>
            <a:r>
              <a:rPr lang="en-US" sz="2800" b="1" dirty="0"/>
              <a:t>collected by a health worker </a:t>
            </a:r>
            <a:r>
              <a:rPr lang="en-US" sz="2800" dirty="0"/>
              <a:t>or a </a:t>
            </a:r>
            <a:r>
              <a:rPr lang="en-US" sz="2800" b="1" dirty="0"/>
              <a:t>trained lay person </a:t>
            </a:r>
            <a:r>
              <a:rPr lang="en-US" sz="2800" dirty="0"/>
              <a:t>in an interview by visiting the household where the death has occurred. </a:t>
            </a:r>
            <a:endParaRPr lang="en-US" sz="2800" dirty="0" smtClean="0"/>
          </a:p>
          <a:p>
            <a:pPr algn="just"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en-US" sz="2800" dirty="0" smtClean="0"/>
              <a:t>These </a:t>
            </a:r>
            <a:r>
              <a:rPr lang="en-US" sz="2800" b="1" dirty="0"/>
              <a:t>responses are usually reviewed by a physician</a:t>
            </a:r>
            <a:r>
              <a:rPr lang="en-US" sz="2800" dirty="0"/>
              <a:t> who will then sign an underlying cause of death on the basis of reported signs and symptoms on the VA questionnaire.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3954780" cy="570350"/>
          </a:xfrm>
          <a:prstGeom prst="rect">
            <a:avLst/>
          </a:prstGeom>
          <a:noFill/>
        </p:spPr>
        <p:txBody>
          <a:bodyPr wrap="square" lIns="77154" tIns="38577" rIns="77154" bIns="38577" rtlCol="0">
            <a:spAutoFit/>
          </a:bodyPr>
          <a:lstStyle/>
          <a:p>
            <a:r>
              <a:rPr lang="en-US" sz="3200" b="1" dirty="0" smtClean="0">
                <a:latin typeface="Adobe Caslon Pro Bold" pitchFamily="18" charset="0"/>
              </a:rPr>
              <a:t>Process</a:t>
            </a:r>
            <a:endParaRPr lang="en-US" sz="3200" b="1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56329"/>
            <a:ext cx="6995160" cy="761981"/>
          </a:xfrm>
        </p:spPr>
        <p:txBody>
          <a:bodyPr/>
          <a:lstStyle/>
          <a:p>
            <a:r>
              <a:rPr lang="en-PH" b="1" dirty="0" smtClean="0">
                <a:latin typeface="+mn-lt"/>
              </a:rPr>
              <a:t>Verbal autopsy</a:t>
            </a:r>
            <a:endParaRPr lang="en-PH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12274"/>
            <a:ext cx="7292340" cy="3737787"/>
          </a:xfrm>
        </p:spPr>
        <p:txBody>
          <a:bodyPr>
            <a:normAutofit fontScale="77500" lnSpcReduction="20000"/>
          </a:bodyPr>
          <a:lstStyle/>
          <a:p>
            <a:pPr marL="287156" indent="-287156" algn="just">
              <a:buFont typeface="Arial" pitchFamily="34" charset="0"/>
              <a:buChar char="•"/>
            </a:pPr>
            <a:r>
              <a:rPr lang="en-PH" sz="3400" dirty="0" smtClean="0"/>
              <a:t> a primary </a:t>
            </a:r>
            <a:r>
              <a:rPr lang="en-PH" sz="3400" dirty="0"/>
              <a:t>source of information about causes of death in populations lacking vital </a:t>
            </a:r>
            <a:r>
              <a:rPr lang="en-PH" sz="3400" dirty="0" smtClean="0"/>
              <a:t>registration and </a:t>
            </a:r>
            <a:r>
              <a:rPr lang="en-PH" sz="3400" dirty="0"/>
              <a:t>medical certification</a:t>
            </a:r>
            <a:r>
              <a:rPr lang="en-PH" sz="3400" dirty="0" smtClean="0"/>
              <a:t>.</a:t>
            </a:r>
          </a:p>
          <a:p>
            <a:pPr marL="0" indent="0" algn="just"/>
            <a:endParaRPr lang="en-PH" sz="3400" dirty="0" smtClean="0"/>
          </a:p>
          <a:p>
            <a:pPr marL="241106" indent="-241106" algn="just">
              <a:buFont typeface="Arial" pitchFamily="34" charset="0"/>
              <a:buChar char="•"/>
            </a:pPr>
            <a:r>
              <a:rPr lang="en-PH" sz="3400" dirty="0" smtClean="0"/>
              <a:t> an </a:t>
            </a:r>
            <a:r>
              <a:rPr lang="en-PH" sz="3400" dirty="0"/>
              <a:t>essential public health tool for obtaining </a:t>
            </a:r>
            <a:r>
              <a:rPr lang="en-PH" sz="3400" dirty="0" smtClean="0"/>
              <a:t>a reasonable direct  estimation </a:t>
            </a:r>
            <a:r>
              <a:rPr lang="en-PH" sz="3400" dirty="0"/>
              <a:t>of the cause structure of mortality at a community or </a:t>
            </a:r>
            <a:r>
              <a:rPr lang="en-PH" sz="3400" dirty="0" smtClean="0"/>
              <a:t>population level</a:t>
            </a:r>
          </a:p>
          <a:p>
            <a:pPr marL="241106" indent="-241106" algn="just">
              <a:buFont typeface="Arial" pitchFamily="34" charset="0"/>
              <a:buChar char="•"/>
            </a:pPr>
            <a:endParaRPr lang="en-PH" sz="3400" dirty="0" smtClean="0"/>
          </a:p>
          <a:p>
            <a:pPr algn="just">
              <a:buFont typeface="Arial" pitchFamily="34" charset="0"/>
              <a:buChar char="•"/>
            </a:pPr>
            <a:r>
              <a:rPr lang="en-PH" sz="3400" dirty="0" smtClean="0"/>
              <a:t> it </a:t>
            </a:r>
            <a:r>
              <a:rPr lang="en-PH" sz="3400" dirty="0"/>
              <a:t>may not be an accurate method for attributing causes of death at </a:t>
            </a:r>
            <a:r>
              <a:rPr lang="en-PH" sz="3400" dirty="0" smtClean="0"/>
              <a:t>the individual </a:t>
            </a:r>
            <a:r>
              <a:rPr lang="en-PH" sz="3400" dirty="0"/>
              <a:t>level</a:t>
            </a:r>
            <a:r>
              <a:rPr lang="en-PH" sz="3400" dirty="0" smtClean="0"/>
              <a:t>.   -WHO</a:t>
            </a:r>
            <a:endParaRPr lang="en-PH" sz="3400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26518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60920" cy="10668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Verbal autopsy instruments are based on the following assumptions: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406640" cy="4038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/>
              <a:t>Each </a:t>
            </a:r>
            <a:r>
              <a:rPr lang="en-US" sz="3200" dirty="0"/>
              <a:t>cause of death has a distinct pattern of signs, symptoms, severity and other characteristics</a:t>
            </a:r>
            <a:r>
              <a:rPr lang="en-US" sz="3200" dirty="0" smtClean="0"/>
              <a:t>.</a:t>
            </a:r>
          </a:p>
          <a:p>
            <a:pPr algn="just"/>
            <a:endParaRPr lang="en-US" sz="1500" dirty="0"/>
          </a:p>
          <a:p>
            <a:pPr algn="just">
              <a:buNone/>
            </a:pPr>
            <a:r>
              <a:rPr lang="en-US" sz="3200" dirty="0" smtClean="0"/>
              <a:t>The </a:t>
            </a:r>
            <a:r>
              <a:rPr lang="en-US" sz="3200" dirty="0"/>
              <a:t>signs and symptoms experienced by the deceased can be recognized, remembered and reported by lay respondents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97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819</Words>
  <Application>Microsoft Office PowerPoint</Application>
  <PresentationFormat>Custom</PresentationFormat>
  <Paragraphs>71</Paragraphs>
  <Slides>17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Session V:  Verbal Autopsy</vt:lpstr>
      <vt:lpstr>Specific Objectives:</vt:lpstr>
      <vt:lpstr>Medically Unattended Deaths</vt:lpstr>
      <vt:lpstr>PowerPoint Presentation</vt:lpstr>
      <vt:lpstr>OBJECTIVE OF VA</vt:lpstr>
      <vt:lpstr>PowerPoint Presentation</vt:lpstr>
      <vt:lpstr>PowerPoint Presentation</vt:lpstr>
      <vt:lpstr>Verbal autopsy</vt:lpstr>
      <vt:lpstr>Verbal autopsy instruments are based on the following assumptions:</vt:lpstr>
      <vt:lpstr>Verbal autopsy instruments are based on the following assumptions:</vt:lpstr>
      <vt:lpstr>Stages of  VA:</vt:lpstr>
      <vt:lpstr>Stages of  VA:</vt:lpstr>
      <vt:lpstr>PowerPoint Presentation</vt:lpstr>
      <vt:lpstr>USES OF VA</vt:lpstr>
      <vt:lpstr>PowerPoint Presentation</vt:lpstr>
      <vt:lpstr>VA QUESTIONNAIRES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AUTOPSY</dc:title>
  <dc:creator>tonysj</dc:creator>
  <cp:lastModifiedBy>Aida S. Aracap</cp:lastModifiedBy>
  <cp:revision>54</cp:revision>
  <dcterms:created xsi:type="dcterms:W3CDTF">2014-10-29T10:17:58Z</dcterms:created>
  <dcterms:modified xsi:type="dcterms:W3CDTF">2015-09-25T15:32:09Z</dcterms:modified>
</cp:coreProperties>
</file>