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6" r:id="rId2"/>
    <p:sldId id="257" r:id="rId3"/>
    <p:sldId id="258" r:id="rId4"/>
    <p:sldId id="303" r:id="rId5"/>
    <p:sldId id="304" r:id="rId6"/>
    <p:sldId id="259" r:id="rId7"/>
    <p:sldId id="260" r:id="rId8"/>
    <p:sldId id="295" r:id="rId9"/>
    <p:sldId id="321" r:id="rId10"/>
    <p:sldId id="320" r:id="rId11"/>
    <p:sldId id="322" r:id="rId12"/>
    <p:sldId id="323" r:id="rId13"/>
    <p:sldId id="324" r:id="rId14"/>
    <p:sldId id="261" r:id="rId15"/>
    <p:sldId id="263" r:id="rId16"/>
    <p:sldId id="262" r:id="rId17"/>
    <p:sldId id="294" r:id="rId18"/>
    <p:sldId id="289" r:id="rId19"/>
    <p:sldId id="296" r:id="rId20"/>
    <p:sldId id="265" r:id="rId21"/>
    <p:sldId id="272" r:id="rId22"/>
    <p:sldId id="297" r:id="rId23"/>
    <p:sldId id="266" r:id="rId24"/>
    <p:sldId id="267" r:id="rId25"/>
    <p:sldId id="268" r:id="rId26"/>
    <p:sldId id="269" r:id="rId27"/>
    <p:sldId id="271" r:id="rId28"/>
    <p:sldId id="273" r:id="rId29"/>
    <p:sldId id="288" r:id="rId30"/>
    <p:sldId id="287" r:id="rId31"/>
    <p:sldId id="298" r:id="rId32"/>
    <p:sldId id="293" r:id="rId33"/>
    <p:sldId id="317" r:id="rId34"/>
    <p:sldId id="290" r:id="rId35"/>
    <p:sldId id="291" r:id="rId36"/>
    <p:sldId id="275" r:id="rId37"/>
    <p:sldId id="318" r:id="rId38"/>
    <p:sldId id="282" r:id="rId39"/>
    <p:sldId id="300" r:id="rId40"/>
    <p:sldId id="301" r:id="rId41"/>
    <p:sldId id="305" r:id="rId42"/>
    <p:sldId id="302" r:id="rId43"/>
    <p:sldId id="307" r:id="rId44"/>
    <p:sldId id="306" r:id="rId45"/>
    <p:sldId id="309" r:id="rId46"/>
    <p:sldId id="310" r:id="rId47"/>
    <p:sldId id="311" r:id="rId48"/>
    <p:sldId id="312" r:id="rId49"/>
    <p:sldId id="314" r:id="rId50"/>
    <p:sldId id="313" r:id="rId51"/>
    <p:sldId id="315" r:id="rId52"/>
    <p:sldId id="316" r:id="rId53"/>
    <p:sldId id="286" r:id="rId54"/>
    <p:sldId id="319" r:id="rId55"/>
    <p:sldId id="325"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89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71F9B9-349B-4028-9766-2AC47E546FF2}" type="datetimeFigureOut">
              <a:rPr lang="en-US" smtClean="0"/>
              <a:t>11/2/2016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9B8665-2895-4ADC-8EC5-A60A3C2D6A73}" type="slidenum">
              <a:rPr lang="en-US" smtClean="0"/>
              <a:t>‹#›</a:t>
            </a:fld>
            <a:endParaRPr lang="en-US"/>
          </a:p>
        </p:txBody>
      </p:sp>
    </p:spTree>
    <p:extLst>
      <p:ext uri="{BB962C8B-B14F-4D97-AF65-F5344CB8AC3E}">
        <p14:creationId xmlns:p14="http://schemas.microsoft.com/office/powerpoint/2010/main" val="536169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the fact that the patient needs someone greater than themselves in order to overcome their current struggles. Even though this notion is not universally accepted, it may positively influence those who come from a strong devout background.</a:t>
            </a:r>
            <a:endParaRPr lang="en-US" dirty="0"/>
          </a:p>
        </p:txBody>
      </p:sp>
      <p:sp>
        <p:nvSpPr>
          <p:cNvPr id="4" name="Slide Number Placeholder 3"/>
          <p:cNvSpPr>
            <a:spLocks noGrp="1"/>
          </p:cNvSpPr>
          <p:nvPr>
            <p:ph type="sldNum" sz="quarter" idx="10"/>
          </p:nvPr>
        </p:nvSpPr>
        <p:spPr/>
        <p:txBody>
          <a:bodyPr/>
          <a:lstStyle/>
          <a:p>
            <a:fld id="{DF9B8665-2895-4ADC-8EC5-A60A3C2D6A73}" type="slidenum">
              <a:rPr lang="en-US" smtClean="0"/>
              <a:t>37</a:t>
            </a:fld>
            <a:endParaRPr lang="en-US"/>
          </a:p>
        </p:txBody>
      </p:sp>
    </p:spTree>
    <p:extLst>
      <p:ext uri="{BB962C8B-B14F-4D97-AF65-F5344CB8AC3E}">
        <p14:creationId xmlns:p14="http://schemas.microsoft.com/office/powerpoint/2010/main" val="2265368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take the actual steps to engage in positive mental, emotional and physical change by immersing themselves in addiction recovery</a:t>
            </a:r>
            <a:endParaRPr lang="en-US" dirty="0"/>
          </a:p>
        </p:txBody>
      </p:sp>
      <p:sp>
        <p:nvSpPr>
          <p:cNvPr id="4" name="Slide Number Placeholder 3"/>
          <p:cNvSpPr>
            <a:spLocks noGrp="1"/>
          </p:cNvSpPr>
          <p:nvPr>
            <p:ph type="sldNum" sz="quarter" idx="10"/>
          </p:nvPr>
        </p:nvSpPr>
        <p:spPr/>
        <p:txBody>
          <a:bodyPr/>
          <a:lstStyle/>
          <a:p>
            <a:fld id="{DF9B8665-2895-4ADC-8EC5-A60A3C2D6A73}" type="slidenum">
              <a:rPr lang="en-US" smtClean="0"/>
              <a:t>40</a:t>
            </a:fld>
            <a:endParaRPr lang="en-US"/>
          </a:p>
        </p:txBody>
      </p:sp>
    </p:spTree>
    <p:extLst>
      <p:ext uri="{BB962C8B-B14F-4D97-AF65-F5344CB8AC3E}">
        <p14:creationId xmlns:p14="http://schemas.microsoft.com/office/powerpoint/2010/main" val="4277793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 six dimensions </a:t>
            </a:r>
            <a:r>
              <a:rPr lang="en-US" i="1" dirty="0" smtClean="0"/>
              <a:t>T</a:t>
            </a:r>
          </a:p>
          <a:p>
            <a:r>
              <a:rPr lang="en-US" i="1" dirty="0" smtClean="0"/>
              <a:t>he ASAM Criteria</a:t>
            </a:r>
            <a:r>
              <a:rPr lang="en-US" dirty="0" smtClean="0"/>
              <a:t> structures multidimensional assessment around the six dimensions to provide a common language of holistic, </a:t>
            </a:r>
            <a:r>
              <a:rPr lang="en-US" dirty="0" err="1" smtClean="0"/>
              <a:t>biopsychosocial</a:t>
            </a:r>
            <a:r>
              <a:rPr lang="en-US" dirty="0" smtClean="0"/>
              <a:t> </a:t>
            </a:r>
            <a:endParaRPr lang="en-US" dirty="0"/>
          </a:p>
        </p:txBody>
      </p:sp>
      <p:sp>
        <p:nvSpPr>
          <p:cNvPr id="4" name="Slide Number Placeholder 3"/>
          <p:cNvSpPr>
            <a:spLocks noGrp="1"/>
          </p:cNvSpPr>
          <p:nvPr>
            <p:ph type="sldNum" sz="quarter" idx="10"/>
          </p:nvPr>
        </p:nvSpPr>
        <p:spPr/>
        <p:txBody>
          <a:bodyPr/>
          <a:lstStyle/>
          <a:p>
            <a:fld id="{DF9B8665-2895-4ADC-8EC5-A60A3C2D6A73}" type="slidenum">
              <a:rPr lang="en-US" smtClean="0"/>
              <a:t>43</a:t>
            </a:fld>
            <a:endParaRPr lang="en-US"/>
          </a:p>
        </p:txBody>
      </p:sp>
    </p:spTree>
    <p:extLst>
      <p:ext uri="{BB962C8B-B14F-4D97-AF65-F5344CB8AC3E}">
        <p14:creationId xmlns:p14="http://schemas.microsoft.com/office/powerpoint/2010/main" val="466935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37FEEF-EAD2-49B4-A014-99C3E2BEE2B5}"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E216-3CD0-4ADD-AD4A-5B6104D004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7FEEF-EAD2-49B4-A014-99C3E2BEE2B5}"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E216-3CD0-4ADD-AD4A-5B6104D004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237FEEF-EAD2-49B4-A014-99C3E2BEE2B5}"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E216-3CD0-4ADD-AD4A-5B6104D0043F}"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7FEEF-EAD2-49B4-A014-99C3E2BEE2B5}"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E216-3CD0-4ADD-AD4A-5B6104D0043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37FEEF-EAD2-49B4-A014-99C3E2BEE2B5}"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8E216-3CD0-4ADD-AD4A-5B6104D004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237FEEF-EAD2-49B4-A014-99C3E2BEE2B5}"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8E216-3CD0-4ADD-AD4A-5B6104D0043F}"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37FEEF-EAD2-49B4-A014-99C3E2BEE2B5}"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78E216-3CD0-4ADD-AD4A-5B6104D004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37FEEF-EAD2-49B4-A014-99C3E2BEE2B5}"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78E216-3CD0-4ADD-AD4A-5B6104D004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237FEEF-EAD2-49B4-A014-99C3E2BEE2B5}"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78E216-3CD0-4ADD-AD4A-5B6104D004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237FEEF-EAD2-49B4-A014-99C3E2BEE2B5}"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8E216-3CD0-4ADD-AD4A-5B6104D0043F}"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7FEEF-EAD2-49B4-A014-99C3E2BEE2B5}"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8E216-3CD0-4ADD-AD4A-5B6104D0043F}"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237FEEF-EAD2-49B4-A014-99C3E2BEE2B5}" type="datetimeFigureOut">
              <a:rPr lang="en-US" smtClean="0"/>
              <a:t>11/2/2016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78E216-3CD0-4ADD-AD4A-5B6104D0043F}"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676400"/>
          </a:xfrm>
        </p:spPr>
        <p:txBody>
          <a:bodyPr>
            <a:normAutofit/>
          </a:bodyPr>
          <a:lstStyle/>
          <a:p>
            <a:r>
              <a:rPr lang="en-US" sz="6000" b="1" dirty="0" smtClean="0">
                <a:solidFill>
                  <a:srgbClr val="FFFF00"/>
                </a:solidFill>
                <a:effectLst>
                  <a:outerShdw blurRad="38100" dist="38100" dir="2700000" algn="tl">
                    <a:srgbClr val="000000">
                      <a:alpha val="43137"/>
                    </a:srgbClr>
                  </a:outerShdw>
                </a:effectLst>
              </a:rPr>
              <a:t>TREATMENT PLANING</a:t>
            </a:r>
            <a:endParaRPr lang="en-US" sz="6000" b="1"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81000" y="2438400"/>
            <a:ext cx="8077200" cy="3124200"/>
          </a:xfrm>
        </p:spPr>
        <p:txBody>
          <a:bodyPr>
            <a:normAutofit fontScale="92500"/>
          </a:bodyPr>
          <a:lstStyle/>
          <a:p>
            <a:r>
              <a:rPr lang="en-US" sz="5400" b="1" dirty="0" smtClean="0">
                <a:solidFill>
                  <a:schemeClr val="bg1"/>
                </a:solidFill>
                <a:effectLst>
                  <a:outerShdw blurRad="38100" dist="38100" dir="2700000" algn="tl">
                    <a:srgbClr val="000000">
                      <a:alpha val="43137"/>
                    </a:srgbClr>
                  </a:outerShdw>
                </a:effectLst>
                <a:latin typeface="Palatino Linotype" pitchFamily="18" charset="0"/>
              </a:rPr>
              <a:t>Dr. Joseph B. </a:t>
            </a:r>
            <a:r>
              <a:rPr lang="en-US" sz="5400" b="1" dirty="0" err="1" smtClean="0">
                <a:solidFill>
                  <a:schemeClr val="bg1"/>
                </a:solidFill>
                <a:effectLst>
                  <a:outerShdw blurRad="38100" dist="38100" dir="2700000" algn="tl">
                    <a:srgbClr val="000000">
                      <a:alpha val="43137"/>
                    </a:srgbClr>
                  </a:outerShdw>
                </a:effectLst>
                <a:latin typeface="Palatino Linotype" pitchFamily="18" charset="0"/>
              </a:rPr>
              <a:t>Fama</a:t>
            </a:r>
            <a:r>
              <a:rPr lang="en-US" sz="5400" b="1" dirty="0" smtClean="0">
                <a:solidFill>
                  <a:schemeClr val="bg1"/>
                </a:solidFill>
                <a:effectLst>
                  <a:outerShdw blurRad="38100" dist="38100" dir="2700000" algn="tl">
                    <a:srgbClr val="000000">
                      <a:alpha val="43137"/>
                    </a:srgbClr>
                  </a:outerShdw>
                </a:effectLst>
                <a:latin typeface="Palatino Linotype" pitchFamily="18" charset="0"/>
              </a:rPr>
              <a:t> FPSMS</a:t>
            </a:r>
          </a:p>
          <a:p>
            <a:r>
              <a:rPr lang="en-US" sz="3900" b="1" dirty="0" smtClean="0">
                <a:solidFill>
                  <a:srgbClr val="FF0000"/>
                </a:solidFill>
                <a:latin typeface="Palatino Linotype" pitchFamily="18" charset="0"/>
              </a:rPr>
              <a:t>Clinical Department Head</a:t>
            </a:r>
          </a:p>
          <a:p>
            <a:r>
              <a:rPr lang="en-US" sz="3900" b="1" dirty="0" smtClean="0">
                <a:solidFill>
                  <a:srgbClr val="FF0000"/>
                </a:solidFill>
                <a:latin typeface="Palatino Linotype" pitchFamily="18" charset="0"/>
              </a:rPr>
              <a:t>DOH-Drug Treatment and Rehab Center</a:t>
            </a:r>
          </a:p>
        </p:txBody>
      </p:sp>
    </p:spTree>
    <p:extLst>
      <p:ext uri="{BB962C8B-B14F-4D97-AF65-F5344CB8AC3E}">
        <p14:creationId xmlns:p14="http://schemas.microsoft.com/office/powerpoint/2010/main" val="63616514"/>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t>C</a:t>
            </a:r>
            <a:r>
              <a:rPr lang="en-US" sz="2800" b="1" dirty="0" smtClean="0"/>
              <a:t>an </a:t>
            </a:r>
            <a:r>
              <a:rPr lang="en-US" sz="2800" b="1" dirty="0"/>
              <a:t>also be very effective, especially for those with more severe </a:t>
            </a:r>
            <a:r>
              <a:rPr lang="en-US" sz="2800" b="1" dirty="0" smtClean="0"/>
              <a:t>problems</a:t>
            </a:r>
          </a:p>
          <a:p>
            <a:r>
              <a:rPr lang="en-US" sz="2800" b="1" dirty="0" smtClean="0"/>
              <a:t>May </a:t>
            </a:r>
            <a:r>
              <a:rPr lang="en-US" sz="2800" b="1" dirty="0"/>
              <a:t>use a variety of therapeutic </a:t>
            </a:r>
            <a:r>
              <a:rPr lang="en-US" sz="2800" b="1" dirty="0" smtClean="0"/>
              <a:t>approaches</a:t>
            </a:r>
          </a:p>
          <a:p>
            <a:r>
              <a:rPr lang="en-US" sz="2800" b="1" dirty="0"/>
              <a:t>G</a:t>
            </a:r>
            <a:r>
              <a:rPr lang="en-US" sz="2800" b="1" dirty="0" smtClean="0"/>
              <a:t>enerally </a:t>
            </a:r>
            <a:r>
              <a:rPr lang="en-US" sz="2800" b="1" dirty="0"/>
              <a:t>aimed at helping the patient </a:t>
            </a:r>
            <a:endParaRPr lang="en-US" sz="2800" b="1" dirty="0" smtClean="0"/>
          </a:p>
          <a:p>
            <a:r>
              <a:rPr lang="en-US" sz="2800" b="1" dirty="0"/>
              <a:t>L</a:t>
            </a:r>
            <a:r>
              <a:rPr lang="en-US" sz="2800" b="1" dirty="0" smtClean="0"/>
              <a:t>ive </a:t>
            </a:r>
            <a:r>
              <a:rPr lang="en-US" sz="2800" b="1" dirty="0"/>
              <a:t>a </a:t>
            </a:r>
            <a:r>
              <a:rPr lang="en-US" sz="2800" b="1" dirty="0" smtClean="0"/>
              <a:t>drug-free</a:t>
            </a:r>
          </a:p>
          <a:p>
            <a:r>
              <a:rPr lang="en-US" sz="2800" b="1" dirty="0"/>
              <a:t>C</a:t>
            </a:r>
            <a:r>
              <a:rPr lang="en-US" sz="2800" b="1" dirty="0" smtClean="0"/>
              <a:t>rime-free </a:t>
            </a:r>
            <a:r>
              <a:rPr lang="en-US" sz="2800" b="1" dirty="0"/>
              <a:t>lifestyle after </a:t>
            </a:r>
            <a:r>
              <a:rPr lang="en-US" sz="2800" b="1" dirty="0" smtClean="0"/>
              <a:t>treatment</a:t>
            </a:r>
            <a:endParaRPr lang="en-US" sz="2800" b="1" dirty="0"/>
          </a:p>
        </p:txBody>
      </p:sp>
      <p:sp>
        <p:nvSpPr>
          <p:cNvPr id="2" name="Title 1"/>
          <p:cNvSpPr>
            <a:spLocks noGrp="1"/>
          </p:cNvSpPr>
          <p:nvPr>
            <p:ph type="title"/>
          </p:nvPr>
        </p:nvSpPr>
        <p:spPr/>
        <p:txBody>
          <a:bodyPr>
            <a:normAutofit/>
          </a:bodyPr>
          <a:lstStyle/>
          <a:p>
            <a:r>
              <a:rPr lang="en-US" sz="3600" dirty="0" smtClean="0">
                <a:latin typeface="Arial Black" pitchFamily="34" charset="0"/>
              </a:rPr>
              <a:t>Residential</a:t>
            </a:r>
            <a:endParaRPr lang="en-US" sz="3600" dirty="0">
              <a:latin typeface="Arial Black" pitchFamily="34" charset="0"/>
            </a:endParaRPr>
          </a:p>
        </p:txBody>
      </p:sp>
    </p:spTree>
    <p:extLst>
      <p:ext uri="{BB962C8B-B14F-4D97-AF65-F5344CB8AC3E}">
        <p14:creationId xmlns:p14="http://schemas.microsoft.com/office/powerpoint/2010/main" val="4158969946"/>
      </p:ext>
    </p:extLst>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27237"/>
            <a:ext cx="8229600" cy="4525963"/>
          </a:xfrm>
        </p:spPr>
        <p:txBody>
          <a:bodyPr>
            <a:normAutofit/>
          </a:bodyPr>
          <a:lstStyle/>
          <a:p>
            <a:pPr fontAlgn="base"/>
            <a:r>
              <a:rPr lang="en-US" sz="2800" b="1" dirty="0"/>
              <a:t>W</a:t>
            </a:r>
            <a:r>
              <a:rPr lang="en-US" sz="2800" b="1" dirty="0" smtClean="0"/>
              <a:t>hich </a:t>
            </a:r>
            <a:r>
              <a:rPr lang="en-US" sz="2800" b="1" dirty="0"/>
              <a:t>typically focuses on detoxification </a:t>
            </a:r>
            <a:endParaRPr lang="en-US" sz="2800" b="1" dirty="0" smtClean="0"/>
          </a:p>
          <a:p>
            <a:pPr fontAlgn="base"/>
            <a:r>
              <a:rPr lang="en-US" sz="2800" b="1" dirty="0"/>
              <a:t>A</a:t>
            </a:r>
            <a:r>
              <a:rPr lang="en-US" sz="2800" b="1" dirty="0" smtClean="0"/>
              <a:t>s </a:t>
            </a:r>
            <a:r>
              <a:rPr lang="en-US" sz="2800" b="1" dirty="0"/>
              <a:t>well as providing initial intensive counseling </a:t>
            </a:r>
            <a:endParaRPr lang="en-US" sz="2800" b="1" dirty="0" smtClean="0"/>
          </a:p>
          <a:p>
            <a:pPr fontAlgn="base"/>
            <a:r>
              <a:rPr lang="en-US" sz="2800" b="1" dirty="0" smtClean="0"/>
              <a:t>Preparation </a:t>
            </a:r>
            <a:r>
              <a:rPr lang="en-US" sz="2800" b="1" dirty="0"/>
              <a:t>for treatment in a community-based setting.</a:t>
            </a:r>
          </a:p>
        </p:txBody>
      </p:sp>
      <p:sp>
        <p:nvSpPr>
          <p:cNvPr id="2" name="Title 1"/>
          <p:cNvSpPr>
            <a:spLocks noGrp="1"/>
          </p:cNvSpPr>
          <p:nvPr>
            <p:ph type="title"/>
          </p:nvPr>
        </p:nvSpPr>
        <p:spPr>
          <a:xfrm>
            <a:off x="457200" y="457200"/>
            <a:ext cx="8229600" cy="1143000"/>
          </a:xfrm>
        </p:spPr>
        <p:txBody>
          <a:bodyPr>
            <a:noAutofit/>
          </a:bodyPr>
          <a:lstStyle/>
          <a:p>
            <a:r>
              <a:rPr lang="en-US" sz="3600" i="1" dirty="0" smtClean="0">
                <a:latin typeface="Arial Black" pitchFamily="34" charset="0"/>
              </a:rPr>
              <a:t>Shorter-term residential treatment</a:t>
            </a:r>
            <a:endParaRPr lang="en-US" sz="3600" dirty="0">
              <a:latin typeface="Arial Black" pitchFamily="34" charset="0"/>
            </a:endParaRPr>
          </a:p>
        </p:txBody>
      </p:sp>
    </p:spTree>
    <p:extLst>
      <p:ext uri="{BB962C8B-B14F-4D97-AF65-F5344CB8AC3E}">
        <p14:creationId xmlns:p14="http://schemas.microsoft.com/office/powerpoint/2010/main" val="3811494821"/>
      </p:ext>
    </p:extLst>
  </p:cSld>
  <p:clrMapOvr>
    <a:masterClrMapping/>
  </p:clrMapOvr>
  <mc:AlternateContent xmlns:mc="http://schemas.openxmlformats.org/markup-compatibility/2006" xmlns:p14="http://schemas.microsoft.com/office/powerpoint/2010/main">
    <mc:Choice Requires="p14">
      <p:transition spd="slow" p14:dur="125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2437"/>
            <a:ext cx="8229600" cy="4525963"/>
          </a:xfrm>
        </p:spPr>
        <p:txBody>
          <a:bodyPr>
            <a:normAutofit/>
          </a:bodyPr>
          <a:lstStyle/>
          <a:p>
            <a:r>
              <a:rPr lang="en-US" sz="2800" b="1" dirty="0"/>
              <a:t>Outpatient treatment varies in the types and intensity of services </a:t>
            </a:r>
            <a:r>
              <a:rPr lang="en-US" sz="2800" b="1" dirty="0" smtClean="0"/>
              <a:t>offered</a:t>
            </a:r>
          </a:p>
          <a:p>
            <a:r>
              <a:rPr lang="en-US" sz="2800" b="1" dirty="0" smtClean="0"/>
              <a:t>Costs </a:t>
            </a:r>
            <a:r>
              <a:rPr lang="en-US" sz="2800" b="1" dirty="0"/>
              <a:t>less than residential or inpatient treatment </a:t>
            </a:r>
            <a:endParaRPr lang="en-US" sz="2800" b="1" dirty="0" smtClean="0"/>
          </a:p>
          <a:p>
            <a:r>
              <a:rPr lang="en-US" sz="2800" b="1" dirty="0" smtClean="0"/>
              <a:t>More </a:t>
            </a:r>
            <a:r>
              <a:rPr lang="en-US" sz="2800" b="1" dirty="0"/>
              <a:t>suitable for people with jobs or extensive social </a:t>
            </a:r>
            <a:r>
              <a:rPr lang="en-US" sz="2800" b="1" dirty="0" smtClean="0"/>
              <a:t>supports</a:t>
            </a:r>
          </a:p>
          <a:p>
            <a:r>
              <a:rPr lang="en-US" sz="2800" b="1" dirty="0" smtClean="0"/>
              <a:t>Group </a:t>
            </a:r>
            <a:r>
              <a:rPr lang="en-US" sz="2800" b="1" dirty="0"/>
              <a:t>counseling can be a major </a:t>
            </a:r>
            <a:r>
              <a:rPr lang="en-US" sz="2800" b="1" dirty="0" smtClean="0"/>
              <a:t>component</a:t>
            </a:r>
            <a:endParaRPr lang="en-US" sz="2800" b="1" dirty="0"/>
          </a:p>
        </p:txBody>
      </p:sp>
      <p:sp>
        <p:nvSpPr>
          <p:cNvPr id="2" name="Title 1"/>
          <p:cNvSpPr>
            <a:spLocks noGrp="1"/>
          </p:cNvSpPr>
          <p:nvPr>
            <p:ph type="title"/>
          </p:nvPr>
        </p:nvSpPr>
        <p:spPr/>
        <p:txBody>
          <a:bodyPr>
            <a:normAutofit/>
          </a:bodyPr>
          <a:lstStyle/>
          <a:p>
            <a:r>
              <a:rPr lang="en-US" sz="3600" dirty="0" smtClean="0">
                <a:latin typeface="Arial Black" pitchFamily="34" charset="0"/>
              </a:rPr>
              <a:t>Out-Patient Program</a:t>
            </a:r>
            <a:endParaRPr lang="en-US" sz="3600" dirty="0">
              <a:latin typeface="Arial Black" pitchFamily="34" charset="0"/>
            </a:endParaRPr>
          </a:p>
        </p:txBody>
      </p:sp>
    </p:spTree>
    <p:extLst>
      <p:ext uri="{BB962C8B-B14F-4D97-AF65-F5344CB8AC3E}">
        <p14:creationId xmlns:p14="http://schemas.microsoft.com/office/powerpoint/2010/main" val="3915704294"/>
      </p:ext>
    </p:extLst>
  </p:cSld>
  <p:clrMapOvr>
    <a:masterClrMapping/>
  </p:clrMapOvr>
  <mc:AlternateContent xmlns:mc="http://schemas.openxmlformats.org/markup-compatibility/2006" xmlns:p14="http://schemas.microsoft.com/office/powerpoint/2010/main">
    <mc:Choice Requires="p14">
      <p:transition spd="slow" p14:dur="125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1"/>
            <a:ext cx="8534400" cy="5105400"/>
          </a:xfrm>
        </p:spPr>
        <p:txBody>
          <a:bodyPr>
            <a:noAutofit/>
          </a:bodyPr>
          <a:lstStyle/>
          <a:p>
            <a:r>
              <a:rPr lang="en-US" sz="2800" b="1" dirty="0"/>
              <a:t>W</a:t>
            </a:r>
            <a:r>
              <a:rPr lang="en-US" sz="2800" b="1" dirty="0" smtClean="0"/>
              <a:t>hich </a:t>
            </a:r>
            <a:r>
              <a:rPr lang="en-US" sz="2800" b="1" dirty="0"/>
              <a:t>provides </a:t>
            </a:r>
            <a:r>
              <a:rPr lang="en-US" sz="2800" b="1" dirty="0" smtClean="0"/>
              <a:t>supervised</a:t>
            </a:r>
          </a:p>
          <a:p>
            <a:r>
              <a:rPr lang="en-US" sz="2800" b="1" dirty="0"/>
              <a:t>S</a:t>
            </a:r>
            <a:r>
              <a:rPr lang="en-US" sz="2800" b="1" dirty="0" smtClean="0"/>
              <a:t>hort-term </a:t>
            </a:r>
            <a:r>
              <a:rPr lang="en-US" sz="2800" b="1" dirty="0"/>
              <a:t>housing for </a:t>
            </a:r>
            <a:r>
              <a:rPr lang="en-US" sz="2800" b="1" dirty="0" smtClean="0"/>
              <a:t>patients</a:t>
            </a:r>
          </a:p>
          <a:p>
            <a:r>
              <a:rPr lang="en-US" sz="2800" b="1" dirty="0"/>
              <a:t>F</a:t>
            </a:r>
            <a:r>
              <a:rPr lang="en-US" sz="2800" b="1" dirty="0" smtClean="0"/>
              <a:t>ollowing </a:t>
            </a:r>
            <a:r>
              <a:rPr lang="en-US" sz="2800" b="1" dirty="0"/>
              <a:t>other types of inpatient or residential </a:t>
            </a:r>
            <a:r>
              <a:rPr lang="en-US" sz="2800" b="1" dirty="0" smtClean="0"/>
              <a:t>treatment</a:t>
            </a:r>
          </a:p>
          <a:p>
            <a:r>
              <a:rPr lang="en-US" sz="2800" b="1" dirty="0" smtClean="0"/>
              <a:t>Help </a:t>
            </a:r>
            <a:r>
              <a:rPr lang="en-US" sz="2800" b="1" dirty="0"/>
              <a:t>people make the transition to an independent </a:t>
            </a:r>
            <a:r>
              <a:rPr lang="en-US" sz="2800" b="1" dirty="0" smtClean="0"/>
              <a:t>life</a:t>
            </a:r>
          </a:p>
          <a:p>
            <a:r>
              <a:rPr lang="en-US" sz="2800" b="1" dirty="0"/>
              <a:t>H</a:t>
            </a:r>
            <a:r>
              <a:rPr lang="en-US" sz="2800" b="1" dirty="0" smtClean="0"/>
              <a:t>elping </a:t>
            </a:r>
            <a:r>
              <a:rPr lang="en-US" sz="2800" b="1" dirty="0"/>
              <a:t>them learn </a:t>
            </a:r>
            <a:endParaRPr lang="en-US" sz="2800" b="1" dirty="0" smtClean="0"/>
          </a:p>
          <a:p>
            <a:pPr lvl="1"/>
            <a:r>
              <a:rPr lang="en-US" b="1" dirty="0"/>
              <a:t>H</a:t>
            </a:r>
            <a:r>
              <a:rPr lang="en-US" b="1" dirty="0" smtClean="0"/>
              <a:t>ow </a:t>
            </a:r>
            <a:r>
              <a:rPr lang="en-US" b="1" dirty="0"/>
              <a:t>to manage </a:t>
            </a:r>
            <a:r>
              <a:rPr lang="en-US" b="1" dirty="0" smtClean="0"/>
              <a:t>finances</a:t>
            </a:r>
          </a:p>
          <a:p>
            <a:pPr lvl="1"/>
            <a:r>
              <a:rPr lang="en-US" b="1" dirty="0" smtClean="0"/>
              <a:t>Seek employment</a:t>
            </a:r>
          </a:p>
          <a:p>
            <a:pPr lvl="1"/>
            <a:r>
              <a:rPr lang="en-US" b="1" dirty="0"/>
              <a:t>A</a:t>
            </a:r>
            <a:r>
              <a:rPr lang="en-US" b="1" dirty="0" smtClean="0"/>
              <a:t>s </a:t>
            </a:r>
            <a:r>
              <a:rPr lang="en-US" b="1" dirty="0"/>
              <a:t>well as connecting them to support services in the community</a:t>
            </a:r>
            <a:r>
              <a:rPr lang="en-US" dirty="0"/>
              <a:t>.</a:t>
            </a:r>
          </a:p>
          <a:p>
            <a:endParaRPr lang="en-US" sz="2800" dirty="0"/>
          </a:p>
        </p:txBody>
      </p:sp>
      <p:sp>
        <p:nvSpPr>
          <p:cNvPr id="2" name="Title 1"/>
          <p:cNvSpPr>
            <a:spLocks noGrp="1"/>
          </p:cNvSpPr>
          <p:nvPr>
            <p:ph type="title"/>
          </p:nvPr>
        </p:nvSpPr>
        <p:spPr>
          <a:xfrm>
            <a:off x="457200" y="76200"/>
            <a:ext cx="8229600" cy="1143000"/>
          </a:xfrm>
        </p:spPr>
        <p:txBody>
          <a:bodyPr>
            <a:normAutofit/>
          </a:bodyPr>
          <a:lstStyle/>
          <a:p>
            <a:r>
              <a:rPr lang="en-US" sz="3600" i="1" dirty="0" smtClean="0">
                <a:latin typeface="Arial Black" pitchFamily="34" charset="0"/>
              </a:rPr>
              <a:t>Recovery housing</a:t>
            </a:r>
            <a:endParaRPr lang="en-US" sz="3600" dirty="0">
              <a:latin typeface="Arial Black" pitchFamily="34" charset="0"/>
            </a:endParaRPr>
          </a:p>
        </p:txBody>
      </p:sp>
    </p:spTree>
    <p:extLst>
      <p:ext uri="{BB962C8B-B14F-4D97-AF65-F5344CB8AC3E}">
        <p14:creationId xmlns:p14="http://schemas.microsoft.com/office/powerpoint/2010/main" val="2327967701"/>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fontAlgn="base"/>
            <a:r>
              <a:rPr lang="en-US" sz="2800" dirty="0"/>
              <a:t>Successful treatment has several steps:</a:t>
            </a:r>
          </a:p>
          <a:p>
            <a:pPr fontAlgn="base"/>
            <a:r>
              <a:rPr lang="en-US" sz="2800" b="1" dirty="0"/>
              <a:t>D</a:t>
            </a:r>
            <a:r>
              <a:rPr lang="en-US" sz="2800" b="1" dirty="0" smtClean="0"/>
              <a:t>etoxification</a:t>
            </a:r>
            <a:r>
              <a:rPr lang="en-US" sz="2800" dirty="0" smtClean="0"/>
              <a:t> </a:t>
            </a:r>
            <a:r>
              <a:rPr lang="en-US" sz="2800" dirty="0"/>
              <a:t>(the process by which the body rids itself of a drug)</a:t>
            </a:r>
          </a:p>
          <a:p>
            <a:pPr fontAlgn="base"/>
            <a:r>
              <a:rPr lang="en-US" sz="2800" b="1" dirty="0"/>
              <a:t>B</a:t>
            </a:r>
            <a:r>
              <a:rPr lang="en-US" sz="2800" b="1" dirty="0" smtClean="0"/>
              <a:t>ehavioral </a:t>
            </a:r>
            <a:r>
              <a:rPr lang="en-US" sz="2800" b="1" dirty="0"/>
              <a:t>counseling</a:t>
            </a:r>
          </a:p>
          <a:p>
            <a:pPr fontAlgn="base"/>
            <a:r>
              <a:rPr lang="en-US" sz="2800" b="1" dirty="0"/>
              <a:t>M</a:t>
            </a:r>
            <a:r>
              <a:rPr lang="en-US" sz="2800" b="1" dirty="0" smtClean="0"/>
              <a:t>edication</a:t>
            </a:r>
            <a:r>
              <a:rPr lang="en-US" sz="2800" dirty="0" smtClean="0"/>
              <a:t> </a:t>
            </a:r>
            <a:r>
              <a:rPr lang="en-US" sz="2800" dirty="0"/>
              <a:t>(for opioid, tobacco, or alcohol addiction)</a:t>
            </a:r>
          </a:p>
          <a:p>
            <a:pPr fontAlgn="base"/>
            <a:r>
              <a:rPr lang="en-US" sz="2800" b="1" dirty="0"/>
              <a:t>E</a:t>
            </a:r>
            <a:r>
              <a:rPr lang="en-US" sz="2800" b="1" dirty="0" smtClean="0"/>
              <a:t>valuation </a:t>
            </a:r>
            <a:r>
              <a:rPr lang="en-US" sz="2800" b="1" dirty="0"/>
              <a:t>and treatment for co-occurring mental health issue</a:t>
            </a:r>
            <a:r>
              <a:rPr lang="en-US" sz="2800" dirty="0"/>
              <a:t>s such as </a:t>
            </a:r>
            <a:r>
              <a:rPr lang="en-US" sz="2800" dirty="0" smtClean="0"/>
              <a:t>depression, anxiety </a:t>
            </a:r>
            <a:r>
              <a:rPr lang="en-US" sz="2800" b="1" dirty="0" smtClean="0"/>
              <a:t>and medical </a:t>
            </a:r>
            <a:r>
              <a:rPr lang="en-US" sz="2800" b="1" dirty="0" err="1" smtClean="0"/>
              <a:t>dse</a:t>
            </a:r>
            <a:r>
              <a:rPr lang="en-US" sz="2800" b="1" dirty="0" smtClean="0"/>
              <a:t>.</a:t>
            </a:r>
            <a:endParaRPr lang="en-US" sz="2800" b="1" dirty="0"/>
          </a:p>
          <a:p>
            <a:pPr fontAlgn="base"/>
            <a:r>
              <a:rPr lang="en-US" sz="2800" dirty="0"/>
              <a:t>L</a:t>
            </a:r>
            <a:r>
              <a:rPr lang="en-US" sz="2800" dirty="0" smtClean="0"/>
              <a:t>ong-term </a:t>
            </a:r>
            <a:r>
              <a:rPr lang="en-US" sz="2800" b="1" dirty="0"/>
              <a:t>follow-up</a:t>
            </a:r>
            <a:r>
              <a:rPr lang="en-US" sz="2800" dirty="0"/>
              <a:t> to prevent relapse</a:t>
            </a:r>
          </a:p>
          <a:p>
            <a:endParaRPr lang="en-US" sz="2800" dirty="0"/>
          </a:p>
        </p:txBody>
      </p:sp>
      <p:sp>
        <p:nvSpPr>
          <p:cNvPr id="2" name="Title 1"/>
          <p:cNvSpPr>
            <a:spLocks noGrp="1"/>
          </p:cNvSpPr>
          <p:nvPr>
            <p:ph type="title"/>
          </p:nvPr>
        </p:nvSpPr>
        <p:spPr>
          <a:xfrm>
            <a:off x="457200" y="457200"/>
            <a:ext cx="8229600" cy="1143000"/>
          </a:xfrm>
        </p:spPr>
        <p:txBody>
          <a:bodyPr>
            <a:noAutofit/>
          </a:bodyPr>
          <a:lstStyle/>
          <a:p>
            <a:r>
              <a:rPr lang="en-US" sz="3600" dirty="0">
                <a:latin typeface="Arial Black" pitchFamily="34" charset="0"/>
              </a:rPr>
              <a:t>How is drug addiction treated?</a:t>
            </a:r>
            <a:br>
              <a:rPr lang="en-US" sz="3600" dirty="0">
                <a:latin typeface="Arial Black" pitchFamily="34" charset="0"/>
              </a:rPr>
            </a:br>
            <a:endParaRPr lang="en-US" sz="3600" dirty="0">
              <a:latin typeface="Arial Black" pitchFamily="34" charset="0"/>
            </a:endParaRPr>
          </a:p>
        </p:txBody>
      </p:sp>
    </p:spTree>
    <p:extLst>
      <p:ext uri="{BB962C8B-B14F-4D97-AF65-F5344CB8AC3E}">
        <p14:creationId xmlns:p14="http://schemas.microsoft.com/office/powerpoint/2010/main" val="26023579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79637"/>
            <a:ext cx="8229600" cy="3840163"/>
          </a:xfrm>
        </p:spPr>
        <p:txBody>
          <a:bodyPr>
            <a:normAutofit/>
          </a:bodyPr>
          <a:lstStyle/>
          <a:p>
            <a:pPr fontAlgn="base"/>
            <a:r>
              <a:rPr lang="en-US" sz="2800" b="1" dirty="0" smtClean="0"/>
              <a:t>Medications </a:t>
            </a:r>
            <a:r>
              <a:rPr lang="en-US" sz="2800" b="1" dirty="0"/>
              <a:t>can be used to manage withdrawal </a:t>
            </a:r>
            <a:r>
              <a:rPr lang="en-US" sz="2800" b="1" dirty="0" smtClean="0"/>
              <a:t>symptoms</a:t>
            </a:r>
          </a:p>
          <a:p>
            <a:pPr fontAlgn="base"/>
            <a:r>
              <a:rPr lang="en-US" sz="2800" b="1" dirty="0"/>
              <a:t>P</a:t>
            </a:r>
            <a:r>
              <a:rPr lang="en-US" sz="2800" b="1" dirty="0" smtClean="0"/>
              <a:t>revent </a:t>
            </a:r>
            <a:r>
              <a:rPr lang="en-US" sz="2800" b="1" dirty="0"/>
              <a:t>relapse, and </a:t>
            </a:r>
            <a:endParaRPr lang="en-US" sz="2800" b="1" dirty="0" smtClean="0"/>
          </a:p>
          <a:p>
            <a:pPr fontAlgn="base"/>
            <a:r>
              <a:rPr lang="en-US" sz="2800" b="1" dirty="0"/>
              <a:t>T</a:t>
            </a:r>
            <a:r>
              <a:rPr lang="en-US" sz="2800" b="1" dirty="0" smtClean="0"/>
              <a:t>reat </a:t>
            </a:r>
            <a:r>
              <a:rPr lang="en-US" sz="2800" b="1" dirty="0"/>
              <a:t>co-occurring </a:t>
            </a:r>
            <a:r>
              <a:rPr lang="en-US" sz="2800" b="1" dirty="0" smtClean="0"/>
              <a:t>conditions</a:t>
            </a:r>
            <a:endParaRPr lang="en-US" sz="2800" b="1" dirty="0"/>
          </a:p>
          <a:p>
            <a:endParaRPr lang="en-US" sz="2800" dirty="0"/>
          </a:p>
        </p:txBody>
      </p:sp>
      <p:sp>
        <p:nvSpPr>
          <p:cNvPr id="2" name="Title 1"/>
          <p:cNvSpPr>
            <a:spLocks noGrp="1"/>
          </p:cNvSpPr>
          <p:nvPr>
            <p:ph type="title"/>
          </p:nvPr>
        </p:nvSpPr>
        <p:spPr>
          <a:xfrm>
            <a:off x="457200" y="609600"/>
            <a:ext cx="8229600" cy="1143000"/>
          </a:xfrm>
        </p:spPr>
        <p:txBody>
          <a:bodyPr>
            <a:noAutofit/>
          </a:bodyPr>
          <a:lstStyle/>
          <a:p>
            <a:r>
              <a:rPr lang="en-US" sz="3600" b="1" dirty="0" smtClean="0">
                <a:latin typeface="Arial Black" pitchFamily="34" charset="0"/>
              </a:rPr>
              <a:t>How are medications used in drug addiction treatment?</a:t>
            </a:r>
            <a:br>
              <a:rPr lang="en-US" sz="3600" b="1" dirty="0" smtClean="0">
                <a:latin typeface="Arial Black" pitchFamily="34" charset="0"/>
              </a:rPr>
            </a:br>
            <a:endParaRPr lang="en-US" sz="3600" b="1" dirty="0">
              <a:latin typeface="Arial Black" pitchFamily="34" charset="0"/>
            </a:endParaRPr>
          </a:p>
        </p:txBody>
      </p:sp>
    </p:spTree>
    <p:extLst>
      <p:ext uri="{BB962C8B-B14F-4D97-AF65-F5344CB8AC3E}">
        <p14:creationId xmlns:p14="http://schemas.microsoft.com/office/powerpoint/2010/main" val="63383873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27237"/>
            <a:ext cx="8229600" cy="4525963"/>
          </a:xfrm>
        </p:spPr>
        <p:txBody>
          <a:bodyPr>
            <a:normAutofit/>
          </a:bodyPr>
          <a:lstStyle/>
          <a:p>
            <a:r>
              <a:rPr lang="en-US" sz="2800" b="1" dirty="0"/>
              <a:t>A range of care with a tailored treatment program and follow-up options can be crucial to </a:t>
            </a:r>
            <a:r>
              <a:rPr lang="en-US" sz="2800" b="1" dirty="0" smtClean="0"/>
              <a:t>success</a:t>
            </a:r>
          </a:p>
          <a:p>
            <a:r>
              <a:rPr lang="en-US" sz="2800" b="1" dirty="0" smtClean="0"/>
              <a:t>Treatment </a:t>
            </a:r>
            <a:r>
              <a:rPr lang="en-US" sz="2800" b="1" dirty="0"/>
              <a:t>should include both medical and mental health services as </a:t>
            </a:r>
            <a:r>
              <a:rPr lang="en-US" sz="2800" b="1" dirty="0" smtClean="0"/>
              <a:t>needed</a:t>
            </a:r>
          </a:p>
          <a:p>
            <a:r>
              <a:rPr lang="en-US" sz="2800" b="1" dirty="0" smtClean="0"/>
              <a:t>Follow-up </a:t>
            </a:r>
            <a:r>
              <a:rPr lang="en-US" sz="2800" b="1" dirty="0"/>
              <a:t>care may include community- or family-based recovery support </a:t>
            </a:r>
            <a:r>
              <a:rPr lang="en-US" sz="2800" b="1" dirty="0" smtClean="0"/>
              <a:t>systems</a:t>
            </a:r>
            <a:endParaRPr lang="en-US" sz="2800" b="1" dirty="0"/>
          </a:p>
        </p:txBody>
      </p:sp>
      <p:sp>
        <p:nvSpPr>
          <p:cNvPr id="2" name="Title 1"/>
          <p:cNvSpPr>
            <a:spLocks noGrp="1"/>
          </p:cNvSpPr>
          <p:nvPr>
            <p:ph type="title"/>
          </p:nvPr>
        </p:nvSpPr>
        <p:spPr/>
        <p:txBody>
          <a:bodyPr>
            <a:normAutofit/>
          </a:bodyPr>
          <a:lstStyle/>
          <a:p>
            <a:r>
              <a:rPr lang="en-US" sz="3600" dirty="0" smtClean="0">
                <a:latin typeface="Arial Black" pitchFamily="34" charset="0"/>
              </a:rPr>
              <a:t>Detoxification</a:t>
            </a:r>
            <a:endParaRPr lang="en-US" sz="3600" dirty="0">
              <a:latin typeface="Arial Black" pitchFamily="34" charset="0"/>
            </a:endParaRPr>
          </a:p>
        </p:txBody>
      </p:sp>
    </p:spTree>
    <p:extLst>
      <p:ext uri="{BB962C8B-B14F-4D97-AF65-F5344CB8AC3E}">
        <p14:creationId xmlns:p14="http://schemas.microsoft.com/office/powerpoint/2010/main" val="8248644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754563"/>
          </a:xfrm>
        </p:spPr>
        <p:txBody>
          <a:bodyPr>
            <a:noAutofit/>
          </a:bodyPr>
          <a:lstStyle/>
          <a:p>
            <a:r>
              <a:rPr lang="en-US" sz="2800" b="1" dirty="0" smtClean="0"/>
              <a:t>The </a:t>
            </a:r>
            <a:r>
              <a:rPr lang="en-US" sz="2800" b="1" dirty="0"/>
              <a:t>primary objective of detoxification is to </a:t>
            </a:r>
            <a:r>
              <a:rPr lang="en-US" sz="2800" b="1" dirty="0" smtClean="0"/>
              <a:t>relieve/suppress </a:t>
            </a:r>
            <a:r>
              <a:rPr lang="en-US" sz="2800" b="1" dirty="0"/>
              <a:t>withdrawal symptoms while patients adjust to a drug-free </a:t>
            </a:r>
            <a:r>
              <a:rPr lang="en-US" sz="2800" b="1" dirty="0" smtClean="0"/>
              <a:t>state</a:t>
            </a:r>
          </a:p>
          <a:p>
            <a:r>
              <a:rPr lang="en-US" sz="2800" b="1" dirty="0"/>
              <a:t>F</a:t>
            </a:r>
            <a:r>
              <a:rPr lang="en-US" sz="2800" b="1" dirty="0" smtClean="0"/>
              <a:t>irst </a:t>
            </a:r>
            <a:r>
              <a:rPr lang="en-US" sz="2800" b="1" dirty="0"/>
              <a:t>phase in the treatment of </a:t>
            </a:r>
            <a:r>
              <a:rPr lang="en-US" sz="2800" b="1" dirty="0" smtClean="0"/>
              <a:t>Substance dependent is </a:t>
            </a:r>
            <a:r>
              <a:rPr lang="en-US" sz="2800" b="1" dirty="0"/>
              <a:t>to minimize the severity of withdrawal symptoms and other medical </a:t>
            </a:r>
            <a:r>
              <a:rPr lang="en-US" sz="2800" b="1" dirty="0" smtClean="0"/>
              <a:t>complications</a:t>
            </a:r>
          </a:p>
          <a:p>
            <a:r>
              <a:rPr lang="en-US" sz="2800" b="1" dirty="0"/>
              <a:t>I</a:t>
            </a:r>
            <a:r>
              <a:rPr lang="en-US" sz="2800" b="1" dirty="0" smtClean="0"/>
              <a:t>s </a:t>
            </a:r>
            <a:r>
              <a:rPr lang="en-US" sz="2800" b="1" dirty="0"/>
              <a:t>not in itself "treatment," </a:t>
            </a:r>
            <a:endParaRPr lang="en-US" sz="2800" b="1" dirty="0" smtClean="0"/>
          </a:p>
          <a:p>
            <a:r>
              <a:rPr lang="en-US" sz="2800" b="1" dirty="0" smtClean="0"/>
              <a:t>But </a:t>
            </a:r>
            <a:r>
              <a:rPr lang="en-US" sz="2800" b="1" dirty="0"/>
              <a:t>only the first step in the process. </a:t>
            </a:r>
            <a:endParaRPr lang="en-US" sz="2800" b="1" dirty="0" smtClean="0"/>
          </a:p>
          <a:p>
            <a:r>
              <a:rPr lang="en-US" sz="2800" b="1" dirty="0" smtClean="0"/>
              <a:t>Patients </a:t>
            </a:r>
            <a:r>
              <a:rPr lang="en-US" sz="2800" b="1" dirty="0"/>
              <a:t>who do not receive any further treatment after detoxification usually resume their drug use.</a:t>
            </a:r>
          </a:p>
          <a:p>
            <a:endParaRPr lang="en-US" sz="2800" b="1" dirty="0"/>
          </a:p>
        </p:txBody>
      </p:sp>
      <p:sp>
        <p:nvSpPr>
          <p:cNvPr id="2" name="Title 1"/>
          <p:cNvSpPr>
            <a:spLocks noGrp="1"/>
          </p:cNvSpPr>
          <p:nvPr>
            <p:ph type="title"/>
          </p:nvPr>
        </p:nvSpPr>
        <p:spPr/>
        <p:txBody>
          <a:bodyPr>
            <a:normAutofit/>
          </a:bodyPr>
          <a:lstStyle/>
          <a:p>
            <a:r>
              <a:rPr lang="en-US" sz="3600" dirty="0" smtClean="0">
                <a:latin typeface="Arial Black" pitchFamily="34" charset="0"/>
              </a:rPr>
              <a:t>Detoxification</a:t>
            </a:r>
            <a:endParaRPr lang="en-US" sz="3600" dirty="0"/>
          </a:p>
        </p:txBody>
      </p:sp>
    </p:spTree>
    <p:extLst>
      <p:ext uri="{BB962C8B-B14F-4D97-AF65-F5344CB8AC3E}">
        <p14:creationId xmlns:p14="http://schemas.microsoft.com/office/powerpoint/2010/main" val="2755477874"/>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029200"/>
          </a:xfrm>
        </p:spPr>
        <p:txBody>
          <a:bodyPr>
            <a:noAutofit/>
          </a:bodyPr>
          <a:lstStyle/>
          <a:p>
            <a:r>
              <a:rPr lang="en-US" sz="2800" b="1" dirty="0"/>
              <a:t>P</a:t>
            </a:r>
            <a:r>
              <a:rPr lang="en-US" sz="2800" b="1" dirty="0" smtClean="0"/>
              <a:t>rocess </a:t>
            </a:r>
            <a:r>
              <a:rPr lang="en-US" sz="2800" b="1" dirty="0"/>
              <a:t>is </a:t>
            </a:r>
            <a:r>
              <a:rPr lang="en-US" sz="2800" b="1" dirty="0" smtClean="0"/>
              <a:t>initiated</a:t>
            </a:r>
          </a:p>
          <a:p>
            <a:r>
              <a:rPr lang="en-US" sz="2800" b="1" dirty="0"/>
              <a:t>M</a:t>
            </a:r>
            <a:r>
              <a:rPr lang="en-US" sz="2800" b="1" dirty="0" smtClean="0"/>
              <a:t>edical </a:t>
            </a:r>
            <a:r>
              <a:rPr lang="en-US" sz="2800" b="1" dirty="0"/>
              <a:t>doctor and nursing team. </a:t>
            </a:r>
            <a:endParaRPr lang="en-US" sz="2800" b="1" dirty="0" smtClean="0"/>
          </a:p>
          <a:p>
            <a:r>
              <a:rPr lang="en-US" sz="2800" b="1" dirty="0" smtClean="0"/>
              <a:t>Once </a:t>
            </a:r>
            <a:r>
              <a:rPr lang="en-US" sz="2800" b="1" dirty="0"/>
              <a:t>this has been successfully achieved the patient is ready to start their program of </a:t>
            </a:r>
            <a:r>
              <a:rPr lang="en-US" sz="2800" b="1" dirty="0" smtClean="0"/>
              <a:t>recovery.</a:t>
            </a:r>
          </a:p>
          <a:p>
            <a:r>
              <a:rPr lang="en-US" sz="2800" b="1" dirty="0" smtClean="0"/>
              <a:t>There </a:t>
            </a:r>
            <a:r>
              <a:rPr lang="en-US" sz="2800" b="1" dirty="0"/>
              <a:t>are several types of detoxification </a:t>
            </a:r>
            <a:r>
              <a:rPr lang="en-US" sz="2800" b="1" dirty="0" smtClean="0"/>
              <a:t>processes</a:t>
            </a:r>
          </a:p>
          <a:p>
            <a:pPr lvl="1"/>
            <a:r>
              <a:rPr lang="en-US" b="1" dirty="0"/>
              <a:t>I</a:t>
            </a:r>
            <a:r>
              <a:rPr lang="en-US" b="1" dirty="0" smtClean="0"/>
              <a:t>npatient </a:t>
            </a:r>
            <a:r>
              <a:rPr lang="en-US" b="1" dirty="0"/>
              <a:t>treatment </a:t>
            </a:r>
            <a:endParaRPr lang="en-US" b="1" dirty="0" smtClean="0"/>
          </a:p>
          <a:p>
            <a:pPr lvl="1"/>
            <a:r>
              <a:rPr lang="en-US" b="1" dirty="0"/>
              <a:t>O</a:t>
            </a:r>
            <a:r>
              <a:rPr lang="en-US" b="1" dirty="0" smtClean="0"/>
              <a:t>ut-patient </a:t>
            </a:r>
            <a:r>
              <a:rPr lang="en-US" b="1" dirty="0"/>
              <a:t>treatment </a:t>
            </a:r>
            <a:r>
              <a:rPr lang="en-US" b="1" dirty="0" smtClean="0"/>
              <a:t> </a:t>
            </a:r>
          </a:p>
          <a:p>
            <a:pPr lvl="1"/>
            <a:r>
              <a:rPr lang="en-US" b="1" dirty="0"/>
              <a:t>E</a:t>
            </a:r>
            <a:r>
              <a:rPr lang="en-US" b="1" dirty="0" smtClean="0"/>
              <a:t>xtended </a:t>
            </a:r>
            <a:r>
              <a:rPr lang="en-US" b="1" dirty="0"/>
              <a:t>care and local support groups </a:t>
            </a:r>
            <a:r>
              <a:rPr lang="en-US" b="1" dirty="0" smtClean="0"/>
              <a:t> </a:t>
            </a:r>
          </a:p>
          <a:p>
            <a:pPr lvl="1"/>
            <a:r>
              <a:rPr lang="en-US" b="1" dirty="0" smtClean="0"/>
              <a:t>Addiction </a:t>
            </a:r>
            <a:r>
              <a:rPr lang="en-US" b="1" dirty="0" err="1"/>
              <a:t>counselling</a:t>
            </a:r>
            <a:r>
              <a:rPr lang="en-US" b="1" dirty="0"/>
              <a:t> </a:t>
            </a:r>
          </a:p>
          <a:p>
            <a:pPr lvl="1"/>
            <a:r>
              <a:rPr lang="en-US" b="1" dirty="0" smtClean="0"/>
              <a:t>Medical </a:t>
            </a:r>
            <a:r>
              <a:rPr lang="en-US" b="1" dirty="0"/>
              <a:t>care </a:t>
            </a:r>
          </a:p>
          <a:p>
            <a:pPr lvl="1"/>
            <a:endParaRPr lang="en-US" dirty="0" smtClean="0"/>
          </a:p>
        </p:txBody>
      </p:sp>
      <p:sp>
        <p:nvSpPr>
          <p:cNvPr id="2" name="Title 1"/>
          <p:cNvSpPr>
            <a:spLocks noGrp="1"/>
          </p:cNvSpPr>
          <p:nvPr>
            <p:ph type="title"/>
          </p:nvPr>
        </p:nvSpPr>
        <p:spPr>
          <a:xfrm>
            <a:off x="457200" y="152400"/>
            <a:ext cx="8229600" cy="1143000"/>
          </a:xfrm>
        </p:spPr>
        <p:txBody>
          <a:bodyPr>
            <a:normAutofit/>
          </a:bodyPr>
          <a:lstStyle/>
          <a:p>
            <a:r>
              <a:rPr lang="en-US" sz="3600" dirty="0" smtClean="0">
                <a:latin typeface="Arial Black" pitchFamily="34" charset="0"/>
              </a:rPr>
              <a:t>Detoxification</a:t>
            </a:r>
            <a:endParaRPr lang="en-US" sz="3600" dirty="0">
              <a:latin typeface="Arial Black" pitchFamily="34" charset="0"/>
            </a:endParaRPr>
          </a:p>
        </p:txBody>
      </p:sp>
    </p:spTree>
    <p:extLst>
      <p:ext uri="{BB962C8B-B14F-4D97-AF65-F5344CB8AC3E}">
        <p14:creationId xmlns:p14="http://schemas.microsoft.com/office/powerpoint/2010/main" val="478754420"/>
      </p:ext>
    </p:extLst>
  </p:cSld>
  <p:clrMapOvr>
    <a:masterClrMapping/>
  </p:clrMapOvr>
  <mc:AlternateContent xmlns:mc="http://schemas.openxmlformats.org/markup-compatibility/2006" xmlns:p14="http://schemas.microsoft.com/office/powerpoint/2010/main">
    <mc:Choice Requires="p14">
      <p:transition spd="slow" p14:dur="125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27237"/>
            <a:ext cx="8229600" cy="4525963"/>
          </a:xfrm>
        </p:spPr>
        <p:txBody>
          <a:bodyPr/>
          <a:lstStyle/>
          <a:p>
            <a:pPr lvl="1"/>
            <a:r>
              <a:rPr lang="en-US" sz="2800" b="1" dirty="0" smtClean="0"/>
              <a:t>Some </a:t>
            </a:r>
            <a:r>
              <a:rPr lang="en-US" sz="2800" b="1" dirty="0"/>
              <a:t>rehab centers may also offer gender and age specific </a:t>
            </a:r>
            <a:r>
              <a:rPr lang="en-US" sz="2800" b="1" dirty="0" smtClean="0"/>
              <a:t>programs</a:t>
            </a:r>
            <a:endParaRPr lang="en-US" sz="2800" b="1" dirty="0"/>
          </a:p>
          <a:p>
            <a:r>
              <a:rPr lang="en-US" sz="2800" b="1" dirty="0" smtClean="0"/>
              <a:t>Requires </a:t>
            </a:r>
            <a:r>
              <a:rPr lang="en-US" sz="2800" b="1" dirty="0"/>
              <a:t>minimum 30 days hospital administration. </a:t>
            </a:r>
          </a:p>
          <a:p>
            <a:pPr lvl="1"/>
            <a:r>
              <a:rPr lang="en-US" sz="2800" b="1" dirty="0" smtClean="0"/>
              <a:t>Round </a:t>
            </a:r>
            <a:r>
              <a:rPr lang="en-US" sz="2800" b="1" dirty="0"/>
              <a:t>the clock medical care and a comprehensive schedule consisting of counseling, therapy, and recreational activities</a:t>
            </a:r>
          </a:p>
          <a:p>
            <a:endParaRPr lang="en-US" b="1" dirty="0"/>
          </a:p>
        </p:txBody>
      </p:sp>
      <p:sp>
        <p:nvSpPr>
          <p:cNvPr id="2" name="Title 1"/>
          <p:cNvSpPr>
            <a:spLocks noGrp="1"/>
          </p:cNvSpPr>
          <p:nvPr>
            <p:ph type="title"/>
          </p:nvPr>
        </p:nvSpPr>
        <p:spPr/>
        <p:txBody>
          <a:bodyPr>
            <a:normAutofit/>
          </a:bodyPr>
          <a:lstStyle/>
          <a:p>
            <a:r>
              <a:rPr lang="en-US" sz="3600" dirty="0">
                <a:latin typeface="Arial Black" pitchFamily="34" charset="0"/>
              </a:rPr>
              <a:t>Detoxification</a:t>
            </a:r>
            <a:endParaRPr lang="en-US" sz="3600" dirty="0"/>
          </a:p>
        </p:txBody>
      </p:sp>
    </p:spTree>
    <p:extLst>
      <p:ext uri="{BB962C8B-B14F-4D97-AF65-F5344CB8AC3E}">
        <p14:creationId xmlns:p14="http://schemas.microsoft.com/office/powerpoint/2010/main" val="1125756479"/>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3437"/>
            <a:ext cx="8229600" cy="4525963"/>
          </a:xfrm>
        </p:spPr>
        <p:txBody>
          <a:bodyPr>
            <a:normAutofit/>
          </a:bodyPr>
          <a:lstStyle/>
          <a:p>
            <a:r>
              <a:rPr lang="en-US" sz="2800" b="1" dirty="0"/>
              <a:t>I</a:t>
            </a:r>
            <a:r>
              <a:rPr lang="en-US" sz="2800" b="1" dirty="0" smtClean="0"/>
              <a:t>s </a:t>
            </a:r>
            <a:r>
              <a:rPr lang="en-US" sz="2800" b="1" dirty="0"/>
              <a:t>a chronic </a:t>
            </a:r>
            <a:r>
              <a:rPr lang="en-US" sz="2800" b="1" dirty="0" smtClean="0"/>
              <a:t>disease</a:t>
            </a:r>
          </a:p>
          <a:p>
            <a:r>
              <a:rPr lang="en-US" sz="2800" b="1" dirty="0"/>
              <a:t>C</a:t>
            </a:r>
            <a:r>
              <a:rPr lang="en-US" sz="2800" b="1" dirty="0" smtClean="0"/>
              <a:t>hanges </a:t>
            </a:r>
            <a:r>
              <a:rPr lang="en-US" sz="2800" b="1" dirty="0"/>
              <a:t>in the </a:t>
            </a:r>
            <a:r>
              <a:rPr lang="en-US" sz="2800" b="1" dirty="0" smtClean="0"/>
              <a:t>brain </a:t>
            </a:r>
          </a:p>
          <a:p>
            <a:r>
              <a:rPr lang="en-US" sz="2800" b="1" dirty="0"/>
              <a:t>C</a:t>
            </a:r>
            <a:r>
              <a:rPr lang="en-US" sz="2800" b="1" dirty="0" smtClean="0"/>
              <a:t>an </a:t>
            </a:r>
            <a:r>
              <a:rPr lang="en-US" sz="2800" b="1" dirty="0"/>
              <a:t>be long </a:t>
            </a:r>
            <a:r>
              <a:rPr lang="en-US" sz="2800" b="1" dirty="0" smtClean="0"/>
              <a:t>lasting</a:t>
            </a:r>
          </a:p>
          <a:p>
            <a:r>
              <a:rPr lang="en-US" sz="2800" b="1" dirty="0" smtClean="0"/>
              <a:t>These </a:t>
            </a:r>
            <a:r>
              <a:rPr lang="en-US" sz="2800" b="1" dirty="0"/>
              <a:t>changes in the brain can lead to the harmful behaviors seen in people who use </a:t>
            </a:r>
            <a:r>
              <a:rPr lang="en-US" sz="2800" b="1" dirty="0" smtClean="0"/>
              <a:t>drugs</a:t>
            </a:r>
          </a:p>
          <a:p>
            <a:r>
              <a:rPr lang="en-US" sz="2800" b="1" dirty="0" smtClean="0"/>
              <a:t>Is a </a:t>
            </a:r>
            <a:r>
              <a:rPr lang="en-US" sz="2800" b="1" dirty="0"/>
              <a:t>relapsing </a:t>
            </a:r>
            <a:r>
              <a:rPr lang="en-US" sz="2800" b="1" dirty="0" smtClean="0"/>
              <a:t>disease</a:t>
            </a:r>
          </a:p>
          <a:p>
            <a:r>
              <a:rPr lang="en-US" sz="2800" b="1" dirty="0"/>
              <a:t>A</a:t>
            </a:r>
            <a:r>
              <a:rPr lang="en-US" sz="2800" b="1" dirty="0" smtClean="0"/>
              <a:t>ffects </a:t>
            </a:r>
            <a:r>
              <a:rPr lang="en-US" sz="2800" b="1" dirty="0"/>
              <a:t>both the brain and behavior.</a:t>
            </a:r>
          </a:p>
        </p:txBody>
      </p:sp>
      <p:sp>
        <p:nvSpPr>
          <p:cNvPr id="2" name="Title 1"/>
          <p:cNvSpPr>
            <a:spLocks noGrp="1"/>
          </p:cNvSpPr>
          <p:nvPr>
            <p:ph type="title"/>
          </p:nvPr>
        </p:nvSpPr>
        <p:spPr>
          <a:xfrm>
            <a:off x="457200" y="685800"/>
            <a:ext cx="8229600" cy="1143000"/>
          </a:xfrm>
        </p:spPr>
        <p:txBody>
          <a:bodyPr>
            <a:noAutofit/>
          </a:bodyPr>
          <a:lstStyle/>
          <a:p>
            <a:r>
              <a:rPr lang="en-US" sz="3600" b="1" dirty="0" smtClean="0">
                <a:latin typeface="Arial Black" pitchFamily="34" charset="0"/>
              </a:rPr>
              <a:t>Drug Addiction/</a:t>
            </a:r>
            <a:br>
              <a:rPr lang="en-US" sz="3600" b="1" dirty="0" smtClean="0">
                <a:latin typeface="Arial Black" pitchFamily="34" charset="0"/>
              </a:rPr>
            </a:br>
            <a:r>
              <a:rPr lang="en-US" sz="3600" b="1" dirty="0" smtClean="0">
                <a:latin typeface="Arial Black" pitchFamily="34" charset="0"/>
              </a:rPr>
              <a:t>Substance Dependent </a:t>
            </a:r>
            <a:br>
              <a:rPr lang="en-US" sz="3600" b="1" dirty="0" smtClean="0">
                <a:latin typeface="Arial Black" pitchFamily="34" charset="0"/>
              </a:rPr>
            </a:br>
            <a:endParaRPr lang="en-US" sz="3600" b="1" dirty="0">
              <a:latin typeface="Arial Black" pitchFamily="34" charset="0"/>
            </a:endParaRPr>
          </a:p>
        </p:txBody>
      </p:sp>
    </p:spTree>
    <p:extLst>
      <p:ext uri="{BB962C8B-B14F-4D97-AF65-F5344CB8AC3E}">
        <p14:creationId xmlns:p14="http://schemas.microsoft.com/office/powerpoint/2010/main" val="36150231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83163"/>
          </a:xfrm>
        </p:spPr>
        <p:txBody>
          <a:bodyPr>
            <a:noAutofit/>
          </a:bodyPr>
          <a:lstStyle/>
          <a:p>
            <a:r>
              <a:rPr lang="en-US" sz="2800" b="1" dirty="0" smtClean="0"/>
              <a:t>Relapse Prevention</a:t>
            </a:r>
          </a:p>
          <a:p>
            <a:r>
              <a:rPr lang="en-US" sz="2800" b="1" dirty="0" smtClean="0"/>
              <a:t>Patients </a:t>
            </a:r>
            <a:r>
              <a:rPr lang="en-US" sz="2800" b="1" dirty="0"/>
              <a:t>can use medications to help re-establish normal brain function and decrease </a:t>
            </a:r>
            <a:r>
              <a:rPr lang="en-US" sz="2800" b="1" dirty="0" smtClean="0"/>
              <a:t>cravings.</a:t>
            </a:r>
          </a:p>
          <a:p>
            <a:r>
              <a:rPr lang="en-US" sz="2800" b="1" dirty="0" smtClean="0"/>
              <a:t>Medications </a:t>
            </a:r>
            <a:r>
              <a:rPr lang="en-US" sz="2800" b="1" dirty="0"/>
              <a:t>are available for treatment of </a:t>
            </a:r>
            <a:endParaRPr lang="en-US" sz="2800" b="1" dirty="0" smtClean="0"/>
          </a:p>
          <a:p>
            <a:pPr lvl="1"/>
            <a:r>
              <a:rPr lang="en-US" b="1" dirty="0" smtClean="0"/>
              <a:t>opioid </a:t>
            </a:r>
            <a:r>
              <a:rPr lang="en-US" b="1" dirty="0"/>
              <a:t>(heroin, prescription pain relievers), </a:t>
            </a:r>
            <a:endParaRPr lang="en-US" b="1" dirty="0" smtClean="0"/>
          </a:p>
          <a:p>
            <a:pPr lvl="1"/>
            <a:r>
              <a:rPr lang="en-US" b="1" dirty="0" smtClean="0"/>
              <a:t>tobacco </a:t>
            </a:r>
            <a:r>
              <a:rPr lang="en-US" b="1" dirty="0"/>
              <a:t>(nicotine), and </a:t>
            </a:r>
            <a:endParaRPr lang="en-US" b="1" dirty="0" smtClean="0"/>
          </a:p>
          <a:p>
            <a:pPr lvl="1"/>
            <a:r>
              <a:rPr lang="en-US" b="1" dirty="0" smtClean="0"/>
              <a:t>alcohol </a:t>
            </a:r>
            <a:r>
              <a:rPr lang="en-US" b="1" dirty="0"/>
              <a:t>addiction. </a:t>
            </a:r>
            <a:endParaRPr lang="en-US" b="1" dirty="0" smtClean="0"/>
          </a:p>
          <a:p>
            <a:r>
              <a:rPr lang="en-US" sz="2800" b="1" dirty="0" smtClean="0"/>
              <a:t>Scientists </a:t>
            </a:r>
            <a:r>
              <a:rPr lang="en-US" sz="2800" b="1" dirty="0"/>
              <a:t>are developing other medications to treat </a:t>
            </a:r>
            <a:endParaRPr lang="en-US" sz="2800" b="1" dirty="0" smtClean="0"/>
          </a:p>
          <a:p>
            <a:pPr lvl="1"/>
            <a:r>
              <a:rPr lang="en-US" b="1" dirty="0" smtClean="0"/>
              <a:t>stimulant </a:t>
            </a:r>
            <a:r>
              <a:rPr lang="en-US" b="1" dirty="0"/>
              <a:t>(cocaine, methamphetamine) and </a:t>
            </a:r>
            <a:endParaRPr lang="en-US" b="1" dirty="0" smtClean="0"/>
          </a:p>
          <a:p>
            <a:pPr lvl="1"/>
            <a:r>
              <a:rPr lang="en-US" b="1" dirty="0" smtClean="0"/>
              <a:t>cannabis </a:t>
            </a:r>
            <a:r>
              <a:rPr lang="en-US" b="1" dirty="0"/>
              <a:t>(marijuana) addiction. </a:t>
            </a:r>
            <a:endParaRPr lang="en-US" b="1" dirty="0" smtClean="0"/>
          </a:p>
        </p:txBody>
      </p:sp>
      <p:sp>
        <p:nvSpPr>
          <p:cNvPr id="2" name="Title 1"/>
          <p:cNvSpPr>
            <a:spLocks noGrp="1"/>
          </p:cNvSpPr>
          <p:nvPr>
            <p:ph type="title"/>
          </p:nvPr>
        </p:nvSpPr>
        <p:spPr>
          <a:xfrm>
            <a:off x="457200" y="152400"/>
            <a:ext cx="8229600" cy="1143000"/>
          </a:xfrm>
        </p:spPr>
        <p:txBody>
          <a:bodyPr>
            <a:normAutofit/>
          </a:bodyPr>
          <a:lstStyle/>
          <a:p>
            <a:r>
              <a:rPr lang="en-US" sz="3600" dirty="0">
                <a:latin typeface="Arial Black" pitchFamily="34" charset="0"/>
              </a:rPr>
              <a:t>Detoxification</a:t>
            </a:r>
            <a:endParaRPr lang="en-US" sz="3600" dirty="0"/>
          </a:p>
        </p:txBody>
      </p:sp>
    </p:spTree>
    <p:extLst>
      <p:ext uri="{BB962C8B-B14F-4D97-AF65-F5344CB8AC3E}">
        <p14:creationId xmlns:p14="http://schemas.microsoft.com/office/powerpoint/2010/main" val="371452803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715000"/>
          </a:xfrm>
        </p:spPr>
        <p:txBody>
          <a:bodyPr>
            <a:noAutofit/>
          </a:bodyPr>
          <a:lstStyle/>
          <a:p>
            <a:r>
              <a:rPr lang="en-US" sz="4400" i="1" dirty="0"/>
              <a:t>Co-</a:t>
            </a:r>
            <a:r>
              <a:rPr lang="en-US" sz="4400" i="1" dirty="0" err="1"/>
              <a:t>occuring</a:t>
            </a:r>
            <a:r>
              <a:rPr lang="en-US" sz="4400" i="1" dirty="0"/>
              <a:t> conditions:</a:t>
            </a:r>
            <a:endParaRPr lang="en-US" sz="4400" dirty="0" smtClean="0"/>
          </a:p>
          <a:p>
            <a:r>
              <a:rPr lang="en-US" sz="2800" b="1" dirty="0" smtClean="0"/>
              <a:t>to </a:t>
            </a:r>
            <a:r>
              <a:rPr lang="en-US" sz="2800" b="1" dirty="0"/>
              <a:t>treat possible mental health conditions, such as depression or </a:t>
            </a:r>
            <a:r>
              <a:rPr lang="en-US" sz="2800" b="1" dirty="0" smtClean="0"/>
              <a:t>anxiety</a:t>
            </a:r>
            <a:endParaRPr lang="en-US" sz="2800" b="1" dirty="0"/>
          </a:p>
          <a:p>
            <a:r>
              <a:rPr lang="en-US" sz="2800" b="1" dirty="0" smtClean="0"/>
              <a:t>Other Medical condition such as </a:t>
            </a:r>
          </a:p>
          <a:p>
            <a:r>
              <a:rPr lang="en-US" sz="2800" b="1" dirty="0" smtClean="0"/>
              <a:t>DM </a:t>
            </a:r>
          </a:p>
          <a:p>
            <a:r>
              <a:rPr lang="en-US" sz="2800" b="1" dirty="0" smtClean="0"/>
              <a:t>Cardio Vascular Disease </a:t>
            </a:r>
          </a:p>
          <a:p>
            <a:r>
              <a:rPr lang="en-US" sz="2800" b="1" dirty="0" smtClean="0"/>
              <a:t>CKD </a:t>
            </a:r>
          </a:p>
          <a:p>
            <a:r>
              <a:rPr lang="en-US" sz="2800" b="1" dirty="0" smtClean="0"/>
              <a:t>HTN </a:t>
            </a:r>
          </a:p>
          <a:p>
            <a:r>
              <a:rPr lang="en-US" sz="2800" b="1" dirty="0" smtClean="0"/>
              <a:t>PTB</a:t>
            </a:r>
          </a:p>
          <a:p>
            <a:r>
              <a:rPr lang="en-US" sz="2800" b="1" dirty="0" smtClean="0"/>
              <a:t>HIV</a:t>
            </a:r>
          </a:p>
          <a:p>
            <a:r>
              <a:rPr lang="en-US" sz="2800" b="1" dirty="0" smtClean="0"/>
              <a:t>Dermatologic </a:t>
            </a:r>
            <a:r>
              <a:rPr lang="en-US" sz="2800" b="1" dirty="0" err="1" smtClean="0"/>
              <a:t>dse</a:t>
            </a:r>
            <a:r>
              <a:rPr lang="en-US" sz="2800" b="1" dirty="0" smtClean="0"/>
              <a:t>.</a:t>
            </a:r>
            <a:endParaRPr lang="en-US" sz="2800" b="1" dirty="0"/>
          </a:p>
        </p:txBody>
      </p:sp>
      <p:sp>
        <p:nvSpPr>
          <p:cNvPr id="2" name="Title 1"/>
          <p:cNvSpPr>
            <a:spLocks noGrp="1"/>
          </p:cNvSpPr>
          <p:nvPr>
            <p:ph type="title"/>
          </p:nvPr>
        </p:nvSpPr>
        <p:spPr>
          <a:xfrm>
            <a:off x="457200" y="76200"/>
            <a:ext cx="8229600" cy="1143000"/>
          </a:xfrm>
        </p:spPr>
        <p:txBody>
          <a:bodyPr>
            <a:normAutofit/>
          </a:bodyPr>
          <a:lstStyle/>
          <a:p>
            <a:r>
              <a:rPr lang="en-US" sz="4800" dirty="0">
                <a:latin typeface="Arial Black" pitchFamily="34" charset="0"/>
              </a:rPr>
              <a:t>Detoxification</a:t>
            </a:r>
          </a:p>
        </p:txBody>
      </p:sp>
    </p:spTree>
    <p:extLst>
      <p:ext uri="{BB962C8B-B14F-4D97-AF65-F5344CB8AC3E}">
        <p14:creationId xmlns:p14="http://schemas.microsoft.com/office/powerpoint/2010/main" val="596241444"/>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27237"/>
            <a:ext cx="8229600" cy="4525963"/>
          </a:xfrm>
        </p:spPr>
        <p:txBody>
          <a:bodyPr>
            <a:normAutofit/>
          </a:bodyPr>
          <a:lstStyle/>
          <a:p>
            <a:pPr marL="0" indent="0" algn="ctr">
              <a:buNone/>
            </a:pPr>
            <a:r>
              <a:rPr lang="en-US" sz="5400" b="1" dirty="0" smtClean="0">
                <a:solidFill>
                  <a:srgbClr val="FF0000"/>
                </a:solidFill>
                <a:latin typeface="Elephant" pitchFamily="18" charset="0"/>
              </a:rPr>
              <a:t>MEDICATION USE </a:t>
            </a:r>
          </a:p>
          <a:p>
            <a:pPr marL="0" indent="0" algn="ctr">
              <a:buNone/>
            </a:pPr>
            <a:r>
              <a:rPr lang="en-US" sz="5400" b="1" dirty="0" smtClean="0">
                <a:solidFill>
                  <a:srgbClr val="FF0000"/>
                </a:solidFill>
                <a:latin typeface="Elephant" pitchFamily="18" charset="0"/>
              </a:rPr>
              <a:t>FOR DETOXIFICATION</a:t>
            </a:r>
            <a:endParaRPr lang="en-US" sz="5400" b="1" dirty="0">
              <a:solidFill>
                <a:srgbClr val="FF0000"/>
              </a:solidFill>
              <a:latin typeface="Elephant" pitchFamily="18"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86991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62600"/>
          </a:xfrm>
        </p:spPr>
        <p:txBody>
          <a:bodyPr>
            <a:noAutofit/>
          </a:bodyPr>
          <a:lstStyle/>
          <a:p>
            <a:r>
              <a:rPr lang="en-US" sz="2800" b="1" dirty="0" smtClean="0"/>
              <a:t>Methadone </a:t>
            </a:r>
          </a:p>
          <a:p>
            <a:r>
              <a:rPr lang="en-US" sz="2800" b="1" dirty="0"/>
              <a:t>b</a:t>
            </a:r>
            <a:r>
              <a:rPr lang="en-US" sz="2800" b="1" dirty="0" smtClean="0"/>
              <a:t>uprenorphine</a:t>
            </a:r>
          </a:p>
          <a:p>
            <a:r>
              <a:rPr lang="en-US" sz="2800" b="1" dirty="0" smtClean="0"/>
              <a:t>Naltrexone </a:t>
            </a:r>
          </a:p>
          <a:p>
            <a:r>
              <a:rPr lang="en-US" sz="2800" b="1" dirty="0" smtClean="0"/>
              <a:t>Acting </a:t>
            </a:r>
            <a:r>
              <a:rPr lang="en-US" sz="2800" b="1" dirty="0"/>
              <a:t>on the same targets in the </a:t>
            </a:r>
            <a:r>
              <a:rPr lang="en-US" sz="2800" b="1" dirty="0" smtClean="0"/>
              <a:t>brain</a:t>
            </a:r>
          </a:p>
          <a:p>
            <a:r>
              <a:rPr lang="en-US" sz="2800" b="1" dirty="0"/>
              <a:t>S</a:t>
            </a:r>
            <a:r>
              <a:rPr lang="en-US" sz="2800" b="1" dirty="0" smtClean="0"/>
              <a:t>uppress </a:t>
            </a:r>
            <a:r>
              <a:rPr lang="en-US" sz="2800" b="1" dirty="0"/>
              <a:t>withdrawal symptoms and relieve </a:t>
            </a:r>
            <a:r>
              <a:rPr lang="en-US" sz="2800" b="1" dirty="0" smtClean="0"/>
              <a:t>cravings </a:t>
            </a:r>
          </a:p>
          <a:p>
            <a:r>
              <a:rPr lang="en-US" sz="2800" b="1" dirty="0" smtClean="0"/>
              <a:t>Naltrexone </a:t>
            </a:r>
            <a:r>
              <a:rPr lang="en-US" sz="2800" b="1" dirty="0"/>
              <a:t>blocks the effects of opioids at their receptor sites in the </a:t>
            </a:r>
            <a:r>
              <a:rPr lang="en-US" sz="2800" b="1" dirty="0" smtClean="0"/>
              <a:t>brain</a:t>
            </a:r>
          </a:p>
          <a:p>
            <a:r>
              <a:rPr lang="en-US" sz="2800" b="1" dirty="0"/>
              <a:t>R</a:t>
            </a:r>
            <a:r>
              <a:rPr lang="en-US" sz="2800" b="1" dirty="0" smtClean="0"/>
              <a:t>educe </a:t>
            </a:r>
            <a:r>
              <a:rPr lang="en-US" sz="2800" b="1" dirty="0"/>
              <a:t>drug seeking and related criminal behavior and </a:t>
            </a:r>
            <a:endParaRPr lang="en-US" sz="2800" b="1" dirty="0" smtClean="0"/>
          </a:p>
          <a:p>
            <a:r>
              <a:rPr lang="en-US" sz="2800" b="1" dirty="0"/>
              <a:t>H</a:t>
            </a:r>
            <a:r>
              <a:rPr lang="en-US" sz="2800" b="1" dirty="0" smtClean="0"/>
              <a:t>elp </a:t>
            </a:r>
            <a:r>
              <a:rPr lang="en-US" sz="2800" b="1" dirty="0"/>
              <a:t>them become more open to behavioral </a:t>
            </a:r>
            <a:r>
              <a:rPr lang="en-US" sz="2800" b="1" dirty="0" smtClean="0"/>
              <a:t>treatments</a:t>
            </a:r>
            <a:endParaRPr lang="en-US" sz="2800" b="1" dirty="0"/>
          </a:p>
          <a:p>
            <a:endParaRPr lang="en-US" sz="2800" dirty="0"/>
          </a:p>
        </p:txBody>
      </p:sp>
      <p:sp>
        <p:nvSpPr>
          <p:cNvPr id="2" name="Title 1"/>
          <p:cNvSpPr>
            <a:spLocks noGrp="1"/>
          </p:cNvSpPr>
          <p:nvPr>
            <p:ph type="title"/>
          </p:nvPr>
        </p:nvSpPr>
        <p:spPr>
          <a:xfrm>
            <a:off x="457200" y="152400"/>
            <a:ext cx="8229600" cy="1143000"/>
          </a:xfrm>
        </p:spPr>
        <p:txBody>
          <a:bodyPr>
            <a:normAutofit/>
          </a:bodyPr>
          <a:lstStyle/>
          <a:p>
            <a:r>
              <a:rPr lang="en-US" sz="3600" b="1" i="1" dirty="0" smtClean="0">
                <a:latin typeface="Arial Black" pitchFamily="34" charset="0"/>
              </a:rPr>
              <a:t> Opioids:</a:t>
            </a:r>
            <a:endParaRPr lang="en-US" sz="3600" dirty="0">
              <a:latin typeface="Arial Black" pitchFamily="34" charset="0"/>
            </a:endParaRPr>
          </a:p>
        </p:txBody>
      </p:sp>
    </p:spTree>
    <p:extLst>
      <p:ext uri="{BB962C8B-B14F-4D97-AF65-F5344CB8AC3E}">
        <p14:creationId xmlns:p14="http://schemas.microsoft.com/office/powerpoint/2010/main" val="13525989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600200"/>
            <a:ext cx="7408333" cy="4525963"/>
          </a:xfrm>
        </p:spPr>
        <p:txBody>
          <a:bodyPr>
            <a:normAutofit/>
          </a:bodyPr>
          <a:lstStyle/>
          <a:p>
            <a:r>
              <a:rPr lang="en-US" sz="2800" b="1" dirty="0" smtClean="0"/>
              <a:t>Nicotine </a:t>
            </a:r>
            <a:r>
              <a:rPr lang="en-US" sz="2800" b="1" dirty="0"/>
              <a:t>replacement therapies have several </a:t>
            </a:r>
            <a:r>
              <a:rPr lang="en-US" sz="2800" b="1" dirty="0" smtClean="0"/>
              <a:t>forms</a:t>
            </a:r>
          </a:p>
          <a:p>
            <a:pPr lvl="1"/>
            <a:r>
              <a:rPr lang="en-US" sz="2800" b="1" dirty="0" smtClean="0"/>
              <a:t>patch</a:t>
            </a:r>
            <a:r>
              <a:rPr lang="en-US" sz="2800" b="1" dirty="0"/>
              <a:t>, spray, gum, and </a:t>
            </a:r>
            <a:r>
              <a:rPr lang="en-US" sz="2800" b="1" dirty="0" smtClean="0"/>
              <a:t>lozenges</a:t>
            </a:r>
            <a:endParaRPr lang="en-US" sz="2800" b="1" dirty="0"/>
          </a:p>
          <a:p>
            <a:r>
              <a:rPr lang="en-US" sz="2800" b="1" dirty="0"/>
              <a:t>b</a:t>
            </a:r>
            <a:r>
              <a:rPr lang="en-US" sz="2800" b="1" dirty="0" smtClean="0"/>
              <a:t>upropion and </a:t>
            </a:r>
            <a:r>
              <a:rPr lang="en-US" sz="2800" b="1" dirty="0" err="1"/>
              <a:t>varenicline</a:t>
            </a:r>
            <a:r>
              <a:rPr lang="en-US" sz="2800" b="1" dirty="0"/>
              <a:t> </a:t>
            </a:r>
            <a:r>
              <a:rPr lang="en-US" sz="2800" b="1" dirty="0" smtClean="0"/>
              <a:t>both </a:t>
            </a:r>
            <a:r>
              <a:rPr lang="en-US" sz="2800" b="1" dirty="0"/>
              <a:t>prevent relapse in people trying to </a:t>
            </a:r>
            <a:r>
              <a:rPr lang="en-US" sz="2800" b="1" dirty="0" smtClean="0"/>
              <a:t>quit</a:t>
            </a:r>
          </a:p>
          <a:p>
            <a:r>
              <a:rPr lang="en-US" sz="2800" b="1" dirty="0" smtClean="0"/>
              <a:t>The </a:t>
            </a:r>
            <a:r>
              <a:rPr lang="en-US" sz="2800" b="1" dirty="0"/>
              <a:t>medications are </a:t>
            </a:r>
            <a:r>
              <a:rPr lang="en-US" sz="2800" b="1" dirty="0" smtClean="0"/>
              <a:t>more </a:t>
            </a:r>
            <a:r>
              <a:rPr lang="en-US" sz="2800" b="1" dirty="0"/>
              <a:t>effective </a:t>
            </a:r>
            <a:endParaRPr lang="en-US" sz="2800" b="1" dirty="0" smtClean="0"/>
          </a:p>
          <a:p>
            <a:r>
              <a:rPr lang="en-US" sz="2800" b="1" dirty="0"/>
              <a:t>W</a:t>
            </a:r>
            <a:r>
              <a:rPr lang="en-US" sz="2800" b="1" dirty="0" smtClean="0"/>
              <a:t>hen </a:t>
            </a:r>
            <a:r>
              <a:rPr lang="en-US" sz="2800" b="1" dirty="0"/>
              <a:t>combined with behavioral treatments, </a:t>
            </a:r>
            <a:endParaRPr lang="en-US" sz="2800" b="1" dirty="0" smtClean="0"/>
          </a:p>
          <a:p>
            <a:r>
              <a:rPr lang="en-US" sz="2800" b="1" dirty="0"/>
              <a:t>S</a:t>
            </a:r>
            <a:r>
              <a:rPr lang="en-US" sz="2800" b="1" dirty="0" smtClean="0"/>
              <a:t>uch </a:t>
            </a:r>
            <a:r>
              <a:rPr lang="en-US" sz="2800" b="1" dirty="0"/>
              <a:t>as group and individual </a:t>
            </a:r>
            <a:r>
              <a:rPr lang="en-US" sz="2800" b="1" dirty="0" smtClean="0"/>
              <a:t>ther</a:t>
            </a:r>
            <a:r>
              <a:rPr lang="en-US" sz="2800" dirty="0" smtClean="0"/>
              <a:t>apy</a:t>
            </a:r>
            <a:endParaRPr lang="en-US" sz="2800" dirty="0"/>
          </a:p>
        </p:txBody>
      </p:sp>
      <p:sp>
        <p:nvSpPr>
          <p:cNvPr id="2" name="Title 1"/>
          <p:cNvSpPr>
            <a:spLocks noGrp="1"/>
          </p:cNvSpPr>
          <p:nvPr>
            <p:ph type="title"/>
          </p:nvPr>
        </p:nvSpPr>
        <p:spPr>
          <a:xfrm>
            <a:off x="457200" y="228600"/>
            <a:ext cx="8229600" cy="1143000"/>
          </a:xfrm>
        </p:spPr>
        <p:txBody>
          <a:bodyPr>
            <a:normAutofit/>
          </a:bodyPr>
          <a:lstStyle/>
          <a:p>
            <a:r>
              <a:rPr lang="en-US" sz="3600" b="1" i="1" dirty="0" smtClean="0">
                <a:latin typeface="Arial Black" pitchFamily="34" charset="0"/>
              </a:rPr>
              <a:t>Tobacco:</a:t>
            </a:r>
            <a:endParaRPr lang="en-US" sz="3600" dirty="0">
              <a:latin typeface="Arial Black" pitchFamily="34" charset="0"/>
            </a:endParaRPr>
          </a:p>
        </p:txBody>
      </p:sp>
    </p:spTree>
    <p:extLst>
      <p:ext uri="{BB962C8B-B14F-4D97-AF65-F5344CB8AC3E}">
        <p14:creationId xmlns:p14="http://schemas.microsoft.com/office/powerpoint/2010/main" val="1626101073"/>
      </p:ext>
    </p:extLst>
  </p:cSld>
  <p:clrMapOvr>
    <a:masterClrMapping/>
  </p:clrMapOvr>
  <p:transition spd="slow">
    <p:wheel spokes="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334000"/>
          </a:xfrm>
        </p:spPr>
        <p:txBody>
          <a:bodyPr>
            <a:noAutofit/>
          </a:bodyPr>
          <a:lstStyle/>
          <a:p>
            <a:r>
              <a:rPr lang="en-US" sz="3200" dirty="0" smtClean="0"/>
              <a:t>The </a:t>
            </a:r>
            <a:r>
              <a:rPr lang="en-US" sz="3200" dirty="0"/>
              <a:t>three approved medications are as follows</a:t>
            </a:r>
            <a:r>
              <a:rPr lang="en-US" sz="2800" dirty="0" smtClean="0"/>
              <a:t>:</a:t>
            </a:r>
          </a:p>
          <a:p>
            <a:pPr lvl="1"/>
            <a:r>
              <a:rPr lang="en-US" sz="2400" b="1" dirty="0"/>
              <a:t>Naltrexone</a:t>
            </a:r>
            <a:r>
              <a:rPr lang="en-US" sz="2400" dirty="0"/>
              <a:t> </a:t>
            </a:r>
            <a:endParaRPr lang="en-US" sz="2400" dirty="0" smtClean="0"/>
          </a:p>
          <a:p>
            <a:pPr lvl="1"/>
            <a:r>
              <a:rPr lang="en-US" sz="2400" b="1" dirty="0" err="1" smtClean="0"/>
              <a:t>Acamprosate</a:t>
            </a:r>
            <a:r>
              <a:rPr lang="en-US" sz="2400" b="1" dirty="0" smtClean="0"/>
              <a:t> </a:t>
            </a:r>
          </a:p>
          <a:p>
            <a:pPr lvl="1"/>
            <a:r>
              <a:rPr lang="en-US" sz="2400" b="1" dirty="0" err="1" smtClean="0"/>
              <a:t>Disulfiram</a:t>
            </a:r>
            <a:r>
              <a:rPr lang="en-US" sz="2800" b="1" dirty="0" smtClean="0"/>
              <a:t> </a:t>
            </a:r>
          </a:p>
          <a:p>
            <a:endParaRPr lang="en-US" sz="2800" b="1" dirty="0" smtClean="0">
              <a:latin typeface="Arial Black" pitchFamily="34" charset="0"/>
            </a:endParaRPr>
          </a:p>
          <a:p>
            <a:pPr marL="0" indent="0">
              <a:buNone/>
            </a:pPr>
            <a:r>
              <a:rPr lang="en-US" sz="2800" b="1" dirty="0" smtClean="0">
                <a:latin typeface="Arial Black" pitchFamily="34" charset="0"/>
              </a:rPr>
              <a:t>a) Naltrexone</a:t>
            </a:r>
            <a:endParaRPr lang="en-US" sz="2800" b="1" dirty="0" smtClean="0"/>
          </a:p>
          <a:p>
            <a:r>
              <a:rPr lang="en-US" sz="2800" b="1" dirty="0"/>
              <a:t>blocks opioid receptors </a:t>
            </a:r>
          </a:p>
          <a:p>
            <a:pPr lvl="1"/>
            <a:r>
              <a:rPr lang="en-US" b="1" dirty="0"/>
              <a:t>Involved in the rewarding effects and</a:t>
            </a:r>
          </a:p>
          <a:p>
            <a:pPr lvl="1"/>
            <a:r>
              <a:rPr lang="en-US" b="1" dirty="0"/>
              <a:t>In the craving for alcohol</a:t>
            </a:r>
          </a:p>
          <a:p>
            <a:r>
              <a:rPr lang="en-US" sz="2800" b="1" dirty="0"/>
              <a:t>Reduces relapse to heavy drinking</a:t>
            </a:r>
          </a:p>
          <a:p>
            <a:endParaRPr lang="en-US" sz="2800" dirty="0" smtClean="0"/>
          </a:p>
        </p:txBody>
      </p:sp>
      <p:sp>
        <p:nvSpPr>
          <p:cNvPr id="2" name="Title 1"/>
          <p:cNvSpPr>
            <a:spLocks noGrp="1"/>
          </p:cNvSpPr>
          <p:nvPr>
            <p:ph type="title"/>
          </p:nvPr>
        </p:nvSpPr>
        <p:spPr/>
        <p:txBody>
          <a:bodyPr>
            <a:normAutofit/>
          </a:bodyPr>
          <a:lstStyle/>
          <a:p>
            <a:r>
              <a:rPr lang="en-US" sz="3600" b="1" i="1" dirty="0" smtClean="0">
                <a:latin typeface="Arial Black" pitchFamily="34" charset="0"/>
              </a:rPr>
              <a:t>Alcohol:</a:t>
            </a:r>
            <a:r>
              <a:rPr lang="en-US" sz="3600" dirty="0" smtClean="0">
                <a:latin typeface="Arial Black" pitchFamily="34" charset="0"/>
              </a:rPr>
              <a:t> </a:t>
            </a:r>
            <a:endParaRPr lang="en-US" sz="3600" dirty="0">
              <a:latin typeface="Arial Black" pitchFamily="34" charset="0"/>
            </a:endParaRPr>
          </a:p>
        </p:txBody>
      </p:sp>
    </p:spTree>
    <p:extLst>
      <p:ext uri="{BB962C8B-B14F-4D97-AF65-F5344CB8AC3E}">
        <p14:creationId xmlns:p14="http://schemas.microsoft.com/office/powerpoint/2010/main" val="246364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4837"/>
            <a:ext cx="8229600" cy="4525963"/>
          </a:xfrm>
        </p:spPr>
        <p:txBody>
          <a:bodyPr>
            <a:normAutofit/>
          </a:bodyPr>
          <a:lstStyle/>
          <a:p>
            <a:r>
              <a:rPr lang="en-US" sz="2800" b="1" dirty="0" err="1">
                <a:latin typeface="Arial Black" pitchFamily="34" charset="0"/>
              </a:rPr>
              <a:t>Acamprosate</a:t>
            </a:r>
            <a:endParaRPr lang="en-US" sz="2800" dirty="0"/>
          </a:p>
          <a:p>
            <a:r>
              <a:rPr lang="en-US" sz="2800" b="1" dirty="0"/>
              <a:t>May reduce symptoms of long-lasting withdrawal</a:t>
            </a:r>
          </a:p>
          <a:p>
            <a:r>
              <a:rPr lang="en-US" sz="2800" b="1" dirty="0"/>
              <a:t>Such as insomnia</a:t>
            </a:r>
          </a:p>
          <a:p>
            <a:r>
              <a:rPr lang="en-US" sz="2800" b="1" dirty="0"/>
              <a:t>Anxiety</a:t>
            </a:r>
          </a:p>
          <a:p>
            <a:r>
              <a:rPr lang="en-US" sz="2800" b="1" dirty="0"/>
              <a:t>Restlessness and </a:t>
            </a:r>
          </a:p>
          <a:p>
            <a:r>
              <a:rPr lang="en-US" sz="2800" b="1" dirty="0" err="1"/>
              <a:t>Dysphoria</a:t>
            </a:r>
            <a:r>
              <a:rPr lang="en-US" sz="2800" b="1" dirty="0"/>
              <a:t> (generally feeling unwell or unhappy)</a:t>
            </a:r>
          </a:p>
          <a:p>
            <a:endParaRPr lang="en-US" sz="2800" dirty="0"/>
          </a:p>
        </p:txBody>
      </p:sp>
      <p:sp>
        <p:nvSpPr>
          <p:cNvPr id="2" name="Title 1"/>
          <p:cNvSpPr>
            <a:spLocks noGrp="1"/>
          </p:cNvSpPr>
          <p:nvPr>
            <p:ph type="title"/>
          </p:nvPr>
        </p:nvSpPr>
        <p:spPr/>
        <p:txBody>
          <a:bodyPr>
            <a:normAutofit/>
          </a:bodyPr>
          <a:lstStyle/>
          <a:p>
            <a:r>
              <a:rPr lang="en-US" sz="3600" b="1" i="1" dirty="0">
                <a:latin typeface="Arial Black" pitchFamily="34" charset="0"/>
              </a:rPr>
              <a:t>Alcohol:</a:t>
            </a:r>
            <a:r>
              <a:rPr lang="en-US" sz="3600" dirty="0">
                <a:latin typeface="Arial Black" pitchFamily="34" charset="0"/>
              </a:rPr>
              <a:t> </a:t>
            </a:r>
          </a:p>
        </p:txBody>
      </p:sp>
    </p:spTree>
    <p:extLst>
      <p:ext uri="{BB962C8B-B14F-4D97-AF65-F5344CB8AC3E}">
        <p14:creationId xmlns:p14="http://schemas.microsoft.com/office/powerpoint/2010/main" val="447508524"/>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057400"/>
            <a:ext cx="7408333" cy="4068763"/>
          </a:xfrm>
        </p:spPr>
        <p:txBody>
          <a:bodyPr>
            <a:normAutofit lnSpcReduction="10000"/>
          </a:bodyPr>
          <a:lstStyle/>
          <a:p>
            <a:r>
              <a:rPr lang="en-US" sz="2800" b="1" dirty="0" err="1">
                <a:latin typeface="Arial Black" pitchFamily="34" charset="0"/>
              </a:rPr>
              <a:t>Disulfiram</a:t>
            </a:r>
            <a:endParaRPr lang="en-US" sz="2800" dirty="0" smtClean="0"/>
          </a:p>
          <a:p>
            <a:r>
              <a:rPr lang="en-US" sz="2800" b="1" dirty="0" smtClean="0"/>
              <a:t>Interferes </a:t>
            </a:r>
            <a:r>
              <a:rPr lang="en-US" sz="2800" b="1" dirty="0"/>
              <a:t>with the breakdown of </a:t>
            </a:r>
            <a:r>
              <a:rPr lang="en-US" sz="2800" b="1" dirty="0" smtClean="0"/>
              <a:t>alcohol.</a:t>
            </a:r>
          </a:p>
          <a:p>
            <a:r>
              <a:rPr lang="en-US" sz="2800" b="1" dirty="0" smtClean="0"/>
              <a:t>Acetaldehyde </a:t>
            </a:r>
            <a:r>
              <a:rPr lang="en-US" sz="2800" b="1" dirty="0"/>
              <a:t>builds up in the body, leading to unpleasant reactions that include </a:t>
            </a:r>
            <a:endParaRPr lang="en-US" sz="2800" b="1" dirty="0" smtClean="0"/>
          </a:p>
          <a:p>
            <a:r>
              <a:rPr lang="en-US" sz="2800" b="1" dirty="0"/>
              <a:t>F</a:t>
            </a:r>
            <a:r>
              <a:rPr lang="en-US" sz="2800" b="1" dirty="0" smtClean="0"/>
              <a:t>lushing </a:t>
            </a:r>
            <a:r>
              <a:rPr lang="en-US" sz="2800" b="1" dirty="0"/>
              <a:t>(warmth and redness in the face), nausea, and irregular heartbeat </a:t>
            </a:r>
            <a:endParaRPr lang="en-US" sz="2800" b="1" dirty="0" smtClean="0"/>
          </a:p>
          <a:p>
            <a:r>
              <a:rPr lang="en-US" sz="2800" b="1" dirty="0" smtClean="0"/>
              <a:t>Compliance </a:t>
            </a:r>
            <a:r>
              <a:rPr lang="en-US" sz="2800" b="1" dirty="0"/>
              <a:t>(taking the drug as prescribed) can be a problem, but it may help patient</a:t>
            </a:r>
            <a:r>
              <a:rPr lang="en-US" sz="2800" dirty="0"/>
              <a:t>s</a:t>
            </a:r>
            <a:r>
              <a:rPr lang="en-US" sz="2800" b="1" dirty="0"/>
              <a:t> </a:t>
            </a:r>
            <a:r>
              <a:rPr lang="en-US" sz="2800" dirty="0"/>
              <a:t>who are highly motivated to quit </a:t>
            </a:r>
            <a:r>
              <a:rPr lang="en-US" sz="2800" dirty="0" smtClean="0"/>
              <a:t>drinking</a:t>
            </a:r>
            <a:endParaRPr lang="en-US" sz="2800" dirty="0"/>
          </a:p>
          <a:p>
            <a:endParaRPr lang="en-US" sz="2800" dirty="0"/>
          </a:p>
        </p:txBody>
      </p:sp>
      <p:sp>
        <p:nvSpPr>
          <p:cNvPr id="2" name="Title 1"/>
          <p:cNvSpPr>
            <a:spLocks noGrp="1"/>
          </p:cNvSpPr>
          <p:nvPr>
            <p:ph type="title"/>
          </p:nvPr>
        </p:nvSpPr>
        <p:spPr/>
        <p:txBody>
          <a:bodyPr>
            <a:normAutofit/>
          </a:bodyPr>
          <a:lstStyle/>
          <a:p>
            <a:r>
              <a:rPr lang="en-US" sz="3600" b="1" i="1" dirty="0">
                <a:latin typeface="Arial Black" pitchFamily="34" charset="0"/>
              </a:rPr>
              <a:t>Alcohol</a:t>
            </a:r>
            <a:r>
              <a:rPr lang="en-US" sz="3600" b="1" i="1" dirty="0" smtClean="0">
                <a:latin typeface="Arial Black" pitchFamily="34" charset="0"/>
              </a:rPr>
              <a:t>:</a:t>
            </a:r>
            <a:endParaRPr lang="en-US" sz="3600" dirty="0">
              <a:latin typeface="Arial Black" pitchFamily="34" charset="0"/>
            </a:endParaRPr>
          </a:p>
        </p:txBody>
      </p:sp>
    </p:spTree>
    <p:extLst>
      <p:ext uri="{BB962C8B-B14F-4D97-AF65-F5344CB8AC3E}">
        <p14:creationId xmlns:p14="http://schemas.microsoft.com/office/powerpoint/2010/main" val="29249242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98637"/>
            <a:ext cx="8229600" cy="4525963"/>
          </a:xfrm>
        </p:spPr>
        <p:txBody>
          <a:bodyPr>
            <a:normAutofit/>
          </a:bodyPr>
          <a:lstStyle/>
          <a:p>
            <a:pPr fontAlgn="base"/>
            <a:r>
              <a:rPr lang="en-US" sz="2800" b="1" dirty="0"/>
              <a:t>Behavioral therapies help patients:</a:t>
            </a:r>
          </a:p>
          <a:p>
            <a:pPr fontAlgn="base"/>
            <a:r>
              <a:rPr lang="en-US" sz="2800" b="1" dirty="0"/>
              <a:t>M</a:t>
            </a:r>
            <a:r>
              <a:rPr lang="en-US" sz="2800" b="1" dirty="0" smtClean="0"/>
              <a:t>odify </a:t>
            </a:r>
            <a:r>
              <a:rPr lang="en-US" sz="2800" b="1" dirty="0"/>
              <a:t>their attitudes and behaviors related to drug use</a:t>
            </a:r>
          </a:p>
          <a:p>
            <a:pPr fontAlgn="base"/>
            <a:r>
              <a:rPr lang="en-US" sz="2800" b="1" dirty="0"/>
              <a:t>I</a:t>
            </a:r>
            <a:r>
              <a:rPr lang="en-US" sz="2800" b="1" dirty="0" smtClean="0"/>
              <a:t>ncrease </a:t>
            </a:r>
            <a:r>
              <a:rPr lang="en-US" sz="2800" b="1" dirty="0"/>
              <a:t>healthy life skills</a:t>
            </a:r>
          </a:p>
          <a:p>
            <a:pPr fontAlgn="base"/>
            <a:r>
              <a:rPr lang="en-US" sz="2800" b="1" dirty="0" smtClean="0"/>
              <a:t>Persist </a:t>
            </a:r>
            <a:r>
              <a:rPr lang="en-US" sz="2800" b="1" dirty="0"/>
              <a:t>with other forms of treatment, such as medication</a:t>
            </a:r>
          </a:p>
          <a:p>
            <a:pPr marL="0" indent="0">
              <a:buNone/>
            </a:pPr>
            <a:endParaRPr lang="en-US" sz="2800" dirty="0"/>
          </a:p>
        </p:txBody>
      </p:sp>
      <p:sp>
        <p:nvSpPr>
          <p:cNvPr id="2" name="Title 1"/>
          <p:cNvSpPr>
            <a:spLocks noGrp="1"/>
          </p:cNvSpPr>
          <p:nvPr>
            <p:ph type="title"/>
          </p:nvPr>
        </p:nvSpPr>
        <p:spPr>
          <a:xfrm>
            <a:off x="457200" y="533400"/>
            <a:ext cx="8229600" cy="1143000"/>
          </a:xfrm>
        </p:spPr>
        <p:txBody>
          <a:bodyPr>
            <a:noAutofit/>
          </a:bodyPr>
          <a:lstStyle/>
          <a:p>
            <a:r>
              <a:rPr lang="en-US" sz="3600" dirty="0">
                <a:latin typeface="Arial Black" pitchFamily="34" charset="0"/>
              </a:rPr>
              <a:t>How are behavioral therapies used to treat drug addiction?</a:t>
            </a:r>
            <a:br>
              <a:rPr lang="en-US" sz="3600" dirty="0">
                <a:latin typeface="Arial Black" pitchFamily="34" charset="0"/>
              </a:rPr>
            </a:br>
            <a:endParaRPr lang="en-US" sz="3600" dirty="0">
              <a:latin typeface="Arial Black" pitchFamily="34" charset="0"/>
            </a:endParaRPr>
          </a:p>
        </p:txBody>
      </p:sp>
    </p:spTree>
    <p:extLst>
      <p:ext uri="{BB962C8B-B14F-4D97-AF65-F5344CB8AC3E}">
        <p14:creationId xmlns:p14="http://schemas.microsoft.com/office/powerpoint/2010/main" val="1164350622"/>
      </p:ext>
    </p:extLst>
  </p:cSld>
  <p:clrMapOvr>
    <a:masterClrMapping/>
  </p:clrMapOvr>
  <mc:AlternateContent xmlns:mc="http://schemas.openxmlformats.org/markup-compatibility/2006" xmlns:p14="http://schemas.microsoft.com/office/powerpoint/2010/main">
    <mc:Choice Requires="p14">
      <p:transition spd="slow">
        <p14:honeycomb/>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09800"/>
            <a:ext cx="7408333" cy="3916363"/>
          </a:xfrm>
        </p:spPr>
        <p:txBody>
          <a:bodyPr>
            <a:normAutofit/>
          </a:bodyPr>
          <a:lstStyle/>
          <a:p>
            <a:r>
              <a:rPr lang="en-US" sz="2800" b="1" dirty="0" smtClean="0"/>
              <a:t>Group </a:t>
            </a:r>
            <a:r>
              <a:rPr lang="en-US" sz="2800" b="1" dirty="0"/>
              <a:t>therapy: </a:t>
            </a:r>
            <a:endParaRPr lang="en-US" sz="2800" b="1" dirty="0" smtClean="0"/>
          </a:p>
          <a:p>
            <a:pPr lvl="1"/>
            <a:r>
              <a:rPr lang="en-US" b="1" dirty="0" smtClean="0"/>
              <a:t>Cognitive-behavioral </a:t>
            </a:r>
            <a:r>
              <a:rPr lang="en-US" b="1" dirty="0"/>
              <a:t>therapy </a:t>
            </a:r>
            <a:endParaRPr lang="en-US" b="1" dirty="0" smtClean="0"/>
          </a:p>
          <a:p>
            <a:pPr lvl="1"/>
            <a:r>
              <a:rPr lang="en-US" b="1" dirty="0" smtClean="0"/>
              <a:t>Multidimensional </a:t>
            </a:r>
            <a:r>
              <a:rPr lang="en-US" b="1" dirty="0"/>
              <a:t>family therapy </a:t>
            </a:r>
            <a:r>
              <a:rPr lang="en-US" b="1" dirty="0" smtClean="0"/>
              <a:t> </a:t>
            </a:r>
          </a:p>
          <a:p>
            <a:r>
              <a:rPr lang="en-US" sz="2800" b="1" dirty="0" smtClean="0"/>
              <a:t>Motivational </a:t>
            </a:r>
            <a:r>
              <a:rPr lang="en-US" sz="2800" b="1" dirty="0"/>
              <a:t>interviewing </a:t>
            </a:r>
            <a:r>
              <a:rPr lang="en-US" sz="2800" b="1" dirty="0" smtClean="0"/>
              <a:t> </a:t>
            </a:r>
          </a:p>
          <a:p>
            <a:r>
              <a:rPr lang="en-US" sz="2800" b="1" dirty="0" smtClean="0"/>
              <a:t>Motivational </a:t>
            </a:r>
            <a:r>
              <a:rPr lang="en-US" sz="2800" b="1" dirty="0"/>
              <a:t>incentives </a:t>
            </a:r>
            <a:r>
              <a:rPr lang="en-US" sz="2800" b="1" dirty="0" smtClean="0"/>
              <a:t> </a:t>
            </a:r>
          </a:p>
          <a:p>
            <a:r>
              <a:rPr lang="en-US" sz="2800" b="1" dirty="0" smtClean="0"/>
              <a:t>Miscellaneous</a:t>
            </a:r>
            <a:r>
              <a:rPr lang="en-US" sz="2800" b="1" dirty="0"/>
              <a:t>: Lectures, Written Work, Holistic activities</a:t>
            </a:r>
          </a:p>
        </p:txBody>
      </p:sp>
      <p:sp>
        <p:nvSpPr>
          <p:cNvPr id="2" name="Title 1"/>
          <p:cNvSpPr>
            <a:spLocks noGrp="1"/>
          </p:cNvSpPr>
          <p:nvPr>
            <p:ph type="title"/>
          </p:nvPr>
        </p:nvSpPr>
        <p:spPr/>
        <p:txBody>
          <a:bodyPr>
            <a:normAutofit/>
          </a:bodyPr>
          <a:lstStyle/>
          <a:p>
            <a:r>
              <a:rPr lang="en-US" sz="3600" dirty="0" smtClean="0">
                <a:latin typeface="Arial Black" pitchFamily="34" charset="0"/>
              </a:rPr>
              <a:t>Types of behavioral therapy</a:t>
            </a:r>
            <a:endParaRPr lang="en-US" sz="3600" dirty="0">
              <a:latin typeface="Arial Black" pitchFamily="34" charset="0"/>
            </a:endParaRPr>
          </a:p>
        </p:txBody>
      </p:sp>
    </p:spTree>
    <p:extLst>
      <p:ext uri="{BB962C8B-B14F-4D97-AF65-F5344CB8AC3E}">
        <p14:creationId xmlns:p14="http://schemas.microsoft.com/office/powerpoint/2010/main" val="1261197030"/>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1447800"/>
            <a:ext cx="7747000" cy="4678363"/>
          </a:xfrm>
        </p:spPr>
        <p:txBody>
          <a:bodyPr>
            <a:noAutofit/>
          </a:bodyPr>
          <a:lstStyle/>
          <a:p>
            <a:r>
              <a:rPr lang="en-US" sz="2800" b="1" dirty="0"/>
              <a:t>Yes, but it’s not simple</a:t>
            </a:r>
            <a:r>
              <a:rPr lang="en-US" sz="2800" b="1" dirty="0" smtClean="0"/>
              <a:t>.</a:t>
            </a:r>
          </a:p>
          <a:p>
            <a:r>
              <a:rPr lang="en-US" sz="2800" b="1" dirty="0"/>
              <a:t>P</a:t>
            </a:r>
            <a:r>
              <a:rPr lang="en-US" sz="2800" b="1" dirty="0" smtClean="0"/>
              <a:t>eople </a:t>
            </a:r>
            <a:r>
              <a:rPr lang="en-US" sz="2800" b="1" dirty="0"/>
              <a:t>can’t simply stop using drugs for a few days and be </a:t>
            </a:r>
            <a:r>
              <a:rPr lang="en-US" sz="2800" b="1" dirty="0" smtClean="0"/>
              <a:t>cured</a:t>
            </a:r>
          </a:p>
          <a:p>
            <a:r>
              <a:rPr lang="en-US" sz="2800" b="1" dirty="0" smtClean="0"/>
              <a:t>Most </a:t>
            </a:r>
            <a:r>
              <a:rPr lang="en-US" sz="2800" b="1" dirty="0"/>
              <a:t>patients need long-term or repeated care to stop using completely and recover </a:t>
            </a:r>
            <a:endParaRPr lang="en-US" sz="2800" b="1" dirty="0" smtClean="0"/>
          </a:p>
          <a:p>
            <a:pPr fontAlgn="base"/>
            <a:r>
              <a:rPr lang="en-US" sz="2800" b="1" dirty="0"/>
              <a:t>Addiction treatment must help the person do the following:</a:t>
            </a:r>
          </a:p>
          <a:p>
            <a:pPr fontAlgn="base"/>
            <a:r>
              <a:rPr lang="en-US" sz="2800" b="1" dirty="0"/>
              <a:t>S</a:t>
            </a:r>
            <a:r>
              <a:rPr lang="en-US" sz="2800" b="1" dirty="0" smtClean="0"/>
              <a:t>top </a:t>
            </a:r>
            <a:r>
              <a:rPr lang="en-US" sz="2800" b="1" dirty="0"/>
              <a:t>using drugs</a:t>
            </a:r>
          </a:p>
          <a:p>
            <a:pPr fontAlgn="base"/>
            <a:r>
              <a:rPr lang="en-US" sz="2800" b="1" dirty="0"/>
              <a:t>S</a:t>
            </a:r>
            <a:r>
              <a:rPr lang="en-US" sz="2800" b="1" dirty="0" smtClean="0"/>
              <a:t>tay </a:t>
            </a:r>
            <a:r>
              <a:rPr lang="en-US" sz="2800" b="1" dirty="0"/>
              <a:t>drug-free</a:t>
            </a:r>
          </a:p>
          <a:p>
            <a:pPr fontAlgn="base"/>
            <a:r>
              <a:rPr lang="en-US" sz="2800" b="1" dirty="0"/>
              <a:t>B</a:t>
            </a:r>
            <a:r>
              <a:rPr lang="en-US" sz="2800" b="1" dirty="0" smtClean="0"/>
              <a:t>e </a:t>
            </a:r>
            <a:r>
              <a:rPr lang="en-US" sz="2800" b="1" dirty="0"/>
              <a:t>productive in the family, at work, and in society</a:t>
            </a:r>
          </a:p>
          <a:p>
            <a:endParaRPr lang="en-US" sz="2800" dirty="0"/>
          </a:p>
        </p:txBody>
      </p:sp>
      <p:sp>
        <p:nvSpPr>
          <p:cNvPr id="2" name="Title 1"/>
          <p:cNvSpPr>
            <a:spLocks noGrp="1"/>
          </p:cNvSpPr>
          <p:nvPr>
            <p:ph type="title"/>
          </p:nvPr>
        </p:nvSpPr>
        <p:spPr>
          <a:xfrm>
            <a:off x="457200" y="533400"/>
            <a:ext cx="8229600" cy="1143000"/>
          </a:xfrm>
        </p:spPr>
        <p:txBody>
          <a:bodyPr>
            <a:noAutofit/>
          </a:bodyPr>
          <a:lstStyle/>
          <a:p>
            <a:r>
              <a:rPr lang="en-US" sz="3600" b="1" dirty="0" smtClean="0">
                <a:latin typeface="Arial Black" pitchFamily="34" charset="0"/>
              </a:rPr>
              <a:t>Is addiction treatable?</a:t>
            </a:r>
            <a:r>
              <a:rPr lang="en-US" sz="3600" b="1" dirty="0">
                <a:latin typeface="Arial Black" pitchFamily="34" charset="0"/>
              </a:rPr>
              <a:t/>
            </a:r>
            <a:br>
              <a:rPr lang="en-US" sz="3600" b="1" dirty="0">
                <a:latin typeface="Arial Black" pitchFamily="34" charset="0"/>
              </a:rPr>
            </a:br>
            <a:endParaRPr lang="en-US" sz="3600" b="1" dirty="0">
              <a:latin typeface="Arial Black" pitchFamily="34" charset="0"/>
            </a:endParaRPr>
          </a:p>
        </p:txBody>
      </p:sp>
    </p:spTree>
    <p:extLst>
      <p:ext uri="{BB962C8B-B14F-4D97-AF65-F5344CB8AC3E}">
        <p14:creationId xmlns:p14="http://schemas.microsoft.com/office/powerpoint/2010/main" val="2503708913"/>
      </p:ext>
    </p:extLst>
  </p:cSld>
  <p:clrMapOvr>
    <a:masterClrMapping/>
  </p:clrMapOvr>
  <p:transition spd="slow">
    <p:wheel spokes="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81600"/>
          </a:xfrm>
        </p:spPr>
        <p:txBody>
          <a:bodyPr>
            <a:noAutofit/>
          </a:bodyPr>
          <a:lstStyle/>
          <a:p>
            <a:r>
              <a:rPr lang="en-US" sz="2800" b="1" dirty="0"/>
              <a:t>Most of the programs involve individual or group drug counseling, or </a:t>
            </a:r>
            <a:r>
              <a:rPr lang="en-US" sz="2800" b="1" dirty="0" smtClean="0"/>
              <a:t>both</a:t>
            </a:r>
            <a:endParaRPr lang="en-US" sz="2800" b="1" dirty="0"/>
          </a:p>
          <a:p>
            <a:r>
              <a:rPr lang="en-US" sz="2800" b="1" i="1" dirty="0"/>
              <a:t>C</a:t>
            </a:r>
            <a:r>
              <a:rPr lang="en-US" sz="2800" b="1" i="1" dirty="0" smtClean="0"/>
              <a:t>ognitive-behavioral therapy</a:t>
            </a:r>
          </a:p>
          <a:p>
            <a:pPr lvl="1"/>
            <a:r>
              <a:rPr lang="en-US" b="1" dirty="0"/>
              <a:t>H</a:t>
            </a:r>
            <a:r>
              <a:rPr lang="en-US" b="1" dirty="0" smtClean="0"/>
              <a:t>elps </a:t>
            </a:r>
            <a:r>
              <a:rPr lang="en-US" b="1" dirty="0"/>
              <a:t>patients recognize, avoid, and cope with the situations in which they are most likely </a:t>
            </a:r>
            <a:r>
              <a:rPr lang="en-US" b="1" dirty="0" smtClean="0"/>
              <a:t>to relapse</a:t>
            </a:r>
          </a:p>
          <a:p>
            <a:pPr fontAlgn="base"/>
            <a:r>
              <a:rPr lang="en-US" sz="2800" b="1" i="1" dirty="0"/>
              <a:t>M</a:t>
            </a:r>
            <a:r>
              <a:rPr lang="en-US" sz="2800" b="1" i="1" dirty="0" smtClean="0"/>
              <a:t>ultidimensional </a:t>
            </a:r>
            <a:r>
              <a:rPr lang="en-US" sz="2800" b="1" i="1" dirty="0"/>
              <a:t>family </a:t>
            </a:r>
            <a:r>
              <a:rPr lang="en-US" sz="2800" b="1" i="1" dirty="0" smtClean="0"/>
              <a:t>therapy</a:t>
            </a:r>
            <a:endParaRPr lang="en-US" sz="2800" b="1" dirty="0" smtClean="0"/>
          </a:p>
          <a:p>
            <a:pPr lvl="1" fontAlgn="base"/>
            <a:r>
              <a:rPr lang="en-US" b="1" dirty="0" smtClean="0"/>
              <a:t>Developed </a:t>
            </a:r>
            <a:r>
              <a:rPr lang="en-US" b="1" dirty="0"/>
              <a:t>for adolescents with drug abuse problems as well as their </a:t>
            </a:r>
            <a:r>
              <a:rPr lang="en-US" b="1" dirty="0" smtClean="0"/>
              <a:t>families</a:t>
            </a:r>
          </a:p>
          <a:p>
            <a:pPr lvl="1" fontAlgn="base"/>
            <a:r>
              <a:rPr lang="en-US" b="1" dirty="0"/>
              <a:t>W</a:t>
            </a:r>
            <a:r>
              <a:rPr lang="en-US" b="1" dirty="0" smtClean="0"/>
              <a:t>hich </a:t>
            </a:r>
            <a:r>
              <a:rPr lang="en-US" b="1" dirty="0"/>
              <a:t>addresses a range of influences on their drug abuse patterns </a:t>
            </a:r>
          </a:p>
          <a:p>
            <a:pPr lvl="1" fontAlgn="base"/>
            <a:r>
              <a:rPr lang="en-US" b="1" dirty="0"/>
              <a:t>I</a:t>
            </a:r>
            <a:r>
              <a:rPr lang="en-US" b="1" dirty="0" smtClean="0"/>
              <a:t>s </a:t>
            </a:r>
            <a:r>
              <a:rPr lang="en-US" b="1" dirty="0"/>
              <a:t>designed to improve overall family functioning</a:t>
            </a:r>
          </a:p>
          <a:p>
            <a:endParaRPr lang="en-US" sz="2800" dirty="0"/>
          </a:p>
          <a:p>
            <a:endParaRPr lang="en-US" sz="2800" dirty="0"/>
          </a:p>
        </p:txBody>
      </p:sp>
      <p:sp>
        <p:nvSpPr>
          <p:cNvPr id="2" name="Title 1"/>
          <p:cNvSpPr>
            <a:spLocks noGrp="1"/>
          </p:cNvSpPr>
          <p:nvPr>
            <p:ph type="title"/>
          </p:nvPr>
        </p:nvSpPr>
        <p:spPr>
          <a:xfrm>
            <a:off x="457200" y="76200"/>
            <a:ext cx="8229600" cy="1143000"/>
          </a:xfrm>
        </p:spPr>
        <p:txBody>
          <a:bodyPr>
            <a:normAutofit/>
          </a:bodyPr>
          <a:lstStyle/>
          <a:p>
            <a:r>
              <a:rPr lang="en-US" sz="3600" b="1" dirty="0">
                <a:latin typeface="Arial Black" pitchFamily="34" charset="0"/>
              </a:rPr>
              <a:t>B</a:t>
            </a:r>
            <a:r>
              <a:rPr lang="en-US" sz="3600" b="1" dirty="0" smtClean="0">
                <a:latin typeface="Arial Black" pitchFamily="34" charset="0"/>
              </a:rPr>
              <a:t>ehavioral </a:t>
            </a:r>
            <a:r>
              <a:rPr lang="en-US" sz="3600" b="1" dirty="0">
                <a:latin typeface="Arial Black" pitchFamily="34" charset="0"/>
              </a:rPr>
              <a:t>T</a:t>
            </a:r>
            <a:r>
              <a:rPr lang="en-US" sz="3600" b="1" dirty="0" smtClean="0">
                <a:latin typeface="Arial Black" pitchFamily="34" charset="0"/>
              </a:rPr>
              <a:t>reatment</a:t>
            </a:r>
            <a:endParaRPr lang="en-US" sz="3600" dirty="0">
              <a:latin typeface="Arial Black" pitchFamily="34" charset="0"/>
            </a:endParaRPr>
          </a:p>
        </p:txBody>
      </p:sp>
    </p:spTree>
    <p:extLst>
      <p:ext uri="{BB962C8B-B14F-4D97-AF65-F5344CB8AC3E}">
        <p14:creationId xmlns:p14="http://schemas.microsoft.com/office/powerpoint/2010/main" val="357775692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62200"/>
            <a:ext cx="7408333" cy="3763963"/>
          </a:xfrm>
        </p:spPr>
        <p:txBody>
          <a:bodyPr/>
          <a:lstStyle/>
          <a:p>
            <a:pPr fontAlgn="base"/>
            <a:r>
              <a:rPr lang="en-US" sz="2800" b="1" i="1" dirty="0" smtClean="0"/>
              <a:t>Motivational </a:t>
            </a:r>
            <a:r>
              <a:rPr lang="en-US" sz="2800" b="1" i="1" dirty="0"/>
              <a:t>interviewing,</a:t>
            </a:r>
            <a:r>
              <a:rPr lang="en-US" sz="2800" b="1" dirty="0"/>
              <a:t> </a:t>
            </a:r>
          </a:p>
          <a:p>
            <a:pPr lvl="1" fontAlgn="base"/>
            <a:r>
              <a:rPr lang="en-US" b="1" dirty="0" smtClean="0"/>
              <a:t>Which </a:t>
            </a:r>
            <a:r>
              <a:rPr lang="en-US" b="1" dirty="0"/>
              <a:t>makes the most of people's readiness to change their behavior and enter treatment</a:t>
            </a:r>
          </a:p>
          <a:p>
            <a:pPr fontAlgn="base"/>
            <a:r>
              <a:rPr lang="en-US" sz="2800" b="1" i="1" dirty="0" smtClean="0"/>
              <a:t>Motivational </a:t>
            </a:r>
            <a:r>
              <a:rPr lang="en-US" sz="2800" b="1" i="1" dirty="0"/>
              <a:t>incentives</a:t>
            </a:r>
            <a:r>
              <a:rPr lang="en-US" sz="2800" b="1" dirty="0"/>
              <a:t> </a:t>
            </a:r>
          </a:p>
          <a:p>
            <a:pPr lvl="1" fontAlgn="base"/>
            <a:r>
              <a:rPr lang="en-US" b="1" dirty="0"/>
              <a:t>(contingency management), which uses positive reinforcement to encourage abstinence from drugs</a:t>
            </a:r>
          </a:p>
          <a:p>
            <a:endParaRPr lang="en-US" dirty="0"/>
          </a:p>
        </p:txBody>
      </p:sp>
      <p:sp>
        <p:nvSpPr>
          <p:cNvPr id="2" name="Title 1"/>
          <p:cNvSpPr>
            <a:spLocks noGrp="1"/>
          </p:cNvSpPr>
          <p:nvPr>
            <p:ph type="title"/>
          </p:nvPr>
        </p:nvSpPr>
        <p:spPr/>
        <p:txBody>
          <a:bodyPr>
            <a:normAutofit/>
          </a:bodyPr>
          <a:lstStyle/>
          <a:p>
            <a:r>
              <a:rPr lang="en-US" sz="3600" b="1" dirty="0">
                <a:latin typeface="Arial Black" pitchFamily="34" charset="0"/>
              </a:rPr>
              <a:t>Behavioral Treatment</a:t>
            </a:r>
            <a:endParaRPr lang="en-US" sz="3600" dirty="0"/>
          </a:p>
        </p:txBody>
      </p:sp>
    </p:spTree>
    <p:extLst>
      <p:ext uri="{BB962C8B-B14F-4D97-AF65-F5344CB8AC3E}">
        <p14:creationId xmlns:p14="http://schemas.microsoft.com/office/powerpoint/2010/main" val="841781778"/>
      </p:ext>
    </p:extLst>
  </p:cSld>
  <p:clrMapOvr>
    <a:masterClrMapping/>
  </p:clrMapOvr>
  <mc:AlternateContent xmlns:mc="http://schemas.openxmlformats.org/markup-compatibility/2006" xmlns:p14="http://schemas.microsoft.com/office/powerpoint/2010/main">
    <mc:Choice Requires="p14">
      <p:transition spd="slow" p14:dur="1250">
        <p14:shred/>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7"/>
            <a:ext cx="8534400" cy="5059363"/>
          </a:xfrm>
        </p:spPr>
        <p:txBody>
          <a:bodyPr>
            <a:noAutofit/>
          </a:bodyPr>
          <a:lstStyle/>
          <a:p>
            <a:r>
              <a:rPr lang="en-US" sz="2800" b="1" dirty="0"/>
              <a:t>L</a:t>
            </a:r>
            <a:r>
              <a:rPr lang="en-US" sz="2800" b="1" dirty="0" smtClean="0"/>
              <a:t>ectures </a:t>
            </a:r>
          </a:p>
          <a:p>
            <a:pPr lvl="1"/>
            <a:r>
              <a:rPr lang="en-US" b="1" dirty="0" smtClean="0"/>
              <a:t>Are </a:t>
            </a:r>
            <a:r>
              <a:rPr lang="en-US" b="1" dirty="0"/>
              <a:t>delivered by qualified and well trained </a:t>
            </a:r>
            <a:r>
              <a:rPr lang="en-US" b="1" dirty="0" smtClean="0"/>
              <a:t>people</a:t>
            </a:r>
          </a:p>
          <a:p>
            <a:pPr lvl="1"/>
            <a:r>
              <a:rPr lang="en-US" b="1" dirty="0"/>
              <a:t>F</a:t>
            </a:r>
            <a:r>
              <a:rPr lang="en-US" b="1" dirty="0" smtClean="0"/>
              <a:t>ocused </a:t>
            </a:r>
            <a:r>
              <a:rPr lang="en-US" b="1" dirty="0"/>
              <a:t>upon addiction and related issues regarding dysfunctional behaviors </a:t>
            </a:r>
            <a:r>
              <a:rPr lang="en-US" b="1" dirty="0" smtClean="0"/>
              <a:t>  </a:t>
            </a:r>
          </a:p>
          <a:p>
            <a:r>
              <a:rPr lang="en-US" sz="2800" b="1" dirty="0" smtClean="0"/>
              <a:t>Written </a:t>
            </a:r>
            <a:r>
              <a:rPr lang="en-US" sz="2800" b="1" dirty="0"/>
              <a:t>Work: </a:t>
            </a:r>
          </a:p>
          <a:p>
            <a:pPr lvl="1"/>
            <a:r>
              <a:rPr lang="en-US" b="1" dirty="0"/>
              <a:t>W</a:t>
            </a:r>
            <a:r>
              <a:rPr lang="en-US" b="1" dirty="0" smtClean="0"/>
              <a:t>riting </a:t>
            </a:r>
            <a:r>
              <a:rPr lang="en-US" b="1" dirty="0"/>
              <a:t>about ones life, their addiction history </a:t>
            </a:r>
            <a:endParaRPr lang="en-US" b="1" dirty="0" smtClean="0"/>
          </a:p>
          <a:p>
            <a:r>
              <a:rPr lang="en-US" sz="2800" b="1" dirty="0" smtClean="0"/>
              <a:t>Holistic </a:t>
            </a:r>
            <a:r>
              <a:rPr lang="en-US" sz="2800" b="1" dirty="0"/>
              <a:t>activities: </a:t>
            </a:r>
            <a:endParaRPr lang="en-US" sz="2800" b="1" dirty="0" smtClean="0"/>
          </a:p>
          <a:p>
            <a:pPr lvl="1"/>
            <a:r>
              <a:rPr lang="en-US" b="1" dirty="0"/>
              <a:t>E</a:t>
            </a:r>
            <a:r>
              <a:rPr lang="en-US" b="1" dirty="0" smtClean="0"/>
              <a:t>xercise</a:t>
            </a:r>
            <a:r>
              <a:rPr lang="en-US" b="1" dirty="0"/>
              <a:t>, </a:t>
            </a:r>
            <a:endParaRPr lang="en-US" b="1" dirty="0" smtClean="0"/>
          </a:p>
          <a:p>
            <a:pPr lvl="1"/>
            <a:r>
              <a:rPr lang="en-US" b="1" dirty="0"/>
              <a:t>M</a:t>
            </a:r>
            <a:r>
              <a:rPr lang="en-US" b="1" dirty="0" smtClean="0"/>
              <a:t>assage</a:t>
            </a:r>
            <a:r>
              <a:rPr lang="en-US" b="1" dirty="0"/>
              <a:t>, meditation and yoga are often part of the recovery program</a:t>
            </a:r>
            <a:r>
              <a:rPr lang="en-US" dirty="0"/>
              <a:t>.</a:t>
            </a:r>
          </a:p>
        </p:txBody>
      </p:sp>
      <p:sp>
        <p:nvSpPr>
          <p:cNvPr id="2" name="Title 1"/>
          <p:cNvSpPr>
            <a:spLocks noGrp="1"/>
          </p:cNvSpPr>
          <p:nvPr>
            <p:ph type="title"/>
          </p:nvPr>
        </p:nvSpPr>
        <p:spPr/>
        <p:txBody>
          <a:bodyPr>
            <a:noAutofit/>
          </a:bodyPr>
          <a:lstStyle/>
          <a:p>
            <a:r>
              <a:rPr lang="en-US" sz="3600" b="1" dirty="0">
                <a:latin typeface="Arial Black" pitchFamily="34" charset="0"/>
              </a:rPr>
              <a:t>Behavioral Treatment</a:t>
            </a:r>
            <a:r>
              <a:rPr lang="en-US" sz="3600" dirty="0" smtClean="0">
                <a:latin typeface="Arial Black" pitchFamily="34" charset="0"/>
              </a:rPr>
              <a:t/>
            </a:r>
            <a:br>
              <a:rPr lang="en-US" sz="3600" dirty="0" smtClean="0">
                <a:latin typeface="Arial Black" pitchFamily="34" charset="0"/>
              </a:rPr>
            </a:br>
            <a:endParaRPr lang="en-US" sz="3600" dirty="0">
              <a:latin typeface="Arial Black" pitchFamily="34" charset="0"/>
            </a:endParaRPr>
          </a:p>
        </p:txBody>
      </p:sp>
    </p:spTree>
    <p:extLst>
      <p:ext uri="{BB962C8B-B14F-4D97-AF65-F5344CB8AC3E}">
        <p14:creationId xmlns:p14="http://schemas.microsoft.com/office/powerpoint/2010/main" val="2021617633"/>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76400"/>
            <a:ext cx="8305799" cy="4449763"/>
          </a:xfrm>
        </p:spPr>
        <p:txBody>
          <a:bodyPr>
            <a:noAutofit/>
          </a:bodyPr>
          <a:lstStyle/>
          <a:p>
            <a:r>
              <a:rPr lang="en-US" sz="2800" b="1" dirty="0"/>
              <a:t>T</a:t>
            </a:r>
            <a:r>
              <a:rPr lang="en-US" sz="2800" b="1" dirty="0" smtClean="0"/>
              <a:t>reats </a:t>
            </a:r>
            <a:r>
              <a:rPr lang="en-US" sz="2800" b="1" dirty="0"/>
              <a:t>the client’s household unit as a whole, and the diseases of depression and addiction as family problems rather than individual disorders. </a:t>
            </a:r>
            <a:endParaRPr lang="en-US" sz="2800" b="1" dirty="0" smtClean="0"/>
          </a:p>
          <a:p>
            <a:r>
              <a:rPr lang="en-US" sz="2800" b="1" dirty="0" smtClean="0"/>
              <a:t>Therapeutic </a:t>
            </a:r>
            <a:r>
              <a:rPr lang="en-US" sz="2800" b="1" dirty="0"/>
              <a:t>goals for families include </a:t>
            </a:r>
            <a:endParaRPr lang="en-US" sz="2800" b="1" dirty="0" smtClean="0"/>
          </a:p>
          <a:p>
            <a:r>
              <a:rPr lang="en-US" sz="2800" b="1" dirty="0" smtClean="0"/>
              <a:t>Educating </a:t>
            </a:r>
            <a:r>
              <a:rPr lang="en-US" sz="2800" b="1" dirty="0"/>
              <a:t>loved ones about depression and </a:t>
            </a:r>
            <a:r>
              <a:rPr lang="en-US" sz="2800" b="1" dirty="0" smtClean="0"/>
              <a:t>addiction</a:t>
            </a:r>
          </a:p>
          <a:p>
            <a:r>
              <a:rPr lang="en-US" sz="2800" b="1" dirty="0" smtClean="0"/>
              <a:t>Improving </a:t>
            </a:r>
            <a:r>
              <a:rPr lang="en-US" sz="2800" b="1" dirty="0"/>
              <a:t>communication among family </a:t>
            </a:r>
            <a:r>
              <a:rPr lang="en-US" sz="2800" b="1" dirty="0" smtClean="0"/>
              <a:t>members</a:t>
            </a:r>
          </a:p>
          <a:p>
            <a:r>
              <a:rPr lang="en-US" sz="2800" b="1" dirty="0"/>
              <a:t>S</a:t>
            </a:r>
            <a:r>
              <a:rPr lang="en-US" sz="2800" b="1" dirty="0" smtClean="0"/>
              <a:t>etting </a:t>
            </a:r>
            <a:r>
              <a:rPr lang="en-US" sz="2800" b="1" dirty="0"/>
              <a:t>realistic </a:t>
            </a:r>
            <a:r>
              <a:rPr lang="en-US" sz="2800" b="1" dirty="0" smtClean="0"/>
              <a:t>boundaries and </a:t>
            </a:r>
          </a:p>
          <a:p>
            <a:r>
              <a:rPr lang="en-US" sz="2800" b="1" dirty="0" smtClean="0"/>
              <a:t>Establishing </a:t>
            </a:r>
            <a:r>
              <a:rPr lang="en-US" sz="2800" b="1" dirty="0"/>
              <a:t>an environment at home that supports sobriety.</a:t>
            </a:r>
          </a:p>
        </p:txBody>
      </p:sp>
      <p:sp>
        <p:nvSpPr>
          <p:cNvPr id="2" name="Title 1"/>
          <p:cNvSpPr>
            <a:spLocks noGrp="1"/>
          </p:cNvSpPr>
          <p:nvPr>
            <p:ph type="title"/>
          </p:nvPr>
        </p:nvSpPr>
        <p:spPr/>
        <p:txBody>
          <a:bodyPr>
            <a:normAutofit/>
          </a:bodyPr>
          <a:lstStyle/>
          <a:p>
            <a:r>
              <a:rPr lang="en-US" sz="3600" dirty="0">
                <a:latin typeface="Arial Black" pitchFamily="34" charset="0"/>
              </a:rPr>
              <a:t>Family Systems Therapy</a:t>
            </a:r>
          </a:p>
        </p:txBody>
      </p:sp>
    </p:spTree>
    <p:extLst>
      <p:ext uri="{BB962C8B-B14F-4D97-AF65-F5344CB8AC3E}">
        <p14:creationId xmlns:p14="http://schemas.microsoft.com/office/powerpoint/2010/main" val="8523960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2437"/>
            <a:ext cx="8229600" cy="4525963"/>
          </a:xfrm>
        </p:spPr>
        <p:txBody>
          <a:bodyPr>
            <a:normAutofit/>
          </a:bodyPr>
          <a:lstStyle/>
          <a:p>
            <a:r>
              <a:rPr lang="en-US" sz="2800" b="1" dirty="0" smtClean="0"/>
              <a:t>The </a:t>
            </a:r>
            <a:r>
              <a:rPr lang="en-US" sz="2800" b="1" dirty="0"/>
              <a:t>idea of group therapy is to share </a:t>
            </a:r>
          </a:p>
          <a:p>
            <a:r>
              <a:rPr lang="en-US" sz="2800" b="1" dirty="0" smtClean="0"/>
              <a:t>Sharing </a:t>
            </a:r>
            <a:r>
              <a:rPr lang="en-US" sz="2800" b="1" dirty="0"/>
              <a:t>the feelings related to past and present such as guilt and shame can help the affected person with acceptance and </a:t>
            </a:r>
            <a:r>
              <a:rPr lang="en-US" sz="2800" b="1" dirty="0" smtClean="0"/>
              <a:t>recovery</a:t>
            </a:r>
          </a:p>
          <a:p>
            <a:r>
              <a:rPr lang="en-US" sz="2800" b="1" dirty="0"/>
              <a:t>A</a:t>
            </a:r>
            <a:r>
              <a:rPr lang="en-US" sz="2800" b="1" dirty="0" smtClean="0"/>
              <a:t>ble </a:t>
            </a:r>
            <a:r>
              <a:rPr lang="en-US" sz="2800" b="1" dirty="0"/>
              <a:t>to contribute and listen to stories and other insights toward the reasons for </a:t>
            </a:r>
            <a:r>
              <a:rPr lang="en-US" sz="2800" b="1" dirty="0" smtClean="0"/>
              <a:t>drug addiction</a:t>
            </a:r>
          </a:p>
          <a:p>
            <a:r>
              <a:rPr lang="en-US" sz="2800" b="1" dirty="0"/>
              <a:t>H</a:t>
            </a:r>
            <a:r>
              <a:rPr lang="en-US" sz="2800" b="1" dirty="0" smtClean="0"/>
              <a:t>ow </a:t>
            </a:r>
            <a:r>
              <a:rPr lang="en-US" sz="2800" b="1" dirty="0"/>
              <a:t>to avoid </a:t>
            </a:r>
            <a:r>
              <a:rPr lang="en-US" sz="2800" b="1" dirty="0" smtClean="0"/>
              <a:t>triggers and </a:t>
            </a:r>
          </a:p>
          <a:p>
            <a:r>
              <a:rPr lang="en-US" sz="2800" b="1" dirty="0"/>
              <a:t>H</a:t>
            </a:r>
            <a:r>
              <a:rPr lang="en-US" sz="2800" b="1" dirty="0" smtClean="0"/>
              <a:t>ow </a:t>
            </a:r>
            <a:r>
              <a:rPr lang="en-US" sz="2800" b="1" dirty="0"/>
              <a:t>to successfully live a sober life</a:t>
            </a:r>
            <a:r>
              <a:rPr lang="en-US" sz="2800" dirty="0"/>
              <a:t>. </a:t>
            </a:r>
          </a:p>
        </p:txBody>
      </p:sp>
      <p:sp>
        <p:nvSpPr>
          <p:cNvPr id="2" name="Title 1"/>
          <p:cNvSpPr>
            <a:spLocks noGrp="1"/>
          </p:cNvSpPr>
          <p:nvPr>
            <p:ph type="title"/>
          </p:nvPr>
        </p:nvSpPr>
        <p:spPr/>
        <p:txBody>
          <a:bodyPr>
            <a:normAutofit/>
          </a:bodyPr>
          <a:lstStyle/>
          <a:p>
            <a:r>
              <a:rPr lang="en-US" sz="3600" dirty="0" smtClean="0">
                <a:latin typeface="Arial Black" pitchFamily="34" charset="0"/>
              </a:rPr>
              <a:t>Group Therapy</a:t>
            </a:r>
            <a:endParaRPr lang="en-US" sz="3600" dirty="0">
              <a:latin typeface="Arial Black" pitchFamily="34" charset="0"/>
            </a:endParaRPr>
          </a:p>
        </p:txBody>
      </p:sp>
    </p:spTree>
    <p:extLst>
      <p:ext uri="{BB962C8B-B14F-4D97-AF65-F5344CB8AC3E}">
        <p14:creationId xmlns:p14="http://schemas.microsoft.com/office/powerpoint/2010/main" val="3262506632"/>
      </p:ext>
    </p:extLst>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t>Many of the facilities offer intensive therapy, which in some cases is needed if the addict suffers from suicide </a:t>
            </a:r>
            <a:r>
              <a:rPr lang="en-US" sz="2800" b="1" dirty="0" smtClean="0"/>
              <a:t>tendencies</a:t>
            </a:r>
            <a:r>
              <a:rPr lang="en-US" sz="2800" b="1" dirty="0"/>
              <a:t>, depression, or other psychological issues</a:t>
            </a:r>
            <a:r>
              <a:rPr lang="en-US" sz="2800" dirty="0"/>
              <a:t>. </a:t>
            </a:r>
          </a:p>
        </p:txBody>
      </p:sp>
      <p:sp>
        <p:nvSpPr>
          <p:cNvPr id="2" name="Title 1"/>
          <p:cNvSpPr>
            <a:spLocks noGrp="1"/>
          </p:cNvSpPr>
          <p:nvPr>
            <p:ph type="title"/>
          </p:nvPr>
        </p:nvSpPr>
        <p:spPr/>
        <p:txBody>
          <a:bodyPr>
            <a:normAutofit/>
          </a:bodyPr>
          <a:lstStyle/>
          <a:p>
            <a:r>
              <a:rPr lang="en-US" sz="3600" dirty="0">
                <a:latin typeface="Arial Black" pitchFamily="34" charset="0"/>
              </a:rPr>
              <a:t>Group Therapy</a:t>
            </a:r>
            <a:endParaRPr lang="en-US" sz="3600" dirty="0"/>
          </a:p>
        </p:txBody>
      </p:sp>
    </p:spTree>
    <p:extLst>
      <p:ext uri="{BB962C8B-B14F-4D97-AF65-F5344CB8AC3E}">
        <p14:creationId xmlns:p14="http://schemas.microsoft.com/office/powerpoint/2010/main" val="2644237762"/>
      </p:ext>
    </p:extLst>
  </p:cSld>
  <p:clrMapOvr>
    <a:masterClrMapping/>
  </p:clrMapOvr>
  <mc:AlternateContent xmlns:mc="http://schemas.openxmlformats.org/markup-compatibility/2006" xmlns:p14="http://schemas.microsoft.com/office/powerpoint/2010/main">
    <mc:Choice Requires="p14">
      <p:transition spd="slow" p14:dur="1250">
        <p14:doors dir="vert"/>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86000"/>
            <a:ext cx="7408333" cy="3840163"/>
          </a:xfrm>
        </p:spPr>
        <p:txBody>
          <a:bodyPr>
            <a:normAutofit fontScale="92500" lnSpcReduction="10000"/>
          </a:bodyPr>
          <a:lstStyle/>
          <a:p>
            <a:r>
              <a:rPr lang="en-US" sz="2800" b="1" dirty="0"/>
              <a:t>H</a:t>
            </a:r>
            <a:r>
              <a:rPr lang="en-US" sz="2800" b="1" dirty="0" smtClean="0"/>
              <a:t>ighly </a:t>
            </a:r>
            <a:r>
              <a:rPr lang="en-US" sz="2800" b="1" dirty="0"/>
              <a:t>structured programs </a:t>
            </a:r>
            <a:r>
              <a:rPr lang="en-US" sz="2800" b="1" dirty="0" smtClean="0"/>
              <a:t> </a:t>
            </a:r>
          </a:p>
          <a:p>
            <a:r>
              <a:rPr lang="en-US" sz="2800" b="1" dirty="0"/>
              <a:t>R</a:t>
            </a:r>
            <a:r>
              <a:rPr lang="en-US" sz="2800" b="1" dirty="0" smtClean="0"/>
              <a:t>emain </a:t>
            </a:r>
            <a:r>
              <a:rPr lang="en-US" sz="2800" b="1" dirty="0"/>
              <a:t>at a </a:t>
            </a:r>
            <a:r>
              <a:rPr lang="en-US" sz="2800" b="1" dirty="0" smtClean="0"/>
              <a:t>residence </a:t>
            </a:r>
          </a:p>
          <a:p>
            <a:r>
              <a:rPr lang="en-US" sz="2800" b="1" dirty="0" smtClean="0"/>
              <a:t>6 </a:t>
            </a:r>
            <a:r>
              <a:rPr lang="en-US" sz="2800" b="1" dirty="0"/>
              <a:t>to 12 </a:t>
            </a:r>
            <a:r>
              <a:rPr lang="en-US" sz="2800" b="1" dirty="0" smtClean="0"/>
              <a:t>months</a:t>
            </a:r>
          </a:p>
          <a:p>
            <a:r>
              <a:rPr lang="en-US" sz="2800" b="1" dirty="0" smtClean="0"/>
              <a:t>The </a:t>
            </a:r>
            <a:r>
              <a:rPr lang="en-US" sz="2800" b="1" dirty="0"/>
              <a:t>entire </a:t>
            </a:r>
            <a:r>
              <a:rPr lang="en-US" sz="2800" b="1" dirty="0" smtClean="0"/>
              <a:t>community</a:t>
            </a:r>
          </a:p>
          <a:p>
            <a:r>
              <a:rPr lang="en-US" sz="2800" b="1" dirty="0"/>
              <a:t>T</a:t>
            </a:r>
            <a:r>
              <a:rPr lang="en-US" sz="2800" b="1" dirty="0" smtClean="0"/>
              <a:t>reatment </a:t>
            </a:r>
            <a:r>
              <a:rPr lang="en-US" sz="2800" b="1" dirty="0"/>
              <a:t>staff and those in </a:t>
            </a:r>
            <a:r>
              <a:rPr lang="en-US" sz="2800" b="1" dirty="0" smtClean="0"/>
              <a:t>recovery</a:t>
            </a:r>
          </a:p>
          <a:p>
            <a:r>
              <a:rPr lang="en-US" sz="2800" b="1" dirty="0"/>
              <a:t>A</a:t>
            </a:r>
            <a:r>
              <a:rPr lang="en-US" sz="2800" b="1" dirty="0" smtClean="0"/>
              <a:t>ct </a:t>
            </a:r>
            <a:r>
              <a:rPr lang="en-US" sz="2800" b="1" dirty="0"/>
              <a:t>as key agents of </a:t>
            </a:r>
            <a:r>
              <a:rPr lang="en-US" sz="2800" b="1" dirty="0" smtClean="0"/>
              <a:t>change</a:t>
            </a:r>
          </a:p>
          <a:p>
            <a:r>
              <a:rPr lang="en-US" sz="2800" b="1" dirty="0"/>
              <a:t>I</a:t>
            </a:r>
            <a:r>
              <a:rPr lang="en-US" sz="2800" b="1" dirty="0" smtClean="0"/>
              <a:t>nfluencing </a:t>
            </a:r>
            <a:r>
              <a:rPr lang="en-US" sz="2800" b="1" dirty="0"/>
              <a:t>the patient’s attitudes, understanding, and behaviors associated with drug </a:t>
            </a:r>
            <a:r>
              <a:rPr lang="en-US" sz="2800" b="1" dirty="0" smtClean="0"/>
              <a:t>use</a:t>
            </a:r>
            <a:endParaRPr lang="en-US" sz="2800" b="1" dirty="0"/>
          </a:p>
        </p:txBody>
      </p:sp>
      <p:sp>
        <p:nvSpPr>
          <p:cNvPr id="2" name="Title 1"/>
          <p:cNvSpPr>
            <a:spLocks noGrp="1"/>
          </p:cNvSpPr>
          <p:nvPr>
            <p:ph type="title"/>
          </p:nvPr>
        </p:nvSpPr>
        <p:spPr/>
        <p:txBody>
          <a:bodyPr>
            <a:normAutofit/>
          </a:bodyPr>
          <a:lstStyle/>
          <a:p>
            <a:r>
              <a:rPr lang="en-US" sz="3600" i="1" dirty="0" smtClean="0">
                <a:latin typeface="Arial Black" pitchFamily="34" charset="0"/>
              </a:rPr>
              <a:t>Therapeutic communities</a:t>
            </a:r>
            <a:endParaRPr lang="en-US" sz="3600" dirty="0">
              <a:latin typeface="Arial Black" pitchFamily="34" charset="0"/>
            </a:endParaRPr>
          </a:p>
        </p:txBody>
      </p:sp>
    </p:spTree>
    <p:extLst>
      <p:ext uri="{BB962C8B-B14F-4D97-AF65-F5344CB8AC3E}">
        <p14:creationId xmlns:p14="http://schemas.microsoft.com/office/powerpoint/2010/main" val="2663337644"/>
      </p:ext>
    </p:extLst>
  </p:cSld>
  <p:clrMapOvr>
    <a:masterClrMapping/>
  </p:clrMapOvr>
  <p:transition spd="slow">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81600"/>
          </a:xfrm>
        </p:spPr>
        <p:txBody>
          <a:bodyPr>
            <a:normAutofit/>
          </a:bodyPr>
          <a:lstStyle/>
          <a:p>
            <a:r>
              <a:rPr lang="en-US" b="1" dirty="0"/>
              <a:t>The goal is to use both the religious and rehab option to live a life free from dependency and enjoy a better life. </a:t>
            </a:r>
            <a:endParaRPr lang="en-US" b="1" dirty="0" smtClean="0"/>
          </a:p>
          <a:p>
            <a:r>
              <a:rPr lang="en-US" b="1" dirty="0"/>
              <a:t>Out of all the countless faith-based treatments available, the traditional 12-step program is undoubtedly the most famous </a:t>
            </a:r>
            <a:r>
              <a:rPr lang="en-US" b="1" dirty="0" smtClean="0"/>
              <a:t>one</a:t>
            </a:r>
            <a:r>
              <a:rPr lang="en-US" b="1" dirty="0"/>
              <a:t>.</a:t>
            </a:r>
            <a:endParaRPr lang="en-US" b="1" dirty="0" smtClean="0"/>
          </a:p>
          <a:p>
            <a:r>
              <a:rPr lang="en-US" b="1" dirty="0" smtClean="0"/>
              <a:t>Means </a:t>
            </a:r>
            <a:r>
              <a:rPr lang="en-US" b="1" dirty="0"/>
              <a:t>that patients can overcome their dependence by relying on God and using the power of spirituality. </a:t>
            </a:r>
            <a:endParaRPr lang="en-US" b="1" dirty="0" smtClean="0"/>
          </a:p>
          <a:p>
            <a:r>
              <a:rPr lang="en-US" b="1" dirty="0" smtClean="0"/>
              <a:t>Even </a:t>
            </a:r>
            <a:r>
              <a:rPr lang="en-US" b="1" dirty="0"/>
              <a:t>though the twelve-step program is overtly Christian, programs do not merely have to be devoted or limited to a particular religion or deity. </a:t>
            </a:r>
            <a:endParaRPr lang="en-US" b="1" dirty="0" smtClean="0"/>
          </a:p>
          <a:p>
            <a:r>
              <a:rPr lang="en-US" b="1" dirty="0"/>
              <a:t>S</a:t>
            </a:r>
            <a:r>
              <a:rPr lang="en-US" b="1" dirty="0" smtClean="0"/>
              <a:t>ome </a:t>
            </a:r>
            <a:r>
              <a:rPr lang="en-US" b="1" dirty="0"/>
              <a:t>recovery options prefer to place faith in a Higher Power, rather than directly referring to God.</a:t>
            </a:r>
          </a:p>
        </p:txBody>
      </p:sp>
      <p:sp>
        <p:nvSpPr>
          <p:cNvPr id="2" name="Title 1"/>
          <p:cNvSpPr>
            <a:spLocks noGrp="1"/>
          </p:cNvSpPr>
          <p:nvPr>
            <p:ph type="title"/>
          </p:nvPr>
        </p:nvSpPr>
        <p:spPr>
          <a:xfrm>
            <a:off x="381000" y="152400"/>
            <a:ext cx="8229600" cy="1143000"/>
          </a:xfrm>
        </p:spPr>
        <p:txBody>
          <a:bodyPr>
            <a:noAutofit/>
          </a:bodyPr>
          <a:lstStyle/>
          <a:p>
            <a:r>
              <a:rPr lang="en-US" sz="3600" dirty="0">
                <a:latin typeface="Arial Black" pitchFamily="34" charset="0"/>
              </a:rPr>
              <a:t> Faith Based </a:t>
            </a:r>
            <a:r>
              <a:rPr lang="en-US" sz="3600" dirty="0" smtClean="0">
                <a:latin typeface="Arial Black" pitchFamily="34" charset="0"/>
              </a:rPr>
              <a:t>Addiction Treatment</a:t>
            </a:r>
            <a:endParaRPr lang="en-US" sz="3600" dirty="0">
              <a:latin typeface="Arial Black" pitchFamily="34" charset="0"/>
            </a:endParaRPr>
          </a:p>
        </p:txBody>
      </p:sp>
    </p:spTree>
    <p:extLst>
      <p:ext uri="{BB962C8B-B14F-4D97-AF65-F5344CB8AC3E}">
        <p14:creationId xmlns:p14="http://schemas.microsoft.com/office/powerpoint/2010/main" val="2889962402"/>
      </p:ext>
    </p:extLst>
  </p:cSld>
  <p:clrMapOvr>
    <a:masterClrMapping/>
  </p:clrMapOvr>
  <mc:AlternateContent xmlns:mc="http://schemas.openxmlformats.org/markup-compatibility/2006" xmlns:p14="http://schemas.microsoft.com/office/powerpoint/2010/main">
    <mc:Choice Requires="p14">
      <p:transition spd="slow" p14:dur="1250">
        <p14:doors dir="vert"/>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98637"/>
            <a:ext cx="8229600" cy="4525963"/>
          </a:xfrm>
        </p:spPr>
        <p:txBody>
          <a:bodyPr>
            <a:normAutofit/>
          </a:bodyPr>
          <a:lstStyle/>
          <a:p>
            <a:pPr marL="514350" indent="-514350">
              <a:buFont typeface="+mj-lt"/>
              <a:buAutoNum type="arabicPeriod"/>
            </a:pPr>
            <a:r>
              <a:rPr lang="en-US" sz="3200" b="1" dirty="0" smtClean="0"/>
              <a:t>Pre-contemplation</a:t>
            </a:r>
          </a:p>
          <a:p>
            <a:pPr marL="514350" indent="-514350">
              <a:buFont typeface="+mj-lt"/>
              <a:buAutoNum type="arabicPeriod"/>
            </a:pPr>
            <a:r>
              <a:rPr lang="en-US" sz="3200" b="1" dirty="0" smtClean="0"/>
              <a:t>Contemplation</a:t>
            </a:r>
          </a:p>
          <a:p>
            <a:pPr marL="514350" indent="-514350">
              <a:buFont typeface="+mj-lt"/>
              <a:buAutoNum type="arabicPeriod"/>
            </a:pPr>
            <a:r>
              <a:rPr lang="en-US" sz="3200" b="1" dirty="0" smtClean="0"/>
              <a:t>Preparation</a:t>
            </a:r>
          </a:p>
          <a:p>
            <a:pPr marL="514350" indent="-514350">
              <a:buFont typeface="+mj-lt"/>
              <a:buAutoNum type="arabicPeriod"/>
            </a:pPr>
            <a:r>
              <a:rPr lang="en-US" sz="3200" b="1" dirty="0" smtClean="0"/>
              <a:t>Action</a:t>
            </a:r>
          </a:p>
          <a:p>
            <a:pPr marL="514350" indent="-514350">
              <a:buFont typeface="+mj-lt"/>
              <a:buAutoNum type="arabicPeriod"/>
            </a:pPr>
            <a:r>
              <a:rPr lang="en-US" sz="3200" b="1" dirty="0" smtClean="0"/>
              <a:t>Maintenance</a:t>
            </a:r>
            <a:endParaRPr lang="en-US" sz="3200" b="1" dirty="0"/>
          </a:p>
        </p:txBody>
      </p:sp>
      <p:sp>
        <p:nvSpPr>
          <p:cNvPr id="2" name="Title 1"/>
          <p:cNvSpPr>
            <a:spLocks noGrp="1"/>
          </p:cNvSpPr>
          <p:nvPr>
            <p:ph type="title"/>
          </p:nvPr>
        </p:nvSpPr>
        <p:spPr/>
        <p:txBody>
          <a:bodyPr>
            <a:normAutofit/>
          </a:bodyPr>
          <a:lstStyle/>
          <a:p>
            <a:r>
              <a:rPr lang="en-US" sz="3600" dirty="0" smtClean="0">
                <a:latin typeface="Arial Black" pitchFamily="34" charset="0"/>
              </a:rPr>
              <a:t>STAGES OF CHANGE</a:t>
            </a:r>
            <a:endParaRPr lang="en-US" sz="3600" dirty="0">
              <a:latin typeface="Arial Black" pitchFamily="34" charset="0"/>
            </a:endParaRPr>
          </a:p>
        </p:txBody>
      </p:sp>
    </p:spTree>
    <p:extLst>
      <p:ext uri="{BB962C8B-B14F-4D97-AF65-F5344CB8AC3E}">
        <p14:creationId xmlns:p14="http://schemas.microsoft.com/office/powerpoint/2010/main" val="1603739441"/>
      </p:ext>
    </p:extLst>
  </p:cSld>
  <p:clrMapOvr>
    <a:masterClrMapping/>
  </p:clrMapOvr>
  <mc:AlternateContent xmlns:mc="http://schemas.openxmlformats.org/markup-compatibility/2006" xmlns:p14="http://schemas.microsoft.com/office/powerpoint/2010/main">
    <mc:Choice Requires="p14">
      <p:transition spd="slow" p14:dur="1250">
        <p14:prism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486400"/>
          </a:xfrm>
        </p:spPr>
        <p:txBody>
          <a:bodyPr>
            <a:noAutofit/>
          </a:bodyPr>
          <a:lstStyle/>
          <a:p>
            <a:pPr marL="514350" indent="-514350">
              <a:buFont typeface="+mj-lt"/>
              <a:buAutoNum type="arabicPeriod"/>
            </a:pPr>
            <a:r>
              <a:rPr lang="en-US" sz="2800" b="1" dirty="0" smtClean="0"/>
              <a:t>Pre-contemplation</a:t>
            </a:r>
          </a:p>
          <a:p>
            <a:pPr marL="914400" lvl="1" indent="-514350"/>
            <a:r>
              <a:rPr lang="en-US" sz="2800" b="1" dirty="0" smtClean="0"/>
              <a:t>Not thinking about changing</a:t>
            </a:r>
          </a:p>
          <a:p>
            <a:pPr marL="914400" lvl="1" indent="-514350"/>
            <a:r>
              <a:rPr lang="en-US" sz="2800" b="1" dirty="0" smtClean="0"/>
              <a:t>Feel the things are fine</a:t>
            </a:r>
          </a:p>
          <a:p>
            <a:pPr marL="914400" lvl="1" indent="-514350"/>
            <a:r>
              <a:rPr lang="en-US" sz="2800" b="1" dirty="0" smtClean="0"/>
              <a:t>Do not see a problem</a:t>
            </a:r>
          </a:p>
          <a:p>
            <a:pPr marL="514350" indent="-514350">
              <a:buFont typeface="+mj-lt"/>
              <a:buAutoNum type="arabicPeriod"/>
            </a:pPr>
            <a:r>
              <a:rPr lang="en-US" sz="2800" b="1" dirty="0" smtClean="0"/>
              <a:t>Contemplation</a:t>
            </a:r>
          </a:p>
          <a:p>
            <a:pPr marL="914400" lvl="1" indent="-514350"/>
            <a:r>
              <a:rPr lang="en-US" sz="2800" b="1" dirty="0" smtClean="0"/>
              <a:t>Thinking of quitting</a:t>
            </a:r>
          </a:p>
          <a:p>
            <a:pPr marL="914400" lvl="1" indent="-514350"/>
            <a:r>
              <a:rPr lang="en-US" sz="2800" b="1" dirty="0" smtClean="0"/>
              <a:t>Wondering how one affects others</a:t>
            </a:r>
          </a:p>
          <a:p>
            <a:pPr marL="914400" lvl="1" indent="-514350"/>
            <a:r>
              <a:rPr lang="en-US" sz="2800" b="1" dirty="0"/>
              <a:t>H</a:t>
            </a:r>
            <a:r>
              <a:rPr lang="en-US" sz="2800" b="1" dirty="0" smtClean="0"/>
              <a:t>ave </a:t>
            </a:r>
            <a:r>
              <a:rPr lang="en-US" sz="2800" b="1" dirty="0"/>
              <a:t>become aware of the greater impact of their addictive </a:t>
            </a:r>
            <a:r>
              <a:rPr lang="en-US" sz="2800" b="1" dirty="0" smtClean="0"/>
              <a:t>behaviors</a:t>
            </a:r>
          </a:p>
          <a:p>
            <a:pPr marL="914400" lvl="1" indent="-514350"/>
            <a:r>
              <a:rPr lang="en-US" sz="2800" b="1" dirty="0" smtClean="0"/>
              <a:t>Uncertain </a:t>
            </a:r>
            <a:r>
              <a:rPr lang="en-US" sz="2800" b="1" dirty="0"/>
              <a:t>if it is worth the effort to effect </a:t>
            </a:r>
            <a:r>
              <a:rPr lang="en-US" sz="2800" b="1" dirty="0" smtClean="0"/>
              <a:t>change</a:t>
            </a:r>
          </a:p>
          <a:p>
            <a:pPr marL="914400" lvl="1" indent="-514350"/>
            <a:r>
              <a:rPr lang="en-US" sz="2800" b="1" dirty="0" smtClean="0"/>
              <a:t>They </a:t>
            </a:r>
            <a:r>
              <a:rPr lang="en-US" sz="2800" b="1" dirty="0"/>
              <a:t>may be open to considering </a:t>
            </a:r>
          </a:p>
        </p:txBody>
      </p:sp>
      <p:sp>
        <p:nvSpPr>
          <p:cNvPr id="2" name="Title 1"/>
          <p:cNvSpPr>
            <a:spLocks noGrp="1"/>
          </p:cNvSpPr>
          <p:nvPr>
            <p:ph type="title"/>
          </p:nvPr>
        </p:nvSpPr>
        <p:spPr>
          <a:xfrm>
            <a:off x="457200" y="152400"/>
            <a:ext cx="8229600" cy="1143000"/>
          </a:xfrm>
        </p:spPr>
        <p:txBody>
          <a:bodyPr>
            <a:normAutofit/>
          </a:bodyPr>
          <a:lstStyle/>
          <a:p>
            <a:r>
              <a:rPr lang="en-US" sz="3600" dirty="0">
                <a:latin typeface="Arial Black" pitchFamily="34" charset="0"/>
              </a:rPr>
              <a:t>STAGES OF CHANGE</a:t>
            </a:r>
            <a:endParaRPr lang="en-US" sz="3600" dirty="0"/>
          </a:p>
        </p:txBody>
      </p:sp>
    </p:spTree>
    <p:extLst>
      <p:ext uri="{BB962C8B-B14F-4D97-AF65-F5344CB8AC3E}">
        <p14:creationId xmlns:p14="http://schemas.microsoft.com/office/powerpoint/2010/main" val="2524378715"/>
      </p:ext>
    </p:extLst>
  </p:cSld>
  <p:clrMapOvr>
    <a:masterClrMapping/>
  </p:clrMapOvr>
  <mc:AlternateContent xmlns:mc="http://schemas.openxmlformats.org/markup-compatibility/2006" xmlns:p14="http://schemas.microsoft.com/office/powerpoint/2010/main">
    <mc:Choice Requires="p14">
      <p:transition spd="slow">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4837"/>
            <a:ext cx="8229600" cy="4525963"/>
          </a:xfrm>
        </p:spPr>
        <p:txBody>
          <a:bodyPr>
            <a:normAutofit/>
          </a:bodyPr>
          <a:lstStyle/>
          <a:p>
            <a:r>
              <a:rPr lang="en-US" sz="2800" b="1" dirty="0" smtClean="0"/>
              <a:t>That process that begin when psychoactive substance abuser come into contact with a health provider or any other community service, and may continue through a succession of specific intervention until the highest attainable level of health and well being is reached</a:t>
            </a:r>
            <a:endParaRPr lang="en-US" sz="2800" b="1" dirty="0"/>
          </a:p>
        </p:txBody>
      </p:sp>
      <p:sp>
        <p:nvSpPr>
          <p:cNvPr id="2" name="Title 1"/>
          <p:cNvSpPr>
            <a:spLocks noGrp="1"/>
          </p:cNvSpPr>
          <p:nvPr>
            <p:ph type="title"/>
          </p:nvPr>
        </p:nvSpPr>
        <p:spPr/>
        <p:txBody>
          <a:bodyPr>
            <a:normAutofit/>
          </a:bodyPr>
          <a:lstStyle/>
          <a:p>
            <a:r>
              <a:rPr lang="en-US" sz="3600" dirty="0" smtClean="0">
                <a:latin typeface="Arial Black" pitchFamily="34" charset="0"/>
              </a:rPr>
              <a:t>TREATMENT</a:t>
            </a:r>
            <a:endParaRPr lang="en-US" sz="3600" dirty="0">
              <a:latin typeface="Arial Black" pitchFamily="34" charset="0"/>
            </a:endParaRPr>
          </a:p>
        </p:txBody>
      </p:sp>
    </p:spTree>
    <p:extLst>
      <p:ext uri="{BB962C8B-B14F-4D97-AF65-F5344CB8AC3E}">
        <p14:creationId xmlns:p14="http://schemas.microsoft.com/office/powerpoint/2010/main" val="39528045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562600"/>
          </a:xfrm>
        </p:spPr>
        <p:txBody>
          <a:bodyPr>
            <a:noAutofit/>
          </a:bodyPr>
          <a:lstStyle/>
          <a:p>
            <a:pPr marL="0" indent="0">
              <a:buNone/>
            </a:pPr>
            <a:r>
              <a:rPr lang="en-US" sz="2800" dirty="0"/>
              <a:t>3</a:t>
            </a:r>
            <a:r>
              <a:rPr lang="en-US" sz="2800" dirty="0" smtClean="0"/>
              <a:t>.   </a:t>
            </a:r>
            <a:r>
              <a:rPr lang="en-US" sz="2800" b="1" dirty="0" smtClean="0"/>
              <a:t>Preparation</a:t>
            </a:r>
          </a:p>
          <a:p>
            <a:pPr marL="914400" lvl="1" indent="-514350"/>
            <a:r>
              <a:rPr lang="en-US" sz="2800" b="1" dirty="0"/>
              <a:t>begin to see that they are responsible for their </a:t>
            </a:r>
            <a:r>
              <a:rPr lang="en-US" sz="2800" b="1" dirty="0" smtClean="0"/>
              <a:t>choices</a:t>
            </a:r>
          </a:p>
          <a:p>
            <a:pPr marL="914400" lvl="1" indent="-514350"/>
            <a:r>
              <a:rPr lang="en-US" sz="2800" b="1" dirty="0" smtClean="0"/>
              <a:t>have </a:t>
            </a:r>
            <a:r>
              <a:rPr lang="en-US" sz="2800" b="1" dirty="0"/>
              <a:t>the power to make life-changing </a:t>
            </a:r>
            <a:r>
              <a:rPr lang="en-US" sz="2800" b="1" dirty="0" smtClean="0"/>
              <a:t>decisions</a:t>
            </a:r>
          </a:p>
          <a:p>
            <a:pPr marL="914400" lvl="1" indent="-514350"/>
            <a:r>
              <a:rPr lang="en-US" sz="2800" b="1" dirty="0" smtClean="0"/>
              <a:t>Have a plan to quit</a:t>
            </a:r>
          </a:p>
          <a:p>
            <a:pPr marL="914400" lvl="1" indent="-514350"/>
            <a:r>
              <a:rPr lang="en-US" sz="2800" b="1" dirty="0" smtClean="0"/>
              <a:t>Can see the benefit of quitting</a:t>
            </a:r>
          </a:p>
          <a:p>
            <a:pPr marL="914400" lvl="1" indent="-514350"/>
            <a:r>
              <a:rPr lang="en-US" sz="2800" b="1" dirty="0" smtClean="0"/>
              <a:t>They </a:t>
            </a:r>
            <a:r>
              <a:rPr lang="en-US" sz="2800" b="1" dirty="0"/>
              <a:t>set a timeline and may make a verbal or written </a:t>
            </a:r>
            <a:r>
              <a:rPr lang="en-US" sz="2800" b="1" dirty="0" smtClean="0"/>
              <a:t>commitment</a:t>
            </a:r>
          </a:p>
        </p:txBody>
      </p:sp>
      <p:sp>
        <p:nvSpPr>
          <p:cNvPr id="2" name="Title 1"/>
          <p:cNvSpPr>
            <a:spLocks noGrp="1"/>
          </p:cNvSpPr>
          <p:nvPr>
            <p:ph type="title"/>
          </p:nvPr>
        </p:nvSpPr>
        <p:spPr>
          <a:xfrm>
            <a:off x="457200" y="76200"/>
            <a:ext cx="8229600" cy="1143000"/>
          </a:xfrm>
        </p:spPr>
        <p:txBody>
          <a:bodyPr>
            <a:normAutofit/>
          </a:bodyPr>
          <a:lstStyle/>
          <a:p>
            <a:r>
              <a:rPr lang="en-US" sz="3600" dirty="0">
                <a:latin typeface="Arial Black" pitchFamily="34" charset="0"/>
              </a:rPr>
              <a:t>STAGES OF CHANGE</a:t>
            </a:r>
            <a:endParaRPr lang="en-US" sz="3600" dirty="0"/>
          </a:p>
        </p:txBody>
      </p:sp>
    </p:spTree>
    <p:extLst>
      <p:ext uri="{BB962C8B-B14F-4D97-AF65-F5344CB8AC3E}">
        <p14:creationId xmlns:p14="http://schemas.microsoft.com/office/powerpoint/2010/main" val="851805627"/>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524000"/>
            <a:ext cx="7408333" cy="4602163"/>
          </a:xfrm>
        </p:spPr>
        <p:txBody>
          <a:bodyPr/>
          <a:lstStyle/>
          <a:p>
            <a:pPr marL="514350" indent="-514350">
              <a:buAutoNum type="arabicPeriod" startAt="4"/>
            </a:pPr>
            <a:r>
              <a:rPr lang="en-US" sz="2800" b="1" dirty="0"/>
              <a:t>Action</a:t>
            </a:r>
          </a:p>
          <a:p>
            <a:pPr marL="914400" lvl="1" indent="-514350"/>
            <a:r>
              <a:rPr lang="en-US" sz="2800" b="1" dirty="0"/>
              <a:t>Have quit using</a:t>
            </a:r>
          </a:p>
          <a:p>
            <a:pPr marL="914400" lvl="1" indent="-514350"/>
            <a:r>
              <a:rPr lang="en-US" sz="2800" b="1" dirty="0"/>
              <a:t>take the actual steps to engage in positive mental, emotional and physical change</a:t>
            </a:r>
          </a:p>
          <a:p>
            <a:pPr marL="914400" lvl="1" indent="-514350"/>
            <a:r>
              <a:rPr lang="en-US" sz="2800" b="1" dirty="0"/>
              <a:t>Avoiding triggers</a:t>
            </a:r>
          </a:p>
          <a:p>
            <a:pPr marL="914400" lvl="1" indent="-514350"/>
            <a:r>
              <a:rPr lang="en-US" sz="2800" b="1" dirty="0"/>
              <a:t>Asking others for support</a:t>
            </a:r>
          </a:p>
          <a:p>
            <a:endParaRPr lang="en-US" dirty="0"/>
          </a:p>
        </p:txBody>
      </p:sp>
      <p:sp>
        <p:nvSpPr>
          <p:cNvPr id="2" name="Title 1"/>
          <p:cNvSpPr>
            <a:spLocks noGrp="1"/>
          </p:cNvSpPr>
          <p:nvPr>
            <p:ph type="title"/>
          </p:nvPr>
        </p:nvSpPr>
        <p:spPr/>
        <p:txBody>
          <a:bodyPr>
            <a:normAutofit/>
          </a:bodyPr>
          <a:lstStyle/>
          <a:p>
            <a:r>
              <a:rPr lang="en-US" sz="3600" dirty="0">
                <a:latin typeface="Arial Black" pitchFamily="34" charset="0"/>
              </a:rPr>
              <a:t>STAGES OF CHANGE</a:t>
            </a:r>
            <a:endParaRPr lang="en-US" sz="3600" dirty="0"/>
          </a:p>
        </p:txBody>
      </p:sp>
    </p:spTree>
    <p:extLst>
      <p:ext uri="{BB962C8B-B14F-4D97-AF65-F5344CB8AC3E}">
        <p14:creationId xmlns:p14="http://schemas.microsoft.com/office/powerpoint/2010/main" val="324427877"/>
      </p:ext>
    </p:extLst>
  </p:cSld>
  <p:clrMapOvr>
    <a:masterClrMapping/>
  </p:clrMapOvr>
  <mc:AlternateContent xmlns:mc="http://schemas.openxmlformats.org/markup-compatibility/2006" xmlns:p14="http://schemas.microsoft.com/office/powerpoint/2010/main">
    <mc:Choice Requires="p14">
      <p:transition spd="slow" p14:dur="1250">
        <p14:gallery dir="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91201"/>
          </a:xfrm>
        </p:spPr>
        <p:txBody>
          <a:bodyPr>
            <a:normAutofit lnSpcReduction="10000"/>
          </a:bodyPr>
          <a:lstStyle/>
          <a:p>
            <a:pPr marL="0" indent="0">
              <a:buNone/>
            </a:pPr>
            <a:r>
              <a:rPr lang="en-US" dirty="0" smtClean="0"/>
              <a:t>5.   </a:t>
            </a:r>
            <a:r>
              <a:rPr lang="en-US" sz="3000" b="1" dirty="0" smtClean="0"/>
              <a:t>Maintenance</a:t>
            </a:r>
          </a:p>
          <a:p>
            <a:pPr lvl="1"/>
            <a:r>
              <a:rPr lang="en-US" sz="2800" b="1" dirty="0" smtClean="0"/>
              <a:t>No use in a long time</a:t>
            </a:r>
          </a:p>
          <a:p>
            <a:pPr lvl="1"/>
            <a:r>
              <a:rPr lang="en-US" sz="2800" b="1" dirty="0"/>
              <a:t>M</a:t>
            </a:r>
            <a:r>
              <a:rPr lang="en-US" sz="2800" b="1" dirty="0" smtClean="0"/>
              <a:t>ore </a:t>
            </a:r>
            <a:r>
              <a:rPr lang="en-US" sz="2800" b="1" dirty="0"/>
              <a:t>aware of triggers and stressors that could lead to relapse</a:t>
            </a:r>
            <a:endParaRPr lang="en-US" sz="2800" b="1" dirty="0" smtClean="0"/>
          </a:p>
          <a:p>
            <a:pPr lvl="1"/>
            <a:r>
              <a:rPr lang="en-US" sz="2800" b="1" dirty="0" smtClean="0"/>
              <a:t>Accepting help</a:t>
            </a:r>
          </a:p>
          <a:p>
            <a:pPr lvl="1"/>
            <a:r>
              <a:rPr lang="en-US" sz="2800" b="1" dirty="0" smtClean="0"/>
              <a:t>Helping others who are still using</a:t>
            </a:r>
          </a:p>
          <a:p>
            <a:pPr marL="457200" lvl="1" indent="0">
              <a:buNone/>
            </a:pPr>
            <a:r>
              <a:rPr lang="en-US" sz="2800" b="1" dirty="0"/>
              <a:t>Although the Stages of Change is an orderly approach to understanding </a:t>
            </a:r>
            <a:r>
              <a:rPr lang="en-US" sz="2800" b="1" dirty="0" smtClean="0"/>
              <a:t>recovery, it is </a:t>
            </a:r>
            <a:r>
              <a:rPr lang="en-US" sz="2800" b="1" dirty="0"/>
              <a:t>not always linear. </a:t>
            </a:r>
            <a:endParaRPr lang="en-US" sz="2800" b="1" dirty="0" smtClean="0"/>
          </a:p>
          <a:p>
            <a:pPr marL="457200" lvl="1" indent="0">
              <a:buNone/>
            </a:pPr>
            <a:r>
              <a:rPr lang="en-US" sz="2800" b="1" dirty="0" smtClean="0"/>
              <a:t>People </a:t>
            </a:r>
            <a:r>
              <a:rPr lang="en-US" sz="2800" b="1" dirty="0"/>
              <a:t>can move back and forth through the stages and relapse is always possible. </a:t>
            </a:r>
            <a:endParaRPr lang="en-US" sz="2800" b="1" dirty="0" smtClean="0"/>
          </a:p>
          <a:p>
            <a:pPr marL="457200" lvl="1" indent="0">
              <a:buNone/>
            </a:pPr>
            <a:r>
              <a:rPr lang="en-US" sz="2800" b="1" dirty="0" smtClean="0"/>
              <a:t>Relapse is not a </a:t>
            </a:r>
            <a:r>
              <a:rPr lang="en-US" sz="2800" b="1" dirty="0"/>
              <a:t>failure, </a:t>
            </a:r>
            <a:r>
              <a:rPr lang="en-US" sz="2800" b="1" dirty="0" smtClean="0"/>
              <a:t>but </a:t>
            </a:r>
            <a:r>
              <a:rPr lang="en-US" sz="2800" b="1" dirty="0"/>
              <a:t>a re-set and renewal of determination.</a:t>
            </a:r>
          </a:p>
        </p:txBody>
      </p:sp>
      <p:sp>
        <p:nvSpPr>
          <p:cNvPr id="2" name="Title 1"/>
          <p:cNvSpPr>
            <a:spLocks noGrp="1"/>
          </p:cNvSpPr>
          <p:nvPr>
            <p:ph type="title"/>
          </p:nvPr>
        </p:nvSpPr>
        <p:spPr>
          <a:xfrm>
            <a:off x="457200" y="0"/>
            <a:ext cx="8229600" cy="1143000"/>
          </a:xfrm>
        </p:spPr>
        <p:txBody>
          <a:bodyPr>
            <a:normAutofit/>
          </a:bodyPr>
          <a:lstStyle/>
          <a:p>
            <a:r>
              <a:rPr lang="en-US" sz="3600" dirty="0">
                <a:latin typeface="Arial Black" pitchFamily="34" charset="0"/>
              </a:rPr>
              <a:t>STAGES OF CHANGE</a:t>
            </a:r>
            <a:endParaRPr lang="en-US" sz="3600" dirty="0"/>
          </a:p>
        </p:txBody>
      </p:sp>
    </p:spTree>
    <p:extLst>
      <p:ext uri="{BB962C8B-B14F-4D97-AF65-F5344CB8AC3E}">
        <p14:creationId xmlns:p14="http://schemas.microsoft.com/office/powerpoint/2010/main" val="3318672776"/>
      </p:ext>
    </p:extLst>
  </p:cSld>
  <p:clrMapOvr>
    <a:masterClrMapping/>
  </p:clrMapOvr>
  <p:transition spd="slow">
    <p:wheel spokes="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534400" cy="4876800"/>
          </a:xfrm>
        </p:spPr>
        <p:txBody>
          <a:bodyPr>
            <a:normAutofit/>
          </a:bodyPr>
          <a:lstStyle/>
          <a:p>
            <a:r>
              <a:rPr lang="en-US" sz="2800" b="1" dirty="0"/>
              <a:t>C</a:t>
            </a:r>
            <a:r>
              <a:rPr lang="en-US" sz="2800" b="1" dirty="0" smtClean="0"/>
              <a:t>onducts </a:t>
            </a:r>
            <a:r>
              <a:rPr lang="en-US" sz="2800" b="1" dirty="0"/>
              <a:t>a dimensional analysis to identify the intensity of treatment services that best fit patient </a:t>
            </a:r>
            <a:r>
              <a:rPr lang="en-US" sz="2800" b="1" dirty="0" smtClean="0"/>
              <a:t>needs</a:t>
            </a:r>
          </a:p>
          <a:p>
            <a:r>
              <a:rPr lang="en-US" sz="2800" b="1" dirty="0" smtClean="0"/>
              <a:t>To </a:t>
            </a:r>
            <a:r>
              <a:rPr lang="en-US" sz="2800" b="1" dirty="0"/>
              <a:t>provide a common language of </a:t>
            </a:r>
            <a:r>
              <a:rPr lang="en-US" sz="2800" b="1" dirty="0" smtClean="0"/>
              <a:t>holistic, </a:t>
            </a:r>
            <a:r>
              <a:rPr lang="en-US" sz="2800" b="1" dirty="0" err="1" smtClean="0"/>
              <a:t>biopsychosocial</a:t>
            </a:r>
            <a:r>
              <a:rPr lang="en-US" sz="2800" b="1" dirty="0" smtClean="0"/>
              <a:t> </a:t>
            </a:r>
            <a:r>
              <a:rPr lang="en-US" sz="2800" b="1" dirty="0"/>
              <a:t>assessment and treatment across addiction treatment, physical health, and mental health services, which also addresses the spiritual issues relevant in </a:t>
            </a:r>
            <a:r>
              <a:rPr lang="en-US" sz="2800" b="1" dirty="0" smtClean="0"/>
              <a:t>recovery</a:t>
            </a:r>
          </a:p>
          <a:p>
            <a:r>
              <a:rPr lang="en-US" sz="2800" b="1" dirty="0"/>
              <a:t>In the adult ASAM Placement Criteria, detoxification services can be provided at any of five levels of </a:t>
            </a:r>
            <a:r>
              <a:rPr lang="en-US" sz="2800" b="1" dirty="0" smtClean="0"/>
              <a:t>ca</a:t>
            </a:r>
            <a:r>
              <a:rPr lang="en-US" sz="2800" dirty="0" smtClean="0"/>
              <a:t>re</a:t>
            </a:r>
            <a:endParaRPr lang="en-US" sz="2800" dirty="0"/>
          </a:p>
          <a:p>
            <a:endParaRPr lang="en-US" sz="2800" dirty="0"/>
          </a:p>
        </p:txBody>
      </p:sp>
      <p:sp>
        <p:nvSpPr>
          <p:cNvPr id="2" name="Title 1"/>
          <p:cNvSpPr>
            <a:spLocks noGrp="1"/>
          </p:cNvSpPr>
          <p:nvPr>
            <p:ph type="title"/>
          </p:nvPr>
        </p:nvSpPr>
        <p:spPr/>
        <p:txBody>
          <a:bodyPr>
            <a:normAutofit/>
          </a:bodyPr>
          <a:lstStyle/>
          <a:p>
            <a:r>
              <a:rPr lang="en-US" sz="3600" dirty="0" smtClean="0">
                <a:latin typeface="Arial Black" pitchFamily="34" charset="0"/>
              </a:rPr>
              <a:t>Six Dimension of ASAM Criteria</a:t>
            </a:r>
            <a:endParaRPr lang="en-US" sz="3600" dirty="0">
              <a:latin typeface="Arial Black" pitchFamily="34" charset="0"/>
            </a:endParaRPr>
          </a:p>
        </p:txBody>
      </p:sp>
    </p:spTree>
    <p:extLst>
      <p:ext uri="{BB962C8B-B14F-4D97-AF65-F5344CB8AC3E}">
        <p14:creationId xmlns:p14="http://schemas.microsoft.com/office/powerpoint/2010/main" val="341739684"/>
      </p:ext>
    </p:extLst>
  </p:cSld>
  <p:clrMapOvr>
    <a:masterClrMapping/>
  </p:clrMapOvr>
  <mc:AlternateContent xmlns:mc="http://schemas.openxmlformats.org/markup-compatibility/2006" xmlns:p14="http://schemas.microsoft.com/office/powerpoint/2010/main">
    <mc:Choice Requires="p14">
      <p:transition spd="slow" p14:dur="1250">
        <p14:prism/>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748577958"/>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382000" cy="4953000"/>
          </a:xfrm>
        </p:spPr>
        <p:txBody>
          <a:bodyPr>
            <a:noAutofit/>
          </a:bodyPr>
          <a:lstStyle/>
          <a:p>
            <a:r>
              <a:rPr lang="en-US" sz="2800" b="1" dirty="0"/>
              <a:t>What risk is associated with the patient's current level of acute intoxication? </a:t>
            </a:r>
            <a:endParaRPr lang="en-US" sz="2800" b="1" dirty="0" smtClean="0"/>
          </a:p>
          <a:p>
            <a:r>
              <a:rPr lang="en-US" sz="2800" b="1" dirty="0" smtClean="0"/>
              <a:t>Is </a:t>
            </a:r>
            <a:r>
              <a:rPr lang="en-US" sz="2800" b="1" dirty="0"/>
              <a:t>there significant risk of severe withdrawal symptoms or seizures, based on the patient's previous withdrawal </a:t>
            </a:r>
            <a:r>
              <a:rPr lang="en-US" sz="2800" b="1" dirty="0" smtClean="0"/>
              <a:t>history on the significant reduction of drug </a:t>
            </a:r>
            <a:r>
              <a:rPr lang="en-US" sz="2800" b="1" dirty="0"/>
              <a:t>use? </a:t>
            </a:r>
            <a:endParaRPr lang="en-US" sz="2800" b="1" dirty="0" smtClean="0"/>
          </a:p>
          <a:p>
            <a:r>
              <a:rPr lang="en-US" sz="2800" b="1" dirty="0" smtClean="0"/>
              <a:t>Are </a:t>
            </a:r>
            <a:r>
              <a:rPr lang="en-US" sz="2800" b="1" dirty="0"/>
              <a:t>there current signs of withdrawal? </a:t>
            </a:r>
            <a:endParaRPr lang="en-US" sz="2800" b="1" dirty="0" smtClean="0"/>
          </a:p>
          <a:p>
            <a:r>
              <a:rPr lang="en-US" sz="2800" b="1" dirty="0" smtClean="0"/>
              <a:t>Does </a:t>
            </a:r>
            <a:r>
              <a:rPr lang="en-US" sz="2800" b="1" dirty="0"/>
              <a:t>the patient have supports to assist in ambulatory detoxification, if medically safe? </a:t>
            </a:r>
            <a:endParaRPr lang="en-US" sz="2800" b="1" dirty="0" smtClean="0"/>
          </a:p>
          <a:p>
            <a:r>
              <a:rPr lang="en-US" sz="2800" b="1" dirty="0" smtClean="0"/>
              <a:t>Has </a:t>
            </a:r>
            <a:r>
              <a:rPr lang="en-US" sz="2800" b="1" dirty="0"/>
              <a:t>the patient been using multiple substances in the same drug class</a:t>
            </a:r>
            <a:r>
              <a:rPr lang="en-US" sz="2800" b="1" dirty="0" smtClean="0"/>
              <a:t>?</a:t>
            </a:r>
            <a:endParaRPr lang="en-US" sz="2800" b="1" dirty="0"/>
          </a:p>
        </p:txBody>
      </p:sp>
      <p:sp>
        <p:nvSpPr>
          <p:cNvPr id="2" name="Title 1"/>
          <p:cNvSpPr>
            <a:spLocks noGrp="1"/>
          </p:cNvSpPr>
          <p:nvPr>
            <p:ph type="title"/>
          </p:nvPr>
        </p:nvSpPr>
        <p:spPr>
          <a:xfrm>
            <a:off x="457200" y="304800"/>
            <a:ext cx="8534400" cy="1295400"/>
          </a:xfrm>
        </p:spPr>
        <p:txBody>
          <a:bodyPr>
            <a:noAutofit/>
          </a:bodyPr>
          <a:lstStyle/>
          <a:p>
            <a:pPr algn="l"/>
            <a:r>
              <a:rPr lang="en-US" sz="3600" b="1" dirty="0">
                <a:solidFill>
                  <a:srgbClr val="FF0000"/>
                </a:solidFill>
                <a:latin typeface="Arial Black" pitchFamily="34" charset="0"/>
              </a:rPr>
              <a:t>Dimension </a:t>
            </a:r>
            <a:r>
              <a:rPr lang="en-US" sz="3600" b="1" dirty="0" smtClean="0">
                <a:solidFill>
                  <a:srgbClr val="FF0000"/>
                </a:solidFill>
                <a:latin typeface="Arial Black" pitchFamily="34" charset="0"/>
              </a:rPr>
              <a:t>1</a:t>
            </a:r>
            <a:r>
              <a:rPr lang="en-US" sz="3600" b="1" dirty="0" smtClean="0">
                <a:latin typeface="Arial Black" pitchFamily="34" charset="0"/>
              </a:rPr>
              <a:t> </a:t>
            </a:r>
            <a:br>
              <a:rPr lang="en-US" sz="3600" b="1" dirty="0" smtClean="0">
                <a:latin typeface="Arial Black" pitchFamily="34" charset="0"/>
              </a:rPr>
            </a:br>
            <a:r>
              <a:rPr lang="en-US" sz="3200" b="1" dirty="0" smtClean="0">
                <a:latin typeface="Arial Black" pitchFamily="34" charset="0"/>
              </a:rPr>
              <a:t>Acute </a:t>
            </a:r>
            <a:r>
              <a:rPr lang="en-US" sz="3200" b="1" dirty="0">
                <a:latin typeface="Arial Black" pitchFamily="34" charset="0"/>
              </a:rPr>
              <a:t>Intoxication and/or Withdrawal Potential</a:t>
            </a:r>
            <a:endParaRPr lang="en-US" sz="3200" dirty="0">
              <a:latin typeface="Arial Black" pitchFamily="34" charset="0"/>
            </a:endParaRPr>
          </a:p>
        </p:txBody>
      </p:sp>
    </p:spTree>
    <p:extLst>
      <p:ext uri="{BB962C8B-B14F-4D97-AF65-F5344CB8AC3E}">
        <p14:creationId xmlns:p14="http://schemas.microsoft.com/office/powerpoint/2010/main" val="2267644461"/>
      </p:ext>
    </p:extLst>
  </p:cSld>
  <p:clrMapOvr>
    <a:masterClrMapping/>
  </p:clrMapOvr>
  <p:transition spd="slow">
    <p:wheel spokes="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4038600"/>
          </a:xfrm>
        </p:spPr>
        <p:txBody>
          <a:bodyPr>
            <a:normAutofit/>
          </a:bodyPr>
          <a:lstStyle/>
          <a:p>
            <a:r>
              <a:rPr lang="en-US" sz="2800" b="1" dirty="0"/>
              <a:t>Are there current physical illnesses, other than withdrawal, that need to be addressed because they </a:t>
            </a:r>
            <a:r>
              <a:rPr lang="en-US" sz="2800" b="1" dirty="0" smtClean="0"/>
              <a:t>create </a:t>
            </a:r>
            <a:r>
              <a:rPr lang="en-US" sz="2800" b="1" dirty="0"/>
              <a:t>risk or may complicate treatment? </a:t>
            </a:r>
            <a:endParaRPr lang="en-US" sz="2800" b="1" dirty="0" smtClean="0"/>
          </a:p>
          <a:p>
            <a:r>
              <a:rPr lang="en-US" sz="2800" b="1" dirty="0" smtClean="0"/>
              <a:t>Are </a:t>
            </a:r>
            <a:r>
              <a:rPr lang="en-US" sz="2800" b="1" dirty="0"/>
              <a:t>there chronic conditions that affect treatment? </a:t>
            </a:r>
            <a:endParaRPr lang="en-US" sz="2800" b="1" dirty="0" smtClean="0"/>
          </a:p>
          <a:p>
            <a:r>
              <a:rPr lang="en-US" sz="2800" b="1" dirty="0" smtClean="0"/>
              <a:t>Is </a:t>
            </a:r>
            <a:r>
              <a:rPr lang="en-US" sz="2800" b="1" dirty="0"/>
              <a:t>there need for medical services that might interfere with treatment?</a:t>
            </a:r>
          </a:p>
        </p:txBody>
      </p:sp>
      <p:sp>
        <p:nvSpPr>
          <p:cNvPr id="2" name="Title 1"/>
          <p:cNvSpPr>
            <a:spLocks noGrp="1"/>
          </p:cNvSpPr>
          <p:nvPr>
            <p:ph type="title"/>
          </p:nvPr>
        </p:nvSpPr>
        <p:spPr>
          <a:xfrm>
            <a:off x="457200" y="228600"/>
            <a:ext cx="8229600" cy="1447800"/>
          </a:xfrm>
        </p:spPr>
        <p:txBody>
          <a:bodyPr>
            <a:noAutofit/>
          </a:bodyPr>
          <a:lstStyle/>
          <a:p>
            <a:pPr algn="l"/>
            <a:r>
              <a:rPr lang="en-US" sz="3600" b="1" dirty="0">
                <a:solidFill>
                  <a:srgbClr val="FF0000"/>
                </a:solidFill>
                <a:latin typeface="Arial Black" pitchFamily="34" charset="0"/>
              </a:rPr>
              <a:t>Dimension </a:t>
            </a:r>
            <a:r>
              <a:rPr lang="en-US" sz="3600" b="1" dirty="0" smtClean="0">
                <a:solidFill>
                  <a:srgbClr val="FF0000"/>
                </a:solidFill>
                <a:latin typeface="Arial Black" pitchFamily="34" charset="0"/>
              </a:rPr>
              <a:t>2</a:t>
            </a:r>
            <a:r>
              <a:rPr lang="en-US" sz="3600" b="1" dirty="0" smtClean="0">
                <a:latin typeface="Arial Black" pitchFamily="34" charset="0"/>
              </a:rPr>
              <a:t/>
            </a:r>
            <a:br>
              <a:rPr lang="en-US" sz="3600" b="1" dirty="0" smtClean="0">
                <a:latin typeface="Arial Black" pitchFamily="34" charset="0"/>
              </a:rPr>
            </a:br>
            <a:r>
              <a:rPr lang="en-US" sz="3600" b="1" dirty="0" smtClean="0">
                <a:latin typeface="Arial Black" pitchFamily="34" charset="0"/>
              </a:rPr>
              <a:t> </a:t>
            </a:r>
            <a:r>
              <a:rPr lang="en-US" sz="3600" b="1" dirty="0">
                <a:latin typeface="Arial Black" pitchFamily="34" charset="0"/>
              </a:rPr>
              <a:t>Biomedical Conditions and Complications</a:t>
            </a:r>
            <a:endParaRPr lang="en-US" sz="3600" dirty="0">
              <a:latin typeface="Arial Black" pitchFamily="34" charset="0"/>
            </a:endParaRPr>
          </a:p>
        </p:txBody>
      </p:sp>
    </p:spTree>
    <p:extLst>
      <p:ext uri="{BB962C8B-B14F-4D97-AF65-F5344CB8AC3E}">
        <p14:creationId xmlns:p14="http://schemas.microsoft.com/office/powerpoint/2010/main" val="4194239560"/>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81200"/>
            <a:ext cx="8382000" cy="5105400"/>
          </a:xfrm>
        </p:spPr>
        <p:txBody>
          <a:bodyPr>
            <a:normAutofit/>
          </a:bodyPr>
          <a:lstStyle/>
          <a:p>
            <a:r>
              <a:rPr lang="en-US" sz="2800" b="1" dirty="0"/>
              <a:t>D</a:t>
            </a:r>
            <a:r>
              <a:rPr lang="en-US" sz="2800" b="1" dirty="0" smtClean="0"/>
              <a:t>iagnosable </a:t>
            </a:r>
            <a:r>
              <a:rPr lang="en-US" sz="2800" b="1" dirty="0"/>
              <a:t>mental disorders or mental health problems that do not present sufficient signs and symptoms to reach the diagnostic </a:t>
            </a:r>
            <a:r>
              <a:rPr lang="en-US" sz="2800" b="1" dirty="0" smtClean="0"/>
              <a:t>threshold</a:t>
            </a:r>
          </a:p>
          <a:p>
            <a:r>
              <a:rPr lang="en-US" sz="2800" b="1" dirty="0" smtClean="0"/>
              <a:t>Are </a:t>
            </a:r>
            <a:r>
              <a:rPr lang="en-US" sz="2800" b="1" dirty="0"/>
              <a:t>there current psychiatric illnesses or psychological, behavioral, emotional or cognitive problems that need to be addressed because they create or complicate treatment? </a:t>
            </a:r>
            <a:endParaRPr lang="en-US" sz="2800" b="1" dirty="0" smtClean="0"/>
          </a:p>
          <a:p>
            <a:r>
              <a:rPr lang="en-US" sz="2800" b="1" dirty="0" smtClean="0"/>
              <a:t>Do </a:t>
            </a:r>
            <a:r>
              <a:rPr lang="en-US" sz="2800" b="1" dirty="0"/>
              <a:t>any emotional, behavioral or cognitive problems appear to be an expected part of the addictive disorder, or do they appear to be autonomous</a:t>
            </a:r>
            <a:r>
              <a:rPr lang="en-US" sz="2800" dirty="0"/>
              <a:t>?</a:t>
            </a:r>
          </a:p>
        </p:txBody>
      </p:sp>
      <p:sp>
        <p:nvSpPr>
          <p:cNvPr id="2" name="Title 1"/>
          <p:cNvSpPr>
            <a:spLocks noGrp="1"/>
          </p:cNvSpPr>
          <p:nvPr>
            <p:ph type="title"/>
          </p:nvPr>
        </p:nvSpPr>
        <p:spPr>
          <a:xfrm>
            <a:off x="228600" y="228600"/>
            <a:ext cx="8763000" cy="1600200"/>
          </a:xfrm>
        </p:spPr>
        <p:txBody>
          <a:bodyPr>
            <a:noAutofit/>
          </a:bodyPr>
          <a:lstStyle/>
          <a:p>
            <a:pPr algn="l"/>
            <a:r>
              <a:rPr lang="en-US" sz="3600" b="1" dirty="0">
                <a:solidFill>
                  <a:srgbClr val="FF0000"/>
                </a:solidFill>
                <a:latin typeface="Arial Black" pitchFamily="34" charset="0"/>
              </a:rPr>
              <a:t>Dimension </a:t>
            </a:r>
            <a:r>
              <a:rPr lang="en-US" sz="3600" b="1" dirty="0" smtClean="0">
                <a:solidFill>
                  <a:srgbClr val="FF0000"/>
                </a:solidFill>
                <a:latin typeface="Arial Black" pitchFamily="34" charset="0"/>
              </a:rPr>
              <a:t>3</a:t>
            </a:r>
            <a:r>
              <a:rPr lang="en-US" sz="3600" b="1" dirty="0" smtClean="0">
                <a:latin typeface="Arial Black" pitchFamily="34" charset="0"/>
              </a:rPr>
              <a:t/>
            </a:r>
            <a:br>
              <a:rPr lang="en-US" sz="3600" b="1" dirty="0" smtClean="0">
                <a:latin typeface="Arial Black" pitchFamily="34" charset="0"/>
              </a:rPr>
            </a:br>
            <a:r>
              <a:rPr lang="en-US" sz="3600" b="1" dirty="0" smtClean="0">
                <a:latin typeface="Arial Black" pitchFamily="34" charset="0"/>
              </a:rPr>
              <a:t> </a:t>
            </a:r>
            <a:r>
              <a:rPr lang="en-US" sz="3200" b="1" dirty="0">
                <a:latin typeface="Arial Black" pitchFamily="34" charset="0"/>
              </a:rPr>
              <a:t>Emotional, Behavioral or Cognitive Conditions and Complications</a:t>
            </a:r>
            <a:r>
              <a:rPr lang="en-US" sz="3200" dirty="0">
                <a:latin typeface="Arial Black" pitchFamily="34" charset="0"/>
              </a:rPr>
              <a:t> </a:t>
            </a:r>
          </a:p>
        </p:txBody>
      </p:sp>
    </p:spTree>
    <p:extLst>
      <p:ext uri="{BB962C8B-B14F-4D97-AF65-F5344CB8AC3E}">
        <p14:creationId xmlns:p14="http://schemas.microsoft.com/office/powerpoint/2010/main" val="3778688006"/>
      </p:ext>
    </p:extLst>
  </p:cSld>
  <p:clrMapOvr>
    <a:masterClrMapping/>
  </p:clrMapOvr>
  <mc:AlternateContent xmlns:mc="http://schemas.openxmlformats.org/markup-compatibility/2006" xmlns:p14="http://schemas.microsoft.com/office/powerpoint/2010/main">
    <mc:Choice Requires="p14">
      <p:transition spd="slow" p14:dur="1250">
        <p14:honeycomb/>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55837"/>
            <a:ext cx="8229600" cy="4525963"/>
          </a:xfrm>
        </p:spPr>
        <p:txBody>
          <a:bodyPr>
            <a:normAutofit/>
          </a:bodyPr>
          <a:lstStyle/>
          <a:p>
            <a:r>
              <a:rPr lang="en-US" sz="2800" b="1" dirty="0" smtClean="0"/>
              <a:t>Is the patient suicidal, and if so, what is the lethality? </a:t>
            </a:r>
          </a:p>
          <a:p>
            <a:r>
              <a:rPr lang="en-US" sz="2800" b="1" dirty="0" smtClean="0"/>
              <a:t>Is </a:t>
            </a:r>
            <a:r>
              <a:rPr lang="en-US" sz="2800" b="1" dirty="0"/>
              <a:t>the patient able to manage the activities of daily living? </a:t>
            </a:r>
            <a:endParaRPr lang="en-US" sz="2800" b="1" dirty="0" smtClean="0"/>
          </a:p>
          <a:p>
            <a:r>
              <a:rPr lang="en-US" sz="2800" b="1" dirty="0" smtClean="0"/>
              <a:t>Can </a:t>
            </a:r>
            <a:r>
              <a:rPr lang="en-US" sz="2800" b="1" dirty="0"/>
              <a:t>he or she cope with any emotional, behavioral or cognitive problems? </a:t>
            </a:r>
            <a:endParaRPr lang="en-US" sz="2800" b="1" dirty="0" smtClean="0"/>
          </a:p>
          <a:p>
            <a:r>
              <a:rPr lang="en-US" sz="2800" b="1" dirty="0" smtClean="0"/>
              <a:t>If </a:t>
            </a:r>
            <a:r>
              <a:rPr lang="en-US" sz="2800" b="1" dirty="0"/>
              <a:t>the patient has been prescribed psychotropic medications, is he or she compliant?</a:t>
            </a:r>
          </a:p>
        </p:txBody>
      </p:sp>
      <p:sp>
        <p:nvSpPr>
          <p:cNvPr id="2" name="Title 1"/>
          <p:cNvSpPr>
            <a:spLocks noGrp="1"/>
          </p:cNvSpPr>
          <p:nvPr>
            <p:ph type="title"/>
          </p:nvPr>
        </p:nvSpPr>
        <p:spPr>
          <a:xfrm>
            <a:off x="228600" y="381000"/>
            <a:ext cx="8686800" cy="1143000"/>
          </a:xfrm>
        </p:spPr>
        <p:txBody>
          <a:bodyPr>
            <a:noAutofit/>
          </a:bodyPr>
          <a:lstStyle/>
          <a:p>
            <a:pPr algn="l"/>
            <a:r>
              <a:rPr lang="en-US" sz="3600" b="1" dirty="0">
                <a:solidFill>
                  <a:srgbClr val="FF0000"/>
                </a:solidFill>
                <a:latin typeface="Arial Black" pitchFamily="34" charset="0"/>
              </a:rPr>
              <a:t>Dimension </a:t>
            </a:r>
            <a:r>
              <a:rPr lang="en-US" sz="3600" b="1" dirty="0" smtClean="0">
                <a:solidFill>
                  <a:srgbClr val="FF0000"/>
                </a:solidFill>
                <a:latin typeface="Arial Black" pitchFamily="34" charset="0"/>
              </a:rPr>
              <a:t>3</a:t>
            </a:r>
            <a:r>
              <a:rPr lang="en-US" sz="3600" b="1" dirty="0" smtClean="0">
                <a:latin typeface="Arial Black" pitchFamily="34" charset="0"/>
              </a:rPr>
              <a:t> </a:t>
            </a:r>
            <a:br>
              <a:rPr lang="en-US" sz="3600" b="1" dirty="0" smtClean="0">
                <a:latin typeface="Arial Black" pitchFamily="34" charset="0"/>
              </a:rPr>
            </a:br>
            <a:r>
              <a:rPr lang="en-US" sz="3200" b="1" dirty="0" smtClean="0">
                <a:latin typeface="Arial Black" pitchFamily="34" charset="0"/>
              </a:rPr>
              <a:t>Emotional</a:t>
            </a:r>
            <a:r>
              <a:rPr lang="en-US" sz="3200" b="1" dirty="0">
                <a:latin typeface="Arial Black" pitchFamily="34" charset="0"/>
              </a:rPr>
              <a:t>, Behavioral or Cognitive Conditions and Complications</a:t>
            </a:r>
            <a:endParaRPr lang="en-US" sz="3200" dirty="0"/>
          </a:p>
        </p:txBody>
      </p:sp>
    </p:spTree>
    <p:extLst>
      <p:ext uri="{BB962C8B-B14F-4D97-AF65-F5344CB8AC3E}">
        <p14:creationId xmlns:p14="http://schemas.microsoft.com/office/powerpoint/2010/main" val="1017307717"/>
      </p:ext>
    </p:extLst>
  </p:cSld>
  <p:clrMapOvr>
    <a:masterClrMapping/>
  </p:clrMapOvr>
  <mc:AlternateContent xmlns:mc="http://schemas.openxmlformats.org/markup-compatibility/2006" xmlns:p14="http://schemas.microsoft.com/office/powerpoint/2010/main">
    <mc:Choice Requires="p14">
      <p:transition spd="slow" p14:dur="1250">
        <p14:gallery dir="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458200" cy="5257800"/>
          </a:xfrm>
        </p:spPr>
        <p:txBody>
          <a:bodyPr>
            <a:noAutofit/>
          </a:bodyPr>
          <a:lstStyle/>
          <a:p>
            <a:r>
              <a:rPr lang="en-US" sz="2800" b="1" dirty="0"/>
              <a:t>Is the patient actively resisting treatment? </a:t>
            </a:r>
            <a:endParaRPr lang="en-US" sz="2800" b="1" dirty="0" smtClean="0"/>
          </a:p>
          <a:p>
            <a:r>
              <a:rPr lang="en-US" sz="2800" b="1" dirty="0" smtClean="0"/>
              <a:t>Does </a:t>
            </a:r>
            <a:r>
              <a:rPr lang="en-US" sz="2800" b="1" dirty="0"/>
              <a:t>the patient feel coerced into treatment? </a:t>
            </a:r>
            <a:endParaRPr lang="en-US" sz="2800" b="1" dirty="0" smtClean="0"/>
          </a:p>
          <a:p>
            <a:r>
              <a:rPr lang="en-US" sz="2800" b="1" dirty="0" smtClean="0"/>
              <a:t>How </a:t>
            </a:r>
            <a:r>
              <a:rPr lang="en-US" sz="2800" b="1" dirty="0"/>
              <a:t>ready is the patient to change? </a:t>
            </a:r>
            <a:endParaRPr lang="en-US" sz="2800" b="1" dirty="0" smtClean="0"/>
          </a:p>
          <a:p>
            <a:r>
              <a:rPr lang="en-US" sz="2800" b="1" dirty="0" smtClean="0"/>
              <a:t>If </a:t>
            </a:r>
            <a:r>
              <a:rPr lang="en-US" sz="2800" b="1" dirty="0"/>
              <a:t>he or she is willing to accept treatment, how strongly does the patient disagree with others' perception that she or he has an addictive or mental disorder? </a:t>
            </a:r>
            <a:endParaRPr lang="en-US" sz="2800" b="1" dirty="0" smtClean="0"/>
          </a:p>
          <a:p>
            <a:r>
              <a:rPr lang="en-US" sz="2800" b="1" dirty="0" smtClean="0"/>
              <a:t>Does </a:t>
            </a:r>
            <a:r>
              <a:rPr lang="en-US" sz="2800" b="1" dirty="0"/>
              <a:t>the patient appear to be compliant only to avoid a negative </a:t>
            </a:r>
            <a:r>
              <a:rPr lang="en-US" sz="2800" b="1" dirty="0" smtClean="0"/>
              <a:t>consequence? </a:t>
            </a:r>
          </a:p>
          <a:p>
            <a:r>
              <a:rPr lang="en-US" sz="2800" b="1" dirty="0" smtClean="0"/>
              <a:t>At </a:t>
            </a:r>
            <a:r>
              <a:rPr lang="en-US" sz="2800" b="1" dirty="0"/>
              <a:t>what point is the patient in the stages of change? </a:t>
            </a:r>
            <a:endParaRPr lang="en-US" sz="2800" b="1" dirty="0" smtClean="0"/>
          </a:p>
          <a:p>
            <a:r>
              <a:rPr lang="en-US" sz="2800" b="1" dirty="0" smtClean="0"/>
              <a:t>Is </a:t>
            </a:r>
            <a:r>
              <a:rPr lang="en-US" sz="2800" b="1" dirty="0"/>
              <a:t>there leverage for change available?</a:t>
            </a:r>
          </a:p>
        </p:txBody>
      </p:sp>
      <p:sp>
        <p:nvSpPr>
          <p:cNvPr id="2" name="Title 1"/>
          <p:cNvSpPr>
            <a:spLocks noGrp="1"/>
          </p:cNvSpPr>
          <p:nvPr>
            <p:ph type="title"/>
          </p:nvPr>
        </p:nvSpPr>
        <p:spPr>
          <a:xfrm>
            <a:off x="457200" y="152400"/>
            <a:ext cx="8229600" cy="1143000"/>
          </a:xfrm>
        </p:spPr>
        <p:txBody>
          <a:bodyPr>
            <a:normAutofit fontScale="90000"/>
          </a:bodyPr>
          <a:lstStyle/>
          <a:p>
            <a:pPr algn="l"/>
            <a:r>
              <a:rPr lang="en-US" sz="4000" b="1" dirty="0">
                <a:solidFill>
                  <a:srgbClr val="FF0000"/>
                </a:solidFill>
                <a:latin typeface="Arial Black" pitchFamily="34" charset="0"/>
              </a:rPr>
              <a:t>Dimension </a:t>
            </a:r>
            <a:r>
              <a:rPr lang="en-US" sz="4000" b="1" dirty="0" smtClean="0">
                <a:solidFill>
                  <a:srgbClr val="FF0000"/>
                </a:solidFill>
                <a:latin typeface="Arial Black" pitchFamily="34" charset="0"/>
              </a:rPr>
              <a:t>4</a:t>
            </a:r>
            <a:r>
              <a:rPr lang="en-US" sz="3600" b="1" dirty="0" smtClean="0">
                <a:latin typeface="Arial Black" pitchFamily="34" charset="0"/>
              </a:rPr>
              <a:t/>
            </a:r>
            <a:br>
              <a:rPr lang="en-US" sz="3600" b="1" dirty="0" smtClean="0">
                <a:latin typeface="Arial Black" pitchFamily="34" charset="0"/>
              </a:rPr>
            </a:br>
            <a:r>
              <a:rPr lang="en-US" sz="3600" b="1" dirty="0" smtClean="0">
                <a:latin typeface="Arial Black" pitchFamily="34" charset="0"/>
              </a:rPr>
              <a:t> </a:t>
            </a:r>
            <a:r>
              <a:rPr lang="en-US" sz="3600" b="1" dirty="0">
                <a:latin typeface="Arial Black" pitchFamily="34" charset="0"/>
              </a:rPr>
              <a:t>Readiness to Change</a:t>
            </a:r>
            <a:endParaRPr lang="en-US" sz="3600" dirty="0">
              <a:latin typeface="Arial Black" pitchFamily="34" charset="0"/>
            </a:endParaRPr>
          </a:p>
        </p:txBody>
      </p:sp>
    </p:spTree>
    <p:extLst>
      <p:ext uri="{BB962C8B-B14F-4D97-AF65-F5344CB8AC3E}">
        <p14:creationId xmlns:p14="http://schemas.microsoft.com/office/powerpoint/2010/main" val="3336851372"/>
      </p:ext>
    </p:extLst>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25963"/>
          </a:xfrm>
        </p:spPr>
        <p:txBody>
          <a:bodyPr>
            <a:normAutofit/>
          </a:bodyPr>
          <a:lstStyle/>
          <a:p>
            <a:r>
              <a:rPr lang="en-US" sz="2800" b="1" dirty="0" smtClean="0"/>
              <a:t>To end substance use and dependence</a:t>
            </a:r>
          </a:p>
          <a:p>
            <a:r>
              <a:rPr lang="en-US" sz="2800" b="1" dirty="0" smtClean="0"/>
              <a:t>To prevent relapse</a:t>
            </a:r>
          </a:p>
          <a:p>
            <a:r>
              <a:rPr lang="en-US" sz="2800" b="1" dirty="0" smtClean="0"/>
              <a:t>To return the individual to productive functioning in the family, workplace and community</a:t>
            </a:r>
            <a:endParaRPr lang="en-US" sz="2800" b="1" dirty="0"/>
          </a:p>
        </p:txBody>
      </p:sp>
      <p:sp>
        <p:nvSpPr>
          <p:cNvPr id="2" name="Title 1"/>
          <p:cNvSpPr>
            <a:spLocks noGrp="1"/>
          </p:cNvSpPr>
          <p:nvPr>
            <p:ph type="title"/>
          </p:nvPr>
        </p:nvSpPr>
        <p:spPr/>
        <p:txBody>
          <a:bodyPr>
            <a:normAutofit/>
          </a:bodyPr>
          <a:lstStyle/>
          <a:p>
            <a:r>
              <a:rPr lang="en-US" sz="3600" dirty="0" smtClean="0">
                <a:latin typeface="Arial Black" pitchFamily="34" charset="0"/>
              </a:rPr>
              <a:t>Goal of Treatment</a:t>
            </a:r>
            <a:endParaRPr lang="en-US" sz="3600" dirty="0">
              <a:latin typeface="Arial Black" pitchFamily="34" charset="0"/>
            </a:endParaRPr>
          </a:p>
        </p:txBody>
      </p:sp>
    </p:spTree>
    <p:extLst>
      <p:ext uri="{BB962C8B-B14F-4D97-AF65-F5344CB8AC3E}">
        <p14:creationId xmlns:p14="http://schemas.microsoft.com/office/powerpoint/2010/main" val="886899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5029200"/>
          </a:xfrm>
        </p:spPr>
        <p:txBody>
          <a:bodyPr>
            <a:normAutofit/>
          </a:bodyPr>
          <a:lstStyle/>
          <a:p>
            <a:r>
              <a:rPr lang="en-US" sz="2800" b="1" dirty="0" smtClean="0"/>
              <a:t>Is </a:t>
            </a:r>
            <a:r>
              <a:rPr lang="en-US" sz="2800" b="1" dirty="0"/>
              <a:t>the patient in immediate danger of continued severe mental health distress and/or alcohol or drug use? </a:t>
            </a:r>
            <a:endParaRPr lang="en-US" sz="2800" b="1" dirty="0" smtClean="0"/>
          </a:p>
          <a:p>
            <a:r>
              <a:rPr lang="en-US" sz="2800" b="1" dirty="0" smtClean="0"/>
              <a:t>Does </a:t>
            </a:r>
            <a:r>
              <a:rPr lang="en-US" sz="2800" b="1" dirty="0"/>
              <a:t>the patient have any recognition or understanding of, or skills in, coping with his or her addictive or mental disorder in order to prevent relapse, continued use or continued problems such as suicidal behavior? </a:t>
            </a:r>
            <a:endParaRPr lang="en-US" sz="2800" b="1" dirty="0" smtClean="0"/>
          </a:p>
          <a:p>
            <a:r>
              <a:rPr lang="en-US" sz="2800" b="1" dirty="0" smtClean="0"/>
              <a:t>How </a:t>
            </a:r>
            <a:r>
              <a:rPr lang="en-US" sz="2800" b="1" dirty="0"/>
              <a:t>severe are the problems and further distress that may continue or reappear if the patient is not successfully engaged in treatment at this time? </a:t>
            </a:r>
          </a:p>
        </p:txBody>
      </p:sp>
      <p:sp>
        <p:nvSpPr>
          <p:cNvPr id="2" name="Title 1"/>
          <p:cNvSpPr>
            <a:spLocks noGrp="1"/>
          </p:cNvSpPr>
          <p:nvPr>
            <p:ph type="title"/>
          </p:nvPr>
        </p:nvSpPr>
        <p:spPr>
          <a:xfrm>
            <a:off x="228600" y="381000"/>
            <a:ext cx="8610600" cy="1143000"/>
          </a:xfrm>
        </p:spPr>
        <p:txBody>
          <a:bodyPr>
            <a:noAutofit/>
          </a:bodyPr>
          <a:lstStyle/>
          <a:p>
            <a:pPr algn="l"/>
            <a:r>
              <a:rPr lang="en-US" sz="3600" b="1" dirty="0">
                <a:solidFill>
                  <a:srgbClr val="FF0000"/>
                </a:solidFill>
                <a:latin typeface="Arial Black" pitchFamily="34" charset="0"/>
              </a:rPr>
              <a:t>Dimension </a:t>
            </a:r>
            <a:r>
              <a:rPr lang="en-US" sz="3600" b="1" dirty="0" smtClean="0">
                <a:solidFill>
                  <a:srgbClr val="FF0000"/>
                </a:solidFill>
                <a:latin typeface="Arial Black" pitchFamily="34" charset="0"/>
              </a:rPr>
              <a:t>5</a:t>
            </a:r>
            <a:r>
              <a:rPr lang="en-US" sz="3600" b="1" dirty="0" smtClean="0">
                <a:latin typeface="Arial Black" pitchFamily="34" charset="0"/>
              </a:rPr>
              <a:t> </a:t>
            </a:r>
            <a:br>
              <a:rPr lang="en-US" sz="3600" b="1" dirty="0" smtClean="0">
                <a:latin typeface="Arial Black" pitchFamily="34" charset="0"/>
              </a:rPr>
            </a:br>
            <a:r>
              <a:rPr lang="en-US" sz="3200" b="1" dirty="0" smtClean="0">
                <a:latin typeface="Arial Black" pitchFamily="34" charset="0"/>
              </a:rPr>
              <a:t>Relapse</a:t>
            </a:r>
            <a:r>
              <a:rPr lang="en-US" sz="3200" b="1" dirty="0">
                <a:latin typeface="Arial Black" pitchFamily="34" charset="0"/>
              </a:rPr>
              <a:t>, Continued Use or Continued Problem Potential</a:t>
            </a:r>
            <a:endParaRPr lang="en-US" sz="3200" dirty="0">
              <a:latin typeface="Arial Black" pitchFamily="34" charset="0"/>
            </a:endParaRPr>
          </a:p>
        </p:txBody>
      </p:sp>
    </p:spTree>
    <p:extLst>
      <p:ext uri="{BB962C8B-B14F-4D97-AF65-F5344CB8AC3E}">
        <p14:creationId xmlns:p14="http://schemas.microsoft.com/office/powerpoint/2010/main" val="3115841944"/>
      </p:ext>
    </p:extLst>
  </p:cSld>
  <p:clrMapOvr>
    <a:masterClrMapping/>
  </p:clrMapOvr>
  <p:transition spd="slow">
    <p:checke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534400" cy="5029200"/>
          </a:xfrm>
        </p:spPr>
        <p:txBody>
          <a:bodyPr>
            <a:noAutofit/>
          </a:bodyPr>
          <a:lstStyle/>
          <a:p>
            <a:r>
              <a:rPr lang="en-US" sz="2800" dirty="0"/>
              <a:t> How aware is the patient of relapse triggers, ways to </a:t>
            </a:r>
            <a:r>
              <a:rPr lang="en-US" sz="2800" b="1" dirty="0"/>
              <a:t>cope with cravings to use, and skills to control impulses to use or impulses to harm self or others? </a:t>
            </a:r>
            <a:endParaRPr lang="en-US" sz="2800" b="1" dirty="0" smtClean="0"/>
          </a:p>
          <a:p>
            <a:r>
              <a:rPr lang="en-US" sz="2800" b="1" dirty="0" smtClean="0"/>
              <a:t>What </a:t>
            </a:r>
            <a:r>
              <a:rPr lang="en-US" sz="2800" b="1" dirty="0"/>
              <a:t>is the patient’s ability to remain abstinent or psychiatrically stable, based on history? </a:t>
            </a:r>
            <a:endParaRPr lang="en-US" sz="2800" b="1" dirty="0" smtClean="0"/>
          </a:p>
          <a:p>
            <a:r>
              <a:rPr lang="en-US" sz="2800" b="1" dirty="0" smtClean="0"/>
              <a:t>What </a:t>
            </a:r>
            <a:r>
              <a:rPr lang="en-US" sz="2800" b="1" dirty="0"/>
              <a:t>is the patient’s current level of craving and how successfully can he or she resist using? </a:t>
            </a:r>
            <a:endParaRPr lang="en-US" sz="2800" b="1" dirty="0" smtClean="0"/>
          </a:p>
          <a:p>
            <a:r>
              <a:rPr lang="en-US" sz="2800" b="1" dirty="0" smtClean="0"/>
              <a:t>If </a:t>
            </a:r>
            <a:r>
              <a:rPr lang="en-US" sz="2800" b="1" dirty="0"/>
              <a:t>on psychotropic </a:t>
            </a:r>
            <a:r>
              <a:rPr lang="en-US" sz="2800" b="1" dirty="0" smtClean="0"/>
              <a:t>medications, is </a:t>
            </a:r>
            <a:r>
              <a:rPr lang="en-US" sz="2800" b="1" dirty="0"/>
              <a:t>the patient compliant? </a:t>
            </a:r>
            <a:endParaRPr lang="en-US" sz="2800" b="1" dirty="0" smtClean="0"/>
          </a:p>
          <a:p>
            <a:r>
              <a:rPr lang="en-US" sz="2800" b="1" dirty="0" smtClean="0"/>
              <a:t>If </a:t>
            </a:r>
            <a:r>
              <a:rPr lang="en-US" sz="2800" b="1" dirty="0"/>
              <a:t>the patient has another chronic disorder (e.g., diabetes), what is the history of compliance with treatment for that disorder?</a:t>
            </a: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196329403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305800" cy="5029200"/>
          </a:xfrm>
        </p:spPr>
        <p:txBody>
          <a:bodyPr>
            <a:normAutofit/>
          </a:bodyPr>
          <a:lstStyle/>
          <a:p>
            <a:r>
              <a:rPr lang="en-US" b="1" dirty="0"/>
              <a:t>Do any family members, significant others, living situations, or school or work situations pose a threat to the patient's safety or engagement in treatment? </a:t>
            </a:r>
            <a:endParaRPr lang="en-US" b="1" dirty="0" smtClean="0"/>
          </a:p>
          <a:p>
            <a:r>
              <a:rPr lang="en-US" b="1" dirty="0" smtClean="0"/>
              <a:t>Does </a:t>
            </a:r>
            <a:r>
              <a:rPr lang="en-US" b="1" dirty="0"/>
              <a:t>the patient have supportive friendships, financial resources, or educational or vocational resources that can increase the likelihood of successful treatment? </a:t>
            </a:r>
            <a:endParaRPr lang="en-US" b="1" dirty="0" smtClean="0"/>
          </a:p>
          <a:p>
            <a:r>
              <a:rPr lang="en-US" b="1" dirty="0" smtClean="0"/>
              <a:t>Are </a:t>
            </a:r>
            <a:r>
              <a:rPr lang="en-US" b="1" dirty="0"/>
              <a:t>there legal, vocational, social service agency or criminal justice mandates that may enhance the patient's motivation for engagement in treatment? </a:t>
            </a:r>
            <a:endParaRPr lang="en-US" b="1" dirty="0" smtClean="0"/>
          </a:p>
          <a:p>
            <a:r>
              <a:rPr lang="en-US" b="1" dirty="0" smtClean="0"/>
              <a:t>Are </a:t>
            </a:r>
            <a:r>
              <a:rPr lang="en-US" b="1" dirty="0"/>
              <a:t>there transportation, child care, housing, or employment issues that need to be clarified and addressed?</a:t>
            </a:r>
          </a:p>
        </p:txBody>
      </p:sp>
      <p:sp>
        <p:nvSpPr>
          <p:cNvPr id="2" name="Title 1"/>
          <p:cNvSpPr>
            <a:spLocks noGrp="1"/>
          </p:cNvSpPr>
          <p:nvPr>
            <p:ph type="title"/>
          </p:nvPr>
        </p:nvSpPr>
        <p:spPr/>
        <p:txBody>
          <a:bodyPr>
            <a:noAutofit/>
          </a:bodyPr>
          <a:lstStyle/>
          <a:p>
            <a:pPr algn="l"/>
            <a:r>
              <a:rPr lang="en-US" sz="3600" b="1" dirty="0">
                <a:solidFill>
                  <a:srgbClr val="FF0000"/>
                </a:solidFill>
                <a:latin typeface="Arial Black" pitchFamily="34" charset="0"/>
              </a:rPr>
              <a:t>Dimension </a:t>
            </a:r>
            <a:r>
              <a:rPr lang="en-US" sz="3600" b="1" dirty="0" smtClean="0">
                <a:solidFill>
                  <a:srgbClr val="FF0000"/>
                </a:solidFill>
                <a:latin typeface="Arial Black" pitchFamily="34" charset="0"/>
              </a:rPr>
              <a:t>6</a:t>
            </a:r>
            <a:r>
              <a:rPr lang="en-US" sz="3600" b="1" dirty="0" smtClean="0">
                <a:latin typeface="Arial Black" pitchFamily="34" charset="0"/>
              </a:rPr>
              <a:t/>
            </a:r>
            <a:br>
              <a:rPr lang="en-US" sz="3600" b="1" dirty="0" smtClean="0">
                <a:latin typeface="Arial Black" pitchFamily="34" charset="0"/>
              </a:rPr>
            </a:br>
            <a:r>
              <a:rPr lang="en-US" sz="3600" b="1" dirty="0" smtClean="0">
                <a:latin typeface="Arial Black" pitchFamily="34" charset="0"/>
              </a:rPr>
              <a:t>Recovery </a:t>
            </a:r>
            <a:r>
              <a:rPr lang="en-US" sz="3600" b="1" dirty="0">
                <a:latin typeface="Arial Black" pitchFamily="34" charset="0"/>
              </a:rPr>
              <a:t>Environment</a:t>
            </a:r>
            <a:endParaRPr lang="en-US" sz="3600" dirty="0">
              <a:latin typeface="Arial Black" pitchFamily="34" charset="0"/>
            </a:endParaRPr>
          </a:p>
        </p:txBody>
      </p:sp>
    </p:spTree>
    <p:extLst>
      <p:ext uri="{BB962C8B-B14F-4D97-AF65-F5344CB8AC3E}">
        <p14:creationId xmlns:p14="http://schemas.microsoft.com/office/powerpoint/2010/main" val="317720856"/>
      </p:ext>
    </p:extLst>
  </p:cSld>
  <p:clrMapOvr>
    <a:masterClrMapping/>
  </p:clrMapOvr>
  <p:transition spd="slow">
    <p:push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754563"/>
          </a:xfrm>
        </p:spPr>
        <p:txBody>
          <a:bodyPr>
            <a:normAutofit/>
          </a:bodyPr>
          <a:lstStyle/>
          <a:p>
            <a:r>
              <a:rPr lang="en-US" b="1" dirty="0" smtClean="0"/>
              <a:t>Medical services</a:t>
            </a:r>
            <a:endParaRPr lang="en-US" b="1" dirty="0"/>
          </a:p>
          <a:p>
            <a:r>
              <a:rPr lang="en-US" b="1" dirty="0"/>
              <a:t>HIV/AIDS </a:t>
            </a:r>
            <a:r>
              <a:rPr lang="en-US" b="1" dirty="0" smtClean="0"/>
              <a:t>services</a:t>
            </a:r>
            <a:endParaRPr lang="en-US" b="1" dirty="0"/>
          </a:p>
          <a:p>
            <a:r>
              <a:rPr lang="en-US" b="1" dirty="0"/>
              <a:t>Financial </a:t>
            </a:r>
            <a:r>
              <a:rPr lang="en-US" b="1" dirty="0" smtClean="0"/>
              <a:t>services</a:t>
            </a:r>
            <a:endParaRPr lang="en-US" b="1" dirty="0"/>
          </a:p>
          <a:p>
            <a:r>
              <a:rPr lang="en-US" b="1" dirty="0"/>
              <a:t>Family </a:t>
            </a:r>
            <a:r>
              <a:rPr lang="en-US" b="1" dirty="0" smtClean="0"/>
              <a:t>services</a:t>
            </a:r>
            <a:endParaRPr lang="en-US" b="1" dirty="0"/>
          </a:p>
          <a:p>
            <a:r>
              <a:rPr lang="en-US" b="1" dirty="0"/>
              <a:t>Vocational </a:t>
            </a:r>
            <a:r>
              <a:rPr lang="en-US" b="1" dirty="0" smtClean="0"/>
              <a:t>services</a:t>
            </a:r>
            <a:endParaRPr lang="en-US" b="1" dirty="0"/>
          </a:p>
          <a:p>
            <a:r>
              <a:rPr lang="en-US" b="1" dirty="0"/>
              <a:t>Mental health </a:t>
            </a:r>
            <a:r>
              <a:rPr lang="en-US" b="1" dirty="0" smtClean="0"/>
              <a:t>services</a:t>
            </a:r>
            <a:endParaRPr lang="en-US" b="1" dirty="0"/>
          </a:p>
          <a:p>
            <a:r>
              <a:rPr lang="en-US" b="1" dirty="0"/>
              <a:t>Educational </a:t>
            </a:r>
            <a:r>
              <a:rPr lang="en-US" b="1" dirty="0" smtClean="0"/>
              <a:t>services</a:t>
            </a:r>
            <a:endParaRPr lang="en-US" b="1" dirty="0"/>
          </a:p>
          <a:p>
            <a:r>
              <a:rPr lang="en-US" b="1" dirty="0"/>
              <a:t>Legal </a:t>
            </a:r>
            <a:r>
              <a:rPr lang="en-US" b="1" dirty="0" smtClean="0"/>
              <a:t>services</a:t>
            </a:r>
            <a:endParaRPr lang="en-US" b="1" dirty="0"/>
          </a:p>
          <a:p>
            <a:r>
              <a:rPr lang="en-US" b="1" dirty="0"/>
              <a:t>Childcare </a:t>
            </a:r>
            <a:r>
              <a:rPr lang="en-US" b="1" dirty="0" smtClean="0"/>
              <a:t>services</a:t>
            </a:r>
            <a:endParaRPr lang="en-US" b="1" dirty="0"/>
          </a:p>
          <a:p>
            <a:r>
              <a:rPr lang="en-US" b="1" dirty="0"/>
              <a:t>Housing/transportation </a:t>
            </a:r>
            <a:r>
              <a:rPr lang="en-US" b="1" dirty="0" smtClean="0"/>
              <a:t>services</a:t>
            </a:r>
            <a:endParaRPr lang="en-US" b="1" dirty="0"/>
          </a:p>
          <a:p>
            <a:endParaRPr lang="en-US" dirty="0"/>
          </a:p>
        </p:txBody>
      </p:sp>
      <p:sp>
        <p:nvSpPr>
          <p:cNvPr id="2" name="Title 1"/>
          <p:cNvSpPr>
            <a:spLocks noGrp="1"/>
          </p:cNvSpPr>
          <p:nvPr>
            <p:ph type="title"/>
          </p:nvPr>
        </p:nvSpPr>
        <p:spPr>
          <a:xfrm>
            <a:off x="304800" y="304800"/>
            <a:ext cx="8229600" cy="1828800"/>
          </a:xfrm>
        </p:spPr>
        <p:txBody>
          <a:bodyPr>
            <a:noAutofit/>
          </a:bodyPr>
          <a:lstStyle/>
          <a:p>
            <a:r>
              <a:rPr lang="en-US" sz="2800" b="1" dirty="0" smtClean="0"/>
              <a:t>Substance </a:t>
            </a:r>
            <a:r>
              <a:rPr lang="en-US" sz="2800" b="1" dirty="0"/>
              <a:t>abuse services are also most effective when combined with services that aid an addict in managing other aspects of his or her life. These services include:</a:t>
            </a:r>
            <a:br>
              <a:rPr lang="en-US" sz="2800" b="1" dirty="0"/>
            </a:br>
            <a:endParaRPr lang="en-US" sz="2800" b="1" dirty="0"/>
          </a:p>
        </p:txBody>
      </p:sp>
    </p:spTree>
    <p:extLst>
      <p:ext uri="{BB962C8B-B14F-4D97-AF65-F5344CB8AC3E}">
        <p14:creationId xmlns:p14="http://schemas.microsoft.com/office/powerpoint/2010/main" val="1652526734"/>
      </p:ext>
    </p:extLst>
  </p:cSld>
  <p:clrMapOvr>
    <a:masterClrMapping/>
  </p:clrMapOvr>
  <p:transition spd="slow">
    <p:wheel spokes="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62200"/>
            <a:ext cx="7408333" cy="3763963"/>
          </a:xfrm>
        </p:spPr>
        <p:txBody>
          <a:bodyPr>
            <a:normAutofit/>
          </a:bodyPr>
          <a:lstStyle/>
          <a:p>
            <a:r>
              <a:rPr lang="en-US" sz="3200" b="1" dirty="0"/>
              <a:t>One of the reasons that so many different choices are available is because there is no one particular method that works for everyone. </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1443148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776412"/>
            <a:ext cx="7086600" cy="4349751"/>
          </a:xfrm>
        </p:spPr>
        <p:txBody>
          <a:bodyPr>
            <a:noAutofit/>
          </a:bodyPr>
          <a:lstStyle/>
          <a:p>
            <a:pPr algn="ctr"/>
            <a:r>
              <a:rPr lang="en-US" sz="7200" dirty="0" smtClean="0">
                <a:latin typeface="Forte" pitchFamily="66" charset="0"/>
              </a:rPr>
              <a:t>THANK YOU FOR LISTENING!!!</a:t>
            </a:r>
            <a:endParaRPr lang="en-US" sz="7200" dirty="0">
              <a:latin typeface="Forte" pitchFamily="66" charset="0"/>
            </a:endParaRPr>
          </a:p>
        </p:txBody>
      </p:sp>
      <p:sp>
        <p:nvSpPr>
          <p:cNvPr id="7" name="Title 6"/>
          <p:cNvSpPr>
            <a:spLocks noGrp="1"/>
          </p:cNvSpPr>
          <p:nvPr>
            <p:ph type="title"/>
          </p:nvPr>
        </p:nvSpPr>
        <p:spPr/>
        <p:txBody>
          <a:bodyPr/>
          <a:lstStyle/>
          <a:p>
            <a:endParaRPr lang="en-US"/>
          </a:p>
        </p:txBody>
      </p:sp>
      <p:sp>
        <p:nvSpPr>
          <p:cNvPr id="5" name="Content Placeholder 4"/>
          <p:cNvSpPr>
            <a:spLocks noGrp="1"/>
          </p:cNvSpPr>
          <p:nvPr>
            <p:ph sz="quarter" idx="4294967295"/>
          </p:nvPr>
        </p:nvSpPr>
        <p:spPr>
          <a:xfrm>
            <a:off x="5321300" y="2679700"/>
            <a:ext cx="3822700" cy="3446463"/>
          </a:xfrm>
        </p:spPr>
        <p:txBody>
          <a:bodyPr/>
          <a:lstStyle/>
          <a:p>
            <a:endParaRPr lang="en-US"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604684"/>
            <a:ext cx="2209800" cy="312420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97385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5029200"/>
          </a:xfrm>
        </p:spPr>
        <p:txBody>
          <a:bodyPr>
            <a:noAutofit/>
          </a:bodyPr>
          <a:lstStyle/>
          <a:p>
            <a:pPr marL="0" indent="0" fontAlgn="base">
              <a:buNone/>
            </a:pPr>
            <a:r>
              <a:rPr lang="en-US" sz="2800" b="1" dirty="0" smtClean="0"/>
              <a:t>Based </a:t>
            </a:r>
            <a:r>
              <a:rPr lang="en-US" sz="2800" b="1" dirty="0"/>
              <a:t>on scientific research since the mid-1970s, the following key principles should form the basis of any effective treatment program</a:t>
            </a:r>
            <a:r>
              <a:rPr lang="en-US" sz="2800" b="1" dirty="0" smtClean="0"/>
              <a:t>:</a:t>
            </a:r>
            <a:endParaRPr lang="en-US" sz="2800" b="1" dirty="0"/>
          </a:p>
          <a:p>
            <a:pPr fontAlgn="base"/>
            <a:r>
              <a:rPr lang="en-US" sz="2800" b="1" dirty="0"/>
              <a:t>Addiction is a complex but treatable disease that affects brain function and </a:t>
            </a:r>
            <a:r>
              <a:rPr lang="en-US" sz="2800" b="1" dirty="0" smtClean="0"/>
              <a:t>behavior</a:t>
            </a:r>
            <a:endParaRPr lang="en-US" sz="2800" b="1" dirty="0"/>
          </a:p>
          <a:p>
            <a:pPr fontAlgn="base"/>
            <a:r>
              <a:rPr lang="en-US" sz="2800" b="1" dirty="0"/>
              <a:t>No single treatment is right for </a:t>
            </a:r>
            <a:r>
              <a:rPr lang="en-US" sz="2800" b="1" dirty="0" smtClean="0"/>
              <a:t>everyone</a:t>
            </a:r>
            <a:endParaRPr lang="en-US" sz="2800" b="1" dirty="0"/>
          </a:p>
          <a:p>
            <a:pPr fontAlgn="base"/>
            <a:r>
              <a:rPr lang="en-US" sz="2800" b="1" dirty="0"/>
              <a:t>People need to have quick access to </a:t>
            </a:r>
            <a:r>
              <a:rPr lang="en-US" sz="2800" b="1" dirty="0" smtClean="0"/>
              <a:t>treatment</a:t>
            </a:r>
            <a:endParaRPr lang="en-US" sz="2800" b="1" dirty="0"/>
          </a:p>
          <a:p>
            <a:pPr fontAlgn="base"/>
            <a:r>
              <a:rPr lang="en-US" sz="2800" b="1" dirty="0"/>
              <a:t>Effective treatment addresses all of the patient’s needs, not just his or her drug </a:t>
            </a:r>
            <a:r>
              <a:rPr lang="en-US" sz="2800" b="1" dirty="0" smtClean="0"/>
              <a:t>use</a:t>
            </a:r>
            <a:endParaRPr lang="en-US" sz="2800" b="1" dirty="0"/>
          </a:p>
          <a:p>
            <a:pPr fontAlgn="base"/>
            <a:r>
              <a:rPr lang="en-US" sz="2800" b="1" dirty="0"/>
              <a:t>Staying in treatment long enough is </a:t>
            </a:r>
            <a:r>
              <a:rPr lang="en-US" sz="2800" b="1" dirty="0" smtClean="0"/>
              <a:t>critical</a:t>
            </a:r>
            <a:endParaRPr lang="en-US" sz="2800" b="1" dirty="0"/>
          </a:p>
          <a:p>
            <a:endParaRPr lang="en-US" sz="2800" dirty="0"/>
          </a:p>
        </p:txBody>
      </p:sp>
      <p:sp>
        <p:nvSpPr>
          <p:cNvPr id="2" name="Title 1"/>
          <p:cNvSpPr>
            <a:spLocks noGrp="1"/>
          </p:cNvSpPr>
          <p:nvPr>
            <p:ph type="title"/>
          </p:nvPr>
        </p:nvSpPr>
        <p:spPr>
          <a:xfrm>
            <a:off x="457200" y="609600"/>
            <a:ext cx="8229600" cy="1143000"/>
          </a:xfrm>
        </p:spPr>
        <p:txBody>
          <a:bodyPr>
            <a:noAutofit/>
          </a:bodyPr>
          <a:lstStyle/>
          <a:p>
            <a:r>
              <a:rPr lang="en-US" sz="3600" b="1" dirty="0" smtClean="0">
                <a:latin typeface="Arial Black" pitchFamily="34" charset="0"/>
              </a:rPr>
              <a:t>Principles of Effective Treatment</a:t>
            </a:r>
            <a:br>
              <a:rPr lang="en-US" sz="3600" b="1" dirty="0" smtClean="0">
                <a:latin typeface="Arial Black" pitchFamily="34" charset="0"/>
              </a:rPr>
            </a:br>
            <a:endParaRPr lang="en-US" sz="3600" dirty="0">
              <a:latin typeface="Arial Black" pitchFamily="34" charset="0"/>
            </a:endParaRPr>
          </a:p>
        </p:txBody>
      </p:sp>
    </p:spTree>
    <p:extLst>
      <p:ext uri="{BB962C8B-B14F-4D97-AF65-F5344CB8AC3E}">
        <p14:creationId xmlns:p14="http://schemas.microsoft.com/office/powerpoint/2010/main" val="4129718939"/>
      </p:ext>
    </p:extLst>
  </p:cSld>
  <p:clrMapOvr>
    <a:masterClrMapping/>
  </p:clrMapOvr>
  <mc:AlternateContent xmlns:mc="http://schemas.openxmlformats.org/markup-compatibility/2006" xmlns:p14="http://schemas.microsoft.com/office/powerpoint/2010/main">
    <mc:Choice Requires="p14">
      <p:transition spd="slow" p14:dur="125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953000"/>
          </a:xfrm>
        </p:spPr>
        <p:txBody>
          <a:bodyPr>
            <a:noAutofit/>
          </a:bodyPr>
          <a:lstStyle/>
          <a:p>
            <a:pPr fontAlgn="base"/>
            <a:r>
              <a:rPr lang="en-US" sz="2800" b="1" dirty="0"/>
              <a:t>Counseling and other behavioral therapies are the most commonly used forms of </a:t>
            </a:r>
            <a:r>
              <a:rPr lang="en-US" sz="2800" b="1" dirty="0" smtClean="0"/>
              <a:t>treatment</a:t>
            </a:r>
            <a:endParaRPr lang="en-US" sz="2800" b="1" dirty="0"/>
          </a:p>
          <a:p>
            <a:pPr fontAlgn="base"/>
            <a:r>
              <a:rPr lang="en-US" sz="2800" b="1" dirty="0"/>
              <a:t>Medications are often an important part of treatment, especially when combined with behavioral </a:t>
            </a:r>
            <a:r>
              <a:rPr lang="en-US" sz="2800" b="1" dirty="0" smtClean="0"/>
              <a:t>therapies</a:t>
            </a:r>
            <a:endParaRPr lang="en-US" sz="2800" b="1" dirty="0"/>
          </a:p>
          <a:p>
            <a:pPr fontAlgn="base"/>
            <a:r>
              <a:rPr lang="en-US" sz="2800" b="1" dirty="0"/>
              <a:t>Treatment plans must be reviewed often and modified to fit the patient’s changing </a:t>
            </a:r>
            <a:r>
              <a:rPr lang="en-US" sz="2800" b="1" dirty="0" smtClean="0"/>
              <a:t>needs</a:t>
            </a:r>
            <a:endParaRPr lang="en-US" sz="2800" b="1" dirty="0"/>
          </a:p>
          <a:p>
            <a:pPr fontAlgn="base"/>
            <a:r>
              <a:rPr lang="en-US" sz="2800" b="1" dirty="0"/>
              <a:t>Treatment should address other possible mental </a:t>
            </a:r>
            <a:r>
              <a:rPr lang="en-US" sz="2800" b="1" dirty="0" smtClean="0"/>
              <a:t>disorders</a:t>
            </a:r>
            <a:endParaRPr lang="en-US" sz="2800" b="1" dirty="0"/>
          </a:p>
          <a:p>
            <a:pPr fontAlgn="base"/>
            <a:r>
              <a:rPr lang="en-US" sz="2800" b="1" dirty="0"/>
              <a:t>Medically assisted detoxification is only the first stage of </a:t>
            </a:r>
            <a:r>
              <a:rPr lang="en-US" sz="2800" b="1" dirty="0" smtClean="0"/>
              <a:t>treatment</a:t>
            </a:r>
            <a:endParaRPr lang="en-US" sz="2800" b="1" dirty="0"/>
          </a:p>
          <a:p>
            <a:endParaRPr lang="en-US" sz="2800" dirty="0"/>
          </a:p>
        </p:txBody>
      </p:sp>
      <p:sp>
        <p:nvSpPr>
          <p:cNvPr id="2" name="Title 1"/>
          <p:cNvSpPr>
            <a:spLocks noGrp="1"/>
          </p:cNvSpPr>
          <p:nvPr>
            <p:ph type="title"/>
          </p:nvPr>
        </p:nvSpPr>
        <p:spPr>
          <a:xfrm>
            <a:off x="457200" y="457200"/>
            <a:ext cx="8229600" cy="1143000"/>
          </a:xfrm>
        </p:spPr>
        <p:txBody>
          <a:bodyPr>
            <a:noAutofit/>
          </a:bodyPr>
          <a:lstStyle/>
          <a:p>
            <a:r>
              <a:rPr lang="en-US" sz="3600" b="1" dirty="0">
                <a:latin typeface="Arial Black" pitchFamily="34" charset="0"/>
              </a:rPr>
              <a:t>Principles of Effective Treatment</a:t>
            </a:r>
            <a:endParaRPr lang="en-US" sz="3600" dirty="0"/>
          </a:p>
        </p:txBody>
      </p:sp>
    </p:spTree>
    <p:extLst>
      <p:ext uri="{BB962C8B-B14F-4D97-AF65-F5344CB8AC3E}">
        <p14:creationId xmlns:p14="http://schemas.microsoft.com/office/powerpoint/2010/main" val="2113984954"/>
      </p:ext>
    </p:extLst>
  </p:cSld>
  <p:clrMapOvr>
    <a:masterClrMapping/>
  </p:clrMapOvr>
  <mc:AlternateContent xmlns:mc="http://schemas.openxmlformats.org/markup-compatibility/2006" xmlns:p14="http://schemas.microsoft.com/office/powerpoint/2010/main">
    <mc:Choice Requires="p14">
      <p:transition spd="slow" p14:dur="125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343400"/>
          </a:xfrm>
        </p:spPr>
        <p:txBody>
          <a:bodyPr>
            <a:normAutofit/>
          </a:bodyPr>
          <a:lstStyle/>
          <a:p>
            <a:pPr fontAlgn="base"/>
            <a:r>
              <a:rPr lang="en-US" b="1" dirty="0"/>
              <a:t>Treatment doesn't need to be voluntary to be </a:t>
            </a:r>
            <a:r>
              <a:rPr lang="en-US" b="1" dirty="0" smtClean="0"/>
              <a:t>effective</a:t>
            </a:r>
            <a:endParaRPr lang="en-US" b="1" dirty="0"/>
          </a:p>
          <a:p>
            <a:pPr fontAlgn="base"/>
            <a:r>
              <a:rPr lang="en-US" b="1" dirty="0"/>
              <a:t>Drug use during treatment must be monitored </a:t>
            </a:r>
            <a:r>
              <a:rPr lang="en-US" b="1" dirty="0" smtClean="0"/>
              <a:t>continuously</a:t>
            </a:r>
            <a:endParaRPr lang="en-US" b="1" dirty="0"/>
          </a:p>
          <a:p>
            <a:pPr fontAlgn="base"/>
            <a:r>
              <a:rPr lang="en-US" b="1" dirty="0"/>
              <a:t>Treatment programs should test patients for HIV/AIDS, hepatitis B and C, tuberculosis, and other infectious diseases as well as teach them about steps they can take to reduce their risk of these illnesses</a:t>
            </a:r>
            <a:r>
              <a:rPr lang="en-US" dirty="0"/>
              <a:t>.</a:t>
            </a:r>
          </a:p>
          <a:p>
            <a:endParaRPr lang="en-US" dirty="0"/>
          </a:p>
        </p:txBody>
      </p:sp>
      <p:sp>
        <p:nvSpPr>
          <p:cNvPr id="2" name="Title 1"/>
          <p:cNvSpPr>
            <a:spLocks noGrp="1"/>
          </p:cNvSpPr>
          <p:nvPr>
            <p:ph type="title"/>
          </p:nvPr>
        </p:nvSpPr>
        <p:spPr>
          <a:xfrm>
            <a:off x="457200" y="457200"/>
            <a:ext cx="8229600" cy="1143000"/>
          </a:xfrm>
        </p:spPr>
        <p:txBody>
          <a:bodyPr>
            <a:noAutofit/>
          </a:bodyPr>
          <a:lstStyle/>
          <a:p>
            <a:r>
              <a:rPr lang="en-US" sz="3600" b="1" dirty="0">
                <a:latin typeface="Arial Black" pitchFamily="34" charset="0"/>
              </a:rPr>
              <a:t>Principles of Effective Treatment</a:t>
            </a:r>
            <a:endParaRPr lang="en-US" sz="3600" dirty="0"/>
          </a:p>
        </p:txBody>
      </p:sp>
    </p:spTree>
    <p:extLst>
      <p:ext uri="{BB962C8B-B14F-4D97-AF65-F5344CB8AC3E}">
        <p14:creationId xmlns:p14="http://schemas.microsoft.com/office/powerpoint/2010/main" val="967796020"/>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51037"/>
            <a:ext cx="8229600" cy="4525963"/>
          </a:xfrm>
        </p:spPr>
        <p:txBody>
          <a:bodyPr/>
          <a:lstStyle/>
          <a:p>
            <a:r>
              <a:rPr lang="en-US" sz="2800" b="1" dirty="0" smtClean="0"/>
              <a:t>Long Term In-Patient or Residential Program</a:t>
            </a:r>
          </a:p>
          <a:p>
            <a:r>
              <a:rPr lang="en-US" sz="2800" b="1" dirty="0" smtClean="0"/>
              <a:t>Short Term Residential Program</a:t>
            </a:r>
          </a:p>
          <a:p>
            <a:r>
              <a:rPr lang="en-US" sz="2800" b="1" dirty="0" smtClean="0"/>
              <a:t>Out-Patient Program</a:t>
            </a:r>
          </a:p>
          <a:p>
            <a:r>
              <a:rPr lang="en-US" sz="2800" b="1" dirty="0" smtClean="0"/>
              <a:t>After-Care Program</a:t>
            </a:r>
          </a:p>
          <a:p>
            <a:endParaRPr lang="en-US" dirty="0"/>
          </a:p>
        </p:txBody>
      </p:sp>
      <p:sp>
        <p:nvSpPr>
          <p:cNvPr id="2" name="Title 1"/>
          <p:cNvSpPr>
            <a:spLocks noGrp="1"/>
          </p:cNvSpPr>
          <p:nvPr>
            <p:ph type="title"/>
          </p:nvPr>
        </p:nvSpPr>
        <p:spPr/>
        <p:txBody>
          <a:bodyPr>
            <a:normAutofit/>
          </a:bodyPr>
          <a:lstStyle/>
          <a:p>
            <a:r>
              <a:rPr lang="en-US" sz="3600" dirty="0" smtClean="0">
                <a:latin typeface="Arial Black" pitchFamily="34" charset="0"/>
              </a:rPr>
              <a:t>Types of Treatment Program</a:t>
            </a:r>
            <a:endParaRPr lang="en-US" sz="3600" dirty="0">
              <a:latin typeface="Arial Black" pitchFamily="34" charset="0"/>
            </a:endParaRPr>
          </a:p>
        </p:txBody>
      </p:sp>
    </p:spTree>
    <p:extLst>
      <p:ext uri="{BB962C8B-B14F-4D97-AF65-F5344CB8AC3E}">
        <p14:creationId xmlns:p14="http://schemas.microsoft.com/office/powerpoint/2010/main" val="2475223211"/>
      </p:ext>
    </p:extLst>
  </p:cSld>
  <p:clrMapOvr>
    <a:masterClrMapping/>
  </p:clrMapOvr>
  <mc:AlternateContent xmlns:mc="http://schemas.openxmlformats.org/markup-compatibility/2006" xmlns:p14="http://schemas.microsoft.com/office/powerpoint/2010/main">
    <mc:Choice Requires="p14">
      <p:transition spd="slow" p14:dur="1250">
        <p14:window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540</TotalTime>
  <Words>2410</Words>
  <Application>Microsoft Office PowerPoint</Application>
  <PresentationFormat>On-screen Show (4:3)</PresentationFormat>
  <Paragraphs>336</Paragraphs>
  <Slides>55</Slides>
  <Notes>3</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Waveform</vt:lpstr>
      <vt:lpstr>TREATMENT PLANING</vt:lpstr>
      <vt:lpstr>Drug Addiction/ Substance Dependent  </vt:lpstr>
      <vt:lpstr>Is addiction treatable? </vt:lpstr>
      <vt:lpstr>TREATMENT</vt:lpstr>
      <vt:lpstr>Goal of Treatment</vt:lpstr>
      <vt:lpstr>Principles of Effective Treatment </vt:lpstr>
      <vt:lpstr>Principles of Effective Treatment</vt:lpstr>
      <vt:lpstr>Principles of Effective Treatment</vt:lpstr>
      <vt:lpstr>Types of Treatment Program</vt:lpstr>
      <vt:lpstr>Residential</vt:lpstr>
      <vt:lpstr>Shorter-term residential treatment</vt:lpstr>
      <vt:lpstr>Out-Patient Program</vt:lpstr>
      <vt:lpstr>Recovery housing</vt:lpstr>
      <vt:lpstr>How is drug addiction treated? </vt:lpstr>
      <vt:lpstr>How are medications used in drug addiction treatment? </vt:lpstr>
      <vt:lpstr>Detoxification</vt:lpstr>
      <vt:lpstr>Detoxification</vt:lpstr>
      <vt:lpstr>Detoxification</vt:lpstr>
      <vt:lpstr>Detoxification</vt:lpstr>
      <vt:lpstr>Detoxification</vt:lpstr>
      <vt:lpstr>Detoxification</vt:lpstr>
      <vt:lpstr>PowerPoint Presentation</vt:lpstr>
      <vt:lpstr> Opioids:</vt:lpstr>
      <vt:lpstr>Tobacco:</vt:lpstr>
      <vt:lpstr>Alcohol: </vt:lpstr>
      <vt:lpstr>Alcohol: </vt:lpstr>
      <vt:lpstr>Alcohol:</vt:lpstr>
      <vt:lpstr>How are behavioral therapies used to treat drug addiction? </vt:lpstr>
      <vt:lpstr>Types of behavioral therapy</vt:lpstr>
      <vt:lpstr>Behavioral Treatment</vt:lpstr>
      <vt:lpstr>Behavioral Treatment</vt:lpstr>
      <vt:lpstr>Behavioral Treatment </vt:lpstr>
      <vt:lpstr>Family Systems Therapy</vt:lpstr>
      <vt:lpstr>Group Therapy</vt:lpstr>
      <vt:lpstr>Group Therapy</vt:lpstr>
      <vt:lpstr>Therapeutic communities</vt:lpstr>
      <vt:lpstr> Faith Based Addiction Treatment</vt:lpstr>
      <vt:lpstr>STAGES OF CHANGE</vt:lpstr>
      <vt:lpstr>STAGES OF CHANGE</vt:lpstr>
      <vt:lpstr>STAGES OF CHANGE</vt:lpstr>
      <vt:lpstr>STAGES OF CHANGE</vt:lpstr>
      <vt:lpstr>STAGES OF CHANGE</vt:lpstr>
      <vt:lpstr>Six Dimension of ASAM Criteria</vt:lpstr>
      <vt:lpstr>PowerPoint Presentation</vt:lpstr>
      <vt:lpstr>Dimension 1  Acute Intoxication and/or Withdrawal Potential</vt:lpstr>
      <vt:lpstr>Dimension 2  Biomedical Conditions and Complications</vt:lpstr>
      <vt:lpstr>Dimension 3  Emotional, Behavioral or Cognitive Conditions and Complications </vt:lpstr>
      <vt:lpstr>Dimension 3  Emotional, Behavioral or Cognitive Conditions and Complications</vt:lpstr>
      <vt:lpstr>Dimension 4  Readiness to Change</vt:lpstr>
      <vt:lpstr>Dimension 5  Relapse, Continued Use or Continued Problem Potential</vt:lpstr>
      <vt:lpstr>PowerPoint Presentation</vt:lpstr>
      <vt:lpstr>Dimension 6 Recovery Environment</vt:lpstr>
      <vt:lpstr>Substance abuse services are also most effective when combined with services that aid an addict in managing other aspects of his or her life. These services include: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CALASIAO RHU</cp:lastModifiedBy>
  <cp:revision>140</cp:revision>
  <dcterms:created xsi:type="dcterms:W3CDTF">2016-10-08T00:03:57Z</dcterms:created>
  <dcterms:modified xsi:type="dcterms:W3CDTF">2016-11-02T22:44:23Z</dcterms:modified>
</cp:coreProperties>
</file>