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89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6A52ED7-3E09-44D1-AFC4-B531E0A1EED4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1289F83-D20E-4D3A-A439-FD61AC00FA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52ED7-3E09-44D1-AFC4-B531E0A1EED4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89F83-D20E-4D3A-A439-FD61AC00FA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52ED7-3E09-44D1-AFC4-B531E0A1EED4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89F83-D20E-4D3A-A439-FD61AC00FA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6A52ED7-3E09-44D1-AFC4-B531E0A1EED4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89F83-D20E-4D3A-A439-FD61AC00FA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6A52ED7-3E09-44D1-AFC4-B531E0A1EED4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1289F83-D20E-4D3A-A439-FD61AC00FAA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6A52ED7-3E09-44D1-AFC4-B531E0A1EED4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1289F83-D20E-4D3A-A439-FD61AC00FA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6A52ED7-3E09-44D1-AFC4-B531E0A1EED4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1289F83-D20E-4D3A-A439-FD61AC00FA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52ED7-3E09-44D1-AFC4-B531E0A1EED4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89F83-D20E-4D3A-A439-FD61AC00FA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6A52ED7-3E09-44D1-AFC4-B531E0A1EED4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1289F83-D20E-4D3A-A439-FD61AC00FA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6A52ED7-3E09-44D1-AFC4-B531E0A1EED4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1289F83-D20E-4D3A-A439-FD61AC00FA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6A52ED7-3E09-44D1-AFC4-B531E0A1EED4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1289F83-D20E-4D3A-A439-FD61AC00FA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6A52ED7-3E09-44D1-AFC4-B531E0A1EED4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1289F83-D20E-4D3A-A439-FD61AC00FA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495800"/>
            <a:ext cx="4419600" cy="114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Maria Teresa Vila-</a:t>
            </a:r>
            <a:r>
              <a:rPr lang="en-US" sz="2000" dirty="0" err="1" smtClean="0"/>
              <a:t>Calpito</a:t>
            </a:r>
            <a:r>
              <a:rPr lang="en-US" sz="2000" dirty="0" smtClean="0"/>
              <a:t>, RSW</a:t>
            </a:r>
          </a:p>
          <a:p>
            <a:r>
              <a:rPr lang="en-US" sz="2000" dirty="0" smtClean="0"/>
              <a:t>Social Welfare Officer II</a:t>
            </a:r>
            <a:endParaRPr 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61988"/>
            <a:ext cx="8550275" cy="1038225"/>
          </a:xfrm>
        </p:spPr>
        <p:txBody>
          <a:bodyPr/>
          <a:lstStyle/>
          <a:p>
            <a:r>
              <a:rPr lang="en-GB" b="1" dirty="0" smtClean="0"/>
              <a:t>Documentation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PH" sz="2800" b="1" dirty="0" smtClean="0"/>
              <a:t>Document all services delivered to your client</a:t>
            </a:r>
          </a:p>
          <a:p>
            <a:pPr>
              <a:lnSpc>
                <a:spcPct val="90000"/>
              </a:lnSpc>
            </a:pPr>
            <a:r>
              <a:rPr lang="en-PH" sz="2800" b="1" dirty="0" smtClean="0"/>
              <a:t>Document activities conducted</a:t>
            </a:r>
          </a:p>
          <a:p>
            <a:pPr>
              <a:lnSpc>
                <a:spcPct val="90000"/>
              </a:lnSpc>
            </a:pPr>
            <a:endParaRPr lang="en-PH" sz="2800" b="1" dirty="0" smtClean="0"/>
          </a:p>
          <a:p>
            <a:pPr>
              <a:lnSpc>
                <a:spcPct val="90000"/>
              </a:lnSpc>
              <a:buNone/>
            </a:pPr>
            <a:endParaRPr lang="en-PH" sz="2800" b="1" dirty="0" smtClean="0"/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PH" sz="2800" b="1" dirty="0" smtClean="0"/>
              <a:t> Documentation provides a written account of activities /services as they happen</a:t>
            </a:r>
          </a:p>
          <a:p>
            <a:pPr>
              <a:lnSpc>
                <a:spcPct val="90000"/>
              </a:lnSpc>
              <a:buNone/>
            </a:pPr>
            <a:endParaRPr lang="en-PH" sz="2800" b="1" dirty="0" smtClean="0"/>
          </a:p>
          <a:p>
            <a:pPr>
              <a:lnSpc>
                <a:spcPct val="90000"/>
              </a:lnSpc>
              <a:buNone/>
            </a:pPr>
            <a:endParaRPr lang="en-PH" sz="2800" b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PH" sz="2800" b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8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PH" b="1" dirty="0" smtClean="0"/>
              <a:t>Evaluation &amp; Termination</a:t>
            </a:r>
            <a:endParaRPr lang="en-GB" b="1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en-PH" b="1" dirty="0" smtClean="0"/>
              <a:t>Evaluation – measures the degree of changes in the client and the effectiveness of the interventions</a:t>
            </a:r>
          </a:p>
          <a:p>
            <a:r>
              <a:rPr lang="en-PH" b="1" dirty="0" smtClean="0"/>
              <a:t>Termination – </a:t>
            </a:r>
            <a:r>
              <a:rPr lang="en-PH" b="1" dirty="0" err="1" smtClean="0"/>
              <a:t>Counselor</a:t>
            </a:r>
            <a:r>
              <a:rPr lang="en-PH" b="1" dirty="0" smtClean="0"/>
              <a:t> guides concluding activities of the process of ending  the helping relationship; resumption of service may occur in the future if need arises</a:t>
            </a:r>
            <a:endParaRPr lang="en-GB" b="1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257800" y="1752600"/>
            <a:ext cx="3886200" cy="4648200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n-PH" sz="2400" dirty="0" smtClean="0">
                <a:solidFill>
                  <a:srgbClr val="FF0000"/>
                </a:solidFill>
                <a:latin typeface="Arial Rounded MT Bold" pitchFamily="34" charset="0"/>
              </a:rPr>
              <a:t>Micro</a:t>
            </a:r>
            <a:r>
              <a:rPr lang="en-PH" sz="2400" dirty="0" smtClean="0">
                <a:latin typeface="Arial Rounded MT Bold" pitchFamily="34" charset="0"/>
              </a:rPr>
              <a:t> level, where the focus is on the </a:t>
            </a:r>
            <a:r>
              <a:rPr lang="en-PH" sz="2400" dirty="0" smtClean="0">
                <a:solidFill>
                  <a:srgbClr val="FF0000"/>
                </a:solidFill>
                <a:latin typeface="Arial Rounded MT Bold" pitchFamily="34" charset="0"/>
              </a:rPr>
              <a:t>individual client’</a:t>
            </a:r>
            <a:r>
              <a:rPr lang="en-PH" sz="2400" dirty="0" smtClean="0">
                <a:latin typeface="Arial Rounded MT Bold" pitchFamily="34" charset="0"/>
              </a:rPr>
              <a:t>s personality, motivation, feelings and other personal characteristics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endParaRPr lang="en-PH" sz="2400" dirty="0" smtClean="0">
              <a:latin typeface="Arial Rounded MT Bold" pitchFamily="34" charset="0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en-PH" sz="2400" dirty="0" err="1" smtClean="0">
                <a:solidFill>
                  <a:srgbClr val="FF0000"/>
                </a:solidFill>
                <a:latin typeface="Arial Rounded MT Bold" pitchFamily="34" charset="0"/>
              </a:rPr>
              <a:t>Meso</a:t>
            </a:r>
            <a:r>
              <a:rPr lang="en-PH" sz="2400" dirty="0" smtClean="0">
                <a:latin typeface="Arial Rounded MT Bold" pitchFamily="34" charset="0"/>
              </a:rPr>
              <a:t> level, where the focus is on the context immediately surrounding the client e.g. </a:t>
            </a:r>
            <a:r>
              <a:rPr lang="en-PH" sz="2400" dirty="0" smtClean="0">
                <a:solidFill>
                  <a:srgbClr val="FF0000"/>
                </a:solidFill>
                <a:latin typeface="Arial Rounded MT Bold" pitchFamily="34" charset="0"/>
              </a:rPr>
              <a:t>family, church/peer group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endParaRPr lang="en-PH" sz="2400" dirty="0" smtClean="0">
              <a:latin typeface="Arial Rounded MT Bold" pitchFamily="34" charset="0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en-PH" sz="2400" dirty="0" smtClean="0">
                <a:solidFill>
                  <a:srgbClr val="FF0000"/>
                </a:solidFill>
                <a:latin typeface="Arial Rounded MT Bold" pitchFamily="34" charset="0"/>
              </a:rPr>
              <a:t>Macro</a:t>
            </a:r>
            <a:r>
              <a:rPr lang="en-PH" sz="2400" dirty="0" smtClean="0">
                <a:latin typeface="Arial Rounded MT Bold" pitchFamily="34" charset="0"/>
              </a:rPr>
              <a:t> level, where the focus is on the </a:t>
            </a:r>
            <a:r>
              <a:rPr lang="en-PH" sz="2400" dirty="0" smtClean="0">
                <a:solidFill>
                  <a:srgbClr val="FF0000"/>
                </a:solidFill>
                <a:latin typeface="Arial Rounded MT Bold" pitchFamily="34" charset="0"/>
              </a:rPr>
              <a:t>larger society</a:t>
            </a:r>
            <a:r>
              <a:rPr lang="en-PH" sz="2400" dirty="0" smtClean="0">
                <a:latin typeface="Arial Rounded MT Bold" pitchFamily="34" charset="0"/>
              </a:rPr>
              <a:t>’s characteristics &amp; the way the client experiences these or the way these are brought to bear on the client’s situation e.g. </a:t>
            </a:r>
            <a:r>
              <a:rPr lang="en-PH" sz="2400" dirty="0" smtClean="0">
                <a:solidFill>
                  <a:srgbClr val="FF0000"/>
                </a:solidFill>
                <a:latin typeface="Arial Rounded MT Bold" pitchFamily="34" charset="0"/>
              </a:rPr>
              <a:t>political system, educational system, the economy, etc.</a:t>
            </a:r>
            <a:endParaRPr lang="en-GB" sz="2400" dirty="0" smtClean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0"/>
            <a:ext cx="8229600" cy="1600200"/>
          </a:xfrm>
          <a:prstGeom prst="rect">
            <a:avLst/>
          </a:prstGeom>
          <a:solidFill>
            <a:srgbClr val="FFFF00"/>
          </a:solidFill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PH" sz="3200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PH" sz="3200" dirty="0" smtClean="0">
                <a:solidFill>
                  <a:schemeClr val="tx1"/>
                </a:solidFill>
                <a:latin typeface="Arial Rounded MT Bold" pitchFamily="34" charset="0"/>
              </a:rPr>
              <a:t>Ecological Framework</a:t>
            </a:r>
            <a:endParaRPr lang="en-GB" sz="32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pic>
        <p:nvPicPr>
          <p:cNvPr id="20485" name="Picture 6" descr="http://1.bp.blogspot.com/--j525N7uwZo/UMJm_bJfCnI/AAAAAAAADLM/67OCo5kM5gU/s1600/Picture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76400"/>
            <a:ext cx="5105400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Arial Rounded MT Bold" pitchFamily="34" charset="0"/>
              </a:rPr>
              <a:t>Strengths Perspective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3352800"/>
            <a:ext cx="4419600" cy="3276600"/>
          </a:xfrm>
        </p:spPr>
        <p:txBody>
          <a:bodyPr/>
          <a:lstStyle/>
          <a:p>
            <a:pPr marL="0" indent="0">
              <a:lnSpc>
                <a:spcPct val="120000"/>
              </a:lnSpc>
              <a:buFont typeface="Wingdings" pitchFamily="2" charset="2"/>
              <a:buNone/>
            </a:pPr>
            <a:r>
              <a:rPr lang="en-US" sz="1600" smtClean="0">
                <a:latin typeface="Arial Rounded MT Bold" pitchFamily="34" charset="0"/>
              </a:rPr>
              <a:t>Major principles: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600" smtClean="0">
                <a:latin typeface="Arial Rounded MT Bold" pitchFamily="34" charset="0"/>
              </a:rPr>
              <a:t>Every individual, family, community has strengths, assets and resources;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600" smtClean="0">
                <a:latin typeface="Arial Rounded MT Bold" pitchFamily="34" charset="0"/>
              </a:rPr>
              <a:t>trauma &amp; abuse, illness &amp; struggles may be devastating but they also maybe opportunities for growth &amp; source of challenge and opportunities;</a:t>
            </a:r>
          </a:p>
        </p:txBody>
      </p:sp>
      <p:pic>
        <p:nvPicPr>
          <p:cNvPr id="21508" name="Picture 5" descr="http://dugslife.com/wp-content/uploads/2012/08/resilience_poster.jpg"/>
          <p:cNvPicPr>
            <a:picLocks noChangeAspect="1" noChangeArrowheads="1"/>
          </p:cNvPicPr>
          <p:nvPr/>
        </p:nvPicPr>
        <p:blipFill>
          <a:blip r:embed="rId2"/>
          <a:srcRect b="29153"/>
          <a:stretch>
            <a:fillRect/>
          </a:stretch>
        </p:blipFill>
        <p:spPr bwMode="auto">
          <a:xfrm>
            <a:off x="685800" y="3581400"/>
            <a:ext cx="3667125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>
            <a:spLocks noChangeArrowheads="1"/>
          </p:cNvSpPr>
          <p:nvPr/>
        </p:nvSpPr>
        <p:spPr bwMode="auto">
          <a:xfrm>
            <a:off x="533400" y="2044700"/>
            <a:ext cx="8153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 Rounded MT Bold" pitchFamily="34" charset="0"/>
              </a:rPr>
              <a:t>An approach that </a:t>
            </a:r>
            <a:r>
              <a:rPr lang="en-US">
                <a:solidFill>
                  <a:srgbClr val="FF0000"/>
                </a:solidFill>
                <a:latin typeface="Arial Rounded MT Bold" pitchFamily="34" charset="0"/>
              </a:rPr>
              <a:t>focuses</a:t>
            </a:r>
            <a:r>
              <a:rPr lang="en-US">
                <a:latin typeface="Arial Rounded MT Bold" pitchFamily="34" charset="0"/>
              </a:rPr>
              <a:t> on client’s strengths, abilities &amp; </a:t>
            </a:r>
            <a:r>
              <a:rPr lang="en-US">
                <a:solidFill>
                  <a:srgbClr val="FF0000"/>
                </a:solidFill>
                <a:latin typeface="Arial Rounded MT Bold" pitchFamily="34" charset="0"/>
              </a:rPr>
              <a:t>positive</a:t>
            </a:r>
            <a:r>
              <a:rPr lang="en-US">
                <a:latin typeface="Arial Rounded MT Bold" pitchFamily="34" charset="0"/>
              </a:rPr>
              <a:t> </a:t>
            </a:r>
            <a:r>
              <a:rPr lang="en-US">
                <a:solidFill>
                  <a:srgbClr val="FF0000"/>
                </a:solidFill>
                <a:latin typeface="Arial Rounded MT Bold" pitchFamily="34" charset="0"/>
              </a:rPr>
              <a:t>qualities</a:t>
            </a:r>
            <a:r>
              <a:rPr lang="en-US">
                <a:latin typeface="Arial Rounded MT Bold" pitchFamily="34" charset="0"/>
              </a:rPr>
              <a:t> instead of problems, defects, etc.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PH" sz="6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Planning</a:t>
            </a:r>
            <a:endParaRPr lang="en-GB" sz="6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PH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Planning is the bridge between assessment and intervention or service delivery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en-PH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develop plan with client that is comprehensive and addresses the issues/problems in the assessment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PH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PH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* </a:t>
            </a:r>
            <a:r>
              <a:rPr lang="en-PH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Counselor</a:t>
            </a:r>
            <a:r>
              <a:rPr lang="en-PH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PH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&amp; client to develop a contract which should be reviewed periodically; maybe modified or adjustments be made as necessary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endParaRPr lang="en-PH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PH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1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PH">
                <a:effectLst>
                  <a:outerShdw blurRad="38100" dist="38100" dir="2700000" algn="tl">
                    <a:srgbClr val="000000"/>
                  </a:outerShdw>
                </a:effectLst>
              </a:rPr>
              <a:t>Planning</a:t>
            </a:r>
            <a:endParaRPr lang="en-GB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PH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Specify goals the </a:t>
            </a:r>
            <a:r>
              <a:rPr lang="en-PH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service provider/client </a:t>
            </a:r>
            <a:r>
              <a:rPr lang="en-PH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wish to achieve;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PH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Identify what changes need to be made to achieve these goals;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PH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Select from among alternative change strategies the interventions most likely to reach the goals;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PH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Determine which actions will be taken by the client and the </a:t>
            </a:r>
            <a:r>
              <a:rPr lang="en-PH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service provider; </a:t>
            </a:r>
            <a:r>
              <a:rPr lang="en-PH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and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PH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Establish timelines for completing these actions. </a:t>
            </a:r>
            <a:endParaRPr lang="en-GB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PH">
                <a:effectLst>
                  <a:outerShdw blurRad="38100" dist="38100" dir="2700000" algn="tl">
                    <a:srgbClr val="000000"/>
                  </a:outerShdw>
                </a:effectLst>
              </a:rPr>
              <a:t>Contracting</a:t>
            </a:r>
            <a:endParaRPr lang="en-GB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PH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Problems/concerns to be addressed;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PH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Goals &amp; objectives of the intervention;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PH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Activities the client will undertake;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PH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Tasks to be performed by the </a:t>
            </a:r>
            <a:r>
              <a:rPr lang="en-PH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;</a:t>
            </a:r>
            <a:endParaRPr lang="en-PH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PH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Expected duration of the intervention;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PH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Schedule of time &amp; place for interviews or follow-ups; and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PH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Identification of other people, agencies expected to participate and contribution to the change process. </a:t>
            </a:r>
            <a:endParaRPr lang="en-GB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PH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Arranging Services:</a:t>
            </a:r>
            <a:br>
              <a:rPr lang="en-PH" sz="40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PH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Service Coordination</a:t>
            </a:r>
            <a:br>
              <a:rPr lang="en-PH" sz="40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GB" sz="4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PH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If client needs services that the agency cannot provide, the </a:t>
            </a:r>
            <a:r>
              <a:rPr lang="en-PH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Counselor</a:t>
            </a:r>
            <a:r>
              <a:rPr lang="en-PH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PH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should: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PH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en-PH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Locate such resources in the community;</a:t>
            </a:r>
          </a:p>
          <a:p>
            <a:pPr eaLnBrk="1" hangingPunct="1">
              <a:defRPr/>
            </a:pPr>
            <a:endParaRPr lang="en-PH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en-PH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Arrange for the client to make use of them;</a:t>
            </a:r>
          </a:p>
          <a:p>
            <a:pPr eaLnBrk="1" hangingPunct="1">
              <a:defRPr/>
            </a:pPr>
            <a:endParaRPr lang="en-PH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en-PH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Support the client in using them.</a:t>
            </a:r>
            <a:endParaRPr lang="en-GB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Monitoring</a:t>
            </a:r>
            <a:endParaRPr lang="en-GB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PH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None/>
              <a:defRPr/>
            </a:pPr>
            <a:r>
              <a:rPr lang="en-PH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Monitoring </a:t>
            </a:r>
            <a:r>
              <a:rPr lang="en-PH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is keeping track of what is happening </a:t>
            </a:r>
            <a:r>
              <a:rPr lang="en-PH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&amp; continuously </a:t>
            </a:r>
            <a:r>
              <a:rPr lang="en-PH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evaluate the progress of the service provision or intervention.</a:t>
            </a:r>
            <a:endParaRPr lang="en-GB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PH" b="1" smtClean="0"/>
              <a:t>Monitoring Services</a:t>
            </a:r>
            <a:endParaRPr lang="en-GB" b="1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PH" sz="2400" b="1" dirty="0" smtClean="0"/>
              <a:t>Review of services received by client from the agency and other agencies;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PH" sz="2400" b="1" dirty="0" smtClean="0"/>
          </a:p>
          <a:p>
            <a:pPr>
              <a:lnSpc>
                <a:spcPct val="90000"/>
              </a:lnSpc>
            </a:pPr>
            <a:r>
              <a:rPr lang="en-PH" sz="2400" b="1" dirty="0" smtClean="0"/>
              <a:t>Review of changes in client’s condition &amp; circumstances such as income, family relationships, etc.;</a:t>
            </a:r>
          </a:p>
          <a:p>
            <a:pPr>
              <a:lnSpc>
                <a:spcPct val="90000"/>
              </a:lnSpc>
            </a:pPr>
            <a:endParaRPr lang="en-PH" sz="2400" b="1" dirty="0" smtClean="0"/>
          </a:p>
          <a:p>
            <a:pPr>
              <a:lnSpc>
                <a:spcPct val="90000"/>
              </a:lnSpc>
            </a:pPr>
            <a:r>
              <a:rPr lang="en-PH" sz="2400" b="1" dirty="0" smtClean="0"/>
              <a:t>Check progress toward the goals or objectives set forth in the plan of services; may entail adjustments to improve effectiveness</a:t>
            </a:r>
            <a:endParaRPr lang="en-GB" sz="2400" b="1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71</TotalTime>
  <Words>488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Verve</vt:lpstr>
      <vt:lpstr>PLANNING</vt:lpstr>
      <vt:lpstr>PowerPoint Presentation</vt:lpstr>
      <vt:lpstr>Strengths Perspective</vt:lpstr>
      <vt:lpstr>Planning</vt:lpstr>
      <vt:lpstr>Planning</vt:lpstr>
      <vt:lpstr>Contracting</vt:lpstr>
      <vt:lpstr>Arranging Services: Service Coordination </vt:lpstr>
      <vt:lpstr>Monitoring</vt:lpstr>
      <vt:lpstr>Monitoring Services</vt:lpstr>
      <vt:lpstr>Documentation</vt:lpstr>
      <vt:lpstr>Evaluation &amp; Termination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COMPREHENSIVE PLANNING</dc:title>
  <dc:creator>hp</dc:creator>
  <cp:lastModifiedBy>CALASIAO RHU</cp:lastModifiedBy>
  <cp:revision>10</cp:revision>
  <dcterms:created xsi:type="dcterms:W3CDTF">2016-10-05T11:40:29Z</dcterms:created>
  <dcterms:modified xsi:type="dcterms:W3CDTF">2016-11-02T22:47:54Z</dcterms:modified>
</cp:coreProperties>
</file>