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296" r:id="rId2"/>
    <p:sldId id="257" r:id="rId3"/>
    <p:sldId id="258" r:id="rId4"/>
    <p:sldId id="259" r:id="rId5"/>
    <p:sldId id="294" r:id="rId6"/>
    <p:sldId id="295" r:id="rId7"/>
    <p:sldId id="273" r:id="rId8"/>
    <p:sldId id="263" r:id="rId9"/>
    <p:sldId id="297" r:id="rId10"/>
    <p:sldId id="306" r:id="rId11"/>
    <p:sldId id="298" r:id="rId12"/>
    <p:sldId id="299" r:id="rId13"/>
    <p:sldId id="307" r:id="rId14"/>
    <p:sldId id="266" r:id="rId15"/>
    <p:sldId id="300" r:id="rId16"/>
    <p:sldId id="274" r:id="rId17"/>
    <p:sldId id="269" r:id="rId18"/>
    <p:sldId id="270" r:id="rId19"/>
    <p:sldId id="275" r:id="rId20"/>
    <p:sldId id="308" r:id="rId21"/>
    <p:sldId id="309" r:id="rId22"/>
    <p:sldId id="302" r:id="rId23"/>
    <p:sldId id="303" r:id="rId24"/>
    <p:sldId id="305" r:id="rId25"/>
    <p:sldId id="311" r:id="rId26"/>
    <p:sldId id="312" r:id="rId27"/>
    <p:sldId id="313" r:id="rId28"/>
    <p:sldId id="315" r:id="rId29"/>
    <p:sldId id="316" r:id="rId30"/>
    <p:sldId id="314" r:id="rId31"/>
    <p:sldId id="310" r:id="rId32"/>
    <p:sldId id="317" r:id="rId33"/>
    <p:sldId id="318" r:id="rId34"/>
    <p:sldId id="319" r:id="rId35"/>
    <p:sldId id="320" r:id="rId36"/>
    <p:sldId id="321" r:id="rId37"/>
    <p:sldId id="322" r:id="rId38"/>
    <p:sldId id="323" r:id="rId39"/>
    <p:sldId id="324" r:id="rId40"/>
    <p:sldId id="276" r:id="rId41"/>
    <p:sldId id="277" r:id="rId42"/>
    <p:sldId id="304" r:id="rId43"/>
    <p:sldId id="278" r:id="rId44"/>
    <p:sldId id="279" r:id="rId45"/>
    <p:sldId id="281" r:id="rId46"/>
    <p:sldId id="283" r:id="rId47"/>
    <p:sldId id="284" r:id="rId48"/>
    <p:sldId id="285" r:id="rId49"/>
    <p:sldId id="287" r:id="rId50"/>
    <p:sldId id="288" r:id="rId51"/>
    <p:sldId id="289" r:id="rId52"/>
    <p:sldId id="291" r:id="rId53"/>
    <p:sldId id="293" r:id="rId54"/>
    <p:sldId id="301"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AD99531-F5FB-4F09-8A50-69D358256285}" type="datetimeFigureOut">
              <a:rPr lang="en-US"/>
              <a:pPr>
                <a:defRPr/>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FF4F0F-5AA3-4996-AAAF-C333A306DE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83308B-4B85-492B-904D-BF845FA6DD4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41EA38C-8996-4379-AB0A-990B1E2BCEB4}" type="slidenum">
              <a:rPr lang="en-US" smtClean="0"/>
              <a:pPr/>
              <a:t>25</a:t>
            </a:fld>
            <a:endParaRPr lang="en-US" smtClean="0"/>
          </a:p>
        </p:txBody>
      </p:sp>
      <p:sp>
        <p:nvSpPr>
          <p:cNvPr id="60419" name="Rectangle 2"/>
          <p:cNvSpPr>
            <a:spLocks noRo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4013FA16-F4F3-4620-A3F4-09592DC343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A4C33600-3727-4E55-BB0B-1EF72FC8BE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2BFFC8D5-1E07-4980-8F59-392B80F94D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775DFA6-70D1-44FF-A296-0A7B9D30C7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7FD7A17-0E8D-4213-9CFF-779CF7E884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C7629AA-6693-414E-91DD-BFEB7AD9FB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F2938FBA-9786-4B5A-B664-856BD3A794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88E9729D-3B9C-4565-9408-F537EADF17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4A792827-2403-4C6C-A6A8-5C855C2E4C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578466F8-81B6-4B23-96C0-B6B1CF03AC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E15D1C7E-77F4-41F4-88C8-92B48B671C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14C8470-6C8D-48E1-9241-F40AEC4907C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543800" y="228600"/>
            <a:ext cx="1447800" cy="6629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dirty="0">
              <a:ln>
                <a:solidFill>
                  <a:schemeClr val="tx1"/>
                </a:solidFill>
              </a:ln>
              <a:solidFill>
                <a:srgbClr val="FFFFFF"/>
              </a:solidFill>
            </a:endParaRPr>
          </a:p>
        </p:txBody>
      </p:sp>
      <p:pic>
        <p:nvPicPr>
          <p:cNvPr id="3075" name="Picture 5" descr="BHWlogo001.jpg"/>
          <p:cNvPicPr>
            <a:picLocks noChangeAspect="1"/>
          </p:cNvPicPr>
          <p:nvPr/>
        </p:nvPicPr>
        <p:blipFill>
          <a:blip r:embed="rId3"/>
          <a:srcRect/>
          <a:stretch>
            <a:fillRect/>
          </a:stretch>
        </p:blipFill>
        <p:spPr bwMode="auto">
          <a:xfrm>
            <a:off x="7620000" y="5334000"/>
            <a:ext cx="1363663" cy="1293813"/>
          </a:xfrm>
          <a:prstGeom prst="rect">
            <a:avLst/>
          </a:prstGeom>
          <a:noFill/>
          <a:ln w="9525">
            <a:noFill/>
            <a:miter lim="800000"/>
            <a:headEnd/>
            <a:tailEnd/>
          </a:ln>
        </p:spPr>
      </p:pic>
      <p:pic>
        <p:nvPicPr>
          <p:cNvPr id="3076" name="Picture 6" descr="DOH logo.jpg"/>
          <p:cNvPicPr>
            <a:picLocks noChangeAspect="1"/>
          </p:cNvPicPr>
          <p:nvPr/>
        </p:nvPicPr>
        <p:blipFill>
          <a:blip r:embed="rId4"/>
          <a:srcRect/>
          <a:stretch>
            <a:fillRect/>
          </a:stretch>
        </p:blipFill>
        <p:spPr bwMode="auto">
          <a:xfrm>
            <a:off x="7543800" y="381000"/>
            <a:ext cx="1447800" cy="1447800"/>
          </a:xfrm>
          <a:prstGeom prst="rect">
            <a:avLst/>
          </a:prstGeom>
          <a:noFill/>
          <a:ln w="9525">
            <a:noFill/>
            <a:miter lim="800000"/>
            <a:headEnd/>
            <a:tailEnd/>
          </a:ln>
        </p:spPr>
      </p:pic>
      <p:pic>
        <p:nvPicPr>
          <p:cNvPr id="3077" name="Picture 7" descr="CalasiaoLOGO2009.jpg"/>
          <p:cNvPicPr>
            <a:picLocks noChangeAspect="1"/>
          </p:cNvPicPr>
          <p:nvPr/>
        </p:nvPicPr>
        <p:blipFill>
          <a:blip r:embed="rId5"/>
          <a:srcRect/>
          <a:stretch>
            <a:fillRect/>
          </a:stretch>
        </p:blipFill>
        <p:spPr bwMode="auto">
          <a:xfrm>
            <a:off x="7543800" y="2057400"/>
            <a:ext cx="1457325" cy="1371600"/>
          </a:xfrm>
          <a:prstGeom prst="rect">
            <a:avLst/>
          </a:prstGeom>
          <a:noFill/>
          <a:ln w="9525">
            <a:noFill/>
            <a:miter lim="800000"/>
            <a:headEnd/>
            <a:tailEnd/>
          </a:ln>
        </p:spPr>
      </p:pic>
      <p:pic>
        <p:nvPicPr>
          <p:cNvPr id="3078" name="Picture 8" descr="MHOLogo004.jpg"/>
          <p:cNvPicPr>
            <a:picLocks noChangeAspect="1"/>
          </p:cNvPicPr>
          <p:nvPr/>
        </p:nvPicPr>
        <p:blipFill>
          <a:blip r:embed="rId6"/>
          <a:srcRect/>
          <a:stretch>
            <a:fillRect/>
          </a:stretch>
        </p:blipFill>
        <p:spPr bwMode="auto">
          <a:xfrm>
            <a:off x="7543800" y="3657600"/>
            <a:ext cx="1431925" cy="1385888"/>
          </a:xfrm>
          <a:prstGeom prst="rect">
            <a:avLst/>
          </a:prstGeom>
          <a:noFill/>
          <a:ln w="9525">
            <a:noFill/>
            <a:miter lim="800000"/>
            <a:headEnd/>
            <a:tailEnd/>
          </a:ln>
        </p:spPr>
      </p:pic>
      <p:sp>
        <p:nvSpPr>
          <p:cNvPr id="14" name="Rectangle 2"/>
          <p:cNvSpPr txBox="1">
            <a:spLocks noChangeArrowheads="1"/>
          </p:cNvSpPr>
          <p:nvPr/>
        </p:nvSpPr>
        <p:spPr bwMode="auto">
          <a:xfrm>
            <a:off x="-228600" y="762000"/>
            <a:ext cx="8001000" cy="1736725"/>
          </a:xfrm>
          <a:prstGeom prst="rect">
            <a:avLst/>
          </a:prstGeom>
          <a:noFill/>
          <a:ln w="9525">
            <a:noFill/>
            <a:miter lim="800000"/>
            <a:headEnd/>
            <a:tailEnd/>
          </a:ln>
          <a:effectLst/>
        </p:spPr>
        <p:txBody>
          <a:bodyPr anchor="ctr" anchorCtr="1"/>
          <a:lstStyle/>
          <a:p>
            <a:pPr algn="ctr" eaLnBrk="1" hangingPunct="1">
              <a:defRPr/>
            </a:pPr>
            <a:r>
              <a:rPr lang="en-US" sz="3200" b="1" kern="0" dirty="0">
                <a:effectLst>
                  <a:outerShdw blurRad="38100" dist="38100" dir="2700000" algn="tl">
                    <a:srgbClr val="000000"/>
                  </a:outerShdw>
                </a:effectLst>
                <a:latin typeface="+mj-lt"/>
                <a:ea typeface="+mj-ea"/>
                <a:cs typeface="+mj-cs"/>
              </a:rPr>
              <a:t>BASIC TRAINING FOR BARANGAY HEALTH WORKERS </a:t>
            </a:r>
          </a:p>
          <a:p>
            <a:pPr algn="ctr" eaLnBrk="1" hangingPunct="1">
              <a:defRPr/>
            </a:pPr>
            <a:r>
              <a:rPr lang="en-US" sz="3200" b="1" kern="0" dirty="0">
                <a:effectLst>
                  <a:outerShdw blurRad="38100" dist="38100" dir="2700000" algn="tl">
                    <a:srgbClr val="000000"/>
                  </a:outerShdw>
                </a:effectLst>
                <a:latin typeface="+mj-lt"/>
                <a:ea typeface="+mj-ea"/>
                <a:cs typeface="+mj-cs"/>
              </a:rPr>
              <a:t>Calasiao, Pangasinan</a:t>
            </a:r>
          </a:p>
        </p:txBody>
      </p:sp>
      <p:sp>
        <p:nvSpPr>
          <p:cNvPr id="9" name="Rectangle 2"/>
          <p:cNvSpPr txBox="1">
            <a:spLocks noChangeArrowheads="1"/>
          </p:cNvSpPr>
          <p:nvPr/>
        </p:nvSpPr>
        <p:spPr bwMode="auto">
          <a:xfrm>
            <a:off x="381000" y="3352800"/>
            <a:ext cx="6858000" cy="1447800"/>
          </a:xfrm>
          <a:prstGeom prst="rect">
            <a:avLst/>
          </a:prstGeom>
          <a:noFill/>
          <a:ln w="9525">
            <a:noFill/>
            <a:miter lim="800000"/>
            <a:headEnd/>
            <a:tailEnd/>
          </a:ln>
          <a:effectLst/>
        </p:spPr>
        <p:txBody>
          <a:bodyPr anchor="ctr"/>
          <a:lstStyle/>
          <a:p>
            <a:pPr algn="ctr" eaLnBrk="1" hangingPunct="1">
              <a:defRPr/>
            </a:pPr>
            <a:r>
              <a:rPr lang="en-US" sz="4400" b="1" kern="0" dirty="0">
                <a:solidFill>
                  <a:schemeClr val="tx2"/>
                </a:solidFill>
                <a:effectLst>
                  <a:outerShdw blurRad="38100" dist="38100" dir="2700000" algn="tl">
                    <a:srgbClr val="000000"/>
                  </a:outerShdw>
                </a:effectLst>
                <a:latin typeface="+mj-lt"/>
                <a:ea typeface="+mj-ea"/>
                <a:cs typeface="+mj-cs"/>
              </a:rPr>
              <a:t>BREASTFEEDING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smtClean="0"/>
              <a:t>Colostrum</a:t>
            </a:r>
            <a:endParaRPr lang="en-US" dirty="0"/>
          </a:p>
        </p:txBody>
      </p:sp>
      <p:graphicFrame>
        <p:nvGraphicFramePr>
          <p:cNvPr id="4" name="Content Placeholder 3"/>
          <p:cNvGraphicFramePr>
            <a:graphicFrameLocks noGrp="1"/>
          </p:cNvGraphicFramePr>
          <p:nvPr>
            <p:ph idx="1"/>
          </p:nvPr>
        </p:nvGraphicFramePr>
        <p:xfrm>
          <a:off x="533400" y="1752600"/>
          <a:ext cx="8305800" cy="4861560"/>
        </p:xfrm>
        <a:graphic>
          <a:graphicData uri="http://schemas.openxmlformats.org/drawingml/2006/table">
            <a:tbl>
              <a:tblPr firstRow="1" bandRow="1">
                <a:tableStyleId>{5C22544A-7EE6-4342-B048-85BDC9FD1C3A}</a:tableStyleId>
              </a:tblPr>
              <a:tblGrid>
                <a:gridCol w="4152900"/>
                <a:gridCol w="4152900"/>
              </a:tblGrid>
              <a:tr h="370840">
                <a:tc>
                  <a:txBody>
                    <a:bodyPr/>
                    <a:lstStyle/>
                    <a:p>
                      <a:pPr algn="ctr"/>
                      <a:r>
                        <a:rPr lang="en-US" sz="2400" dirty="0" smtClean="0"/>
                        <a:t>Property</a:t>
                      </a:r>
                      <a:endParaRPr lang="en-US" sz="2400" dirty="0"/>
                    </a:p>
                  </a:txBody>
                  <a:tcPr/>
                </a:tc>
                <a:tc>
                  <a:txBody>
                    <a:bodyPr/>
                    <a:lstStyle/>
                    <a:p>
                      <a:pPr algn="ctr"/>
                      <a:r>
                        <a:rPr lang="en-US" sz="2400" dirty="0" smtClean="0"/>
                        <a:t>Importance</a:t>
                      </a:r>
                      <a:endParaRPr lang="en-US" sz="2400" dirty="0"/>
                    </a:p>
                  </a:txBody>
                  <a:tcPr/>
                </a:tc>
              </a:tr>
              <a:tr h="990600">
                <a:tc>
                  <a:txBody>
                    <a:bodyPr/>
                    <a:lstStyle/>
                    <a:p>
                      <a:r>
                        <a:rPr lang="en-US" sz="2400" dirty="0" smtClean="0"/>
                        <a:t>Antibody Rich</a:t>
                      </a:r>
                      <a:endParaRPr lang="en-US" sz="2400" dirty="0"/>
                    </a:p>
                  </a:txBody>
                  <a:tcPr/>
                </a:tc>
                <a:tc>
                  <a:txBody>
                    <a:bodyPr/>
                    <a:lstStyle/>
                    <a:p>
                      <a:r>
                        <a:rPr lang="en-US" sz="2400" dirty="0" smtClean="0"/>
                        <a:t>Protects</a:t>
                      </a:r>
                      <a:r>
                        <a:rPr lang="en-US" sz="2400" baseline="0" dirty="0" smtClean="0"/>
                        <a:t> against infection and allergy</a:t>
                      </a:r>
                      <a:endParaRPr lang="en-US" sz="2400" dirty="0"/>
                    </a:p>
                  </a:txBody>
                  <a:tcPr/>
                </a:tc>
              </a:tr>
              <a:tr h="609600">
                <a:tc>
                  <a:txBody>
                    <a:bodyPr/>
                    <a:lstStyle/>
                    <a:p>
                      <a:r>
                        <a:rPr lang="en-US" sz="2400" dirty="0" smtClean="0"/>
                        <a:t>Many white cells</a:t>
                      </a:r>
                      <a:endParaRPr lang="en-US" sz="2400" dirty="0"/>
                    </a:p>
                  </a:txBody>
                  <a:tcPr/>
                </a:tc>
                <a:tc>
                  <a:txBody>
                    <a:bodyPr/>
                    <a:lstStyle/>
                    <a:p>
                      <a:r>
                        <a:rPr lang="en-US" sz="2400" dirty="0" smtClean="0"/>
                        <a:t>Protect against</a:t>
                      </a:r>
                      <a:r>
                        <a:rPr lang="en-US" sz="2400" baseline="0" dirty="0" smtClean="0"/>
                        <a:t> infection</a:t>
                      </a:r>
                      <a:endParaRPr lang="en-US" sz="2400" dirty="0"/>
                    </a:p>
                  </a:txBody>
                  <a:tcPr/>
                </a:tc>
              </a:tr>
              <a:tr h="990600">
                <a:tc>
                  <a:txBody>
                    <a:bodyPr/>
                    <a:lstStyle/>
                    <a:p>
                      <a:r>
                        <a:rPr lang="en-US" sz="2400" dirty="0" smtClean="0"/>
                        <a:t>Purgative</a:t>
                      </a:r>
                      <a:endParaRPr lang="en-US" sz="2400" dirty="0"/>
                    </a:p>
                  </a:txBody>
                  <a:tcPr/>
                </a:tc>
                <a:tc>
                  <a:txBody>
                    <a:bodyPr/>
                    <a:lstStyle/>
                    <a:p>
                      <a:r>
                        <a:rPr lang="en-US" sz="2400" dirty="0" smtClean="0"/>
                        <a:t>Clears </a:t>
                      </a:r>
                      <a:r>
                        <a:rPr lang="en-US" sz="2400" dirty="0" err="1" smtClean="0"/>
                        <a:t>meconium</a:t>
                      </a:r>
                      <a:endParaRPr lang="en-US" sz="2400" dirty="0" smtClean="0"/>
                    </a:p>
                    <a:p>
                      <a:r>
                        <a:rPr lang="en-US" sz="2400" dirty="0" smtClean="0"/>
                        <a:t>Helps</a:t>
                      </a:r>
                      <a:r>
                        <a:rPr lang="en-US" sz="2400" baseline="0" dirty="0" smtClean="0"/>
                        <a:t> to prevent jaundice</a:t>
                      </a:r>
                      <a:endParaRPr lang="en-US" sz="2400" dirty="0"/>
                    </a:p>
                  </a:txBody>
                  <a:tcPr/>
                </a:tc>
              </a:tr>
              <a:tr h="990600">
                <a:tc>
                  <a:txBody>
                    <a:bodyPr/>
                    <a:lstStyle/>
                    <a:p>
                      <a:r>
                        <a:rPr lang="en-US" sz="2400" dirty="0" smtClean="0"/>
                        <a:t>Growth factors</a:t>
                      </a:r>
                      <a:endParaRPr lang="en-US" sz="2400" dirty="0"/>
                    </a:p>
                  </a:txBody>
                  <a:tcPr/>
                </a:tc>
                <a:tc>
                  <a:txBody>
                    <a:bodyPr/>
                    <a:lstStyle/>
                    <a:p>
                      <a:r>
                        <a:rPr lang="en-US" sz="2400" dirty="0" smtClean="0"/>
                        <a:t>Help intestine to mature</a:t>
                      </a:r>
                    </a:p>
                    <a:p>
                      <a:r>
                        <a:rPr lang="en-US" sz="2400" dirty="0" smtClean="0"/>
                        <a:t>Prevents allergy, intolerance</a:t>
                      </a:r>
                      <a:endParaRPr lang="en-US" sz="2400" dirty="0"/>
                    </a:p>
                  </a:txBody>
                  <a:tcPr/>
                </a:tc>
              </a:tr>
              <a:tr h="370840">
                <a:tc>
                  <a:txBody>
                    <a:bodyPr/>
                    <a:lstStyle/>
                    <a:p>
                      <a:r>
                        <a:rPr lang="en-US" sz="2400" dirty="0" smtClean="0"/>
                        <a:t>Vitamin A Rich</a:t>
                      </a:r>
                      <a:endParaRPr lang="en-US" sz="2400" dirty="0"/>
                    </a:p>
                  </a:txBody>
                  <a:tcPr/>
                </a:tc>
                <a:tc>
                  <a:txBody>
                    <a:bodyPr/>
                    <a:lstStyle/>
                    <a:p>
                      <a:r>
                        <a:rPr lang="en-US" sz="2400" dirty="0" smtClean="0"/>
                        <a:t>Reduces severity of infection</a:t>
                      </a:r>
                    </a:p>
                    <a:p>
                      <a:r>
                        <a:rPr lang="en-US" sz="2400" dirty="0" smtClean="0"/>
                        <a:t>Prevents</a:t>
                      </a:r>
                      <a:r>
                        <a:rPr lang="en-US" sz="2400" baseline="0" dirty="0" smtClean="0"/>
                        <a:t> eye disease</a:t>
                      </a:r>
                      <a:endParaRPr lang="en-US" sz="2400"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1066800"/>
            <a:ext cx="7543800" cy="4953000"/>
          </a:xfrm>
        </p:spPr>
        <p:txBody>
          <a:bodyPr/>
          <a:lstStyle/>
          <a:p>
            <a:pPr algn="just" eaLnBrk="1" hangingPunct="1">
              <a:lnSpc>
                <a:spcPct val="80000"/>
              </a:lnSpc>
              <a:buFont typeface="Wingdings" pitchFamily="2" charset="2"/>
              <a:buNone/>
              <a:defRPr/>
            </a:pPr>
            <a:r>
              <a:rPr lang="en-US" sz="2800" dirty="0" err="1" smtClean="0"/>
              <a:t>Breastmilk</a:t>
            </a:r>
            <a:r>
              <a:rPr lang="en-US" sz="2800" dirty="0" smtClean="0"/>
              <a:t> is good for the baby because in contains all the nutrients that a baby needs for the first 6 months of life.</a:t>
            </a:r>
          </a:p>
          <a:p>
            <a:pPr lvl="1" algn="just" eaLnBrk="1" hangingPunct="1">
              <a:lnSpc>
                <a:spcPct val="80000"/>
              </a:lnSpc>
              <a:buFontTx/>
              <a:buChar char="•"/>
              <a:defRPr/>
            </a:pPr>
            <a:r>
              <a:rPr lang="en-US" dirty="0" smtClean="0"/>
              <a:t>The right amount of protein, iron , fat, lactose (milk sugar) and iron</a:t>
            </a:r>
          </a:p>
          <a:p>
            <a:pPr lvl="1" algn="just" eaLnBrk="1" hangingPunct="1">
              <a:lnSpc>
                <a:spcPct val="80000"/>
              </a:lnSpc>
              <a:buFontTx/>
              <a:buChar char="•"/>
              <a:defRPr/>
            </a:pPr>
            <a:r>
              <a:rPr lang="en-US" dirty="0" smtClean="0"/>
              <a:t>Enough vitamins for the baby (vitamin supplement or fruit juice not an absolute necessity)</a:t>
            </a:r>
          </a:p>
          <a:p>
            <a:pPr lvl="1" algn="just" eaLnBrk="1" hangingPunct="1">
              <a:lnSpc>
                <a:spcPct val="80000"/>
              </a:lnSpc>
              <a:buFontTx/>
              <a:buChar char="•"/>
              <a:defRPr/>
            </a:pPr>
            <a:r>
              <a:rPr lang="en-US" dirty="0" smtClean="0"/>
              <a:t>Enough water for a baby even in a hot climate </a:t>
            </a:r>
          </a:p>
          <a:p>
            <a:pPr lvl="1" algn="just" eaLnBrk="1" hangingPunct="1">
              <a:lnSpc>
                <a:spcPct val="80000"/>
              </a:lnSpc>
              <a:buFontTx/>
              <a:buChar char="•"/>
              <a:defRPr/>
            </a:pPr>
            <a:r>
              <a:rPr lang="en-US" dirty="0" smtClean="0"/>
              <a:t>The correct amount of salt, calcium and phosphate</a:t>
            </a:r>
          </a:p>
        </p:txBody>
      </p:sp>
      <p:pic>
        <p:nvPicPr>
          <p:cNvPr id="13315" name="Picture 4" descr="ssigla_logo.jpg">
            <a:hlinkClick r:id="rId2" action="ppaction://hlinksldjump"/>
          </p:cNvPr>
          <p:cNvPicPr>
            <a:picLocks noChangeAspect="1"/>
          </p:cNvPicPr>
          <p:nvPr/>
        </p:nvPicPr>
        <p:blipFill>
          <a:blip r:embed="rId3"/>
          <a:srcRect/>
          <a:stretch>
            <a:fillRect/>
          </a:stretch>
        </p:blipFill>
        <p:spPr bwMode="auto">
          <a:xfrm>
            <a:off x="8229600" y="5791200"/>
            <a:ext cx="647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0"/>
            <a:ext cx="8763000" cy="1066800"/>
          </a:xfrm>
        </p:spPr>
        <p:txBody>
          <a:bodyPr/>
          <a:lstStyle/>
          <a:p>
            <a:pPr eaLnBrk="1" hangingPunct="1">
              <a:defRPr/>
            </a:pPr>
            <a:r>
              <a:rPr lang="en-US" sz="3200" dirty="0" smtClean="0">
                <a:solidFill>
                  <a:schemeClr val="accent2">
                    <a:lumMod val="20000"/>
                    <a:lumOff val="80000"/>
                  </a:schemeClr>
                </a:solidFill>
              </a:rPr>
              <a:t>D. Advantages of Exclusive Breastfeeding</a:t>
            </a:r>
          </a:p>
        </p:txBody>
      </p:sp>
      <p:sp>
        <p:nvSpPr>
          <p:cNvPr id="15363" name="Rectangle 3"/>
          <p:cNvSpPr>
            <a:spLocks noGrp="1" noChangeArrowheads="1"/>
          </p:cNvSpPr>
          <p:nvPr>
            <p:ph type="body" idx="1"/>
          </p:nvPr>
        </p:nvSpPr>
        <p:spPr>
          <a:xfrm>
            <a:off x="1066800" y="1066800"/>
            <a:ext cx="7543800" cy="5486400"/>
          </a:xfrm>
        </p:spPr>
        <p:txBody>
          <a:bodyPr/>
          <a:lstStyle/>
          <a:p>
            <a:pPr marL="609600" indent="-609600" eaLnBrk="1" hangingPunct="1">
              <a:lnSpc>
                <a:spcPct val="80000"/>
              </a:lnSpc>
              <a:buFont typeface="Wingdings" pitchFamily="2" charset="2"/>
              <a:buAutoNum type="arabicPeriod"/>
              <a:defRPr/>
            </a:pPr>
            <a:r>
              <a:rPr lang="en-US" sz="2800" dirty="0" err="1" smtClean="0"/>
              <a:t>Breastmilk</a:t>
            </a:r>
            <a:r>
              <a:rPr lang="en-US" sz="2800" dirty="0" smtClean="0"/>
              <a:t> is easily digested.</a:t>
            </a:r>
          </a:p>
          <a:p>
            <a:pPr marL="609600" indent="-609600" eaLnBrk="1" hangingPunct="1">
              <a:lnSpc>
                <a:spcPct val="80000"/>
              </a:lnSpc>
              <a:buFont typeface="Wingdings" pitchFamily="2" charset="2"/>
              <a:buAutoNum type="arabicPeriod"/>
              <a:defRPr/>
            </a:pPr>
            <a:r>
              <a:rPr lang="en-US" sz="2800" dirty="0" smtClean="0"/>
              <a:t>It is always ready for the baby and needs no preparation.</a:t>
            </a:r>
          </a:p>
          <a:p>
            <a:pPr marL="609600" indent="-609600" eaLnBrk="1" hangingPunct="1">
              <a:lnSpc>
                <a:spcPct val="80000"/>
              </a:lnSpc>
              <a:buFont typeface="Wingdings" pitchFamily="2" charset="2"/>
              <a:buAutoNum type="arabicPeriod"/>
              <a:defRPr/>
            </a:pPr>
            <a:r>
              <a:rPr lang="en-US" sz="2800" dirty="0" smtClean="0"/>
              <a:t>It never grows sour nor spoiled.</a:t>
            </a:r>
          </a:p>
          <a:p>
            <a:pPr marL="609600" indent="-609600" eaLnBrk="1" hangingPunct="1">
              <a:lnSpc>
                <a:spcPct val="80000"/>
              </a:lnSpc>
              <a:buFont typeface="Wingdings" pitchFamily="2" charset="2"/>
              <a:buAutoNum type="arabicPeriod"/>
              <a:defRPr/>
            </a:pPr>
            <a:r>
              <a:rPr lang="en-US" sz="2800" dirty="0" smtClean="0"/>
              <a:t>It helps stop bleeding after delivery.</a:t>
            </a:r>
          </a:p>
          <a:p>
            <a:pPr marL="609600" indent="-609600" eaLnBrk="1" hangingPunct="1">
              <a:lnSpc>
                <a:spcPct val="80000"/>
              </a:lnSpc>
              <a:buFont typeface="Wingdings" pitchFamily="2" charset="2"/>
              <a:buAutoNum type="arabicPeriod"/>
              <a:defRPr/>
            </a:pPr>
            <a:r>
              <a:rPr lang="en-US" sz="2800" dirty="0" smtClean="0"/>
              <a:t>Breastfeeding on demand helps protects the mother against another pregnancy.</a:t>
            </a:r>
          </a:p>
          <a:p>
            <a:pPr marL="609600" indent="-609600" eaLnBrk="1" hangingPunct="1">
              <a:lnSpc>
                <a:spcPct val="80000"/>
              </a:lnSpc>
              <a:buFont typeface="Wingdings" pitchFamily="2" charset="2"/>
              <a:buAutoNum type="arabicPeriod"/>
              <a:defRPr/>
            </a:pPr>
            <a:r>
              <a:rPr lang="en-US" sz="2800" dirty="0" smtClean="0"/>
              <a:t>Breastfeeding is good psychologically for both mother and child. It helps them to bond together, become attached to each other and love one another better.</a:t>
            </a:r>
          </a:p>
          <a:p>
            <a:pPr marL="609600" indent="-609600" eaLnBrk="1" hangingPunct="1">
              <a:lnSpc>
                <a:spcPct val="80000"/>
              </a:lnSpc>
              <a:buFont typeface="Wingdings" pitchFamily="2" charset="2"/>
              <a:buAutoNum type="arabicPeriod"/>
              <a:defRPr/>
            </a:pPr>
            <a:r>
              <a:rPr lang="en-US" sz="2800" dirty="0" smtClean="0"/>
              <a:t>It is cheap and available anytime.</a:t>
            </a:r>
          </a:p>
          <a:p>
            <a:pPr marL="609600" indent="-609600" eaLnBrk="1" hangingPunct="1">
              <a:lnSpc>
                <a:spcPct val="80000"/>
              </a:lnSpc>
              <a:buFont typeface="Wingdings" pitchFamily="2" charset="2"/>
              <a:buAutoNum type="arabicPeriod"/>
              <a:defRPr/>
            </a:pPr>
            <a:r>
              <a:rPr lang="en-US" sz="2800" dirty="0" err="1" smtClean="0"/>
              <a:t>Breastmilk</a:t>
            </a:r>
            <a:r>
              <a:rPr lang="en-US" sz="2800" dirty="0" smtClean="0"/>
              <a:t> prevents illnesses. </a:t>
            </a:r>
          </a:p>
        </p:txBody>
      </p:sp>
      <p:pic>
        <p:nvPicPr>
          <p:cNvPr id="14340" name="Picture 3" descr="ssigla_logo.jpg">
            <a:hlinkClick r:id="rId2" action="ppaction://hlinksldjump"/>
          </p:cNvPr>
          <p:cNvPicPr>
            <a:picLocks noChangeAspect="1"/>
          </p:cNvPicPr>
          <p:nvPr/>
        </p:nvPicPr>
        <p:blipFill>
          <a:blip r:embed="rId3"/>
          <a:srcRect/>
          <a:stretch>
            <a:fillRect/>
          </a:stretch>
        </p:blipFill>
        <p:spPr bwMode="auto">
          <a:xfrm>
            <a:off x="8229600" y="5791200"/>
            <a:ext cx="647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431925"/>
          </a:xfrm>
        </p:spPr>
        <p:txBody>
          <a:bodyPr/>
          <a:lstStyle/>
          <a:p>
            <a:pPr>
              <a:defRPr/>
            </a:pPr>
            <a:r>
              <a:rPr lang="en-US" sz="4000" dirty="0" smtClean="0"/>
              <a:t>Summary of differences between milks</a:t>
            </a:r>
            <a:endParaRPr lang="en-US" sz="4000" dirty="0"/>
          </a:p>
        </p:txBody>
      </p:sp>
      <p:graphicFrame>
        <p:nvGraphicFramePr>
          <p:cNvPr id="4" name="Content Placeholder 3"/>
          <p:cNvGraphicFramePr>
            <a:graphicFrameLocks noGrp="1"/>
          </p:cNvGraphicFramePr>
          <p:nvPr>
            <p:ph idx="1"/>
          </p:nvPr>
        </p:nvGraphicFramePr>
        <p:xfrm>
          <a:off x="304800" y="1447800"/>
          <a:ext cx="8534400" cy="5227638"/>
        </p:xfrm>
        <a:graphic>
          <a:graphicData uri="http://schemas.openxmlformats.org/drawingml/2006/table">
            <a:tbl>
              <a:tblPr firstRow="1" bandRow="1">
                <a:tableStyleId>{5C22544A-7EE6-4342-B048-85BDC9FD1C3A}</a:tableStyleId>
              </a:tblPr>
              <a:tblGrid>
                <a:gridCol w="1982739"/>
                <a:gridCol w="2284461"/>
                <a:gridCol w="2133600"/>
                <a:gridCol w="2133600"/>
              </a:tblGrid>
              <a:tr h="37084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smtClean="0"/>
                        <a:t>Human Milk</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smtClean="0"/>
                        <a:t>Animal Milk</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smtClean="0"/>
                        <a:t>Formula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Bacterial</a:t>
                      </a:r>
                      <a:r>
                        <a:rPr lang="en-US" baseline="0" dirty="0" smtClean="0"/>
                        <a:t> contaminants</a:t>
                      </a:r>
                      <a:endParaRPr lang="en-US"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none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Likely</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Likely when mixed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dirty="0" smtClean="0"/>
                        <a:t>Anti-infective</a:t>
                      </a:r>
                      <a:r>
                        <a:rPr lang="en-US" baseline="0" dirty="0" smtClean="0"/>
                        <a:t> factors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Present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Not present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Not present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dirty="0" smtClean="0"/>
                        <a:t>Growth factors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Present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Not present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Not present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dirty="0" smtClean="0"/>
                        <a:t>Protein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Correct amount easy to digest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Too much difficult to digest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Partly corrected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dirty="0" smtClean="0"/>
                        <a:t>Fat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Enough essential</a:t>
                      </a:r>
                      <a:r>
                        <a:rPr lang="en-US" baseline="0" dirty="0" smtClean="0"/>
                        <a:t> fatty acids </a:t>
                      </a:r>
                    </a:p>
                    <a:p>
                      <a:pPr algn="ctr"/>
                      <a:r>
                        <a:rPr lang="en-US" baseline="0" dirty="0" smtClean="0"/>
                        <a:t>lipase to digest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lacks essential</a:t>
                      </a:r>
                      <a:r>
                        <a:rPr lang="en-US" baseline="0" dirty="0" smtClean="0"/>
                        <a:t> fatty acids </a:t>
                      </a:r>
                    </a:p>
                    <a:p>
                      <a:pPr algn="ctr"/>
                      <a:r>
                        <a:rPr lang="en-US" baseline="0" dirty="0" smtClean="0"/>
                        <a:t>lipase to digest</a:t>
                      </a:r>
                      <a:endParaRPr lang="en-US"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lacks essential</a:t>
                      </a:r>
                      <a:r>
                        <a:rPr lang="en-US" baseline="0" dirty="0" smtClean="0"/>
                        <a:t> fatty acids </a:t>
                      </a:r>
                    </a:p>
                    <a:p>
                      <a:pPr algn="ctr"/>
                      <a:r>
                        <a:rPr lang="en-US" baseline="0" dirty="0" smtClean="0"/>
                        <a:t>No lipase</a:t>
                      </a:r>
                      <a:endParaRPr lang="en-US"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dirty="0" smtClean="0"/>
                        <a:t>Iron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Small amount well absorbed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Small amount not well absorbed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Extra needed not well absorbed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dirty="0" smtClean="0"/>
                        <a:t>Vitamins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Enough</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Not enough A and C</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Vitamins</a:t>
                      </a:r>
                      <a:r>
                        <a:rPr lang="en-US" baseline="0" dirty="0" smtClean="0"/>
                        <a:t> added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dirty="0" smtClean="0"/>
                        <a:t>Water </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enough</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Extra needed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May need extra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8458200" cy="1431925"/>
          </a:xfrm>
        </p:spPr>
        <p:txBody>
          <a:bodyPr/>
          <a:lstStyle/>
          <a:p>
            <a:pPr eaLnBrk="1" hangingPunct="1">
              <a:defRPr/>
            </a:pPr>
            <a:r>
              <a:rPr lang="en-US" sz="3600" dirty="0" smtClean="0">
                <a:solidFill>
                  <a:schemeClr val="accent2">
                    <a:lumMod val="20000"/>
                    <a:lumOff val="80000"/>
                  </a:schemeClr>
                </a:solidFill>
              </a:rPr>
              <a:t>E. Proper </a:t>
            </a:r>
            <a:r>
              <a:rPr lang="en-US" sz="3600" dirty="0" err="1" smtClean="0">
                <a:solidFill>
                  <a:schemeClr val="accent2">
                    <a:lumMod val="20000"/>
                    <a:lumOff val="80000"/>
                  </a:schemeClr>
                </a:solidFill>
              </a:rPr>
              <a:t>BreastfeedingProcedures</a:t>
            </a:r>
            <a:r>
              <a:rPr lang="en-US" sz="3600" dirty="0" smtClean="0">
                <a:solidFill>
                  <a:schemeClr val="accent2">
                    <a:lumMod val="20000"/>
                    <a:lumOff val="80000"/>
                  </a:schemeClr>
                </a:solidFill>
              </a:rPr>
              <a:t> </a:t>
            </a:r>
          </a:p>
        </p:txBody>
      </p:sp>
      <p:sp>
        <p:nvSpPr>
          <p:cNvPr id="3" name="Rectangle 4"/>
          <p:cNvSpPr txBox="1">
            <a:spLocks noChangeArrowheads="1"/>
          </p:cNvSpPr>
          <p:nvPr/>
        </p:nvSpPr>
        <p:spPr bwMode="auto">
          <a:xfrm>
            <a:off x="990600" y="990600"/>
            <a:ext cx="7543800" cy="914400"/>
          </a:xfrm>
          <a:prstGeom prst="rect">
            <a:avLst/>
          </a:prstGeom>
          <a:noFill/>
          <a:ln w="9525">
            <a:noFill/>
            <a:miter lim="800000"/>
            <a:headEnd/>
            <a:tailEnd/>
          </a:ln>
          <a:effectLst/>
        </p:spPr>
        <p:txBody>
          <a:bodyPr anchor="ctr"/>
          <a:lstStyle/>
          <a:p>
            <a:pPr eaLnBrk="1" hangingPunct="1">
              <a:defRPr/>
            </a:pPr>
            <a:r>
              <a:rPr lang="en-US" sz="3600" b="1" kern="0" dirty="0">
                <a:solidFill>
                  <a:srgbClr val="00B050"/>
                </a:solidFill>
                <a:effectLst>
                  <a:outerShdw blurRad="38100" dist="38100" dir="2700000" algn="tl">
                    <a:srgbClr val="000000"/>
                  </a:outerShdw>
                </a:effectLst>
                <a:latin typeface="+mj-lt"/>
                <a:ea typeface="+mj-ea"/>
                <a:cs typeface="+mj-cs"/>
              </a:rPr>
              <a:t>1. Care of the Breast</a:t>
            </a:r>
          </a:p>
        </p:txBody>
      </p:sp>
      <p:sp>
        <p:nvSpPr>
          <p:cNvPr id="4" name="Rectangle 3"/>
          <p:cNvSpPr txBox="1">
            <a:spLocks noChangeArrowheads="1"/>
          </p:cNvSpPr>
          <p:nvPr/>
        </p:nvSpPr>
        <p:spPr bwMode="auto">
          <a:xfrm>
            <a:off x="1143000" y="1828800"/>
            <a:ext cx="7543800" cy="44196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Before breastfeeding the baby, the mother should clean her breast  with a wet piece of cloth or cotton. She should not use soap or alcohol on her breast as this can cause irritation. </a:t>
            </a:r>
          </a:p>
          <a:p>
            <a:pPr marL="342900" indent="-342900" algn="just"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In case the mother takes a bath daily, there is no need to clean her breast before every </a:t>
            </a:r>
            <a:r>
              <a:rPr lang="en-US" sz="2800" kern="0" dirty="0" err="1">
                <a:effectLst>
                  <a:outerShdw blurRad="38100" dist="38100" dir="2700000" algn="tl">
                    <a:srgbClr val="000000"/>
                  </a:outerShdw>
                </a:effectLst>
                <a:latin typeface="+mn-lt"/>
              </a:rPr>
              <a:t>breasfeeding</a:t>
            </a:r>
            <a:r>
              <a:rPr lang="en-US" sz="2800" kern="0" dirty="0">
                <a:effectLst>
                  <a:outerShdw blurRad="38100" dist="38100" dir="2700000" algn="tl">
                    <a:srgbClr val="000000"/>
                  </a:outerShdw>
                </a:effectLst>
                <a:latin typeface="+mn-lt"/>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914400" y="304800"/>
            <a:ext cx="7543800" cy="1431925"/>
          </a:xfrm>
        </p:spPr>
        <p:txBody>
          <a:bodyPr/>
          <a:lstStyle/>
          <a:p>
            <a:pPr eaLnBrk="1" hangingPunct="1">
              <a:defRPr/>
            </a:pPr>
            <a:r>
              <a:rPr lang="en-US" sz="3600" dirty="0" smtClean="0">
                <a:solidFill>
                  <a:srgbClr val="00B050"/>
                </a:solidFill>
              </a:rPr>
              <a:t>2. Anatomy of the Breast</a:t>
            </a:r>
          </a:p>
        </p:txBody>
      </p:sp>
      <p:pic>
        <p:nvPicPr>
          <p:cNvPr id="17411" name="Picture 4" descr="http://www.breastfeeding.com/helpme/helpme_images/anatomy1.jpg"/>
          <p:cNvPicPr>
            <a:picLocks noChangeAspect="1" noChangeArrowheads="1"/>
          </p:cNvPicPr>
          <p:nvPr/>
        </p:nvPicPr>
        <p:blipFill>
          <a:blip r:embed="rId2"/>
          <a:srcRect/>
          <a:stretch>
            <a:fillRect/>
          </a:stretch>
        </p:blipFill>
        <p:spPr bwMode="auto">
          <a:xfrm>
            <a:off x="2209800" y="1371600"/>
            <a:ext cx="4876800" cy="53816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66800" y="533400"/>
            <a:ext cx="7543800" cy="6019800"/>
          </a:xfrm>
          <a:prstGeom prst="rect">
            <a:avLst/>
          </a:prstGeom>
          <a:noFill/>
          <a:ln w="9525">
            <a:noFill/>
            <a:miter lim="800000"/>
            <a:headEnd/>
            <a:tailEnd/>
          </a:ln>
          <a:effectLst/>
        </p:spPr>
        <p:txBody>
          <a:bodyPr/>
          <a:lstStyle/>
          <a:p>
            <a:pPr marL="342900" indent="-342900" algn="just" eaLnBrk="1" hangingPunct="1">
              <a:lnSpc>
                <a:spcPct val="90000"/>
              </a:lnSpc>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The breast is made up of some milk-producing glands and some other tissues and fat. This milk goes through tubes or ducts toward the nipple.</a:t>
            </a:r>
          </a:p>
          <a:p>
            <a:pPr marL="342900" indent="-342900" algn="just" eaLnBrk="1" hangingPunct="1">
              <a:lnSpc>
                <a:spcPct val="90000"/>
              </a:lnSpc>
              <a:spcBef>
                <a:spcPct val="20000"/>
              </a:spcBef>
              <a:buClr>
                <a:schemeClr val="hlink"/>
              </a:buClr>
              <a:buSzPct val="70000"/>
              <a:buFont typeface="Wingdings" pitchFamily="2" charset="2"/>
              <a:buNone/>
              <a:defRPr/>
            </a:pPr>
            <a:endParaRPr lang="en-US" sz="800" kern="0" dirty="0">
              <a:effectLst>
                <a:outerShdw blurRad="38100" dist="38100" dir="2700000" algn="tl">
                  <a:srgbClr val="000000"/>
                </a:outerShdw>
              </a:effectLst>
              <a:latin typeface="+mn-lt"/>
            </a:endParaRPr>
          </a:p>
          <a:p>
            <a:pPr marL="342900" indent="-342900" algn="just" eaLnBrk="1" hangingPunct="1">
              <a:lnSpc>
                <a:spcPct val="90000"/>
              </a:lnSpc>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Before the ducts reach the nipple they become wider and form lactiferous sinuses. Milk collects in them. About 10 fine ducts lead from the sinuses to the nipple.</a:t>
            </a:r>
          </a:p>
          <a:p>
            <a:pPr marL="342900" indent="-342900" algn="just" eaLnBrk="1" hangingPunct="1">
              <a:lnSpc>
                <a:spcPct val="90000"/>
              </a:lnSpc>
              <a:spcBef>
                <a:spcPct val="20000"/>
              </a:spcBef>
              <a:buClr>
                <a:schemeClr val="hlink"/>
              </a:buClr>
              <a:buSzPct val="70000"/>
              <a:buFont typeface="Wingdings" pitchFamily="2" charset="2"/>
              <a:buNone/>
              <a:defRPr/>
            </a:pPr>
            <a:endParaRPr lang="en-US" sz="800" kern="0" dirty="0">
              <a:effectLst>
                <a:outerShdw blurRad="38100" dist="38100" dir="2700000" algn="tl">
                  <a:srgbClr val="000000"/>
                </a:outerShdw>
              </a:effectLst>
              <a:latin typeface="+mn-lt"/>
            </a:endParaRPr>
          </a:p>
          <a:p>
            <a:pPr marL="342900" indent="-342900" algn="just" eaLnBrk="1" hangingPunct="1">
              <a:lnSpc>
                <a:spcPct val="90000"/>
              </a:lnSpc>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The nipple is very sensitive. Around the nipple is a circle of dark skin called areola. On the areola are very small swellings. These are glands that produce oils. This oil helps keep the nipple skin soft and in good condition.</a:t>
            </a:r>
          </a:p>
        </p:txBody>
      </p:sp>
      <p:pic>
        <p:nvPicPr>
          <p:cNvPr id="18435" name="Picture 4" descr="http://utahbreastfeeding.files.wordpress.com/2011/03/breast-feeding-mother-and-baby.jpg">
            <a:hlinkClick r:id="rId2" action="ppaction://hlinksldjump"/>
          </p:cNvPr>
          <p:cNvPicPr>
            <a:picLocks noChangeAspect="1" noChangeArrowheads="1"/>
          </p:cNvPicPr>
          <p:nvPr/>
        </p:nvPicPr>
        <p:blipFill>
          <a:blip r:embed="rId3"/>
          <a:srcRect/>
          <a:stretch>
            <a:fillRect/>
          </a:stretch>
        </p:blipFill>
        <p:spPr bwMode="auto">
          <a:xfrm>
            <a:off x="228600" y="5638800"/>
            <a:ext cx="914400" cy="969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066800" y="990600"/>
            <a:ext cx="7543800" cy="4114800"/>
          </a:xfrm>
        </p:spPr>
        <p:txBody>
          <a:bodyPr/>
          <a:lstStyle/>
          <a:p>
            <a:pPr algn="just" eaLnBrk="1" hangingPunct="1">
              <a:buFont typeface="Wingdings" pitchFamily="2" charset="2"/>
              <a:buNone/>
              <a:defRPr/>
            </a:pPr>
            <a:r>
              <a:rPr lang="en-US" sz="2800" dirty="0" smtClean="0"/>
              <a:t>When a baby takes the nipple into his/her mouth, he/she must also take in much of the areola. The mother should position the baby so that he/she can take in as much milk as possible.</a:t>
            </a:r>
          </a:p>
          <a:p>
            <a:pPr algn="just" eaLnBrk="1" hangingPunct="1">
              <a:buFont typeface="Wingdings" pitchFamily="2" charset="2"/>
              <a:buNone/>
              <a:defRPr/>
            </a:pPr>
            <a:endParaRPr lang="en-US" sz="800" dirty="0" smtClean="0"/>
          </a:p>
          <a:p>
            <a:pPr algn="just" eaLnBrk="1" hangingPunct="1">
              <a:buFont typeface="Wingdings" pitchFamily="2" charset="2"/>
              <a:buNone/>
              <a:defRPr/>
            </a:pPr>
            <a:r>
              <a:rPr lang="en-US" sz="2800" dirty="0" smtClean="0"/>
              <a:t>The baby’s sucking stimulates the mother’s breast to produce milk. The more the baby sucks, the more milk is produced.</a:t>
            </a:r>
          </a:p>
        </p:txBody>
      </p:sp>
      <p:pic>
        <p:nvPicPr>
          <p:cNvPr id="19459" name="Picture 4" descr="http://utahbreastfeeding.files.wordpress.com/2011/03/breast-feeding-mother-and-baby.jpg">
            <a:hlinkClick r:id="rId2" action="ppaction://hlinksldjump"/>
          </p:cNvPr>
          <p:cNvPicPr>
            <a:picLocks noChangeAspect="1" noChangeArrowheads="1"/>
          </p:cNvPicPr>
          <p:nvPr/>
        </p:nvPicPr>
        <p:blipFill>
          <a:blip r:embed="rId3"/>
          <a:srcRect/>
          <a:stretch>
            <a:fillRect/>
          </a:stretch>
        </p:blipFill>
        <p:spPr bwMode="auto">
          <a:xfrm>
            <a:off x="228600" y="5638800"/>
            <a:ext cx="914400" cy="96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228600"/>
            <a:ext cx="7543800" cy="1431925"/>
          </a:xfrm>
        </p:spPr>
        <p:txBody>
          <a:bodyPr/>
          <a:lstStyle/>
          <a:p>
            <a:pPr eaLnBrk="1" hangingPunct="1">
              <a:defRPr/>
            </a:pPr>
            <a:r>
              <a:rPr lang="en-US" sz="3600" dirty="0" smtClean="0">
                <a:solidFill>
                  <a:srgbClr val="00B050"/>
                </a:solidFill>
              </a:rPr>
              <a:t>3. Proper positioning</a:t>
            </a:r>
          </a:p>
        </p:txBody>
      </p:sp>
      <p:sp>
        <p:nvSpPr>
          <p:cNvPr id="3" name="Rectangle 3"/>
          <p:cNvSpPr txBox="1">
            <a:spLocks noChangeArrowheads="1"/>
          </p:cNvSpPr>
          <p:nvPr/>
        </p:nvSpPr>
        <p:spPr bwMode="auto">
          <a:xfrm>
            <a:off x="2819400" y="2590800"/>
            <a:ext cx="5943600" cy="4114800"/>
          </a:xfrm>
          <a:prstGeom prst="rect">
            <a:avLst/>
          </a:prstGeom>
          <a:noFill/>
          <a:ln w="9525">
            <a:noFill/>
            <a:miter lim="800000"/>
            <a:headEnd/>
            <a:tailEnd/>
          </a:ln>
          <a:effectLst/>
        </p:spPr>
        <p:txBody>
          <a:bodyPr/>
          <a:lstStyle/>
          <a:p>
            <a:pPr marL="609600" indent="-609600" eaLnBrk="1" hangingPunct="1">
              <a:lnSpc>
                <a:spcPct val="80000"/>
              </a:lnSpc>
              <a:spcBef>
                <a:spcPct val="20000"/>
              </a:spcBef>
              <a:buClr>
                <a:schemeClr val="hlink"/>
              </a:buClr>
              <a:buSzPct val="70000"/>
              <a:buFont typeface="Wingdings" pitchFamily="2" charset="2"/>
              <a:buChar char="§"/>
              <a:defRPr/>
            </a:pPr>
            <a:r>
              <a:rPr lang="en-US" sz="2400" kern="0" dirty="0">
                <a:effectLst>
                  <a:outerShdw blurRad="38100" dist="38100" dir="2700000" algn="tl">
                    <a:srgbClr val="000000"/>
                  </a:outerShdw>
                </a:effectLst>
                <a:latin typeface="+mn-lt"/>
              </a:rPr>
              <a:t>Let the mother sit or lie somewhere comfortable so that she is relaxed. A low seat is usually best.</a:t>
            </a:r>
          </a:p>
          <a:p>
            <a:pPr marL="609600" indent="-609600" eaLnBrk="1" hangingPunct="1">
              <a:lnSpc>
                <a:spcPct val="80000"/>
              </a:lnSpc>
              <a:spcBef>
                <a:spcPct val="20000"/>
              </a:spcBef>
              <a:buClr>
                <a:schemeClr val="hlink"/>
              </a:buClr>
              <a:buSzPct val="70000"/>
              <a:buFont typeface="Wingdings" pitchFamily="2" charset="2"/>
              <a:buChar char="§"/>
              <a:defRPr/>
            </a:pPr>
            <a:endParaRPr lang="en-US" sz="700" kern="0" dirty="0">
              <a:effectLst>
                <a:outerShdw blurRad="38100" dist="38100" dir="2700000" algn="tl">
                  <a:srgbClr val="000000"/>
                </a:outerShdw>
              </a:effectLst>
              <a:latin typeface="+mn-lt"/>
            </a:endParaRPr>
          </a:p>
          <a:p>
            <a:pPr marL="609600" indent="-609600" eaLnBrk="1" hangingPunct="1">
              <a:lnSpc>
                <a:spcPct val="80000"/>
              </a:lnSpc>
              <a:spcBef>
                <a:spcPct val="20000"/>
              </a:spcBef>
              <a:buClr>
                <a:schemeClr val="hlink"/>
              </a:buClr>
              <a:buSzPct val="70000"/>
              <a:buFont typeface="Wingdings" pitchFamily="2" charset="2"/>
              <a:buChar char="§"/>
              <a:defRPr/>
            </a:pPr>
            <a:r>
              <a:rPr lang="en-US" sz="2400" kern="0" dirty="0">
                <a:effectLst>
                  <a:outerShdw blurRad="38100" dist="38100" dir="2700000" algn="tl">
                    <a:srgbClr val="000000"/>
                  </a:outerShdw>
                </a:effectLst>
                <a:latin typeface="+mn-lt"/>
              </a:rPr>
              <a:t>Show her how to hold the baby in her arms. The baby faces the breast while the baby’s stomach is against the mother’s stomach.</a:t>
            </a:r>
          </a:p>
          <a:p>
            <a:pPr marL="609600" indent="-609600" eaLnBrk="1" hangingPunct="1">
              <a:lnSpc>
                <a:spcPct val="80000"/>
              </a:lnSpc>
              <a:spcBef>
                <a:spcPct val="20000"/>
              </a:spcBef>
              <a:buClr>
                <a:schemeClr val="hlink"/>
              </a:buClr>
              <a:buSzPct val="70000"/>
              <a:buFont typeface="Wingdings" pitchFamily="2" charset="2"/>
              <a:buChar char="§"/>
              <a:defRPr/>
            </a:pPr>
            <a:endParaRPr lang="en-US" sz="700" kern="0" dirty="0">
              <a:effectLst>
                <a:outerShdw blurRad="38100" dist="38100" dir="2700000" algn="tl">
                  <a:srgbClr val="000000"/>
                </a:outerShdw>
              </a:effectLst>
              <a:latin typeface="+mn-lt"/>
            </a:endParaRPr>
          </a:p>
          <a:p>
            <a:pPr marL="609600" indent="-609600" eaLnBrk="1" hangingPunct="1">
              <a:lnSpc>
                <a:spcPct val="80000"/>
              </a:lnSpc>
              <a:spcBef>
                <a:spcPct val="20000"/>
              </a:spcBef>
              <a:buClr>
                <a:schemeClr val="hlink"/>
              </a:buClr>
              <a:buSzPct val="70000"/>
              <a:buFont typeface="Wingdings" pitchFamily="2" charset="2"/>
              <a:buChar char="§"/>
              <a:defRPr/>
            </a:pPr>
            <a:r>
              <a:rPr lang="en-US" sz="2400" kern="0" dirty="0">
                <a:effectLst>
                  <a:outerShdw blurRad="38100" dist="38100" dir="2700000" algn="tl">
                    <a:srgbClr val="000000"/>
                  </a:outerShdw>
                </a:effectLst>
                <a:latin typeface="+mn-lt"/>
              </a:rPr>
              <a:t>Let the back of the baby’s shoulders rest on the mother’s arm. The baby’s head should be free to bend back a little.</a:t>
            </a:r>
          </a:p>
        </p:txBody>
      </p:sp>
      <p:sp>
        <p:nvSpPr>
          <p:cNvPr id="4" name="Rectangle 2"/>
          <p:cNvSpPr txBox="1">
            <a:spLocks noChangeArrowheads="1"/>
          </p:cNvSpPr>
          <p:nvPr/>
        </p:nvSpPr>
        <p:spPr bwMode="auto">
          <a:xfrm>
            <a:off x="685800" y="1219200"/>
            <a:ext cx="8229600" cy="1431925"/>
          </a:xfrm>
          <a:prstGeom prst="rect">
            <a:avLst/>
          </a:prstGeom>
          <a:noFill/>
          <a:ln w="9525">
            <a:noFill/>
            <a:miter lim="800000"/>
            <a:headEnd/>
            <a:tailEnd/>
          </a:ln>
          <a:effectLst/>
        </p:spPr>
        <p:txBody>
          <a:bodyPr anchor="ctr"/>
          <a:lstStyle/>
          <a:p>
            <a:pPr algn="ctr" eaLnBrk="1" hangingPunct="1">
              <a:defRPr/>
            </a:pPr>
            <a:r>
              <a:rPr lang="en-US" sz="2800" b="1" kern="0" dirty="0">
                <a:solidFill>
                  <a:schemeClr val="tx2"/>
                </a:solidFill>
                <a:effectLst>
                  <a:outerShdw blurRad="38100" dist="38100" dir="2700000" algn="tl">
                    <a:srgbClr val="000000"/>
                  </a:outerShdw>
                </a:effectLst>
                <a:latin typeface="+mj-lt"/>
                <a:ea typeface="+mj-ea"/>
                <a:cs typeface="+mj-cs"/>
              </a:rPr>
              <a:t>The correct steps to follow in positioning the baby for breastfeeding.</a:t>
            </a:r>
          </a:p>
        </p:txBody>
      </p:sp>
      <p:pic>
        <p:nvPicPr>
          <p:cNvPr id="20485" name="Picture 4" descr="http://t2.gstatic.com/images?q=tbn:ANd9GcTjHb8B9icOJNhqvW6ll0Lg9oYLS7TeFW00_KRodj6ocBrPuWSjCQ"/>
          <p:cNvPicPr>
            <a:picLocks noChangeAspect="1" noChangeArrowheads="1"/>
          </p:cNvPicPr>
          <p:nvPr/>
        </p:nvPicPr>
        <p:blipFill>
          <a:blip r:embed="rId2">
            <a:lum bright="20000"/>
          </a:blip>
          <a:srcRect/>
          <a:stretch>
            <a:fillRect/>
          </a:stretch>
        </p:blipFill>
        <p:spPr bwMode="auto">
          <a:xfrm>
            <a:off x="457200" y="1981200"/>
            <a:ext cx="2190750" cy="2085975"/>
          </a:xfrm>
          <a:prstGeom prst="rect">
            <a:avLst/>
          </a:prstGeom>
          <a:noFill/>
          <a:ln w="9525">
            <a:noFill/>
            <a:miter lim="800000"/>
            <a:headEnd/>
            <a:tailEnd/>
          </a:ln>
        </p:spPr>
      </p:pic>
      <p:pic>
        <p:nvPicPr>
          <p:cNvPr id="20486" name="Picture 6" descr="http://pregnancy.more4kids.info/uploads/Image/Feb/breastfeeding-baby.jpg"/>
          <p:cNvPicPr>
            <a:picLocks noChangeAspect="1" noChangeArrowheads="1"/>
          </p:cNvPicPr>
          <p:nvPr/>
        </p:nvPicPr>
        <p:blipFill>
          <a:blip r:embed="rId3"/>
          <a:srcRect/>
          <a:stretch>
            <a:fillRect/>
          </a:stretch>
        </p:blipFill>
        <p:spPr bwMode="auto">
          <a:xfrm>
            <a:off x="685800" y="4184650"/>
            <a:ext cx="1828800"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743200" y="457200"/>
            <a:ext cx="5943600" cy="5029200"/>
          </a:xfrm>
        </p:spPr>
        <p:txBody>
          <a:bodyPr/>
          <a:lstStyle/>
          <a:p>
            <a:pPr marL="609600" indent="-609600" eaLnBrk="1" hangingPunct="1">
              <a:lnSpc>
                <a:spcPct val="80000"/>
              </a:lnSpc>
              <a:buFont typeface="Wingdings" pitchFamily="2" charset="2"/>
              <a:buChar char="§"/>
              <a:defRPr/>
            </a:pPr>
            <a:r>
              <a:rPr lang="en-US" sz="2400" dirty="0" smtClean="0"/>
              <a:t>She should touch the baby’s cheek or the side of the baby’s mouth. This will stimulate the rooting reflex.</a:t>
            </a:r>
          </a:p>
          <a:p>
            <a:pPr marL="609600" indent="-609600" eaLnBrk="1" hangingPunct="1">
              <a:lnSpc>
                <a:spcPct val="80000"/>
              </a:lnSpc>
              <a:buFont typeface="Wingdings" pitchFamily="2" charset="2"/>
              <a:buChar char="§"/>
              <a:defRPr/>
            </a:pPr>
            <a:endParaRPr lang="en-US" sz="700" dirty="0" smtClean="0"/>
          </a:p>
          <a:p>
            <a:pPr marL="609600" indent="-609600" eaLnBrk="1" hangingPunct="1">
              <a:lnSpc>
                <a:spcPct val="80000"/>
              </a:lnSpc>
              <a:buFont typeface="Wingdings" pitchFamily="2" charset="2"/>
              <a:buChar char="§"/>
              <a:defRPr/>
            </a:pPr>
            <a:r>
              <a:rPr lang="en-US" sz="2400" dirty="0" smtClean="0"/>
              <a:t>She should wait until the baby’s mouth is open and ready to start sucking.</a:t>
            </a:r>
          </a:p>
          <a:p>
            <a:pPr marL="609600" indent="-609600" eaLnBrk="1" hangingPunct="1">
              <a:lnSpc>
                <a:spcPct val="80000"/>
              </a:lnSpc>
              <a:buFont typeface="Wingdings" pitchFamily="2" charset="2"/>
              <a:buChar char="§"/>
              <a:defRPr/>
            </a:pPr>
            <a:endParaRPr lang="en-US" sz="700" dirty="0" smtClean="0"/>
          </a:p>
          <a:p>
            <a:pPr marL="609600" indent="-609600" eaLnBrk="1" hangingPunct="1">
              <a:lnSpc>
                <a:spcPct val="80000"/>
              </a:lnSpc>
              <a:buFont typeface="Wingdings" pitchFamily="2" charset="2"/>
              <a:buChar char="§"/>
              <a:defRPr/>
            </a:pPr>
            <a:r>
              <a:rPr lang="en-US" sz="2400" dirty="0" smtClean="0"/>
              <a:t>The mother should hold and offer the whole breast. She should not pinch the nipple or areola.</a:t>
            </a:r>
          </a:p>
          <a:p>
            <a:pPr marL="609600" indent="-609600" eaLnBrk="1" hangingPunct="1">
              <a:lnSpc>
                <a:spcPct val="80000"/>
              </a:lnSpc>
              <a:buFont typeface="Wingdings" pitchFamily="2" charset="2"/>
              <a:buChar char="§"/>
              <a:defRPr/>
            </a:pPr>
            <a:endParaRPr lang="en-US" sz="700" dirty="0" smtClean="0"/>
          </a:p>
          <a:p>
            <a:pPr marL="609600" indent="-609600" eaLnBrk="1" hangingPunct="1">
              <a:lnSpc>
                <a:spcPct val="80000"/>
              </a:lnSpc>
              <a:buFont typeface="Wingdings" pitchFamily="2" charset="2"/>
              <a:buChar char="§"/>
              <a:defRPr/>
            </a:pPr>
            <a:r>
              <a:rPr lang="en-US" sz="2400" dirty="0" smtClean="0"/>
              <a:t>She should aim the baby’s lower lip towards the base of the areola.</a:t>
            </a:r>
          </a:p>
        </p:txBody>
      </p:sp>
      <p:pic>
        <p:nvPicPr>
          <p:cNvPr id="21507" name="Picture 7" descr="http://1.bp.blogspot.com/_w6Zq1_g_Kyk/S5UusRaUz4I/AAAAAAAAAr8/YFPRaIEgEo8/s320/Menyusui.jpg"/>
          <p:cNvPicPr>
            <a:picLocks noChangeAspect="1" noChangeArrowheads="1"/>
          </p:cNvPicPr>
          <p:nvPr/>
        </p:nvPicPr>
        <p:blipFill>
          <a:blip r:embed="rId2"/>
          <a:srcRect/>
          <a:stretch>
            <a:fillRect/>
          </a:stretch>
        </p:blipFill>
        <p:spPr bwMode="auto">
          <a:xfrm>
            <a:off x="152400" y="457200"/>
            <a:ext cx="2590800" cy="2316163"/>
          </a:xfrm>
          <a:prstGeom prst="rect">
            <a:avLst/>
          </a:prstGeom>
          <a:noFill/>
          <a:ln w="9525">
            <a:noFill/>
            <a:miter lim="800000"/>
            <a:headEnd/>
            <a:tailEnd/>
          </a:ln>
        </p:spPr>
      </p:pic>
      <p:pic>
        <p:nvPicPr>
          <p:cNvPr id="21508" name="Picture 9" descr="http://zenandlosingweight.info/wp-content/uploads/2010/10/zen-breastfeeding.jpg"/>
          <p:cNvPicPr>
            <a:picLocks noChangeAspect="1" noChangeArrowheads="1"/>
          </p:cNvPicPr>
          <p:nvPr/>
        </p:nvPicPr>
        <p:blipFill>
          <a:blip r:embed="rId3"/>
          <a:srcRect/>
          <a:stretch>
            <a:fillRect/>
          </a:stretch>
        </p:blipFill>
        <p:spPr bwMode="auto">
          <a:xfrm>
            <a:off x="152400" y="2819400"/>
            <a:ext cx="2590800" cy="2590800"/>
          </a:xfrm>
          <a:prstGeom prst="rect">
            <a:avLst/>
          </a:prstGeom>
          <a:noFill/>
          <a:ln w="9525">
            <a:noFill/>
            <a:miter lim="800000"/>
            <a:headEnd/>
            <a:tailEnd/>
          </a:ln>
        </p:spPr>
      </p:pic>
      <p:pic>
        <p:nvPicPr>
          <p:cNvPr id="21509" name="Picture 11" descr="http://parentingincyprus.webs.com/breastfeeding.jpg"/>
          <p:cNvPicPr>
            <a:picLocks noChangeAspect="1" noChangeArrowheads="1"/>
          </p:cNvPicPr>
          <p:nvPr/>
        </p:nvPicPr>
        <p:blipFill>
          <a:blip r:embed="rId4"/>
          <a:srcRect/>
          <a:stretch>
            <a:fillRect/>
          </a:stretch>
        </p:blipFill>
        <p:spPr bwMode="auto">
          <a:xfrm>
            <a:off x="4038600" y="4343400"/>
            <a:ext cx="2590800" cy="228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85800" y="381000"/>
            <a:ext cx="8077200" cy="6096000"/>
          </a:xfrm>
        </p:spPr>
        <p:txBody>
          <a:bodyPr/>
          <a:lstStyle/>
          <a:p>
            <a:pPr algn="just" eaLnBrk="1" hangingPunct="1">
              <a:buFont typeface="Wingdings" pitchFamily="2" charset="2"/>
              <a:buNone/>
              <a:defRPr/>
            </a:pPr>
            <a:r>
              <a:rPr lang="en-US" sz="2800" dirty="0" smtClean="0"/>
              <a:t>                All mothers can breastfeed regardless             </a:t>
            </a:r>
          </a:p>
          <a:p>
            <a:pPr algn="just" eaLnBrk="1" hangingPunct="1">
              <a:buFont typeface="Wingdings" pitchFamily="2" charset="2"/>
              <a:buNone/>
              <a:defRPr/>
            </a:pPr>
            <a:r>
              <a:rPr lang="en-US" sz="2800" dirty="0" smtClean="0"/>
              <a:t>                of the sizes of their breasts. Even  </a:t>
            </a:r>
          </a:p>
          <a:p>
            <a:pPr algn="just" eaLnBrk="1" hangingPunct="1">
              <a:buFont typeface="Wingdings" pitchFamily="2" charset="2"/>
              <a:buNone/>
              <a:defRPr/>
            </a:pPr>
            <a:r>
              <a:rPr lang="en-US" sz="2800" dirty="0" smtClean="0"/>
              <a:t>                mothers with flat or invented nipples </a:t>
            </a:r>
          </a:p>
          <a:p>
            <a:pPr algn="just" eaLnBrk="1" hangingPunct="1">
              <a:buFont typeface="Wingdings" pitchFamily="2" charset="2"/>
              <a:buNone/>
              <a:defRPr/>
            </a:pPr>
            <a:r>
              <a:rPr lang="en-US" sz="2800" dirty="0" smtClean="0"/>
              <a:t>                can breastfeed. Taking good care of </a:t>
            </a:r>
          </a:p>
          <a:p>
            <a:pPr algn="just" eaLnBrk="1" hangingPunct="1">
              <a:buFont typeface="Wingdings" pitchFamily="2" charset="2"/>
              <a:buNone/>
              <a:defRPr/>
            </a:pPr>
            <a:r>
              <a:rPr lang="en-US" sz="2800" dirty="0" smtClean="0"/>
              <a:t>                the breasts is very important for the  </a:t>
            </a:r>
          </a:p>
          <a:p>
            <a:pPr algn="just" eaLnBrk="1" hangingPunct="1">
              <a:buFont typeface="Wingdings" pitchFamily="2" charset="2"/>
              <a:buNone/>
              <a:defRPr/>
            </a:pPr>
            <a:r>
              <a:rPr lang="en-US" sz="2800" dirty="0" smtClean="0"/>
              <a:t>                health of both mother and her baby.</a:t>
            </a:r>
          </a:p>
          <a:p>
            <a:pPr algn="just" eaLnBrk="1" hangingPunct="1">
              <a:buFont typeface="Wingdings" pitchFamily="2" charset="2"/>
              <a:buNone/>
              <a:defRPr/>
            </a:pPr>
            <a:endParaRPr lang="en-US" sz="800" dirty="0" smtClean="0"/>
          </a:p>
          <a:p>
            <a:pPr algn="just" eaLnBrk="1" hangingPunct="1">
              <a:buFont typeface="Wingdings" pitchFamily="2" charset="2"/>
              <a:buNone/>
              <a:defRPr/>
            </a:pPr>
            <a:endParaRPr lang="en-US" sz="300" dirty="0" smtClean="0"/>
          </a:p>
          <a:p>
            <a:pPr algn="just" eaLnBrk="1" hangingPunct="1">
              <a:buFont typeface="Wingdings" pitchFamily="2" charset="2"/>
              <a:buNone/>
              <a:defRPr/>
            </a:pPr>
            <a:r>
              <a:rPr lang="en-US" sz="2800" dirty="0" smtClean="0"/>
              <a:t>Feeding the infant </a:t>
            </a:r>
            <a:r>
              <a:rPr lang="en-US" sz="2800" dirty="0" err="1" smtClean="0"/>
              <a:t>breastmilk</a:t>
            </a:r>
            <a:r>
              <a:rPr lang="en-US" sz="2800" dirty="0" smtClean="0"/>
              <a:t> exclusively for the first 6 months is the best nutrition a mother can provide. This will also minimize the chance of the baby getting infected with sickness.</a:t>
            </a:r>
          </a:p>
          <a:p>
            <a:pPr algn="just" eaLnBrk="1" hangingPunct="1">
              <a:buFont typeface="Wingdings" pitchFamily="2" charset="2"/>
              <a:buNone/>
              <a:defRPr/>
            </a:pPr>
            <a:endParaRPr lang="en-US" sz="800" dirty="0" smtClean="0"/>
          </a:p>
          <a:p>
            <a:pPr algn="just" eaLnBrk="1" hangingPunct="1">
              <a:buFont typeface="Wingdings" pitchFamily="2" charset="2"/>
              <a:buNone/>
              <a:defRPr/>
            </a:pPr>
            <a:r>
              <a:rPr lang="en-US" sz="2800" dirty="0" smtClean="0"/>
              <a:t>The BHW should help promote exclusive breastfeeding among mothers. </a:t>
            </a:r>
          </a:p>
        </p:txBody>
      </p:sp>
      <p:pic>
        <p:nvPicPr>
          <p:cNvPr id="4099" name="Picture 10" descr="Breastfeeding is a time for mothers and babies to bond..."/>
          <p:cNvPicPr>
            <a:picLocks noChangeAspect="1" noChangeArrowheads="1"/>
          </p:cNvPicPr>
          <p:nvPr/>
        </p:nvPicPr>
        <p:blipFill>
          <a:blip r:embed="rId2"/>
          <a:srcRect/>
          <a:stretch>
            <a:fillRect/>
          </a:stretch>
        </p:blipFill>
        <p:spPr bwMode="auto">
          <a:xfrm>
            <a:off x="228600" y="457200"/>
            <a:ext cx="21812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Four key points in </a:t>
            </a:r>
            <a:r>
              <a:rPr lang="en-US" dirty="0" err="1" smtClean="0"/>
              <a:t>breasfeeding</a:t>
            </a:r>
            <a:endParaRPr lang="en-US" dirty="0"/>
          </a:p>
        </p:txBody>
      </p:sp>
      <p:sp>
        <p:nvSpPr>
          <p:cNvPr id="3" name="Content Placeholder 2"/>
          <p:cNvSpPr>
            <a:spLocks noGrp="1"/>
          </p:cNvSpPr>
          <p:nvPr>
            <p:ph idx="1"/>
          </p:nvPr>
        </p:nvSpPr>
        <p:spPr/>
        <p:txBody>
          <a:bodyPr/>
          <a:lstStyle/>
          <a:p>
            <a:pPr>
              <a:defRPr/>
            </a:pPr>
            <a:r>
              <a:rPr lang="en-US" dirty="0" smtClean="0"/>
              <a:t>The baby is:</a:t>
            </a:r>
          </a:p>
          <a:p>
            <a:pPr lvl="1">
              <a:defRPr/>
            </a:pPr>
            <a:r>
              <a:rPr lang="en-US" dirty="0" smtClean="0"/>
              <a:t>With his head and body straight;</a:t>
            </a:r>
          </a:p>
          <a:p>
            <a:pPr lvl="1">
              <a:defRPr/>
            </a:pPr>
            <a:r>
              <a:rPr lang="en-US" dirty="0" smtClean="0"/>
              <a:t>With his face facing the breast; and his nose opposite her nipple;</a:t>
            </a:r>
          </a:p>
          <a:p>
            <a:pPr lvl="1">
              <a:defRPr/>
            </a:pPr>
            <a:r>
              <a:rPr lang="en-US" dirty="0" smtClean="0"/>
              <a:t>With his body close to her body;</a:t>
            </a:r>
          </a:p>
          <a:p>
            <a:pPr lvl="1">
              <a:defRPr/>
            </a:pPr>
            <a:r>
              <a:rPr lang="en-US" dirty="0" smtClean="0"/>
              <a:t>Supporting his bottom (if newborn);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to support her breast:</a:t>
            </a:r>
            <a:endParaRPr lang="en-US" dirty="0"/>
          </a:p>
        </p:txBody>
      </p:sp>
      <p:sp>
        <p:nvSpPr>
          <p:cNvPr id="3" name="Content Placeholder 2"/>
          <p:cNvSpPr>
            <a:spLocks noGrp="1"/>
          </p:cNvSpPr>
          <p:nvPr>
            <p:ph idx="1"/>
          </p:nvPr>
        </p:nvSpPr>
        <p:spPr/>
        <p:txBody>
          <a:bodyPr/>
          <a:lstStyle/>
          <a:p>
            <a:pPr>
              <a:defRPr/>
            </a:pPr>
            <a:r>
              <a:rPr lang="en-US" dirty="0" smtClean="0"/>
              <a:t>With her fingers against her chest wall below her breast;</a:t>
            </a:r>
          </a:p>
          <a:p>
            <a:pPr>
              <a:defRPr/>
            </a:pPr>
            <a:r>
              <a:rPr lang="en-US" dirty="0" smtClean="0"/>
              <a:t>With her four finger supporting the breast;</a:t>
            </a:r>
          </a:p>
          <a:p>
            <a:pPr>
              <a:defRPr/>
            </a:pPr>
            <a:r>
              <a:rPr lang="en-US" dirty="0" smtClean="0"/>
              <a:t>With her thumb above;</a:t>
            </a:r>
          </a:p>
          <a:p>
            <a:pPr>
              <a:buFont typeface="Wingdings" pitchFamily="2" charset="2"/>
              <a:buNone/>
              <a:defRPr/>
            </a:pPr>
            <a:endParaRPr lang="en-US" dirty="0" smtClean="0"/>
          </a:p>
          <a:p>
            <a:pPr>
              <a:buFont typeface="Wingdings" pitchFamily="2" charset="2"/>
              <a:buNone/>
              <a:defRPr/>
            </a:pPr>
            <a:r>
              <a:rPr lang="en-US" dirty="0" smtClean="0"/>
              <a:t>Her fingers should not be too near the nipple.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Position while breastfeeding</a:t>
            </a:r>
            <a:endParaRPr lang="en-US" dirty="0"/>
          </a:p>
        </p:txBody>
      </p:sp>
      <p:pic>
        <p:nvPicPr>
          <p:cNvPr id="24579" name="Content Placeholder 3" descr="breastfeeding0003.jpg"/>
          <p:cNvPicPr>
            <a:picLocks noGrp="1" noChangeAspect="1"/>
          </p:cNvPicPr>
          <p:nvPr>
            <p:ph idx="1"/>
          </p:nvPr>
        </p:nvPicPr>
        <p:blipFill>
          <a:blip r:embed="rId2"/>
          <a:srcRect r="3510"/>
          <a:stretch>
            <a:fillRect/>
          </a:stretch>
        </p:blipFill>
        <p:spPr>
          <a:xfrm>
            <a:off x="228600" y="1828800"/>
            <a:ext cx="4191000" cy="4953000"/>
          </a:xfrm>
        </p:spPr>
      </p:pic>
      <p:pic>
        <p:nvPicPr>
          <p:cNvPr id="24580" name="Picture 4" descr="breastfeeding0004.jpg"/>
          <p:cNvPicPr>
            <a:picLocks noChangeAspect="1"/>
          </p:cNvPicPr>
          <p:nvPr/>
        </p:nvPicPr>
        <p:blipFill>
          <a:blip r:embed="rId3"/>
          <a:srcRect/>
          <a:stretch>
            <a:fillRect/>
          </a:stretch>
        </p:blipFill>
        <p:spPr bwMode="auto">
          <a:xfrm>
            <a:off x="4876800" y="1905000"/>
            <a:ext cx="4114800" cy="4953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Position while breastfeeding</a:t>
            </a:r>
            <a:endParaRPr lang="en-US" dirty="0"/>
          </a:p>
        </p:txBody>
      </p:sp>
      <p:pic>
        <p:nvPicPr>
          <p:cNvPr id="25603" name="Picture 5" descr="breastfeeding0005.jpg"/>
          <p:cNvPicPr>
            <a:picLocks noChangeAspect="1"/>
          </p:cNvPicPr>
          <p:nvPr/>
        </p:nvPicPr>
        <p:blipFill>
          <a:blip r:embed="rId2"/>
          <a:srcRect/>
          <a:stretch>
            <a:fillRect/>
          </a:stretch>
        </p:blipFill>
        <p:spPr bwMode="auto">
          <a:xfrm>
            <a:off x="914400" y="1905000"/>
            <a:ext cx="7543800" cy="43878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362075"/>
          </a:xfrm>
        </p:spPr>
        <p:txBody>
          <a:bodyPr/>
          <a:lstStyle/>
          <a:p>
            <a:pPr algn="ctr">
              <a:defRPr/>
            </a:pPr>
            <a:r>
              <a:rPr lang="en-US" dirty="0" smtClean="0"/>
              <a:t>Which of this two picture has a good attachment</a:t>
            </a:r>
            <a:endParaRPr lang="en-US" dirty="0"/>
          </a:p>
        </p:txBody>
      </p:sp>
      <p:sp>
        <p:nvSpPr>
          <p:cNvPr id="8" name="Text Placeholder 7"/>
          <p:cNvSpPr>
            <a:spLocks noGrp="1"/>
          </p:cNvSpPr>
          <p:nvPr>
            <p:ph type="body" idx="1"/>
          </p:nvPr>
        </p:nvSpPr>
        <p:spPr>
          <a:xfrm>
            <a:off x="304800" y="1447800"/>
            <a:ext cx="7772400" cy="685800"/>
          </a:xfrm>
        </p:spPr>
        <p:txBody>
          <a:bodyPr/>
          <a:lstStyle/>
          <a:p>
            <a:pPr>
              <a:defRPr/>
            </a:pPr>
            <a:r>
              <a:rPr lang="en-US" sz="4800" dirty="0" smtClean="0"/>
              <a:t>    Right				Left</a:t>
            </a:r>
            <a:endParaRPr lang="en-US" sz="4800" dirty="0"/>
          </a:p>
        </p:txBody>
      </p:sp>
      <p:pic>
        <p:nvPicPr>
          <p:cNvPr id="26628" name="Content Placeholder 3" descr="breastfeeding0002.jpg"/>
          <p:cNvPicPr>
            <a:picLocks noGrp="1" noChangeAspect="1"/>
          </p:cNvPicPr>
          <p:nvPr>
            <p:ph idx="4294967295"/>
          </p:nvPr>
        </p:nvPicPr>
        <p:blipFill>
          <a:blip r:embed="rId2"/>
          <a:srcRect l="3751" t="3671"/>
          <a:stretch>
            <a:fillRect/>
          </a:stretch>
        </p:blipFill>
        <p:spPr>
          <a:xfrm>
            <a:off x="4572000" y="2286000"/>
            <a:ext cx="4572000" cy="3962400"/>
          </a:xfrm>
        </p:spPr>
      </p:pic>
      <p:pic>
        <p:nvPicPr>
          <p:cNvPr id="26629" name="Picture 3" descr="breastfeeding0001.jpg"/>
          <p:cNvPicPr>
            <a:picLocks noChangeAspect="1"/>
          </p:cNvPicPr>
          <p:nvPr/>
        </p:nvPicPr>
        <p:blipFill>
          <a:blip r:embed="rId3"/>
          <a:srcRect r="2499" b="4546"/>
          <a:stretch>
            <a:fillRect/>
          </a:stretch>
        </p:blipFill>
        <p:spPr bwMode="auto">
          <a:xfrm>
            <a:off x="76200" y="2286000"/>
            <a:ext cx="4495800" cy="3962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defRPr/>
            </a:pPr>
            <a:r>
              <a:rPr lang="en-US" sz="2900" dirty="0">
                <a:solidFill>
                  <a:schemeClr val="tx1"/>
                </a:solidFill>
              </a:rPr>
              <a:t>Show how to support her breast</a:t>
            </a:r>
            <a:br>
              <a:rPr lang="en-US" sz="2900" dirty="0">
                <a:solidFill>
                  <a:schemeClr val="tx1"/>
                </a:solidFill>
              </a:rPr>
            </a:br>
            <a:r>
              <a:rPr lang="en-US" sz="2900" dirty="0">
                <a:solidFill>
                  <a:schemeClr val="tx1"/>
                </a:solidFill>
              </a:rPr>
              <a:t>(</a:t>
            </a:r>
            <a:r>
              <a:rPr lang="en-US" sz="2900" i="1" dirty="0">
                <a:solidFill>
                  <a:schemeClr val="tx1"/>
                </a:solidFill>
              </a:rPr>
              <a:t>demonstrate )</a:t>
            </a:r>
          </a:p>
        </p:txBody>
      </p:sp>
      <p:sp>
        <p:nvSpPr>
          <p:cNvPr id="174083" name="Rectangle 3"/>
          <p:cNvSpPr>
            <a:spLocks noGrp="1" noChangeArrowheads="1"/>
          </p:cNvSpPr>
          <p:nvPr>
            <p:ph type="body" idx="1"/>
          </p:nvPr>
        </p:nvSpPr>
        <p:spPr/>
        <p:txBody>
          <a:bodyPr/>
          <a:lstStyle/>
          <a:p>
            <a:pPr marL="463550" indent="-463550">
              <a:defRPr/>
            </a:pPr>
            <a:r>
              <a:rPr lang="en-US" dirty="0"/>
              <a:t>If she has small and  high breast – no need to support</a:t>
            </a:r>
          </a:p>
          <a:p>
            <a:pPr marL="463550" indent="-463550">
              <a:defRPr/>
            </a:pPr>
            <a:r>
              <a:rPr lang="en-US" dirty="0"/>
              <a:t>C- position of the hand</a:t>
            </a:r>
          </a:p>
          <a:p>
            <a:pPr marL="463550" indent="-463550">
              <a:defRPr/>
            </a:pPr>
            <a:r>
              <a:rPr lang="en-US" dirty="0"/>
              <a:t>Not hold her breast too near to the nipple</a:t>
            </a:r>
          </a:p>
          <a:p>
            <a:pPr marL="463550" indent="-463550">
              <a:defRPr/>
            </a:pPr>
            <a:r>
              <a:rPr lang="en-US" dirty="0"/>
              <a:t>Scissors’ hold – block milk flow</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G_0003"/>
          <p:cNvPicPr>
            <a:picLocks noChangeAspect="1" noChangeArrowheads="1"/>
          </p:cNvPicPr>
          <p:nvPr/>
        </p:nvPicPr>
        <p:blipFill>
          <a:blip r:embed="rId2"/>
          <a:srcRect/>
          <a:stretch>
            <a:fillRect/>
          </a:stretch>
        </p:blipFill>
        <p:spPr bwMode="auto">
          <a:xfrm>
            <a:off x="1295400" y="1293813"/>
            <a:ext cx="6705600" cy="4951412"/>
          </a:xfrm>
          <a:prstGeom prst="rect">
            <a:avLst/>
          </a:prstGeom>
          <a:noFill/>
          <a:ln w="9525">
            <a:noFill/>
            <a:miter lim="800000"/>
            <a:headEnd/>
            <a:tailEnd/>
          </a:ln>
        </p:spPr>
      </p:pic>
      <p:sp>
        <p:nvSpPr>
          <p:cNvPr id="150531" name="Rectangle 3"/>
          <p:cNvSpPr>
            <a:spLocks noGrp="1" noChangeArrowheads="1"/>
          </p:cNvSpPr>
          <p:nvPr>
            <p:ph type="title" idx="4294967295"/>
          </p:nvPr>
        </p:nvSpPr>
        <p:spPr/>
        <p:txBody>
          <a:bodyPr/>
          <a:lstStyle/>
          <a:p>
            <a:pPr>
              <a:defRPr/>
            </a:pPr>
            <a:r>
              <a:rPr lang="en-US">
                <a:solidFill>
                  <a:srgbClr val="FFFF66"/>
                </a:solidFill>
              </a:rPr>
              <a:t>C- position of the hand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G_0002"/>
          <p:cNvPicPr>
            <a:picLocks noChangeAspect="1" noChangeArrowheads="1"/>
          </p:cNvPicPr>
          <p:nvPr/>
        </p:nvPicPr>
        <p:blipFill>
          <a:blip r:embed="rId2"/>
          <a:srcRect/>
          <a:stretch>
            <a:fillRect/>
          </a:stretch>
        </p:blipFill>
        <p:spPr bwMode="auto">
          <a:xfrm>
            <a:off x="0" y="938213"/>
            <a:ext cx="9144000" cy="6850062"/>
          </a:xfrm>
          <a:prstGeom prst="rect">
            <a:avLst/>
          </a:prstGeom>
          <a:noFill/>
          <a:ln w="9525">
            <a:noFill/>
            <a:miter lim="800000"/>
            <a:headEnd/>
            <a:tailEnd/>
          </a:ln>
        </p:spPr>
      </p:pic>
      <p:sp>
        <p:nvSpPr>
          <p:cNvPr id="151555" name="Rectangle 3"/>
          <p:cNvSpPr>
            <a:spLocks noGrp="1" noChangeArrowheads="1"/>
          </p:cNvSpPr>
          <p:nvPr>
            <p:ph type="title" idx="4294967295"/>
          </p:nvPr>
        </p:nvSpPr>
        <p:spPr>
          <a:xfrm>
            <a:off x="228600" y="457200"/>
            <a:ext cx="8915400" cy="914400"/>
          </a:xfrm>
        </p:spPr>
        <p:txBody>
          <a:bodyPr/>
          <a:lstStyle/>
          <a:p>
            <a:pPr>
              <a:defRPr/>
            </a:pPr>
            <a:r>
              <a:rPr lang="en-US" sz="4000" dirty="0">
                <a:solidFill>
                  <a:srgbClr val="FFFF66"/>
                </a:solidFill>
              </a:rPr>
              <a:t>Scissors’ hold – block milk flow</a:t>
            </a:r>
            <a:r>
              <a:rPr lang="en-US" sz="4000" dirty="0">
                <a:solidFill>
                  <a:srgbClr val="0000FF"/>
                </a:solidFill>
              </a:rPr>
              <a:t/>
            </a:r>
            <a:br>
              <a:rPr lang="en-US" sz="4000" dirty="0">
                <a:solidFill>
                  <a:srgbClr val="0000FF"/>
                </a:solidFill>
              </a:rPr>
            </a:b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
          <p:cNvPicPr>
            <a:picLocks noChangeAspect="1" noChangeArrowheads="1"/>
          </p:cNvPicPr>
          <p:nvPr/>
        </p:nvPicPr>
        <p:blipFill>
          <a:blip r:embed="rId2"/>
          <a:srcRect/>
          <a:stretch>
            <a:fillRect/>
          </a:stretch>
        </p:blipFill>
        <p:spPr bwMode="auto">
          <a:xfrm>
            <a:off x="539750" y="1557338"/>
            <a:ext cx="8004175" cy="4833937"/>
          </a:xfrm>
          <a:prstGeom prst="rect">
            <a:avLst/>
          </a:prstGeom>
          <a:noFill/>
          <a:ln w="9525">
            <a:noFill/>
            <a:miter lim="800000"/>
            <a:headEnd/>
            <a:tailEnd/>
          </a:ln>
        </p:spPr>
      </p:pic>
      <p:sp>
        <p:nvSpPr>
          <p:cNvPr id="112644" name="Rectangle 4"/>
          <p:cNvSpPr>
            <a:spLocks noGrp="1" noChangeArrowheads="1"/>
          </p:cNvSpPr>
          <p:nvPr>
            <p:ph type="title"/>
          </p:nvPr>
        </p:nvSpPr>
        <p:spPr/>
        <p:txBody>
          <a:bodyPr/>
          <a:lstStyle/>
          <a:p>
            <a:pPr>
              <a:defRPr/>
            </a:pPr>
            <a:r>
              <a:rPr lang="en-US" sz="4600">
                <a:solidFill>
                  <a:schemeClr val="bg1"/>
                </a:solidFill>
              </a:rPr>
              <a:t>Attachment</a:t>
            </a:r>
            <a:endParaRPr lang="en-GB" sz="4600">
              <a:solidFill>
                <a:schemeClr val="bg1"/>
              </a:solidFill>
            </a:endParaRPr>
          </a:p>
        </p:txBody>
      </p:sp>
      <p:sp>
        <p:nvSpPr>
          <p:cNvPr id="30724" name="Text Box 5"/>
          <p:cNvSpPr txBox="1">
            <a:spLocks noChangeArrowheads="1"/>
          </p:cNvSpPr>
          <p:nvPr/>
        </p:nvSpPr>
        <p:spPr bwMode="auto">
          <a:xfrm>
            <a:off x="107950" y="6381750"/>
            <a:ext cx="4162425" cy="304800"/>
          </a:xfrm>
          <a:prstGeom prst="rect">
            <a:avLst/>
          </a:prstGeom>
          <a:noFill/>
          <a:ln w="9525">
            <a:noFill/>
            <a:miter lim="800000"/>
            <a:headEnd/>
            <a:tailEnd/>
          </a:ln>
        </p:spPr>
        <p:txBody>
          <a:bodyPr wrap="none">
            <a:spAutoFit/>
          </a:bodyPr>
          <a:lstStyle/>
          <a:p>
            <a:r>
              <a:rPr lang="en-US" sz="1400"/>
              <a:t>For teaching purposes only and not for publication.</a:t>
            </a:r>
            <a:endParaRPr lang="en-GB"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8"/>
          <p:cNvSpPr txBox="1">
            <a:spLocks noChangeArrowheads="1"/>
          </p:cNvSpPr>
          <p:nvPr/>
        </p:nvSpPr>
        <p:spPr bwMode="auto">
          <a:xfrm>
            <a:off x="107950" y="6381750"/>
            <a:ext cx="4162425" cy="304800"/>
          </a:xfrm>
          <a:prstGeom prst="rect">
            <a:avLst/>
          </a:prstGeom>
          <a:noFill/>
          <a:ln w="9525">
            <a:noFill/>
            <a:miter lim="800000"/>
            <a:headEnd/>
            <a:tailEnd/>
          </a:ln>
        </p:spPr>
        <p:txBody>
          <a:bodyPr wrap="none">
            <a:spAutoFit/>
          </a:bodyPr>
          <a:lstStyle/>
          <a:p>
            <a:r>
              <a:rPr lang="en-US" sz="1400"/>
              <a:t>For teaching purposes only and not for publication.</a:t>
            </a:r>
            <a:endParaRPr lang="en-GB" sz="1400"/>
          </a:p>
        </p:txBody>
      </p:sp>
      <p:pic>
        <p:nvPicPr>
          <p:cNvPr id="31747" name="Picture 1029" descr="IMG_0001"/>
          <p:cNvPicPr>
            <a:picLocks noChangeAspect="1" noChangeArrowheads="1"/>
          </p:cNvPicPr>
          <p:nvPr/>
        </p:nvPicPr>
        <p:blipFill>
          <a:blip r:embed="rId2"/>
          <a:srcRect/>
          <a:stretch>
            <a:fillRect/>
          </a:stretch>
        </p:blipFill>
        <p:spPr bwMode="auto">
          <a:xfrm>
            <a:off x="914400" y="990600"/>
            <a:ext cx="7467600" cy="551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838200" y="228600"/>
            <a:ext cx="7543800" cy="6096000"/>
          </a:xfrm>
        </p:spPr>
        <p:txBody>
          <a:bodyPr/>
          <a:lstStyle/>
          <a:p>
            <a:pPr marL="609600" indent="-609600" eaLnBrk="1" hangingPunct="1">
              <a:lnSpc>
                <a:spcPct val="80000"/>
              </a:lnSpc>
              <a:buFont typeface="Wingdings" pitchFamily="2" charset="2"/>
              <a:buNone/>
              <a:defRPr/>
            </a:pPr>
            <a:r>
              <a:rPr lang="en-US" sz="2000" b="1" dirty="0" smtClean="0"/>
              <a:t>A. The three E’s of Breastfeeding</a:t>
            </a:r>
          </a:p>
          <a:p>
            <a:pPr marL="609600" indent="-609600" eaLnBrk="1" hangingPunct="1">
              <a:lnSpc>
                <a:spcPct val="80000"/>
              </a:lnSpc>
              <a:buFont typeface="Wingdings" pitchFamily="2" charset="2"/>
              <a:buNone/>
              <a:defRPr/>
            </a:pPr>
            <a:r>
              <a:rPr lang="en-US" sz="2000" b="1" dirty="0" smtClean="0"/>
              <a:t>	1. Exclusive</a:t>
            </a:r>
          </a:p>
          <a:p>
            <a:pPr marL="609600" indent="-609600" eaLnBrk="1" hangingPunct="1">
              <a:lnSpc>
                <a:spcPct val="80000"/>
              </a:lnSpc>
              <a:buFont typeface="Wingdings" pitchFamily="2" charset="2"/>
              <a:buNone/>
              <a:defRPr/>
            </a:pPr>
            <a:r>
              <a:rPr lang="en-US" sz="2000" b="1" dirty="0" smtClean="0"/>
              <a:t>	2. Early start</a:t>
            </a:r>
          </a:p>
          <a:p>
            <a:pPr marL="609600" indent="-609600" eaLnBrk="1" hangingPunct="1">
              <a:lnSpc>
                <a:spcPct val="80000"/>
              </a:lnSpc>
              <a:buFont typeface="Wingdings" pitchFamily="2" charset="2"/>
              <a:buNone/>
              <a:defRPr/>
            </a:pPr>
            <a:r>
              <a:rPr lang="en-US" sz="2000" b="1" dirty="0" smtClean="0"/>
              <a:t>	3. Extended </a:t>
            </a:r>
          </a:p>
          <a:p>
            <a:pPr marL="609600" indent="-609600" eaLnBrk="1" hangingPunct="1">
              <a:lnSpc>
                <a:spcPct val="80000"/>
              </a:lnSpc>
              <a:buFont typeface="Wingdings" pitchFamily="2" charset="2"/>
              <a:buNone/>
              <a:defRPr/>
            </a:pPr>
            <a:endParaRPr lang="en-US" sz="800" b="1" dirty="0" smtClean="0"/>
          </a:p>
          <a:p>
            <a:pPr marL="609600" indent="-609600" eaLnBrk="1" hangingPunct="1">
              <a:lnSpc>
                <a:spcPct val="80000"/>
              </a:lnSpc>
              <a:buFont typeface="Wingdings" pitchFamily="2" charset="2"/>
              <a:buNone/>
              <a:defRPr/>
            </a:pPr>
            <a:r>
              <a:rPr lang="en-US" sz="2000" b="1" dirty="0" smtClean="0"/>
              <a:t>B. Importance of Breastfeeding</a:t>
            </a:r>
            <a:endParaRPr lang="en-US" sz="800" b="1" dirty="0" smtClean="0"/>
          </a:p>
          <a:p>
            <a:pPr marL="609600" indent="-609600" eaLnBrk="1" hangingPunct="1">
              <a:lnSpc>
                <a:spcPct val="80000"/>
              </a:lnSpc>
              <a:buFont typeface="Wingdings" pitchFamily="2" charset="2"/>
              <a:buNone/>
              <a:defRPr/>
            </a:pPr>
            <a:endParaRPr lang="en-US" sz="800" b="1" dirty="0" smtClean="0"/>
          </a:p>
          <a:p>
            <a:pPr marL="609600" indent="-609600" eaLnBrk="1" hangingPunct="1">
              <a:lnSpc>
                <a:spcPct val="80000"/>
              </a:lnSpc>
              <a:buFont typeface="Wingdings" pitchFamily="2" charset="2"/>
              <a:buNone/>
              <a:defRPr/>
            </a:pPr>
            <a:r>
              <a:rPr lang="en-US" sz="2000" b="1" dirty="0" smtClean="0"/>
              <a:t>C. Composition of </a:t>
            </a:r>
            <a:r>
              <a:rPr lang="en-US" sz="2000" b="1" dirty="0" err="1" smtClean="0"/>
              <a:t>Breastmilk</a:t>
            </a:r>
            <a:endParaRPr lang="en-US" sz="2000" b="1" dirty="0" smtClean="0"/>
          </a:p>
          <a:p>
            <a:pPr marL="609600" indent="-609600" eaLnBrk="1" hangingPunct="1">
              <a:lnSpc>
                <a:spcPct val="80000"/>
              </a:lnSpc>
              <a:buFont typeface="Wingdings" pitchFamily="2" charset="2"/>
              <a:buNone/>
              <a:defRPr/>
            </a:pPr>
            <a:endParaRPr lang="en-US" sz="800" b="1" dirty="0" smtClean="0"/>
          </a:p>
          <a:p>
            <a:pPr marL="609600" indent="-609600" eaLnBrk="1" hangingPunct="1">
              <a:lnSpc>
                <a:spcPct val="80000"/>
              </a:lnSpc>
              <a:buFont typeface="Wingdings" pitchFamily="2" charset="2"/>
              <a:buNone/>
              <a:defRPr/>
            </a:pPr>
            <a:r>
              <a:rPr lang="en-US" sz="2000" b="1" dirty="0" smtClean="0"/>
              <a:t>D. Advantages of Exclusive Breastfeeding</a:t>
            </a:r>
          </a:p>
          <a:p>
            <a:pPr marL="609600" indent="-609600" eaLnBrk="1" hangingPunct="1">
              <a:lnSpc>
                <a:spcPct val="80000"/>
              </a:lnSpc>
              <a:buFont typeface="Wingdings" pitchFamily="2" charset="2"/>
              <a:buNone/>
              <a:defRPr/>
            </a:pPr>
            <a:endParaRPr lang="en-US" sz="800" b="1" dirty="0" smtClean="0"/>
          </a:p>
          <a:p>
            <a:pPr marL="609600" indent="-609600" eaLnBrk="1" hangingPunct="1">
              <a:lnSpc>
                <a:spcPct val="80000"/>
              </a:lnSpc>
              <a:buFont typeface="Wingdings" pitchFamily="2" charset="2"/>
              <a:buNone/>
              <a:defRPr/>
            </a:pPr>
            <a:r>
              <a:rPr lang="en-US" sz="2000" b="1" dirty="0" smtClean="0"/>
              <a:t>E. Proper Breastfeeding Procedures </a:t>
            </a:r>
          </a:p>
          <a:p>
            <a:pPr marL="609600" indent="-609600" eaLnBrk="1" hangingPunct="1">
              <a:lnSpc>
                <a:spcPct val="80000"/>
              </a:lnSpc>
              <a:buFont typeface="Wingdings" pitchFamily="2" charset="2"/>
              <a:buNone/>
              <a:defRPr/>
            </a:pPr>
            <a:r>
              <a:rPr lang="en-US" sz="2000" b="1" dirty="0" smtClean="0"/>
              <a:t>	1. Care of the Breast</a:t>
            </a:r>
          </a:p>
          <a:p>
            <a:pPr marL="609600" indent="-609600" eaLnBrk="1" hangingPunct="1">
              <a:lnSpc>
                <a:spcPct val="80000"/>
              </a:lnSpc>
              <a:buFont typeface="Wingdings" pitchFamily="2" charset="2"/>
              <a:buNone/>
              <a:defRPr/>
            </a:pPr>
            <a:r>
              <a:rPr lang="en-US" sz="2000" b="1" dirty="0" smtClean="0"/>
              <a:t>	2. Anatomy of the Breast</a:t>
            </a:r>
          </a:p>
          <a:p>
            <a:pPr marL="609600" indent="-609600" eaLnBrk="1" hangingPunct="1">
              <a:lnSpc>
                <a:spcPct val="80000"/>
              </a:lnSpc>
              <a:buFont typeface="Wingdings" pitchFamily="2" charset="2"/>
              <a:buNone/>
              <a:defRPr/>
            </a:pPr>
            <a:r>
              <a:rPr lang="en-US" sz="2000" b="1" dirty="0" smtClean="0"/>
              <a:t>	3. Proper Positioning</a:t>
            </a:r>
          </a:p>
          <a:p>
            <a:pPr marL="609600" indent="-609600" eaLnBrk="1" hangingPunct="1">
              <a:lnSpc>
                <a:spcPct val="80000"/>
              </a:lnSpc>
              <a:buFont typeface="Wingdings" pitchFamily="2" charset="2"/>
              <a:buNone/>
              <a:defRPr/>
            </a:pPr>
            <a:r>
              <a:rPr lang="en-US" sz="2000" b="1" dirty="0" smtClean="0"/>
              <a:t>	4. Duration of Feeds</a:t>
            </a:r>
          </a:p>
          <a:p>
            <a:pPr marL="609600" indent="-609600" eaLnBrk="1" hangingPunct="1">
              <a:lnSpc>
                <a:spcPct val="80000"/>
              </a:lnSpc>
              <a:buFont typeface="Wingdings" pitchFamily="2" charset="2"/>
              <a:buNone/>
              <a:defRPr/>
            </a:pPr>
            <a:endParaRPr lang="en-US" sz="800" b="1" dirty="0" smtClean="0"/>
          </a:p>
          <a:p>
            <a:pPr marL="609600" indent="-609600" eaLnBrk="1" hangingPunct="1">
              <a:lnSpc>
                <a:spcPct val="80000"/>
              </a:lnSpc>
              <a:buFont typeface="Wingdings" pitchFamily="2" charset="2"/>
              <a:buNone/>
              <a:defRPr/>
            </a:pPr>
            <a:r>
              <a:rPr lang="en-US" sz="2000" b="1" dirty="0" smtClean="0"/>
              <a:t>F. Help that mothers need to Breastfeed successfully</a:t>
            </a:r>
          </a:p>
          <a:p>
            <a:pPr marL="609600" indent="-609600" eaLnBrk="1" hangingPunct="1">
              <a:lnSpc>
                <a:spcPct val="80000"/>
              </a:lnSpc>
              <a:buFont typeface="Wingdings" pitchFamily="2" charset="2"/>
              <a:buNone/>
              <a:defRPr/>
            </a:pPr>
            <a:r>
              <a:rPr lang="en-US" sz="2000" b="1" dirty="0" smtClean="0"/>
              <a:t>	1. Psychological preparation</a:t>
            </a:r>
          </a:p>
          <a:p>
            <a:pPr marL="609600" indent="-609600" eaLnBrk="1" hangingPunct="1">
              <a:lnSpc>
                <a:spcPct val="80000"/>
              </a:lnSpc>
              <a:buFont typeface="Wingdings" pitchFamily="2" charset="2"/>
              <a:buNone/>
              <a:defRPr/>
            </a:pPr>
            <a:r>
              <a:rPr lang="en-US" sz="2000" b="1" dirty="0" smtClean="0"/>
              <a:t>	2. Practical advice</a:t>
            </a:r>
          </a:p>
          <a:p>
            <a:pPr marL="609600" indent="-609600" eaLnBrk="1" hangingPunct="1">
              <a:lnSpc>
                <a:spcPct val="80000"/>
              </a:lnSpc>
              <a:buFont typeface="Wingdings" pitchFamily="2" charset="2"/>
              <a:buNone/>
              <a:defRPr/>
            </a:pPr>
            <a:endParaRPr lang="en-US" sz="800" b="1" dirty="0" smtClean="0"/>
          </a:p>
          <a:p>
            <a:pPr marL="609600" indent="-609600" eaLnBrk="1" hangingPunct="1">
              <a:lnSpc>
                <a:spcPct val="80000"/>
              </a:lnSpc>
              <a:buFont typeface="Wingdings" pitchFamily="2" charset="2"/>
              <a:buNone/>
              <a:defRPr/>
            </a:pPr>
            <a:r>
              <a:rPr lang="en-US" sz="2000" b="1" dirty="0" smtClean="0"/>
              <a:t>G. Problems and their solution during Breastfeeding</a:t>
            </a:r>
          </a:p>
          <a:p>
            <a:pPr marL="609600" indent="-609600" eaLnBrk="1" hangingPunct="1">
              <a:lnSpc>
                <a:spcPct val="80000"/>
              </a:lnSpc>
              <a:buFont typeface="Wingdings" pitchFamily="2" charset="2"/>
              <a:buNone/>
              <a:defRPr/>
            </a:pPr>
            <a:r>
              <a:rPr lang="en-US" sz="2000" b="1" dirty="0" smtClean="0"/>
              <a:t>	1. Early problems</a:t>
            </a:r>
          </a:p>
          <a:p>
            <a:pPr marL="609600" indent="-609600" eaLnBrk="1" hangingPunct="1">
              <a:lnSpc>
                <a:spcPct val="80000"/>
              </a:lnSpc>
              <a:buFont typeface="Wingdings" pitchFamily="2" charset="2"/>
              <a:buNone/>
              <a:defRPr/>
            </a:pPr>
            <a:r>
              <a:rPr lang="en-US" sz="2000" b="1" dirty="0" smtClean="0"/>
              <a:t>	2. Later problems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pPr>
              <a:defRPr/>
            </a:pPr>
            <a:r>
              <a:rPr lang="en-US"/>
              <a:t>Signs of good attachment</a:t>
            </a:r>
            <a:endParaRPr lang="en-GB"/>
          </a:p>
        </p:txBody>
      </p:sp>
      <p:sp>
        <p:nvSpPr>
          <p:cNvPr id="138243" name="Rectangle 1027"/>
          <p:cNvSpPr>
            <a:spLocks noGrp="1" noChangeArrowheads="1"/>
          </p:cNvSpPr>
          <p:nvPr>
            <p:ph type="body" idx="1"/>
          </p:nvPr>
        </p:nvSpPr>
        <p:spPr/>
        <p:txBody>
          <a:bodyPr/>
          <a:lstStyle/>
          <a:p>
            <a:pPr>
              <a:defRPr/>
            </a:pPr>
            <a:r>
              <a:rPr lang="en-US" dirty="0"/>
              <a:t>Mouth wide open</a:t>
            </a:r>
          </a:p>
          <a:p>
            <a:pPr>
              <a:defRPr/>
            </a:pPr>
            <a:r>
              <a:rPr lang="en-US" dirty="0">
                <a:solidFill>
                  <a:schemeClr val="bg2">
                    <a:lumMod val="40000"/>
                    <a:lumOff val="60000"/>
                  </a:schemeClr>
                </a:solidFill>
              </a:rPr>
              <a:t>More areola in the upper lip</a:t>
            </a:r>
          </a:p>
          <a:p>
            <a:pPr>
              <a:defRPr/>
            </a:pPr>
            <a:r>
              <a:rPr lang="en-US" dirty="0">
                <a:solidFill>
                  <a:schemeClr val="bg2">
                    <a:lumMod val="40000"/>
                    <a:lumOff val="60000"/>
                  </a:schemeClr>
                </a:solidFill>
              </a:rPr>
              <a:t>Lower lip is turned outward</a:t>
            </a:r>
          </a:p>
          <a:p>
            <a:pPr>
              <a:defRPr/>
            </a:pPr>
            <a:r>
              <a:rPr lang="en-US" dirty="0">
                <a:solidFill>
                  <a:schemeClr val="bg2">
                    <a:lumMod val="40000"/>
                    <a:lumOff val="60000"/>
                  </a:schemeClr>
                </a:solidFill>
              </a:rPr>
              <a:t>Chin touches the breast</a:t>
            </a:r>
            <a:endParaRPr lang="en-GB"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107bfm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5" name="Text Box 3"/>
          <p:cNvSpPr txBox="1">
            <a:spLocks noChangeArrowheads="1"/>
          </p:cNvSpPr>
          <p:nvPr/>
        </p:nvSpPr>
        <p:spPr bwMode="auto">
          <a:xfrm rot="-5400000">
            <a:off x="8140700" y="5880100"/>
            <a:ext cx="1244600" cy="304800"/>
          </a:xfrm>
          <a:prstGeom prst="rect">
            <a:avLst/>
          </a:prstGeom>
          <a:noFill/>
          <a:ln w="9525">
            <a:noFill/>
            <a:miter lim="800000"/>
            <a:headEnd/>
            <a:tailEnd/>
          </a:ln>
        </p:spPr>
        <p:txBody>
          <a:bodyPr wrap="none">
            <a:spAutoFit/>
          </a:bodyPr>
          <a:lstStyle/>
          <a:p>
            <a:r>
              <a:rPr lang="en-GB" sz="1000"/>
              <a:t>©UNICEF C107-7</a:t>
            </a:r>
            <a:r>
              <a:rPr lang="en-US" sz="1400">
                <a:latin typeface="Times New Roman" pitchFamily="18" charset="0"/>
              </a:rPr>
              <a:t> </a:t>
            </a:r>
          </a:p>
        </p:txBody>
      </p:sp>
      <p:sp>
        <p:nvSpPr>
          <p:cNvPr id="53252" name="Rectangle 4"/>
          <p:cNvSpPr>
            <a:spLocks noGrp="1" noChangeArrowheads="1"/>
          </p:cNvSpPr>
          <p:nvPr>
            <p:ph type="title"/>
          </p:nvPr>
        </p:nvSpPr>
        <p:spPr>
          <a:xfrm>
            <a:off x="0" y="0"/>
            <a:ext cx="3429000" cy="1676400"/>
          </a:xfrm>
        </p:spPr>
        <p:txBody>
          <a:bodyPr/>
          <a:lstStyle/>
          <a:p>
            <a:pPr>
              <a:defRPr/>
            </a:pPr>
            <a:r>
              <a:rPr lang="en-GB">
                <a:solidFill>
                  <a:schemeClr val="tx1"/>
                </a:solidFill>
              </a:rPr>
              <a:t>Wide Open Mouth</a:t>
            </a:r>
          </a:p>
        </p:txBody>
      </p:sp>
      <p:sp>
        <p:nvSpPr>
          <p:cNvPr id="33797" name="Text Box 5"/>
          <p:cNvSpPr txBox="1">
            <a:spLocks noChangeArrowheads="1"/>
          </p:cNvSpPr>
          <p:nvPr/>
        </p:nvSpPr>
        <p:spPr bwMode="auto">
          <a:xfrm>
            <a:off x="8153400" y="304800"/>
            <a:ext cx="685800" cy="274638"/>
          </a:xfrm>
          <a:prstGeom prst="rect">
            <a:avLst/>
          </a:prstGeom>
          <a:noFill/>
          <a:ln w="9525">
            <a:noFill/>
            <a:miter lim="800000"/>
            <a:headEnd/>
            <a:tailEnd/>
          </a:ln>
        </p:spPr>
        <p:txBody>
          <a:bodyPr>
            <a:spAutoFit/>
          </a:bodyPr>
          <a:lstStyle/>
          <a:p>
            <a:pPr>
              <a:spcBef>
                <a:spcPct val="50000"/>
              </a:spcBef>
            </a:pPr>
            <a:r>
              <a:rPr lang="en-IE" sz="1200">
                <a:latin typeface="Times New Roman" pitchFamily="18" charset="0"/>
              </a:rPr>
              <a:t>7/4</a:t>
            </a:r>
            <a:endParaRPr lang="en-GB" sz="120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pPr>
              <a:defRPr/>
            </a:pPr>
            <a:r>
              <a:rPr lang="en-US"/>
              <a:t>Signs of good attachment</a:t>
            </a:r>
            <a:endParaRPr lang="en-GB"/>
          </a:p>
        </p:txBody>
      </p:sp>
      <p:sp>
        <p:nvSpPr>
          <p:cNvPr id="138243" name="Rectangle 1027"/>
          <p:cNvSpPr>
            <a:spLocks noGrp="1" noChangeArrowheads="1"/>
          </p:cNvSpPr>
          <p:nvPr>
            <p:ph type="body" idx="1"/>
          </p:nvPr>
        </p:nvSpPr>
        <p:spPr/>
        <p:txBody>
          <a:bodyPr/>
          <a:lstStyle/>
          <a:p>
            <a:pPr>
              <a:defRPr/>
            </a:pPr>
            <a:r>
              <a:rPr lang="en-US" dirty="0">
                <a:solidFill>
                  <a:schemeClr val="bg2">
                    <a:lumMod val="40000"/>
                    <a:lumOff val="60000"/>
                  </a:schemeClr>
                </a:solidFill>
              </a:rPr>
              <a:t>Mouth wide open</a:t>
            </a:r>
          </a:p>
          <a:p>
            <a:pPr>
              <a:defRPr/>
            </a:pPr>
            <a:r>
              <a:rPr lang="en-US" dirty="0"/>
              <a:t>More areola in the upper lip</a:t>
            </a:r>
          </a:p>
          <a:p>
            <a:pPr>
              <a:defRPr/>
            </a:pPr>
            <a:r>
              <a:rPr lang="en-US" dirty="0">
                <a:solidFill>
                  <a:schemeClr val="bg2">
                    <a:lumMod val="40000"/>
                    <a:lumOff val="60000"/>
                  </a:schemeClr>
                </a:solidFill>
              </a:rPr>
              <a:t>Lower lip is turned outward</a:t>
            </a:r>
          </a:p>
          <a:p>
            <a:pPr>
              <a:defRPr/>
            </a:pPr>
            <a:r>
              <a:rPr lang="en-US" dirty="0">
                <a:solidFill>
                  <a:schemeClr val="bg2">
                    <a:lumMod val="40000"/>
                    <a:lumOff val="60000"/>
                  </a:schemeClr>
                </a:solidFill>
              </a:rPr>
              <a:t>Chin touches the breast</a:t>
            </a:r>
            <a:endParaRPr lang="en-GB"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107bfm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5843" name="Text Box 3"/>
          <p:cNvSpPr txBox="1">
            <a:spLocks noChangeArrowheads="1"/>
          </p:cNvSpPr>
          <p:nvPr/>
        </p:nvSpPr>
        <p:spPr bwMode="auto">
          <a:xfrm rot="-5400000">
            <a:off x="8140700" y="5880100"/>
            <a:ext cx="1244600" cy="304800"/>
          </a:xfrm>
          <a:prstGeom prst="rect">
            <a:avLst/>
          </a:prstGeom>
          <a:noFill/>
          <a:ln w="9525">
            <a:noFill/>
            <a:miter lim="800000"/>
            <a:headEnd/>
            <a:tailEnd/>
          </a:ln>
        </p:spPr>
        <p:txBody>
          <a:bodyPr wrap="none">
            <a:spAutoFit/>
          </a:bodyPr>
          <a:lstStyle/>
          <a:p>
            <a:r>
              <a:rPr lang="en-GB" sz="1000"/>
              <a:t>©UNICEF C107-7</a:t>
            </a:r>
            <a:r>
              <a:rPr lang="en-US" sz="1400">
                <a:latin typeface="Times New Roman" pitchFamily="18" charset="0"/>
              </a:rPr>
              <a:t> </a:t>
            </a:r>
          </a:p>
        </p:txBody>
      </p:sp>
      <p:sp>
        <p:nvSpPr>
          <p:cNvPr id="53252" name="Rectangle 4"/>
          <p:cNvSpPr>
            <a:spLocks noGrp="1" noChangeArrowheads="1"/>
          </p:cNvSpPr>
          <p:nvPr>
            <p:ph type="title"/>
          </p:nvPr>
        </p:nvSpPr>
        <p:spPr>
          <a:xfrm>
            <a:off x="0" y="0"/>
            <a:ext cx="3429000" cy="1676400"/>
          </a:xfrm>
        </p:spPr>
        <p:txBody>
          <a:bodyPr/>
          <a:lstStyle/>
          <a:p>
            <a:pPr>
              <a:defRPr/>
            </a:pPr>
            <a:r>
              <a:rPr lang="en-GB">
                <a:solidFill>
                  <a:schemeClr val="tx1"/>
                </a:solidFill>
              </a:rPr>
              <a:t>Wide Open Mouth</a:t>
            </a:r>
          </a:p>
        </p:txBody>
      </p:sp>
      <p:sp>
        <p:nvSpPr>
          <p:cNvPr id="35845" name="Text Box 5"/>
          <p:cNvSpPr txBox="1">
            <a:spLocks noChangeArrowheads="1"/>
          </p:cNvSpPr>
          <p:nvPr/>
        </p:nvSpPr>
        <p:spPr bwMode="auto">
          <a:xfrm>
            <a:off x="8153400" y="304800"/>
            <a:ext cx="685800" cy="274638"/>
          </a:xfrm>
          <a:prstGeom prst="rect">
            <a:avLst/>
          </a:prstGeom>
          <a:noFill/>
          <a:ln w="9525">
            <a:noFill/>
            <a:miter lim="800000"/>
            <a:headEnd/>
            <a:tailEnd/>
          </a:ln>
        </p:spPr>
        <p:txBody>
          <a:bodyPr>
            <a:spAutoFit/>
          </a:bodyPr>
          <a:lstStyle/>
          <a:p>
            <a:pPr>
              <a:spcBef>
                <a:spcPct val="50000"/>
              </a:spcBef>
            </a:pPr>
            <a:r>
              <a:rPr lang="en-IE" sz="1200">
                <a:latin typeface="Times New Roman" pitchFamily="18" charset="0"/>
              </a:rPr>
              <a:t>7/4</a:t>
            </a:r>
            <a:endParaRPr lang="en-GB" sz="1200">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pPr>
              <a:defRPr/>
            </a:pPr>
            <a:r>
              <a:rPr lang="en-US"/>
              <a:t>Signs of good attachment</a:t>
            </a:r>
            <a:endParaRPr lang="en-GB"/>
          </a:p>
        </p:txBody>
      </p:sp>
      <p:sp>
        <p:nvSpPr>
          <p:cNvPr id="138243" name="Rectangle 1027"/>
          <p:cNvSpPr>
            <a:spLocks noGrp="1" noChangeArrowheads="1"/>
          </p:cNvSpPr>
          <p:nvPr>
            <p:ph type="body" idx="1"/>
          </p:nvPr>
        </p:nvSpPr>
        <p:spPr/>
        <p:txBody>
          <a:bodyPr/>
          <a:lstStyle/>
          <a:p>
            <a:pPr>
              <a:defRPr/>
            </a:pPr>
            <a:r>
              <a:rPr lang="en-US" dirty="0">
                <a:solidFill>
                  <a:schemeClr val="bg2">
                    <a:lumMod val="40000"/>
                    <a:lumOff val="60000"/>
                  </a:schemeClr>
                </a:solidFill>
              </a:rPr>
              <a:t>Mouth wide open</a:t>
            </a:r>
          </a:p>
          <a:p>
            <a:pPr>
              <a:defRPr/>
            </a:pPr>
            <a:r>
              <a:rPr lang="en-US" dirty="0">
                <a:solidFill>
                  <a:schemeClr val="bg2">
                    <a:lumMod val="40000"/>
                    <a:lumOff val="60000"/>
                  </a:schemeClr>
                </a:solidFill>
              </a:rPr>
              <a:t>More areola in the upper lip</a:t>
            </a:r>
          </a:p>
          <a:p>
            <a:pPr>
              <a:defRPr/>
            </a:pPr>
            <a:r>
              <a:rPr lang="en-US" dirty="0"/>
              <a:t>Lower lip is turned outward</a:t>
            </a:r>
          </a:p>
          <a:p>
            <a:pPr>
              <a:defRPr/>
            </a:pPr>
            <a:r>
              <a:rPr lang="en-US" dirty="0">
                <a:solidFill>
                  <a:schemeClr val="bg2">
                    <a:lumMod val="40000"/>
                    <a:lumOff val="60000"/>
                  </a:schemeClr>
                </a:solidFill>
              </a:rPr>
              <a:t>Chin touches the breast</a:t>
            </a:r>
            <a:endParaRPr lang="en-GB"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107bfm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7891" name="Text Box 3"/>
          <p:cNvSpPr txBox="1">
            <a:spLocks noChangeArrowheads="1"/>
          </p:cNvSpPr>
          <p:nvPr/>
        </p:nvSpPr>
        <p:spPr bwMode="auto">
          <a:xfrm rot="-5400000">
            <a:off x="8140700" y="5880100"/>
            <a:ext cx="1244600" cy="304800"/>
          </a:xfrm>
          <a:prstGeom prst="rect">
            <a:avLst/>
          </a:prstGeom>
          <a:noFill/>
          <a:ln w="9525">
            <a:noFill/>
            <a:miter lim="800000"/>
            <a:headEnd/>
            <a:tailEnd/>
          </a:ln>
        </p:spPr>
        <p:txBody>
          <a:bodyPr wrap="none">
            <a:spAutoFit/>
          </a:bodyPr>
          <a:lstStyle/>
          <a:p>
            <a:r>
              <a:rPr lang="en-GB" sz="1000"/>
              <a:t>©UNICEF C107-7</a:t>
            </a:r>
            <a:r>
              <a:rPr lang="en-US" sz="1400">
                <a:latin typeface="Times New Roman" pitchFamily="18" charset="0"/>
              </a:rPr>
              <a:t> </a:t>
            </a:r>
          </a:p>
        </p:txBody>
      </p:sp>
      <p:sp>
        <p:nvSpPr>
          <p:cNvPr id="53252" name="Rectangle 4"/>
          <p:cNvSpPr>
            <a:spLocks noGrp="1" noChangeArrowheads="1"/>
          </p:cNvSpPr>
          <p:nvPr>
            <p:ph type="title"/>
          </p:nvPr>
        </p:nvSpPr>
        <p:spPr>
          <a:xfrm>
            <a:off x="0" y="0"/>
            <a:ext cx="3429000" cy="1676400"/>
          </a:xfrm>
        </p:spPr>
        <p:txBody>
          <a:bodyPr/>
          <a:lstStyle/>
          <a:p>
            <a:pPr>
              <a:defRPr/>
            </a:pPr>
            <a:r>
              <a:rPr lang="en-GB">
                <a:solidFill>
                  <a:schemeClr val="tx1"/>
                </a:solidFill>
              </a:rPr>
              <a:t>Wide Open Mouth</a:t>
            </a:r>
          </a:p>
        </p:txBody>
      </p:sp>
      <p:sp>
        <p:nvSpPr>
          <p:cNvPr id="37893" name="Text Box 5"/>
          <p:cNvSpPr txBox="1">
            <a:spLocks noChangeArrowheads="1"/>
          </p:cNvSpPr>
          <p:nvPr/>
        </p:nvSpPr>
        <p:spPr bwMode="auto">
          <a:xfrm>
            <a:off x="8153400" y="304800"/>
            <a:ext cx="685800" cy="274638"/>
          </a:xfrm>
          <a:prstGeom prst="rect">
            <a:avLst/>
          </a:prstGeom>
          <a:noFill/>
          <a:ln w="9525">
            <a:noFill/>
            <a:miter lim="800000"/>
            <a:headEnd/>
            <a:tailEnd/>
          </a:ln>
        </p:spPr>
        <p:txBody>
          <a:bodyPr>
            <a:spAutoFit/>
          </a:bodyPr>
          <a:lstStyle/>
          <a:p>
            <a:pPr>
              <a:spcBef>
                <a:spcPct val="50000"/>
              </a:spcBef>
            </a:pPr>
            <a:r>
              <a:rPr lang="en-IE" sz="1200">
                <a:latin typeface="Times New Roman" pitchFamily="18" charset="0"/>
              </a:rPr>
              <a:t>7/4</a:t>
            </a:r>
            <a:endParaRPr lang="en-GB" sz="120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pPr>
              <a:defRPr/>
            </a:pPr>
            <a:r>
              <a:rPr lang="en-US"/>
              <a:t>Signs of good attachment</a:t>
            </a:r>
            <a:endParaRPr lang="en-GB"/>
          </a:p>
        </p:txBody>
      </p:sp>
      <p:sp>
        <p:nvSpPr>
          <p:cNvPr id="138243" name="Rectangle 1027"/>
          <p:cNvSpPr>
            <a:spLocks noGrp="1" noChangeArrowheads="1"/>
          </p:cNvSpPr>
          <p:nvPr>
            <p:ph type="body" idx="1"/>
          </p:nvPr>
        </p:nvSpPr>
        <p:spPr/>
        <p:txBody>
          <a:bodyPr/>
          <a:lstStyle/>
          <a:p>
            <a:pPr>
              <a:defRPr/>
            </a:pPr>
            <a:r>
              <a:rPr lang="en-US" dirty="0">
                <a:solidFill>
                  <a:schemeClr val="bg2">
                    <a:lumMod val="40000"/>
                    <a:lumOff val="60000"/>
                  </a:schemeClr>
                </a:solidFill>
              </a:rPr>
              <a:t>Mouth wide open</a:t>
            </a:r>
          </a:p>
          <a:p>
            <a:pPr>
              <a:defRPr/>
            </a:pPr>
            <a:r>
              <a:rPr lang="en-US" dirty="0">
                <a:solidFill>
                  <a:schemeClr val="bg2">
                    <a:lumMod val="40000"/>
                    <a:lumOff val="60000"/>
                  </a:schemeClr>
                </a:solidFill>
              </a:rPr>
              <a:t>More areola in the upper lip</a:t>
            </a:r>
          </a:p>
          <a:p>
            <a:pPr>
              <a:defRPr/>
            </a:pPr>
            <a:r>
              <a:rPr lang="en-US" dirty="0">
                <a:solidFill>
                  <a:schemeClr val="bg2">
                    <a:lumMod val="40000"/>
                    <a:lumOff val="60000"/>
                  </a:schemeClr>
                </a:solidFill>
              </a:rPr>
              <a:t>Lower lip is turned outward</a:t>
            </a:r>
          </a:p>
          <a:p>
            <a:pPr>
              <a:defRPr/>
            </a:pPr>
            <a:r>
              <a:rPr lang="en-US" dirty="0"/>
              <a:t>Chin touches the breast</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107bfm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9939" name="Text Box 3"/>
          <p:cNvSpPr txBox="1">
            <a:spLocks noChangeArrowheads="1"/>
          </p:cNvSpPr>
          <p:nvPr/>
        </p:nvSpPr>
        <p:spPr bwMode="auto">
          <a:xfrm rot="-5400000">
            <a:off x="8140700" y="5880100"/>
            <a:ext cx="1244600" cy="304800"/>
          </a:xfrm>
          <a:prstGeom prst="rect">
            <a:avLst/>
          </a:prstGeom>
          <a:noFill/>
          <a:ln w="9525">
            <a:noFill/>
            <a:miter lim="800000"/>
            <a:headEnd/>
            <a:tailEnd/>
          </a:ln>
        </p:spPr>
        <p:txBody>
          <a:bodyPr wrap="none">
            <a:spAutoFit/>
          </a:bodyPr>
          <a:lstStyle/>
          <a:p>
            <a:r>
              <a:rPr lang="en-GB" sz="1000"/>
              <a:t>©UNICEF C107-7</a:t>
            </a:r>
            <a:r>
              <a:rPr lang="en-US" sz="1400">
                <a:latin typeface="Times New Roman" pitchFamily="18" charset="0"/>
              </a:rPr>
              <a:t> </a:t>
            </a:r>
          </a:p>
        </p:txBody>
      </p:sp>
      <p:sp>
        <p:nvSpPr>
          <p:cNvPr id="53252" name="Rectangle 4"/>
          <p:cNvSpPr>
            <a:spLocks noGrp="1" noChangeArrowheads="1"/>
          </p:cNvSpPr>
          <p:nvPr>
            <p:ph type="title"/>
          </p:nvPr>
        </p:nvSpPr>
        <p:spPr>
          <a:xfrm>
            <a:off x="0" y="0"/>
            <a:ext cx="3429000" cy="1676400"/>
          </a:xfrm>
        </p:spPr>
        <p:txBody>
          <a:bodyPr/>
          <a:lstStyle/>
          <a:p>
            <a:pPr>
              <a:defRPr/>
            </a:pPr>
            <a:r>
              <a:rPr lang="en-GB" dirty="0">
                <a:solidFill>
                  <a:schemeClr val="tx1"/>
                </a:solidFill>
              </a:rPr>
              <a:t>Wide Open Mouth</a:t>
            </a:r>
          </a:p>
        </p:txBody>
      </p:sp>
      <p:sp>
        <p:nvSpPr>
          <p:cNvPr id="39941" name="Text Box 5"/>
          <p:cNvSpPr txBox="1">
            <a:spLocks noChangeArrowheads="1"/>
          </p:cNvSpPr>
          <p:nvPr/>
        </p:nvSpPr>
        <p:spPr bwMode="auto">
          <a:xfrm>
            <a:off x="8153400" y="304800"/>
            <a:ext cx="685800" cy="274638"/>
          </a:xfrm>
          <a:prstGeom prst="rect">
            <a:avLst/>
          </a:prstGeom>
          <a:noFill/>
          <a:ln w="9525">
            <a:noFill/>
            <a:miter lim="800000"/>
            <a:headEnd/>
            <a:tailEnd/>
          </a:ln>
        </p:spPr>
        <p:txBody>
          <a:bodyPr>
            <a:spAutoFit/>
          </a:bodyPr>
          <a:lstStyle/>
          <a:p>
            <a:pPr>
              <a:spcBef>
                <a:spcPct val="50000"/>
              </a:spcBef>
            </a:pPr>
            <a:r>
              <a:rPr lang="en-IE" sz="1200">
                <a:latin typeface="Times New Roman" pitchFamily="18" charset="0"/>
              </a:rPr>
              <a:t>7/4</a:t>
            </a:r>
            <a:endParaRPr lang="en-GB" sz="1200">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pPr>
              <a:defRPr/>
            </a:pPr>
            <a:r>
              <a:rPr lang="en-US"/>
              <a:t>Signs of good attachment</a:t>
            </a:r>
            <a:endParaRPr lang="en-GB"/>
          </a:p>
        </p:txBody>
      </p:sp>
      <p:sp>
        <p:nvSpPr>
          <p:cNvPr id="138243" name="Rectangle 1027"/>
          <p:cNvSpPr>
            <a:spLocks noGrp="1" noChangeArrowheads="1"/>
          </p:cNvSpPr>
          <p:nvPr>
            <p:ph type="body" idx="1"/>
          </p:nvPr>
        </p:nvSpPr>
        <p:spPr>
          <a:xfrm>
            <a:off x="0" y="1828800"/>
            <a:ext cx="5562600" cy="4114800"/>
          </a:xfrm>
        </p:spPr>
        <p:txBody>
          <a:bodyPr/>
          <a:lstStyle/>
          <a:p>
            <a:pPr>
              <a:defRPr/>
            </a:pPr>
            <a:r>
              <a:rPr lang="en-US" dirty="0"/>
              <a:t>Mouth wide open</a:t>
            </a:r>
          </a:p>
          <a:p>
            <a:pPr>
              <a:defRPr/>
            </a:pPr>
            <a:r>
              <a:rPr lang="en-US" dirty="0"/>
              <a:t>More areola in the upper lip</a:t>
            </a:r>
          </a:p>
          <a:p>
            <a:pPr>
              <a:defRPr/>
            </a:pPr>
            <a:r>
              <a:rPr lang="en-US" dirty="0"/>
              <a:t>Lower lip is turned outward</a:t>
            </a:r>
          </a:p>
          <a:p>
            <a:pPr>
              <a:defRPr/>
            </a:pPr>
            <a:r>
              <a:rPr lang="en-US" dirty="0"/>
              <a:t>Chin touches the breast</a:t>
            </a:r>
            <a:endParaRPr lang="en-GB" dirty="0"/>
          </a:p>
        </p:txBody>
      </p:sp>
      <p:pic>
        <p:nvPicPr>
          <p:cNvPr id="4" name="Picture 2" descr="c107bfm7"/>
          <p:cNvPicPr>
            <a:picLocks noChangeAspect="1" noChangeArrowheads="1"/>
          </p:cNvPicPr>
          <p:nvPr/>
        </p:nvPicPr>
        <p:blipFill>
          <a:blip r:embed="rId2"/>
          <a:srcRect/>
          <a:stretch>
            <a:fillRect/>
          </a:stretch>
        </p:blipFill>
        <p:spPr bwMode="auto">
          <a:xfrm>
            <a:off x="4876800" y="3657600"/>
            <a:ext cx="4267200" cy="3200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fade">
                                      <p:cBhvr>
                                        <p:cTn id="7" dur="20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fade">
                                      <p:cBhvr>
                                        <p:cTn id="12" dur="20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fade">
                                      <p:cBhvr>
                                        <p:cTn id="17" dur="2000"/>
                                        <p:tgtEl>
                                          <p:spTgt spid="138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fade">
                                      <p:cBhvr>
                                        <p:cTn id="22" dur="2000"/>
                                        <p:tgtEl>
                                          <p:spTgt spid="138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362075"/>
          </a:xfrm>
        </p:spPr>
        <p:txBody>
          <a:bodyPr/>
          <a:lstStyle/>
          <a:p>
            <a:pPr algn="ctr">
              <a:defRPr/>
            </a:pPr>
            <a:r>
              <a:rPr lang="en-US" dirty="0" smtClean="0"/>
              <a:t>Which of this two picture has a good attachment</a:t>
            </a:r>
            <a:endParaRPr lang="en-US" dirty="0"/>
          </a:p>
        </p:txBody>
      </p:sp>
      <p:sp>
        <p:nvSpPr>
          <p:cNvPr id="8" name="Text Placeholder 7"/>
          <p:cNvSpPr>
            <a:spLocks noGrp="1"/>
          </p:cNvSpPr>
          <p:nvPr>
            <p:ph type="body" idx="1"/>
          </p:nvPr>
        </p:nvSpPr>
        <p:spPr>
          <a:xfrm>
            <a:off x="304800" y="1447800"/>
            <a:ext cx="7772400" cy="685800"/>
          </a:xfrm>
        </p:spPr>
        <p:txBody>
          <a:bodyPr/>
          <a:lstStyle/>
          <a:p>
            <a:pPr>
              <a:defRPr/>
            </a:pPr>
            <a:r>
              <a:rPr lang="en-US" sz="4800" dirty="0" smtClean="0"/>
              <a:t>    Right		or		Left</a:t>
            </a:r>
            <a:endParaRPr lang="en-US" sz="4800" dirty="0"/>
          </a:p>
        </p:txBody>
      </p:sp>
      <p:pic>
        <p:nvPicPr>
          <p:cNvPr id="41988" name="Content Placeholder 3" descr="breastfeeding0002.jpg"/>
          <p:cNvPicPr>
            <a:picLocks noGrp="1" noChangeAspect="1"/>
          </p:cNvPicPr>
          <p:nvPr>
            <p:ph idx="4294967295"/>
          </p:nvPr>
        </p:nvPicPr>
        <p:blipFill>
          <a:blip r:embed="rId2"/>
          <a:srcRect l="3751" t="3671"/>
          <a:stretch>
            <a:fillRect/>
          </a:stretch>
        </p:blipFill>
        <p:spPr>
          <a:xfrm>
            <a:off x="4572000" y="2286000"/>
            <a:ext cx="4572000" cy="3962400"/>
          </a:xfrm>
        </p:spPr>
      </p:pic>
      <p:pic>
        <p:nvPicPr>
          <p:cNvPr id="41989" name="Picture 3" descr="breastfeeding0001.jpg"/>
          <p:cNvPicPr>
            <a:picLocks noChangeAspect="1"/>
          </p:cNvPicPr>
          <p:nvPr/>
        </p:nvPicPr>
        <p:blipFill>
          <a:blip r:embed="rId3"/>
          <a:srcRect r="2499" b="4546"/>
          <a:stretch>
            <a:fillRect/>
          </a:stretch>
        </p:blipFill>
        <p:spPr bwMode="auto">
          <a:xfrm>
            <a:off x="76200" y="2286000"/>
            <a:ext cx="4267200" cy="3962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28600"/>
            <a:ext cx="8382000" cy="1431925"/>
          </a:xfrm>
        </p:spPr>
        <p:txBody>
          <a:bodyPr/>
          <a:lstStyle/>
          <a:p>
            <a:pPr algn="ctr" eaLnBrk="1" hangingPunct="1">
              <a:defRPr/>
            </a:pPr>
            <a:r>
              <a:rPr lang="en-US" sz="3600" dirty="0" smtClean="0">
                <a:solidFill>
                  <a:schemeClr val="accent2">
                    <a:lumMod val="20000"/>
                    <a:lumOff val="80000"/>
                  </a:schemeClr>
                </a:solidFill>
              </a:rPr>
              <a:t>A. The Three E’s of Breastfeeding</a:t>
            </a:r>
          </a:p>
        </p:txBody>
      </p:sp>
      <p:sp>
        <p:nvSpPr>
          <p:cNvPr id="3" name="Rectangle 4"/>
          <p:cNvSpPr txBox="1">
            <a:spLocks noChangeArrowheads="1"/>
          </p:cNvSpPr>
          <p:nvPr/>
        </p:nvSpPr>
        <p:spPr bwMode="auto">
          <a:xfrm>
            <a:off x="685800" y="1219200"/>
            <a:ext cx="7543800" cy="762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en-US" sz="4000" b="1" kern="0" dirty="0">
                <a:effectLst>
                  <a:outerShdw blurRad="38100" dist="38100" dir="2700000" algn="tl">
                    <a:srgbClr val="000000"/>
                  </a:outerShdw>
                </a:effectLst>
                <a:latin typeface="+mn-lt"/>
              </a:rPr>
              <a:t> </a:t>
            </a:r>
            <a:r>
              <a:rPr lang="en-US" sz="3200" b="1" kern="0" dirty="0">
                <a:effectLst>
                  <a:outerShdw blurRad="38100" dist="38100" dir="2700000" algn="tl">
                    <a:srgbClr val="000000"/>
                  </a:outerShdw>
                </a:effectLst>
                <a:latin typeface="+mn-lt"/>
              </a:rPr>
              <a:t>1. Exclusive breastfeeding</a:t>
            </a:r>
            <a:endParaRPr lang="en-US" sz="4000" b="1" kern="0" dirty="0">
              <a:effectLst>
                <a:outerShdw blurRad="38100" dist="38100" dir="2700000" algn="tl">
                  <a:srgbClr val="000000"/>
                </a:outerShdw>
              </a:effectLst>
              <a:latin typeface="+mn-lt"/>
            </a:endParaRPr>
          </a:p>
        </p:txBody>
      </p:sp>
      <p:sp>
        <p:nvSpPr>
          <p:cNvPr id="4" name="Rectangle 3"/>
          <p:cNvSpPr txBox="1">
            <a:spLocks noChangeArrowheads="1"/>
          </p:cNvSpPr>
          <p:nvPr/>
        </p:nvSpPr>
        <p:spPr bwMode="auto">
          <a:xfrm>
            <a:off x="1295400" y="1981200"/>
            <a:ext cx="7010400" cy="41148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Exclusive Breastfeeding means that the baby should receive only </a:t>
            </a:r>
            <a:r>
              <a:rPr lang="en-US" sz="2800" kern="0" dirty="0" err="1">
                <a:effectLst>
                  <a:outerShdw blurRad="38100" dist="38100" dir="2700000" algn="tl">
                    <a:srgbClr val="000000"/>
                  </a:outerShdw>
                </a:effectLst>
                <a:latin typeface="+mn-lt"/>
              </a:rPr>
              <a:t>breastmilk</a:t>
            </a:r>
            <a:r>
              <a:rPr lang="en-US" sz="2800" kern="0" dirty="0">
                <a:effectLst>
                  <a:outerShdw blurRad="38100" dist="38100" dir="2700000" algn="tl">
                    <a:srgbClr val="000000"/>
                  </a:outerShdw>
                </a:effectLst>
                <a:latin typeface="+mn-lt"/>
              </a:rPr>
              <a:t> for the first 6 months of life. </a:t>
            </a:r>
          </a:p>
          <a:p>
            <a:pPr marL="342900" indent="-342900" algn="just" eaLnBrk="1" hangingPunct="1">
              <a:spcBef>
                <a:spcPct val="20000"/>
              </a:spcBef>
              <a:buClr>
                <a:schemeClr val="hlink"/>
              </a:buClr>
              <a:buSzPct val="70000"/>
              <a:buFont typeface="Wingdings" pitchFamily="2" charset="2"/>
              <a:buNone/>
              <a:defRPr/>
            </a:pPr>
            <a:endParaRPr lang="en-US" sz="1000" kern="0" dirty="0">
              <a:effectLst>
                <a:outerShdw blurRad="38100" dist="38100" dir="2700000" algn="tl">
                  <a:srgbClr val="000000"/>
                </a:outerShdw>
              </a:effectLst>
              <a:latin typeface="+mn-lt"/>
            </a:endParaRPr>
          </a:p>
          <a:p>
            <a:pPr marL="342900" indent="-342900" algn="just" eaLnBrk="1" hangingPunct="1">
              <a:spcBef>
                <a:spcPct val="20000"/>
              </a:spcBef>
              <a:buClr>
                <a:schemeClr val="hlink"/>
              </a:buClr>
              <a:buSzPct val="70000"/>
              <a:buFont typeface="Wingdings" pitchFamily="2" charset="2"/>
              <a:buNone/>
              <a:defRPr/>
            </a:pPr>
            <a:r>
              <a:rPr lang="en-US" sz="2800" kern="0" dirty="0" err="1">
                <a:effectLst>
                  <a:outerShdw blurRad="38100" dist="38100" dir="2700000" algn="tl">
                    <a:srgbClr val="000000"/>
                  </a:outerShdw>
                </a:effectLst>
                <a:latin typeface="+mn-lt"/>
              </a:rPr>
              <a:t>Breastmilk</a:t>
            </a:r>
            <a:r>
              <a:rPr lang="en-US" sz="2800" kern="0" dirty="0">
                <a:effectLst>
                  <a:outerShdw blurRad="38100" dist="38100" dir="2700000" algn="tl">
                    <a:srgbClr val="000000"/>
                  </a:outerShdw>
                </a:effectLst>
                <a:latin typeface="+mn-lt"/>
              </a:rPr>
              <a:t> already contains almost everything the baby needs.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2800" dirty="0" smtClean="0"/>
              <a:t>These are the signs that the baby is in good position for breastfeeding.</a:t>
            </a:r>
          </a:p>
        </p:txBody>
      </p:sp>
      <p:sp>
        <p:nvSpPr>
          <p:cNvPr id="27651" name="Rectangle 3"/>
          <p:cNvSpPr>
            <a:spLocks noGrp="1" noChangeArrowheads="1"/>
          </p:cNvSpPr>
          <p:nvPr>
            <p:ph type="body" idx="1"/>
          </p:nvPr>
        </p:nvSpPr>
        <p:spPr>
          <a:xfrm>
            <a:off x="990600" y="1676400"/>
            <a:ext cx="7543800" cy="4114800"/>
          </a:xfrm>
        </p:spPr>
        <p:txBody>
          <a:bodyPr/>
          <a:lstStyle/>
          <a:p>
            <a:pPr marL="609600" indent="-609600" eaLnBrk="1" hangingPunct="1">
              <a:buFont typeface="Wingdings" pitchFamily="2" charset="2"/>
              <a:buAutoNum type="arabicPeriod"/>
              <a:defRPr/>
            </a:pPr>
            <a:r>
              <a:rPr lang="en-US" sz="2400" dirty="0" smtClean="0"/>
              <a:t>The baby’s whole body is close to the mother; the baby is facing the mother; and the stomach of the baby is touching the mother’s stomach.</a:t>
            </a:r>
          </a:p>
          <a:p>
            <a:pPr marL="609600" indent="-609600" eaLnBrk="1" hangingPunct="1">
              <a:buFont typeface="Wingdings" pitchFamily="2" charset="2"/>
              <a:buAutoNum type="arabicPeriod"/>
              <a:defRPr/>
            </a:pPr>
            <a:r>
              <a:rPr lang="en-US" sz="2400" dirty="0" smtClean="0"/>
              <a:t>The baby mouth and chin are close to the breast.</a:t>
            </a:r>
          </a:p>
          <a:p>
            <a:pPr marL="609600" indent="-609600" eaLnBrk="1" hangingPunct="1">
              <a:buFont typeface="Wingdings" pitchFamily="2" charset="2"/>
              <a:buAutoNum type="arabicPeriod"/>
              <a:defRPr/>
            </a:pPr>
            <a:r>
              <a:rPr lang="en-US" sz="2400" dirty="0" smtClean="0"/>
              <a:t>The baby’s mouth is wide open.</a:t>
            </a:r>
          </a:p>
          <a:p>
            <a:pPr marL="609600" indent="-609600" eaLnBrk="1" hangingPunct="1">
              <a:buFont typeface="Wingdings" pitchFamily="2" charset="2"/>
              <a:buAutoNum type="arabicPeriod"/>
              <a:defRPr/>
            </a:pPr>
            <a:r>
              <a:rPr lang="en-US" sz="2400" dirty="0" smtClean="0"/>
              <a:t>More part of the areola is seen above the baby’s upper lip and less of it can be seen below his/her lower lip.</a:t>
            </a:r>
          </a:p>
          <a:p>
            <a:pPr marL="609600" indent="-609600" eaLnBrk="1" hangingPunct="1">
              <a:buFont typeface="Wingdings" pitchFamily="2" charset="2"/>
              <a:buAutoNum type="arabicPeriod"/>
              <a:defRPr/>
            </a:pPr>
            <a:r>
              <a:rPr lang="en-US" sz="2400" dirty="0" smtClean="0"/>
              <a:t>The baby takes slow deed sucks.</a:t>
            </a:r>
          </a:p>
          <a:p>
            <a:pPr marL="609600" indent="-609600" eaLnBrk="1" hangingPunct="1">
              <a:buFont typeface="Wingdings" pitchFamily="2" charset="2"/>
              <a:buAutoNum type="arabicPeriod"/>
              <a:defRPr/>
            </a:pPr>
            <a:r>
              <a:rPr lang="en-US" sz="2400" dirty="0" smtClean="0"/>
              <a:t>The baby is relaxed and happy.</a:t>
            </a:r>
          </a:p>
          <a:p>
            <a:pPr marL="609600" indent="-609600" eaLnBrk="1" hangingPunct="1">
              <a:buFont typeface="Wingdings" pitchFamily="2" charset="2"/>
              <a:buAutoNum type="arabicPeriod"/>
              <a:defRPr/>
            </a:pPr>
            <a:r>
              <a:rPr lang="en-US" sz="2400" dirty="0" smtClean="0"/>
              <a:t>The mother does not feel pain on her nipple.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2800" dirty="0" smtClean="0"/>
              <a:t>These are signs that the baby is in bad position while sucking:</a:t>
            </a:r>
            <a:endParaRPr lang="en-US" sz="3600" dirty="0" smtClean="0"/>
          </a:p>
        </p:txBody>
      </p:sp>
      <p:sp>
        <p:nvSpPr>
          <p:cNvPr id="28675"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r>
              <a:rPr lang="en-US" sz="2400" dirty="0" smtClean="0"/>
              <a:t>The baby’s stomach is not touching the mother’s stomach.</a:t>
            </a:r>
          </a:p>
          <a:p>
            <a:pPr marL="609600" indent="-609600" eaLnBrk="1" hangingPunct="1">
              <a:buFont typeface="Wingdings" pitchFamily="2" charset="2"/>
              <a:buAutoNum type="arabicPeriod"/>
              <a:defRPr/>
            </a:pPr>
            <a:r>
              <a:rPr lang="en-US" sz="2400" dirty="0" smtClean="0"/>
              <a:t>The baby’s mouth and chin are separated from the breast.</a:t>
            </a:r>
          </a:p>
          <a:p>
            <a:pPr marL="609600" indent="-609600" eaLnBrk="1" hangingPunct="1">
              <a:buFont typeface="Wingdings" pitchFamily="2" charset="2"/>
              <a:buAutoNum type="arabicPeriod"/>
              <a:defRPr/>
            </a:pPr>
            <a:r>
              <a:rPr lang="en-US" sz="2400" dirty="0" smtClean="0"/>
              <a:t>There is too much areola seen below the lower lip of the baby.</a:t>
            </a:r>
          </a:p>
          <a:p>
            <a:pPr marL="609600" indent="-609600" eaLnBrk="1" hangingPunct="1">
              <a:buFont typeface="Wingdings" pitchFamily="2" charset="2"/>
              <a:buAutoNum type="arabicPeriod"/>
              <a:defRPr/>
            </a:pPr>
            <a:r>
              <a:rPr lang="en-US" sz="2400" dirty="0" smtClean="0"/>
              <a:t>The baby takes many quick and small sucks.</a:t>
            </a:r>
          </a:p>
          <a:p>
            <a:pPr marL="609600" indent="-609600" eaLnBrk="1" hangingPunct="1">
              <a:buFont typeface="Wingdings" pitchFamily="2" charset="2"/>
              <a:buAutoNum type="arabicPeriod"/>
              <a:defRPr/>
            </a:pPr>
            <a:r>
              <a:rPr lang="en-US" sz="2400" dirty="0" smtClean="0"/>
              <a:t>The baby fusses or refuses to suck because he/she does not get the milk.</a:t>
            </a:r>
          </a:p>
          <a:p>
            <a:pPr marL="609600" indent="-609600" eaLnBrk="1" hangingPunct="1">
              <a:buFont typeface="Wingdings" pitchFamily="2" charset="2"/>
              <a:buAutoNum type="arabicPeriod"/>
              <a:defRPr/>
            </a:pPr>
            <a:r>
              <a:rPr lang="en-US" sz="2400" dirty="0" smtClean="0"/>
              <a:t>The mother may feel pain on her nipple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Ways on how to hold a colicky baby</a:t>
            </a:r>
            <a:endParaRPr lang="en-US" dirty="0"/>
          </a:p>
        </p:txBody>
      </p:sp>
      <p:pic>
        <p:nvPicPr>
          <p:cNvPr id="45059" name="Picture 3" descr="breastfeeding0006.jpg"/>
          <p:cNvPicPr>
            <a:picLocks noChangeAspect="1"/>
          </p:cNvPicPr>
          <p:nvPr/>
        </p:nvPicPr>
        <p:blipFill>
          <a:blip r:embed="rId2"/>
          <a:srcRect/>
          <a:stretch>
            <a:fillRect/>
          </a:stretch>
        </p:blipFill>
        <p:spPr bwMode="auto">
          <a:xfrm>
            <a:off x="228600" y="2133600"/>
            <a:ext cx="2600325" cy="3581400"/>
          </a:xfrm>
          <a:prstGeom prst="rect">
            <a:avLst/>
          </a:prstGeom>
          <a:noFill/>
          <a:ln w="9525">
            <a:noFill/>
            <a:miter lim="800000"/>
            <a:headEnd/>
            <a:tailEnd/>
          </a:ln>
        </p:spPr>
      </p:pic>
      <p:pic>
        <p:nvPicPr>
          <p:cNvPr id="45060" name="Picture 4" descr="breastfeeding0007.jpg"/>
          <p:cNvPicPr>
            <a:picLocks noChangeAspect="1"/>
          </p:cNvPicPr>
          <p:nvPr/>
        </p:nvPicPr>
        <p:blipFill>
          <a:blip r:embed="rId3"/>
          <a:srcRect/>
          <a:stretch>
            <a:fillRect/>
          </a:stretch>
        </p:blipFill>
        <p:spPr bwMode="auto">
          <a:xfrm>
            <a:off x="3048000" y="2133600"/>
            <a:ext cx="2743200" cy="3581400"/>
          </a:xfrm>
          <a:prstGeom prst="rect">
            <a:avLst/>
          </a:prstGeom>
          <a:noFill/>
          <a:ln w="9525">
            <a:noFill/>
            <a:miter lim="800000"/>
            <a:headEnd/>
            <a:tailEnd/>
          </a:ln>
        </p:spPr>
      </p:pic>
      <p:pic>
        <p:nvPicPr>
          <p:cNvPr id="45061" name="Picture 5" descr="breastfeeding0008.jpg"/>
          <p:cNvPicPr>
            <a:picLocks noChangeAspect="1"/>
          </p:cNvPicPr>
          <p:nvPr/>
        </p:nvPicPr>
        <p:blipFill>
          <a:blip r:embed="rId4"/>
          <a:srcRect/>
          <a:stretch>
            <a:fillRect/>
          </a:stretch>
        </p:blipFill>
        <p:spPr bwMode="auto">
          <a:xfrm>
            <a:off x="6061075" y="2133600"/>
            <a:ext cx="2854325" cy="3581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3600" dirty="0" smtClean="0">
                <a:solidFill>
                  <a:srgbClr val="00B050"/>
                </a:solidFill>
              </a:rPr>
              <a:t>3. Duration of feeds</a:t>
            </a:r>
          </a:p>
        </p:txBody>
      </p:sp>
      <p:sp>
        <p:nvSpPr>
          <p:cNvPr id="29699" name="Rectangle 3"/>
          <p:cNvSpPr>
            <a:spLocks noGrp="1" noChangeArrowheads="1"/>
          </p:cNvSpPr>
          <p:nvPr>
            <p:ph type="body" idx="1"/>
          </p:nvPr>
        </p:nvSpPr>
        <p:spPr>
          <a:xfrm>
            <a:off x="1066800" y="1524000"/>
            <a:ext cx="7543800" cy="4114800"/>
          </a:xfrm>
        </p:spPr>
        <p:txBody>
          <a:bodyPr/>
          <a:lstStyle/>
          <a:p>
            <a:pPr algn="just" eaLnBrk="1" hangingPunct="1">
              <a:lnSpc>
                <a:spcPct val="80000"/>
              </a:lnSpc>
              <a:buFont typeface="Wingdings" pitchFamily="2" charset="2"/>
              <a:buNone/>
              <a:defRPr/>
            </a:pPr>
            <a:r>
              <a:rPr lang="en-US" sz="2800" dirty="0" smtClean="0"/>
              <a:t>When breastfeeding, the most important point to remember is that both breast are offered at one feeding time and for as long as the baby still wants to suck.</a:t>
            </a:r>
          </a:p>
          <a:p>
            <a:pPr algn="just" eaLnBrk="1" hangingPunct="1">
              <a:lnSpc>
                <a:spcPct val="80000"/>
              </a:lnSpc>
              <a:buFont typeface="Wingdings" pitchFamily="2" charset="2"/>
              <a:buNone/>
              <a:defRPr/>
            </a:pPr>
            <a:endParaRPr lang="en-US" sz="800" dirty="0" smtClean="0"/>
          </a:p>
          <a:p>
            <a:pPr algn="just" eaLnBrk="1" hangingPunct="1">
              <a:lnSpc>
                <a:spcPct val="80000"/>
              </a:lnSpc>
              <a:buFont typeface="Wingdings" pitchFamily="2" charset="2"/>
              <a:buNone/>
              <a:defRPr/>
            </a:pPr>
            <a:r>
              <a:rPr lang="en-US" sz="2800" dirty="0" smtClean="0"/>
              <a:t>Let the baby finish the first breast, to make sure that he/she gets the </a:t>
            </a:r>
            <a:r>
              <a:rPr lang="en-US" sz="2800" dirty="0" err="1" smtClean="0"/>
              <a:t>hindmilk</a:t>
            </a:r>
            <a:r>
              <a:rPr lang="en-US" sz="2800" dirty="0" smtClean="0"/>
              <a:t>. Let him/her take the second breast if he/she wants to, but do not force him/her.</a:t>
            </a:r>
          </a:p>
          <a:p>
            <a:pPr algn="just" eaLnBrk="1" hangingPunct="1">
              <a:lnSpc>
                <a:spcPct val="80000"/>
              </a:lnSpc>
              <a:buFont typeface="Wingdings" pitchFamily="2" charset="2"/>
              <a:buNone/>
              <a:defRPr/>
            </a:pPr>
            <a:endParaRPr lang="en-US" sz="800" dirty="0" smtClean="0"/>
          </a:p>
          <a:p>
            <a:pPr algn="just" eaLnBrk="1" hangingPunct="1">
              <a:lnSpc>
                <a:spcPct val="80000"/>
              </a:lnSpc>
              <a:buFont typeface="Wingdings" pitchFamily="2" charset="2"/>
              <a:buNone/>
              <a:defRPr/>
            </a:pPr>
            <a:r>
              <a:rPr lang="en-US" sz="2800" dirty="0" smtClean="0"/>
              <a:t>If the baby falls asleep after sucking only from the left breast, the right breast should be offered next feeding time.</a:t>
            </a:r>
          </a:p>
        </p:txBody>
      </p:sp>
      <p:pic>
        <p:nvPicPr>
          <p:cNvPr id="46084" name="Picture 3" descr="ssigla_logo.jpg">
            <a:hlinkClick r:id="rId2" action="ppaction://hlinksldjump"/>
          </p:cNvPr>
          <p:cNvPicPr>
            <a:picLocks noChangeAspect="1"/>
          </p:cNvPicPr>
          <p:nvPr/>
        </p:nvPicPr>
        <p:blipFill>
          <a:blip r:embed="rId3"/>
          <a:srcRect/>
          <a:stretch>
            <a:fillRect/>
          </a:stretch>
        </p:blipFill>
        <p:spPr bwMode="auto">
          <a:xfrm>
            <a:off x="8229600" y="5791200"/>
            <a:ext cx="647700" cy="9239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8305800" cy="1431925"/>
          </a:xfrm>
        </p:spPr>
        <p:txBody>
          <a:bodyPr/>
          <a:lstStyle/>
          <a:p>
            <a:pPr eaLnBrk="1" hangingPunct="1">
              <a:defRPr/>
            </a:pPr>
            <a:r>
              <a:rPr lang="en-US" sz="3600" dirty="0" smtClean="0">
                <a:solidFill>
                  <a:schemeClr val="accent1">
                    <a:lumMod val="40000"/>
                    <a:lumOff val="60000"/>
                  </a:schemeClr>
                </a:solidFill>
              </a:rPr>
              <a:t>F. Help that mothers need to  </a:t>
            </a:r>
            <a:br>
              <a:rPr lang="en-US" sz="3600" dirty="0" smtClean="0">
                <a:solidFill>
                  <a:schemeClr val="accent1">
                    <a:lumMod val="40000"/>
                    <a:lumOff val="60000"/>
                  </a:schemeClr>
                </a:solidFill>
              </a:rPr>
            </a:br>
            <a:r>
              <a:rPr lang="en-US" sz="3600" dirty="0" smtClean="0">
                <a:solidFill>
                  <a:schemeClr val="accent1">
                    <a:lumMod val="40000"/>
                    <a:lumOff val="60000"/>
                  </a:schemeClr>
                </a:solidFill>
              </a:rPr>
              <a:t>       Breastfeed Successfully</a:t>
            </a:r>
          </a:p>
        </p:txBody>
      </p:sp>
      <p:sp>
        <p:nvSpPr>
          <p:cNvPr id="30723" name="Rectangle 3"/>
          <p:cNvSpPr>
            <a:spLocks noGrp="1" noChangeArrowheads="1"/>
          </p:cNvSpPr>
          <p:nvPr>
            <p:ph type="body" idx="1"/>
          </p:nvPr>
        </p:nvSpPr>
        <p:spPr>
          <a:xfrm>
            <a:off x="685800" y="1752600"/>
            <a:ext cx="7543800" cy="685800"/>
          </a:xfrm>
        </p:spPr>
        <p:txBody>
          <a:bodyPr/>
          <a:lstStyle/>
          <a:p>
            <a:pPr eaLnBrk="1" hangingPunct="1">
              <a:buFont typeface="Wingdings" pitchFamily="2" charset="2"/>
              <a:buNone/>
              <a:defRPr/>
            </a:pPr>
            <a:r>
              <a:rPr lang="en-US" sz="4400" dirty="0" smtClean="0"/>
              <a:t>	</a:t>
            </a:r>
            <a:r>
              <a:rPr lang="en-US" b="1" dirty="0" smtClean="0"/>
              <a:t>1. Psychological preparation </a:t>
            </a:r>
            <a:endParaRPr lang="en-US" sz="4400" b="1" dirty="0" smtClean="0"/>
          </a:p>
        </p:txBody>
      </p:sp>
      <p:sp>
        <p:nvSpPr>
          <p:cNvPr id="4" name="Rectangle 3"/>
          <p:cNvSpPr txBox="1">
            <a:spLocks noChangeArrowheads="1"/>
          </p:cNvSpPr>
          <p:nvPr/>
        </p:nvSpPr>
        <p:spPr bwMode="auto">
          <a:xfrm>
            <a:off x="1295400" y="2514600"/>
            <a:ext cx="7543800" cy="35814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Try to let the mothers feel that the best choice is </a:t>
            </a:r>
            <a:r>
              <a:rPr lang="en-US" sz="2800" kern="0" dirty="0" err="1">
                <a:effectLst>
                  <a:outerShdw blurRad="38100" dist="38100" dir="2700000" algn="tl">
                    <a:srgbClr val="000000"/>
                  </a:outerShdw>
                </a:effectLst>
                <a:latin typeface="+mn-lt"/>
              </a:rPr>
              <a:t>breastmilk</a:t>
            </a:r>
            <a:r>
              <a:rPr lang="en-US" sz="2800" kern="0" dirty="0">
                <a:effectLst>
                  <a:outerShdw blurRad="38100" dist="38100" dir="2700000" algn="tl">
                    <a:srgbClr val="000000"/>
                  </a:outerShdw>
                </a:effectLst>
                <a:latin typeface="+mn-lt"/>
              </a:rPr>
              <a:t>. However, don’t blame her if she does something else.</a:t>
            </a:r>
          </a:p>
          <a:p>
            <a:pPr marL="342900" indent="-342900" algn="just" eaLnBrk="1" hangingPunct="1">
              <a:spcBef>
                <a:spcPct val="20000"/>
              </a:spcBef>
              <a:buClr>
                <a:schemeClr val="hlink"/>
              </a:buClr>
              <a:buSzPct val="70000"/>
              <a:buFont typeface="Wingdings" pitchFamily="2" charset="2"/>
              <a:buNone/>
              <a:defRPr/>
            </a:pPr>
            <a:endParaRPr lang="en-US" sz="800" kern="0" dirty="0">
              <a:effectLst>
                <a:outerShdw blurRad="38100" dist="38100" dir="2700000" algn="tl">
                  <a:srgbClr val="000000"/>
                </a:outerShdw>
              </a:effectLst>
              <a:latin typeface="+mn-lt"/>
            </a:endParaRPr>
          </a:p>
          <a:p>
            <a:pPr marL="342900" indent="-342900" algn="just"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You must be kind, gentle and sympathetic. Give each woman a chance to ask questions. Show interest and sincerity in helping her. Encourage her to tell you about any doubts and fears that she might have.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381000"/>
            <a:ext cx="7543800" cy="1431925"/>
          </a:xfrm>
        </p:spPr>
        <p:txBody>
          <a:bodyPr/>
          <a:lstStyle/>
          <a:p>
            <a:pPr eaLnBrk="1" hangingPunct="1">
              <a:defRPr/>
            </a:pPr>
            <a:r>
              <a:rPr lang="en-US" sz="3200" dirty="0" smtClean="0"/>
              <a:t>2. Practical Advice </a:t>
            </a:r>
          </a:p>
        </p:txBody>
      </p:sp>
      <p:sp>
        <p:nvSpPr>
          <p:cNvPr id="3" name="Rectangle 3"/>
          <p:cNvSpPr txBox="1">
            <a:spLocks noChangeArrowheads="1"/>
          </p:cNvSpPr>
          <p:nvPr/>
        </p:nvSpPr>
        <p:spPr bwMode="auto">
          <a:xfrm>
            <a:off x="1295400" y="1371600"/>
            <a:ext cx="7543800" cy="54864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70000"/>
              <a:buFont typeface="Arial" charset="0"/>
              <a:buNone/>
              <a:defRPr/>
            </a:pPr>
            <a:r>
              <a:rPr lang="en-US" sz="2800" kern="0" dirty="0">
                <a:effectLst>
                  <a:outerShdw blurRad="38100" dist="38100" dir="2700000" algn="tl">
                    <a:srgbClr val="000000"/>
                  </a:outerShdw>
                </a:effectLst>
                <a:latin typeface="+mn-lt"/>
              </a:rPr>
              <a:t>Advise Pregnant Mothers</a:t>
            </a:r>
          </a:p>
          <a:p>
            <a:pPr marL="342900" indent="-342900" eaLnBrk="1" hangingPunct="1">
              <a:lnSpc>
                <a:spcPct val="80000"/>
              </a:lnSpc>
              <a:spcBef>
                <a:spcPct val="20000"/>
              </a:spcBef>
              <a:buClr>
                <a:schemeClr val="hlink"/>
              </a:buClr>
              <a:buSzPct val="70000"/>
              <a:buFont typeface="Arial" charset="0"/>
              <a:buNone/>
              <a:defRPr/>
            </a:pPr>
            <a:endParaRPr lang="en-US" sz="800" kern="0" dirty="0">
              <a:effectLst>
                <a:outerShdw blurRad="38100" dist="38100" dir="2700000" algn="tl">
                  <a:srgbClr val="000000"/>
                </a:outerShdw>
              </a:effectLst>
              <a:latin typeface="+mn-lt"/>
            </a:endParaRPr>
          </a:p>
          <a:p>
            <a:pPr marL="514350" indent="-514350" eaLnBrk="1" hangingPunct="1">
              <a:lnSpc>
                <a:spcPct val="80000"/>
              </a:lnSpc>
              <a:spcBef>
                <a:spcPct val="20000"/>
              </a:spcBef>
              <a:buClr>
                <a:schemeClr val="hlink"/>
              </a:buClr>
              <a:buSzPct val="70000"/>
              <a:defRPr/>
            </a:pPr>
            <a:r>
              <a:rPr lang="en-US" sz="2800" kern="0" dirty="0">
                <a:effectLst>
                  <a:outerShdw blurRad="38100" dist="38100" dir="2700000" algn="tl">
                    <a:srgbClr val="000000"/>
                  </a:outerShdw>
                </a:effectLst>
                <a:latin typeface="+mn-lt"/>
              </a:rPr>
              <a:t>a. Your milk is the best food for your baby. The quality of the milk will always be good regardless of your diet.</a:t>
            </a:r>
          </a:p>
          <a:p>
            <a:pPr marL="514350" indent="-514350" eaLnBrk="1" hangingPunct="1">
              <a:lnSpc>
                <a:spcPct val="80000"/>
              </a:lnSpc>
              <a:spcBef>
                <a:spcPct val="20000"/>
              </a:spcBef>
              <a:buClr>
                <a:schemeClr val="hlink"/>
              </a:buClr>
              <a:buSzPct val="70000"/>
              <a:buFont typeface="Arial" charset="0"/>
              <a:buAutoNum type="alphaLcPeriod"/>
              <a:defRPr/>
            </a:pPr>
            <a:endParaRPr lang="en-US" sz="800" kern="0" dirty="0">
              <a:effectLst>
                <a:outerShdw blurRad="38100" dist="38100" dir="2700000" algn="tl">
                  <a:srgbClr val="000000"/>
                </a:outerShdw>
              </a:effectLst>
              <a:latin typeface="+mn-lt"/>
            </a:endParaRPr>
          </a:p>
          <a:p>
            <a:pPr marL="342900" indent="-342900" eaLnBrk="1" hangingPunct="1">
              <a:lnSpc>
                <a:spcPct val="80000"/>
              </a:lnSpc>
              <a:spcBef>
                <a:spcPct val="20000"/>
              </a:spcBef>
              <a:buClr>
                <a:schemeClr val="hlink"/>
              </a:buClr>
              <a:buSzPct val="70000"/>
              <a:defRPr/>
            </a:pPr>
            <a:r>
              <a:rPr lang="en-US" sz="2800" kern="0" dirty="0">
                <a:effectLst>
                  <a:outerShdw blurRad="38100" dist="38100" dir="2700000" algn="tl">
                    <a:srgbClr val="000000"/>
                  </a:outerShdw>
                </a:effectLst>
                <a:latin typeface="+mn-lt"/>
              </a:rPr>
              <a:t>b. The size and shape of the breast do not matter. Small breast and large breast both produce perfect milk in sufficient quantity.</a:t>
            </a:r>
            <a:r>
              <a:rPr lang="en-US" sz="2800" dirty="0"/>
              <a:t> </a:t>
            </a:r>
          </a:p>
          <a:p>
            <a:pPr marL="342900" indent="-342900" eaLnBrk="1" hangingPunct="1">
              <a:lnSpc>
                <a:spcPct val="80000"/>
              </a:lnSpc>
              <a:spcBef>
                <a:spcPct val="20000"/>
              </a:spcBef>
              <a:buClr>
                <a:schemeClr val="hlink"/>
              </a:buClr>
              <a:buSzPct val="70000"/>
              <a:defRPr/>
            </a:pPr>
            <a:endParaRPr lang="en-US" sz="800" dirty="0"/>
          </a:p>
          <a:p>
            <a:pPr marL="342900" indent="-342900" eaLnBrk="1" hangingPunct="1">
              <a:lnSpc>
                <a:spcPct val="80000"/>
              </a:lnSpc>
              <a:spcBef>
                <a:spcPct val="20000"/>
              </a:spcBef>
              <a:buClr>
                <a:schemeClr val="hlink"/>
              </a:buClr>
              <a:buSzPct val="70000"/>
              <a:defRPr/>
            </a:pPr>
            <a:r>
              <a:rPr lang="en-US" sz="2800" dirty="0"/>
              <a:t>c. Breastfeeding need not spoil your figure. It should help you to lose weight after the is born. If you wear a good bra or other support while you breastfeed, your breast will return to a good shape after you wean the baby.</a:t>
            </a:r>
          </a:p>
          <a:p>
            <a:pPr marL="342900" indent="-342900" eaLnBrk="1" hangingPunct="1">
              <a:lnSpc>
                <a:spcPct val="80000"/>
              </a:lnSpc>
              <a:spcBef>
                <a:spcPct val="20000"/>
              </a:spcBef>
              <a:buClr>
                <a:schemeClr val="hlink"/>
              </a:buClr>
              <a:buSzPct val="70000"/>
              <a:buFont typeface="Arial" charset="0"/>
              <a:buNone/>
              <a:defRPr/>
            </a:pPr>
            <a:endParaRPr lang="en-US" sz="2800" kern="0" dirty="0">
              <a:effectLst>
                <a:outerShdw blurRad="38100" dist="38100" dir="2700000" algn="tl">
                  <a:srgbClr val="000000"/>
                </a:outerShdw>
              </a:effectLst>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1371600" y="1295400"/>
            <a:ext cx="7543800" cy="4114800"/>
          </a:xfrm>
        </p:spPr>
        <p:txBody>
          <a:bodyPr/>
          <a:lstStyle/>
          <a:p>
            <a:pPr eaLnBrk="1" hangingPunct="1">
              <a:lnSpc>
                <a:spcPct val="80000"/>
              </a:lnSpc>
              <a:buFont typeface="Wingdings" pitchFamily="2" charset="2"/>
              <a:buNone/>
              <a:defRPr/>
            </a:pPr>
            <a:r>
              <a:rPr lang="en-US" sz="2800" dirty="0" smtClean="0"/>
              <a:t>d. Bottle feeding is dangerous because it causes much illness.</a:t>
            </a:r>
          </a:p>
          <a:p>
            <a:pPr eaLnBrk="1" hangingPunct="1">
              <a:lnSpc>
                <a:spcPct val="80000"/>
              </a:lnSpc>
              <a:buFont typeface="Wingdings" pitchFamily="2" charset="2"/>
              <a:buNone/>
              <a:defRPr/>
            </a:pPr>
            <a:endParaRPr lang="en-US" sz="800" dirty="0" smtClean="0"/>
          </a:p>
          <a:p>
            <a:pPr eaLnBrk="1" hangingPunct="1">
              <a:lnSpc>
                <a:spcPct val="80000"/>
              </a:lnSpc>
              <a:buFont typeface="Wingdings" pitchFamily="2" charset="2"/>
              <a:buNone/>
              <a:defRPr/>
            </a:pPr>
            <a:r>
              <a:rPr lang="en-US" sz="2800" dirty="0" smtClean="0"/>
              <a:t>e. let the baby suck soon after delivery- it will help your milk to flow freely.</a:t>
            </a:r>
          </a:p>
          <a:p>
            <a:pPr eaLnBrk="1" hangingPunct="1">
              <a:lnSpc>
                <a:spcPct val="80000"/>
              </a:lnSpc>
              <a:buFont typeface="Wingdings" pitchFamily="2" charset="2"/>
              <a:buNone/>
              <a:defRPr/>
            </a:pPr>
            <a:endParaRPr lang="en-US" sz="800" dirty="0" smtClean="0"/>
          </a:p>
          <a:p>
            <a:pPr eaLnBrk="1" hangingPunct="1">
              <a:buFont typeface="Wingdings" pitchFamily="2" charset="2"/>
              <a:buNone/>
              <a:defRPr/>
            </a:pPr>
            <a:r>
              <a:rPr lang="en-US" sz="2800" dirty="0" smtClean="0"/>
              <a:t>f. make one or two of your dresses open at the front so that your baby can breastfeed easily.</a:t>
            </a:r>
          </a:p>
          <a:p>
            <a:pPr eaLnBrk="1" hangingPunct="1">
              <a:buFont typeface="Wingdings" pitchFamily="2" charset="2"/>
              <a:buNone/>
              <a:defRPr/>
            </a:pPr>
            <a:endParaRPr lang="en-US" sz="800" dirty="0" smtClean="0"/>
          </a:p>
          <a:p>
            <a:pPr eaLnBrk="1" hangingPunct="1">
              <a:buFont typeface="Wingdings" pitchFamily="2" charset="2"/>
              <a:buNone/>
              <a:defRPr/>
            </a:pPr>
            <a:r>
              <a:rPr lang="en-US" sz="2800" dirty="0" smtClean="0"/>
              <a:t>g. All mothers feel more emotional and sensitive than usual for a few weeks after delivery.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04800"/>
            <a:ext cx="8229600" cy="1431925"/>
          </a:xfrm>
        </p:spPr>
        <p:txBody>
          <a:bodyPr/>
          <a:lstStyle/>
          <a:p>
            <a:pPr eaLnBrk="1" hangingPunct="1">
              <a:defRPr/>
            </a:pPr>
            <a:r>
              <a:rPr lang="en-US" sz="3600" dirty="0" smtClean="0">
                <a:solidFill>
                  <a:schemeClr val="accent1">
                    <a:lumMod val="40000"/>
                    <a:lumOff val="60000"/>
                  </a:schemeClr>
                </a:solidFill>
              </a:rPr>
              <a:t>E. Problems and Solution During </a:t>
            </a:r>
            <a:br>
              <a:rPr lang="en-US" sz="3600" dirty="0" smtClean="0">
                <a:solidFill>
                  <a:schemeClr val="accent1">
                    <a:lumMod val="40000"/>
                    <a:lumOff val="60000"/>
                  </a:schemeClr>
                </a:solidFill>
              </a:rPr>
            </a:br>
            <a:r>
              <a:rPr lang="en-US" sz="3600" dirty="0" smtClean="0">
                <a:solidFill>
                  <a:schemeClr val="accent1">
                    <a:lumMod val="40000"/>
                    <a:lumOff val="60000"/>
                  </a:schemeClr>
                </a:solidFill>
              </a:rPr>
              <a:t>     Breastfeeding</a:t>
            </a:r>
          </a:p>
        </p:txBody>
      </p:sp>
      <p:sp>
        <p:nvSpPr>
          <p:cNvPr id="35843" name="Rectangle 3"/>
          <p:cNvSpPr>
            <a:spLocks noGrp="1" noChangeArrowheads="1"/>
          </p:cNvSpPr>
          <p:nvPr>
            <p:ph type="body" idx="1"/>
          </p:nvPr>
        </p:nvSpPr>
        <p:spPr/>
        <p:txBody>
          <a:bodyPr/>
          <a:lstStyle/>
          <a:p>
            <a:pPr algn="just" eaLnBrk="1" hangingPunct="1">
              <a:buFont typeface="Wingdings" pitchFamily="2" charset="2"/>
              <a:buNone/>
              <a:defRPr/>
            </a:pPr>
            <a:r>
              <a:rPr lang="en-US" sz="2800" dirty="0" smtClean="0"/>
              <a:t>There are so many problems that a mother experiences when she breastfeeds. It is important that we anticipate these problems so that we will be able to help them when they occur.</a:t>
            </a:r>
          </a:p>
        </p:txBody>
      </p:sp>
      <p:sp>
        <p:nvSpPr>
          <p:cNvPr id="4" name="Rectangle 2"/>
          <p:cNvSpPr txBox="1">
            <a:spLocks noChangeArrowheads="1"/>
          </p:cNvSpPr>
          <p:nvPr/>
        </p:nvSpPr>
        <p:spPr bwMode="auto">
          <a:xfrm>
            <a:off x="990600" y="4038600"/>
            <a:ext cx="7543800" cy="1431925"/>
          </a:xfrm>
          <a:prstGeom prst="rect">
            <a:avLst/>
          </a:prstGeom>
          <a:noFill/>
          <a:ln w="9525">
            <a:noFill/>
            <a:miter lim="800000"/>
            <a:headEnd/>
            <a:tailEnd/>
          </a:ln>
          <a:effectLst/>
        </p:spPr>
        <p:txBody>
          <a:bodyPr anchor="ctr"/>
          <a:lstStyle/>
          <a:p>
            <a:pPr marL="838200" indent="-838200" eaLnBrk="1" hangingPunct="1">
              <a:defRPr/>
            </a:pPr>
            <a:r>
              <a:rPr lang="en-US" sz="3200" b="1" kern="0" dirty="0">
                <a:solidFill>
                  <a:schemeClr val="tx2"/>
                </a:solidFill>
                <a:effectLst>
                  <a:outerShdw blurRad="38100" dist="38100" dir="2700000" algn="tl">
                    <a:srgbClr val="000000"/>
                  </a:outerShdw>
                </a:effectLst>
                <a:latin typeface="+mj-lt"/>
                <a:ea typeface="+mj-ea"/>
                <a:cs typeface="+mj-cs"/>
              </a:rPr>
              <a:t>1. Early Problems</a:t>
            </a:r>
            <a:br>
              <a:rPr lang="en-US" sz="3200" b="1" kern="0" dirty="0">
                <a:solidFill>
                  <a:schemeClr val="tx2"/>
                </a:solidFill>
                <a:effectLst>
                  <a:outerShdw blurRad="38100" dist="38100" dir="2700000" algn="tl">
                    <a:srgbClr val="000000"/>
                  </a:outerShdw>
                </a:effectLst>
                <a:latin typeface="+mj-lt"/>
                <a:ea typeface="+mj-ea"/>
                <a:cs typeface="+mj-cs"/>
              </a:rPr>
            </a:br>
            <a:endParaRPr lang="en-US" sz="3200" b="1" kern="0" dirty="0">
              <a:solidFill>
                <a:schemeClr val="tx2"/>
              </a:solidFill>
              <a:effectLst>
                <a:outerShdw blurRad="38100" dist="38100" dir="2700000" algn="tl">
                  <a:srgbClr val="000000"/>
                </a:outerShdw>
              </a:effectLst>
              <a:latin typeface="+mj-lt"/>
              <a:ea typeface="+mj-ea"/>
              <a:cs typeface="+mj-cs"/>
            </a:endParaRPr>
          </a:p>
        </p:txBody>
      </p:sp>
      <p:sp>
        <p:nvSpPr>
          <p:cNvPr id="5" name="Rectangle 3"/>
          <p:cNvSpPr txBox="1">
            <a:spLocks noChangeArrowheads="1"/>
          </p:cNvSpPr>
          <p:nvPr/>
        </p:nvSpPr>
        <p:spPr bwMode="auto">
          <a:xfrm>
            <a:off x="1676400" y="4800600"/>
            <a:ext cx="7086600" cy="10668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0000"/>
              <a:defRPr/>
            </a:pPr>
            <a:r>
              <a:rPr lang="en-US" sz="2800" kern="0" dirty="0">
                <a:effectLst>
                  <a:outerShdw blurRad="38100" dist="38100" dir="2700000" algn="tl">
                    <a:srgbClr val="000000"/>
                  </a:outerShdw>
                </a:effectLst>
                <a:latin typeface="+mn-lt"/>
              </a:rPr>
              <a:t>A. The breast are too full and they hurt (engorged breasts)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600200" y="457200"/>
            <a:ext cx="7010400" cy="4114800"/>
          </a:xfrm>
        </p:spPr>
        <p:txBody>
          <a:bodyPr/>
          <a:lstStyle/>
          <a:p>
            <a:pPr algn="just" eaLnBrk="1" hangingPunct="1">
              <a:buFont typeface="Wingdings" pitchFamily="2" charset="2"/>
              <a:buNone/>
              <a:defRPr/>
            </a:pPr>
            <a:r>
              <a:rPr lang="en-US" sz="2800" i="1" dirty="0" smtClean="0"/>
              <a:t>SOLUTION</a:t>
            </a:r>
            <a:r>
              <a:rPr lang="en-US" sz="2800" dirty="0" smtClean="0"/>
              <a:t>: Get the milk from the breast. If possible, let the baby suck through his/her mouth in a good position. If the baby cannot suck well, the mother can express by hands, try putting a warm compress on the breast, or simply take a warm bath or shower.</a:t>
            </a:r>
          </a:p>
          <a:p>
            <a:pPr algn="just" eaLnBrk="1" hangingPunct="1">
              <a:buFont typeface="Wingdings" pitchFamily="2" charset="2"/>
              <a:buNone/>
              <a:defRPr/>
            </a:pPr>
            <a:endParaRPr lang="en-US" sz="800" dirty="0" smtClean="0"/>
          </a:p>
          <a:p>
            <a:pPr algn="just" eaLnBrk="1" hangingPunct="1">
              <a:buFont typeface="Wingdings" pitchFamily="2" charset="2"/>
              <a:buNone/>
              <a:defRPr/>
            </a:pPr>
            <a:r>
              <a:rPr lang="en-US" sz="2800" dirty="0" smtClean="0"/>
              <a:t>B. Painful Swelling in the Breast (Mastitis)</a:t>
            </a:r>
          </a:p>
          <a:p>
            <a:pPr algn="just" eaLnBrk="1" hangingPunct="1">
              <a:buFont typeface="Wingdings" pitchFamily="2" charset="2"/>
              <a:buNone/>
              <a:defRPr/>
            </a:pPr>
            <a:endParaRPr lang="en-US" sz="800" dirty="0" smtClean="0"/>
          </a:p>
          <a:p>
            <a:pPr algn="just" eaLnBrk="1" hangingPunct="1">
              <a:buFont typeface="Wingdings" pitchFamily="2" charset="2"/>
              <a:buNone/>
              <a:defRPr/>
            </a:pPr>
            <a:r>
              <a:rPr lang="en-US" sz="2800" i="1" dirty="0" smtClean="0"/>
              <a:t>SOLUTION</a:t>
            </a:r>
            <a:r>
              <a:rPr lang="en-US" sz="2800" dirty="0" smtClean="0"/>
              <a:t> : Let the baby continue to feed frequently from the breast. If the baby cannot, then express the milk. Gently massage the lump towards the nipple.</a:t>
            </a:r>
          </a:p>
          <a:p>
            <a:pPr algn="just" eaLnBrk="1" hangingPunct="1">
              <a:buFont typeface="Wingdings" pitchFamily="2" charset="2"/>
              <a:buNone/>
              <a:defRPr/>
            </a:pPr>
            <a:endParaRPr lang="en-US" sz="2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47800" y="838200"/>
            <a:ext cx="7086600" cy="1431925"/>
          </a:xfrm>
        </p:spPr>
        <p:txBody>
          <a:bodyPr/>
          <a:lstStyle/>
          <a:p>
            <a:pPr eaLnBrk="1" hangingPunct="1">
              <a:defRPr/>
            </a:pPr>
            <a:r>
              <a:rPr lang="en-US" sz="2800" b="0" dirty="0" smtClean="0"/>
              <a:t>C. Sore nipples (due to bad positioning when the baby is sucking)</a:t>
            </a:r>
            <a:br>
              <a:rPr lang="en-US" sz="2800" b="0" dirty="0" smtClean="0"/>
            </a:br>
            <a:endParaRPr lang="en-US" sz="2800" b="0" dirty="0" smtClean="0"/>
          </a:p>
        </p:txBody>
      </p:sp>
      <p:sp>
        <p:nvSpPr>
          <p:cNvPr id="38915" name="Rectangle 3"/>
          <p:cNvSpPr>
            <a:spLocks noGrp="1" noChangeArrowheads="1"/>
          </p:cNvSpPr>
          <p:nvPr>
            <p:ph type="body" idx="1"/>
          </p:nvPr>
        </p:nvSpPr>
        <p:spPr>
          <a:xfrm>
            <a:off x="1524000" y="2133600"/>
            <a:ext cx="7086600" cy="4114800"/>
          </a:xfrm>
        </p:spPr>
        <p:txBody>
          <a:bodyPr/>
          <a:lstStyle/>
          <a:p>
            <a:pPr algn="just" eaLnBrk="1" hangingPunct="1">
              <a:lnSpc>
                <a:spcPct val="90000"/>
              </a:lnSpc>
              <a:buFont typeface="Wingdings" pitchFamily="2" charset="2"/>
              <a:buNone/>
              <a:defRPr/>
            </a:pPr>
            <a:r>
              <a:rPr lang="en-US" sz="2800" i="1" dirty="0" smtClean="0"/>
              <a:t>SOLUTION: </a:t>
            </a:r>
            <a:r>
              <a:rPr lang="en-US" sz="2800" dirty="0" smtClean="0"/>
              <a:t>Help the baby by positioning him towards the breast in the correct way. Advise mothers not to wash their nipples with soap every time they feed. Instead, just wash them once a day during regular bathing. She should take the baby off the breast at the end of a feed by inserting her little finger between her breast and the baby’s mouth. This will make the baby release the breast.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838200" y="381000"/>
            <a:ext cx="7543800" cy="1431925"/>
          </a:xfrm>
        </p:spPr>
        <p:txBody>
          <a:bodyPr/>
          <a:lstStyle/>
          <a:p>
            <a:pPr eaLnBrk="1" hangingPunct="1">
              <a:defRPr/>
            </a:pPr>
            <a:r>
              <a:rPr lang="en-US" sz="3200" dirty="0" smtClean="0"/>
              <a:t>2. Early Start </a:t>
            </a:r>
          </a:p>
        </p:txBody>
      </p:sp>
      <p:sp>
        <p:nvSpPr>
          <p:cNvPr id="7" name="Rectangle 3"/>
          <p:cNvSpPr txBox="1">
            <a:spLocks noChangeArrowheads="1"/>
          </p:cNvSpPr>
          <p:nvPr/>
        </p:nvSpPr>
        <p:spPr bwMode="auto">
          <a:xfrm>
            <a:off x="1219200" y="1600200"/>
            <a:ext cx="7010400" cy="51054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Breastfeeding should be started immediately after delivery. This is a good time for the baby to learn to suck. In most cases, the real milk of the mother comes in on the second or third day.</a:t>
            </a:r>
          </a:p>
          <a:p>
            <a:pPr marL="342900" indent="-342900" algn="just" eaLnBrk="1" hangingPunct="1">
              <a:spcBef>
                <a:spcPct val="20000"/>
              </a:spcBef>
              <a:buClr>
                <a:schemeClr val="hlink"/>
              </a:buClr>
              <a:buSzPct val="70000"/>
              <a:buFont typeface="Wingdings" pitchFamily="2" charset="2"/>
              <a:buNone/>
              <a:defRPr/>
            </a:pPr>
            <a:endParaRPr lang="en-US" sz="1000" kern="0" dirty="0">
              <a:effectLst>
                <a:outerShdw blurRad="38100" dist="38100" dir="2700000" algn="tl">
                  <a:srgbClr val="000000"/>
                </a:outerShdw>
              </a:effectLst>
              <a:latin typeface="+mn-lt"/>
            </a:endParaRPr>
          </a:p>
          <a:p>
            <a:pPr marL="342900" indent="-342900" algn="just"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You must encourage the mother to let the baby suck even if the milk has “not come out” yet.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304800"/>
            <a:ext cx="7086600" cy="1447800"/>
          </a:xfrm>
        </p:spPr>
        <p:txBody>
          <a:bodyPr/>
          <a:lstStyle/>
          <a:p>
            <a:pPr eaLnBrk="1" hangingPunct="1">
              <a:defRPr/>
            </a:pPr>
            <a:r>
              <a:rPr lang="en-US" sz="2800" b="0" dirty="0" smtClean="0"/>
              <a:t>D. Cracked Nipples</a:t>
            </a:r>
          </a:p>
        </p:txBody>
      </p:sp>
      <p:sp>
        <p:nvSpPr>
          <p:cNvPr id="39939" name="Rectangle 3"/>
          <p:cNvSpPr>
            <a:spLocks noGrp="1" noChangeArrowheads="1"/>
          </p:cNvSpPr>
          <p:nvPr>
            <p:ph type="body" idx="1"/>
          </p:nvPr>
        </p:nvSpPr>
        <p:spPr>
          <a:xfrm>
            <a:off x="1600200" y="1371600"/>
            <a:ext cx="6934200" cy="4114800"/>
          </a:xfrm>
        </p:spPr>
        <p:txBody>
          <a:bodyPr/>
          <a:lstStyle/>
          <a:p>
            <a:pPr algn="just" eaLnBrk="1" hangingPunct="1">
              <a:buFont typeface="Wingdings" pitchFamily="2" charset="2"/>
              <a:buNone/>
              <a:defRPr/>
            </a:pPr>
            <a:r>
              <a:rPr lang="en-US" sz="2800" i="1" dirty="0" smtClean="0"/>
              <a:t>SOLUTION: </a:t>
            </a:r>
            <a:r>
              <a:rPr lang="en-US" sz="2800" dirty="0" smtClean="0"/>
              <a:t>Correct the feeding position. Advise the mother to wash the nipples without soap only once a day. Expose the nipples to air and sun as much as possible. Leave a drop of </a:t>
            </a:r>
            <a:r>
              <a:rPr lang="en-US" sz="2800" dirty="0" err="1" smtClean="0"/>
              <a:t>hindmilk</a:t>
            </a:r>
            <a:r>
              <a:rPr lang="en-US" sz="2800" dirty="0" smtClean="0"/>
              <a:t> on the nipple after feeding because it helps the skin to heal.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0" y="304800"/>
            <a:ext cx="7086600" cy="1447800"/>
          </a:xfrm>
        </p:spPr>
        <p:txBody>
          <a:bodyPr/>
          <a:lstStyle/>
          <a:p>
            <a:pPr eaLnBrk="1" hangingPunct="1">
              <a:defRPr/>
            </a:pPr>
            <a:r>
              <a:rPr lang="en-US" sz="2800" b="0" dirty="0" smtClean="0"/>
              <a:t>E. Nipples are too short (flat but protract easily)</a:t>
            </a:r>
          </a:p>
        </p:txBody>
      </p:sp>
      <p:sp>
        <p:nvSpPr>
          <p:cNvPr id="40963" name="Rectangle 3"/>
          <p:cNvSpPr>
            <a:spLocks noGrp="1" noChangeArrowheads="1"/>
          </p:cNvSpPr>
          <p:nvPr>
            <p:ph type="body" idx="1"/>
          </p:nvPr>
        </p:nvSpPr>
        <p:spPr>
          <a:xfrm>
            <a:off x="1524000" y="1524000"/>
            <a:ext cx="7010400" cy="5029200"/>
          </a:xfrm>
        </p:spPr>
        <p:txBody>
          <a:bodyPr/>
          <a:lstStyle/>
          <a:p>
            <a:pPr algn="just" eaLnBrk="1" hangingPunct="1">
              <a:buFont typeface="Wingdings" pitchFamily="2" charset="2"/>
              <a:buNone/>
              <a:defRPr/>
            </a:pPr>
            <a:r>
              <a:rPr lang="en-US" sz="2800" i="1" dirty="0" smtClean="0"/>
              <a:t>SOLUTION: </a:t>
            </a:r>
            <a:r>
              <a:rPr lang="en-US" sz="2800" dirty="0" smtClean="0"/>
              <a:t>During pregnancy, exercise to improve nipples </a:t>
            </a:r>
            <a:r>
              <a:rPr lang="en-US" sz="2800" dirty="0" err="1" smtClean="0"/>
              <a:t>protractibility</a:t>
            </a:r>
            <a:r>
              <a:rPr lang="en-US" sz="2800" dirty="0" smtClean="0"/>
              <a:t>. After delivery, let the baby suck strongly as soon as he/she can and make sure that he/she fixes onto the breast in a good position.</a:t>
            </a:r>
          </a:p>
          <a:p>
            <a:pPr algn="just" eaLnBrk="1" hangingPunct="1">
              <a:buFont typeface="Wingdings" pitchFamily="2" charset="2"/>
              <a:buNone/>
              <a:defRPr/>
            </a:pPr>
            <a:endParaRPr lang="en-US" sz="1000" dirty="0" smtClean="0"/>
          </a:p>
          <a:p>
            <a:pPr algn="just" eaLnBrk="1" hangingPunct="1">
              <a:buFont typeface="Wingdings" pitchFamily="2" charset="2"/>
              <a:buNone/>
              <a:defRPr/>
            </a:pPr>
            <a:r>
              <a:rPr lang="en-US" sz="2800" dirty="0" smtClean="0"/>
              <a:t>F. Nipples are too long</a:t>
            </a:r>
          </a:p>
          <a:p>
            <a:pPr algn="just" eaLnBrk="1" hangingPunct="1">
              <a:buFont typeface="Wingdings" pitchFamily="2" charset="2"/>
              <a:buNone/>
              <a:defRPr/>
            </a:pPr>
            <a:r>
              <a:rPr lang="en-US" sz="2800" i="1" dirty="0" smtClean="0"/>
              <a:t>SOLUTION: </a:t>
            </a:r>
            <a:r>
              <a:rPr lang="en-US" sz="2800" dirty="0" smtClean="0"/>
              <a:t>Help the mother to put the areola as well as the long nipple into the baby’s mouth.</a:t>
            </a:r>
          </a:p>
          <a:p>
            <a:pPr algn="just" eaLnBrk="1" hangingPunct="1">
              <a:buFont typeface="Wingdings" pitchFamily="2" charset="2"/>
              <a:buNone/>
              <a:defRPr/>
            </a:pPr>
            <a:endParaRPr lang="en-US" sz="2800" dirty="0" smtClean="0"/>
          </a:p>
          <a:p>
            <a:pPr algn="just" eaLnBrk="1" hangingPunct="1">
              <a:buFont typeface="Wingdings" pitchFamily="2" charset="2"/>
              <a:buNone/>
              <a:defRPr/>
            </a:pPr>
            <a:endParaRPr lang="en-US" sz="28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685800"/>
            <a:ext cx="7543800" cy="1431925"/>
          </a:xfrm>
        </p:spPr>
        <p:txBody>
          <a:bodyPr/>
          <a:lstStyle/>
          <a:p>
            <a:pPr eaLnBrk="1" hangingPunct="1">
              <a:defRPr/>
            </a:pPr>
            <a:r>
              <a:rPr lang="en-US" sz="3200" dirty="0" smtClean="0"/>
              <a:t>2. Later problems</a:t>
            </a:r>
          </a:p>
        </p:txBody>
      </p:sp>
      <p:sp>
        <p:nvSpPr>
          <p:cNvPr id="3" name="Rectangle 2"/>
          <p:cNvSpPr txBox="1">
            <a:spLocks noChangeArrowheads="1"/>
          </p:cNvSpPr>
          <p:nvPr/>
        </p:nvSpPr>
        <p:spPr bwMode="auto">
          <a:xfrm>
            <a:off x="1600200" y="1447800"/>
            <a:ext cx="7543800" cy="1431925"/>
          </a:xfrm>
          <a:prstGeom prst="rect">
            <a:avLst/>
          </a:prstGeom>
          <a:noFill/>
          <a:ln w="9525">
            <a:noFill/>
            <a:miter lim="800000"/>
            <a:headEnd/>
            <a:tailEnd/>
          </a:ln>
          <a:effectLst/>
        </p:spPr>
        <p:txBody>
          <a:bodyPr anchor="ctr"/>
          <a:lstStyle/>
          <a:p>
            <a:pPr eaLnBrk="1" hangingPunct="1">
              <a:defRPr/>
            </a:pPr>
            <a:r>
              <a:rPr lang="en-US" sz="2800" kern="0" dirty="0">
                <a:solidFill>
                  <a:schemeClr val="tx2"/>
                </a:solidFill>
                <a:effectLst>
                  <a:outerShdw blurRad="38100" dist="38100" dir="2700000" algn="tl">
                    <a:srgbClr val="000000"/>
                  </a:outerShdw>
                </a:effectLst>
                <a:latin typeface="+mj-lt"/>
                <a:ea typeface="+mj-ea"/>
                <a:cs typeface="+mj-cs"/>
              </a:rPr>
              <a:t>A. Not enough milk</a:t>
            </a:r>
          </a:p>
        </p:txBody>
      </p:sp>
      <p:sp>
        <p:nvSpPr>
          <p:cNvPr id="4" name="Rectangle 3"/>
          <p:cNvSpPr txBox="1">
            <a:spLocks noChangeArrowheads="1"/>
          </p:cNvSpPr>
          <p:nvPr/>
        </p:nvSpPr>
        <p:spPr bwMode="auto">
          <a:xfrm>
            <a:off x="1752600" y="2590800"/>
            <a:ext cx="6858000" cy="28194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0000"/>
              <a:buFont typeface="Wingdings" pitchFamily="2" charset="2"/>
              <a:buNone/>
              <a:defRPr/>
            </a:pPr>
            <a:r>
              <a:rPr lang="en-US" sz="2800" i="1" kern="0" dirty="0">
                <a:effectLst>
                  <a:outerShdw blurRad="38100" dist="38100" dir="2700000" algn="tl">
                    <a:srgbClr val="000000"/>
                  </a:outerShdw>
                </a:effectLst>
                <a:latin typeface="+mn-lt"/>
              </a:rPr>
              <a:t>SOLUTION:</a:t>
            </a:r>
            <a:r>
              <a:rPr lang="en-US" sz="2800" kern="0" dirty="0">
                <a:effectLst>
                  <a:outerShdw blurRad="38100" dist="38100" dir="2700000" algn="tl">
                    <a:srgbClr val="000000"/>
                  </a:outerShdw>
                </a:effectLst>
                <a:latin typeface="+mn-lt"/>
              </a:rPr>
              <a:t> Conduct the weight check by weighing the baby and checking his weight gain on a growth chart. A healthy baby should gain between half and 1kg/month. If the baby is gaining weight, then there is enough milk. Reassure the mother.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00200" y="381000"/>
            <a:ext cx="7543800" cy="1431925"/>
          </a:xfrm>
        </p:spPr>
        <p:txBody>
          <a:bodyPr/>
          <a:lstStyle/>
          <a:p>
            <a:pPr eaLnBrk="1" hangingPunct="1">
              <a:defRPr/>
            </a:pPr>
            <a:r>
              <a:rPr lang="en-US" sz="2800" b="0" dirty="0" smtClean="0"/>
              <a:t>B. Mother has to go back to work</a:t>
            </a:r>
          </a:p>
        </p:txBody>
      </p:sp>
      <p:sp>
        <p:nvSpPr>
          <p:cNvPr id="45059" name="Rectangle 3"/>
          <p:cNvSpPr>
            <a:spLocks noGrp="1" noChangeArrowheads="1"/>
          </p:cNvSpPr>
          <p:nvPr>
            <p:ph type="body" idx="1"/>
          </p:nvPr>
        </p:nvSpPr>
        <p:spPr>
          <a:xfrm>
            <a:off x="1676400" y="1447800"/>
            <a:ext cx="6781800" cy="4114800"/>
          </a:xfrm>
        </p:spPr>
        <p:txBody>
          <a:bodyPr/>
          <a:lstStyle/>
          <a:p>
            <a:pPr algn="just" eaLnBrk="1" hangingPunct="1">
              <a:lnSpc>
                <a:spcPct val="80000"/>
              </a:lnSpc>
              <a:buFont typeface="Wingdings" pitchFamily="2" charset="2"/>
              <a:buNone/>
              <a:defRPr/>
            </a:pPr>
            <a:r>
              <a:rPr lang="en-US" sz="2800" i="1" dirty="0" smtClean="0"/>
              <a:t>SOLUTION: </a:t>
            </a:r>
            <a:r>
              <a:rPr lang="en-US" sz="2800" dirty="0" smtClean="0"/>
              <a:t>Continue to breastfeed at night, in the early morning and at any other time that you are at home. Express milk before you go to work and leave it for the helper to give the baby. Express your milk at work to keep up your supply. If you decide to use a formula, do not use a bottle. Instead, feed the baby using a cup or spoon. It is better to use than a bottle because it does not satisfy the baby’s need to suck. This will make the baby continue to breastfeed.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62200" y="838200"/>
            <a:ext cx="4953000" cy="1143000"/>
          </a:xfrm>
        </p:spPr>
        <p:txBody>
          <a:bodyPr/>
          <a:lstStyle/>
          <a:p>
            <a:pPr>
              <a:buFont typeface="Wingdings" pitchFamily="2" charset="2"/>
              <a:buNone/>
              <a:defRPr/>
            </a:pPr>
            <a:r>
              <a:rPr lang="en-US" sz="6600" dirty="0" smtClean="0">
                <a:latin typeface="Bauhaus 93" pitchFamily="82" charset="0"/>
              </a:rPr>
              <a:t>THANK YOU!</a:t>
            </a:r>
            <a:endParaRPr lang="en-US" sz="6600" dirty="0">
              <a:latin typeface="Bauhaus 93" pitchFamily="82" charset="0"/>
            </a:endParaRPr>
          </a:p>
        </p:txBody>
      </p:sp>
      <p:pic>
        <p:nvPicPr>
          <p:cNvPr id="57347" name="Picture 4" descr="http://breastfeedingpinay.files.wordpress.com/2011/05/tsek-logo-lowres1.jpg"/>
          <p:cNvPicPr>
            <a:picLocks noChangeAspect="1" noChangeArrowheads="1"/>
          </p:cNvPicPr>
          <p:nvPr/>
        </p:nvPicPr>
        <p:blipFill>
          <a:blip r:embed="rId2">
            <a:lum bright="-20000" contrast="42000"/>
          </a:blip>
          <a:srcRect/>
          <a:stretch>
            <a:fillRect/>
          </a:stretch>
        </p:blipFill>
        <p:spPr bwMode="auto">
          <a:xfrm>
            <a:off x="2286000" y="1981200"/>
            <a:ext cx="4800600" cy="47180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219200" y="1066800"/>
            <a:ext cx="6705600" cy="4114800"/>
          </a:xfrm>
        </p:spPr>
        <p:txBody>
          <a:bodyPr/>
          <a:lstStyle/>
          <a:p>
            <a:pPr eaLnBrk="1" hangingPunct="1">
              <a:buFont typeface="Wingdings" pitchFamily="2" charset="2"/>
              <a:buNone/>
              <a:defRPr/>
            </a:pPr>
            <a:r>
              <a:rPr lang="en-US" sz="2800" dirty="0" smtClean="0"/>
              <a:t>As the baby sucks</a:t>
            </a:r>
          </a:p>
          <a:p>
            <a:pPr eaLnBrk="1" hangingPunct="1">
              <a:buFont typeface="Wingdings" pitchFamily="2" charset="2"/>
              <a:buNone/>
              <a:defRPr/>
            </a:pPr>
            <a:endParaRPr lang="en-US" sz="2800" dirty="0" smtClean="0"/>
          </a:p>
          <a:p>
            <a:pPr lvl="1" eaLnBrk="1" hangingPunct="1">
              <a:buFontTx/>
              <a:buChar char="•"/>
              <a:defRPr/>
            </a:pPr>
            <a:r>
              <a:rPr lang="en-US" dirty="0" smtClean="0"/>
              <a:t>He gets the “colostrum”</a:t>
            </a:r>
          </a:p>
          <a:p>
            <a:pPr lvl="1" eaLnBrk="1" hangingPunct="1">
              <a:buFontTx/>
              <a:buChar char="•"/>
              <a:defRPr/>
            </a:pPr>
            <a:r>
              <a:rPr lang="en-US" dirty="0" smtClean="0"/>
              <a:t>The milk will be stimulated to flow earlier</a:t>
            </a:r>
          </a:p>
          <a:p>
            <a:pPr lvl="1" eaLnBrk="1" hangingPunct="1">
              <a:buFontTx/>
              <a:buChar char="•"/>
              <a:defRPr/>
            </a:pPr>
            <a:r>
              <a:rPr lang="en-US" dirty="0" smtClean="0"/>
              <a:t>The uterus will contract and return to shape</a:t>
            </a:r>
          </a:p>
        </p:txBody>
      </p:sp>
      <p:pic>
        <p:nvPicPr>
          <p:cNvPr id="8195" name="Picture 2" descr="ssigla_logo.jpg">
            <a:hlinkClick r:id="rId2" action="ppaction://hlinksldjump"/>
          </p:cNvPr>
          <p:cNvPicPr>
            <a:picLocks noChangeAspect="1"/>
          </p:cNvPicPr>
          <p:nvPr/>
        </p:nvPicPr>
        <p:blipFill>
          <a:blip r:embed="rId3"/>
          <a:srcRect/>
          <a:stretch>
            <a:fillRect/>
          </a:stretch>
        </p:blipFill>
        <p:spPr bwMode="auto">
          <a:xfrm>
            <a:off x="8229600" y="5791200"/>
            <a:ext cx="647700" cy="923925"/>
          </a:xfrm>
          <a:prstGeom prst="rect">
            <a:avLst/>
          </a:prstGeom>
          <a:noFill/>
          <a:ln w="9525">
            <a:noFill/>
            <a:miter lim="800000"/>
            <a:headEnd/>
            <a:tailEnd/>
          </a:ln>
        </p:spPr>
      </p:pic>
      <p:pic>
        <p:nvPicPr>
          <p:cNvPr id="8196" name="Picture 4" descr="http://www.babycentre.co.uk/i/breastfeed/2-across-lap-opp-arm-final.jpg"/>
          <p:cNvPicPr>
            <a:picLocks noChangeAspect="1" noChangeArrowheads="1"/>
          </p:cNvPicPr>
          <p:nvPr/>
        </p:nvPicPr>
        <p:blipFill>
          <a:blip r:embed="rId4"/>
          <a:srcRect/>
          <a:stretch>
            <a:fillRect/>
          </a:stretch>
        </p:blipFill>
        <p:spPr bwMode="auto">
          <a:xfrm>
            <a:off x="5257800" y="4343400"/>
            <a:ext cx="2305050" cy="2190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838200" y="304800"/>
            <a:ext cx="8839200" cy="1143000"/>
          </a:xfrm>
        </p:spPr>
        <p:txBody>
          <a:bodyPr/>
          <a:lstStyle/>
          <a:p>
            <a:pPr eaLnBrk="1" hangingPunct="1">
              <a:defRPr/>
            </a:pPr>
            <a:r>
              <a:rPr lang="en-US" sz="3200" dirty="0" smtClean="0"/>
              <a:t>3. Extended breastfeeding</a:t>
            </a:r>
          </a:p>
        </p:txBody>
      </p:sp>
      <p:sp>
        <p:nvSpPr>
          <p:cNvPr id="5" name="Rectangle 3"/>
          <p:cNvSpPr txBox="1">
            <a:spLocks noChangeArrowheads="1"/>
          </p:cNvSpPr>
          <p:nvPr/>
        </p:nvSpPr>
        <p:spPr bwMode="auto">
          <a:xfrm>
            <a:off x="1066800" y="1371600"/>
            <a:ext cx="7543800" cy="4953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Breastfeeding can continue for as long as the mother feels comfortable doing it. However, the baby will need other foods in addition to </a:t>
            </a:r>
            <a:r>
              <a:rPr lang="en-US" sz="2800" kern="0" dirty="0" err="1">
                <a:effectLst>
                  <a:outerShdw blurRad="38100" dist="38100" dir="2700000" algn="tl">
                    <a:srgbClr val="000000"/>
                  </a:outerShdw>
                </a:effectLst>
                <a:latin typeface="+mn-lt"/>
              </a:rPr>
              <a:t>breastmilk</a:t>
            </a:r>
            <a:r>
              <a:rPr lang="en-US" sz="2800" kern="0" dirty="0">
                <a:effectLst>
                  <a:outerShdw blurRad="38100" dist="38100" dir="2700000" algn="tl">
                    <a:srgbClr val="000000"/>
                  </a:outerShdw>
                </a:effectLst>
                <a:latin typeface="+mn-lt"/>
              </a:rPr>
              <a:t> upon reaching the age of 6 months. </a:t>
            </a:r>
          </a:p>
          <a:p>
            <a:pPr marL="342900" indent="-342900" eaLnBrk="1" hangingPunct="1">
              <a:spcBef>
                <a:spcPct val="20000"/>
              </a:spcBef>
              <a:buClr>
                <a:schemeClr val="hlink"/>
              </a:buClr>
              <a:buSzPct val="70000"/>
              <a:buFont typeface="Wingdings" pitchFamily="2" charset="2"/>
              <a:buNone/>
              <a:defRPr/>
            </a:pPr>
            <a:endParaRPr lang="en-US" sz="1000" kern="0" dirty="0">
              <a:effectLst>
                <a:outerShdw blurRad="38100" dist="38100" dir="2700000" algn="tl">
                  <a:srgbClr val="000000"/>
                </a:outerShdw>
              </a:effectLst>
              <a:latin typeface="+mn-lt"/>
            </a:endParaRPr>
          </a:p>
          <a:p>
            <a:pPr marL="342900" indent="-342900" eaLnBrk="1" hangingPunct="1">
              <a:spcBef>
                <a:spcPct val="20000"/>
              </a:spcBef>
              <a:buClr>
                <a:schemeClr val="hlink"/>
              </a:buClr>
              <a:buSzPct val="70000"/>
              <a:buFont typeface="Wingdings" pitchFamily="2" charset="2"/>
              <a:buNone/>
              <a:defRPr/>
            </a:pPr>
            <a:r>
              <a:rPr lang="en-US" sz="2800" kern="0" dirty="0">
                <a:effectLst>
                  <a:outerShdw blurRad="38100" dist="38100" dir="2700000" algn="tl">
                    <a:srgbClr val="000000"/>
                  </a:outerShdw>
                </a:effectLst>
                <a:latin typeface="+mn-lt"/>
              </a:rPr>
              <a:t>Breastfeeding should continue for another 12-18 months while the child gets more and more solid foods.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defRPr/>
            </a:pPr>
            <a:r>
              <a:rPr lang="en-US" sz="3600" dirty="0" smtClean="0">
                <a:solidFill>
                  <a:schemeClr val="accent2">
                    <a:lumMod val="20000"/>
                    <a:lumOff val="80000"/>
                  </a:schemeClr>
                </a:solidFill>
              </a:rPr>
              <a:t>B. Importance of Breastfeeding</a:t>
            </a:r>
            <a:br>
              <a:rPr lang="en-US" sz="3600" dirty="0" smtClean="0">
                <a:solidFill>
                  <a:schemeClr val="accent2">
                    <a:lumMod val="20000"/>
                    <a:lumOff val="80000"/>
                  </a:schemeClr>
                </a:solidFill>
              </a:rPr>
            </a:br>
            <a:r>
              <a:rPr lang="en-US" sz="2000" dirty="0" smtClean="0">
                <a:solidFill>
                  <a:schemeClr val="accent2">
                    <a:lumMod val="20000"/>
                    <a:lumOff val="80000"/>
                  </a:schemeClr>
                </a:solidFill>
              </a:rPr>
              <a:t/>
            </a:r>
            <a:br>
              <a:rPr lang="en-US" sz="2000" dirty="0" smtClean="0">
                <a:solidFill>
                  <a:schemeClr val="accent2">
                    <a:lumMod val="20000"/>
                    <a:lumOff val="80000"/>
                  </a:schemeClr>
                </a:solidFill>
              </a:rPr>
            </a:br>
            <a:r>
              <a:rPr lang="en-US" sz="3600" dirty="0" smtClean="0">
                <a:solidFill>
                  <a:schemeClr val="accent2">
                    <a:lumMod val="20000"/>
                    <a:lumOff val="80000"/>
                  </a:schemeClr>
                </a:solidFill>
              </a:rPr>
              <a:t>Advantages of BREASTFEEDING</a:t>
            </a:r>
            <a:endParaRPr lang="en-US" sz="2000" dirty="0" smtClean="0">
              <a:solidFill>
                <a:schemeClr val="accent2">
                  <a:lumMod val="20000"/>
                  <a:lumOff val="80000"/>
                </a:schemeClr>
              </a:solidFill>
            </a:endParaRPr>
          </a:p>
        </p:txBody>
      </p:sp>
      <p:graphicFrame>
        <p:nvGraphicFramePr>
          <p:cNvPr id="5" name="Content Placeholder 4"/>
          <p:cNvGraphicFramePr>
            <a:graphicFrameLocks noGrp="1"/>
          </p:cNvGraphicFramePr>
          <p:nvPr>
            <p:ph idx="1"/>
          </p:nvPr>
        </p:nvGraphicFramePr>
        <p:xfrm>
          <a:off x="1066800" y="1981200"/>
          <a:ext cx="7543800" cy="3931920"/>
        </p:xfrm>
        <a:graphic>
          <a:graphicData uri="http://schemas.openxmlformats.org/drawingml/2006/table">
            <a:tbl>
              <a:tblPr firstRow="1" bandRow="1">
                <a:tableStyleId>{5C22544A-7EE6-4342-B048-85BDC9FD1C3A}</a:tableStyleId>
              </a:tblPr>
              <a:tblGrid>
                <a:gridCol w="3771900"/>
                <a:gridCol w="3771900"/>
              </a:tblGrid>
              <a:tr h="370840">
                <a:tc>
                  <a:txBody>
                    <a:bodyPr/>
                    <a:lstStyle/>
                    <a:p>
                      <a:r>
                        <a:rPr lang="en-US" sz="2800" dirty="0" err="1" smtClean="0"/>
                        <a:t>Breastmilk</a:t>
                      </a:r>
                      <a:endParaRPr lang="en-US" sz="2800" dirty="0"/>
                    </a:p>
                  </a:txBody>
                  <a:tcPr/>
                </a:tc>
                <a:tc>
                  <a:txBody>
                    <a:bodyPr/>
                    <a:lstStyle/>
                    <a:p>
                      <a:r>
                        <a:rPr lang="en-US" sz="2800" dirty="0" smtClean="0"/>
                        <a:t>Breastfeeding</a:t>
                      </a:r>
                      <a:endParaRPr lang="en-US" sz="2800" dirty="0"/>
                    </a:p>
                  </a:txBody>
                  <a:tcPr/>
                </a:tc>
              </a:tr>
              <a:tr h="370840">
                <a:tc>
                  <a:txBody>
                    <a:bodyPr/>
                    <a:lstStyle/>
                    <a:p>
                      <a:r>
                        <a:rPr lang="en-US" sz="2800" dirty="0" smtClean="0"/>
                        <a:t>Perfect</a:t>
                      </a:r>
                      <a:r>
                        <a:rPr lang="en-US" sz="2800" baseline="0" dirty="0" smtClean="0"/>
                        <a:t>  nutrients</a:t>
                      </a:r>
                      <a:endParaRPr lang="en-US" sz="2800" dirty="0"/>
                    </a:p>
                  </a:txBody>
                  <a:tcPr/>
                </a:tc>
                <a:tc>
                  <a:txBody>
                    <a:bodyPr/>
                    <a:lstStyle/>
                    <a:p>
                      <a:r>
                        <a:rPr lang="en-US" sz="2800" dirty="0" smtClean="0"/>
                        <a:t>Helps bonding and development</a:t>
                      </a:r>
                      <a:endParaRPr lang="en-US" sz="2800" dirty="0"/>
                    </a:p>
                  </a:txBody>
                  <a:tcPr/>
                </a:tc>
              </a:tr>
              <a:tr h="370840">
                <a:tc>
                  <a:txBody>
                    <a:bodyPr/>
                    <a:lstStyle/>
                    <a:p>
                      <a:r>
                        <a:rPr lang="en-US" sz="2800" dirty="0" smtClean="0"/>
                        <a:t>Easily digested </a:t>
                      </a:r>
                    </a:p>
                    <a:p>
                      <a:r>
                        <a:rPr lang="en-US" sz="2800" dirty="0" smtClean="0"/>
                        <a:t>Efficiently used</a:t>
                      </a:r>
                      <a:endParaRPr lang="en-US" sz="2800" dirty="0"/>
                    </a:p>
                  </a:txBody>
                  <a:tcPr/>
                </a:tc>
                <a:tc>
                  <a:txBody>
                    <a:bodyPr/>
                    <a:lstStyle/>
                    <a:p>
                      <a:r>
                        <a:rPr lang="en-US" sz="2800" dirty="0" smtClean="0"/>
                        <a:t>Helps delay a new pregnancy</a:t>
                      </a:r>
                      <a:endParaRPr lang="en-US" sz="2800" dirty="0"/>
                    </a:p>
                  </a:txBody>
                  <a:tcPr/>
                </a:tc>
              </a:tr>
              <a:tr h="370840">
                <a:tc>
                  <a:txBody>
                    <a:bodyPr/>
                    <a:lstStyle/>
                    <a:p>
                      <a:r>
                        <a:rPr lang="en-US" sz="2800" dirty="0" smtClean="0"/>
                        <a:t>Protects against infection</a:t>
                      </a:r>
                      <a:endParaRPr lang="en-US" sz="2800" dirty="0"/>
                    </a:p>
                  </a:txBody>
                  <a:tcPr/>
                </a:tc>
                <a:tc>
                  <a:txBody>
                    <a:bodyPr/>
                    <a:lstStyle/>
                    <a:p>
                      <a:r>
                        <a:rPr lang="en-US" sz="2800" dirty="0" smtClean="0"/>
                        <a:t>Protects mothers’ health</a:t>
                      </a:r>
                      <a:endParaRPr lang="en-US" sz="2800" dirty="0"/>
                    </a:p>
                  </a:txBody>
                  <a:tcPr/>
                </a:tc>
              </a:tr>
              <a:tr h="370840">
                <a:tc gridSpan="2">
                  <a:txBody>
                    <a:bodyPr/>
                    <a:lstStyle/>
                    <a:p>
                      <a:pPr algn="ctr"/>
                      <a:r>
                        <a:rPr lang="en-US" sz="3200" b="1" dirty="0" smtClean="0"/>
                        <a:t>Costs</a:t>
                      </a:r>
                      <a:r>
                        <a:rPr lang="en-US" sz="3200" b="1" baseline="0" dirty="0" smtClean="0"/>
                        <a:t> less than artificial feeding</a:t>
                      </a:r>
                      <a:endParaRPr lang="en-US" sz="3200" b="1" dirty="0"/>
                    </a:p>
                  </a:txBody>
                  <a:tcPr/>
                </a:tc>
                <a:tc hMerge="1">
                  <a:txBody>
                    <a:bodyPr/>
                    <a:lstStyle/>
                    <a:p>
                      <a:endParaRPr lang="en-US" dirty="0"/>
                    </a:p>
                  </a:txBody>
                  <a:tcPr/>
                </a:tc>
              </a:tr>
            </a:tbl>
          </a:graphicData>
        </a:graphic>
      </p:graphicFrame>
      <p:pic>
        <p:nvPicPr>
          <p:cNvPr id="10262" name="Picture 2" descr="ssigla_logo.jpg">
            <a:hlinkClick r:id="rId2" action="ppaction://hlinksldjump"/>
          </p:cNvPr>
          <p:cNvPicPr>
            <a:picLocks noChangeAspect="1"/>
          </p:cNvPicPr>
          <p:nvPr/>
        </p:nvPicPr>
        <p:blipFill>
          <a:blip r:embed="rId3"/>
          <a:srcRect/>
          <a:stretch>
            <a:fillRect/>
          </a:stretch>
        </p:blipFill>
        <p:spPr bwMode="auto">
          <a:xfrm>
            <a:off x="8229600" y="5791200"/>
            <a:ext cx="647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68275"/>
            <a:ext cx="8382000" cy="1050925"/>
          </a:xfrm>
        </p:spPr>
        <p:txBody>
          <a:bodyPr/>
          <a:lstStyle/>
          <a:p>
            <a:pPr eaLnBrk="1" hangingPunct="1">
              <a:defRPr/>
            </a:pPr>
            <a:r>
              <a:rPr lang="en-US" sz="3600" dirty="0" smtClean="0">
                <a:solidFill>
                  <a:schemeClr val="accent2">
                    <a:lumMod val="20000"/>
                    <a:lumOff val="80000"/>
                  </a:schemeClr>
                </a:solidFill>
              </a:rPr>
              <a:t>C. Composition of </a:t>
            </a:r>
            <a:r>
              <a:rPr lang="en-US" sz="3600" dirty="0" err="1" smtClean="0">
                <a:solidFill>
                  <a:schemeClr val="accent2">
                    <a:lumMod val="20000"/>
                    <a:lumOff val="80000"/>
                  </a:schemeClr>
                </a:solidFill>
              </a:rPr>
              <a:t>Breastmilk</a:t>
            </a:r>
            <a:endParaRPr lang="en-US" sz="3600" dirty="0" smtClean="0">
              <a:solidFill>
                <a:schemeClr val="accent2">
                  <a:lumMod val="20000"/>
                  <a:lumOff val="80000"/>
                </a:schemeClr>
              </a:solidFill>
            </a:endParaRPr>
          </a:p>
        </p:txBody>
      </p:sp>
      <p:sp>
        <p:nvSpPr>
          <p:cNvPr id="14339" name="Rectangle 3"/>
          <p:cNvSpPr>
            <a:spLocks noGrp="1" noChangeArrowheads="1"/>
          </p:cNvSpPr>
          <p:nvPr>
            <p:ph type="body" idx="1"/>
          </p:nvPr>
        </p:nvSpPr>
        <p:spPr>
          <a:xfrm>
            <a:off x="762000" y="1066800"/>
            <a:ext cx="7772400" cy="5410200"/>
          </a:xfrm>
        </p:spPr>
        <p:txBody>
          <a:bodyPr/>
          <a:lstStyle/>
          <a:p>
            <a:pPr algn="just" eaLnBrk="1" hangingPunct="1">
              <a:lnSpc>
                <a:spcPct val="80000"/>
              </a:lnSpc>
              <a:buFont typeface="Wingdings" pitchFamily="2" charset="2"/>
              <a:buNone/>
              <a:defRPr/>
            </a:pPr>
            <a:r>
              <a:rPr lang="en-US" sz="2800" dirty="0" smtClean="0"/>
              <a:t>The yellowish or clear in </a:t>
            </a:r>
            <a:r>
              <a:rPr lang="en-US" sz="2800" dirty="0" err="1" smtClean="0"/>
              <a:t>colour</a:t>
            </a:r>
            <a:r>
              <a:rPr lang="en-US" sz="2800" dirty="0" smtClean="0"/>
              <a:t> is called COLOSTRUM. It is the </a:t>
            </a:r>
            <a:r>
              <a:rPr lang="en-US" sz="2800" dirty="0" err="1" smtClean="0"/>
              <a:t>breastmilk</a:t>
            </a:r>
            <a:r>
              <a:rPr lang="en-US" sz="2800" dirty="0" smtClean="0"/>
              <a:t> that women produce in the first few days after delivery. </a:t>
            </a:r>
          </a:p>
          <a:p>
            <a:pPr algn="just" eaLnBrk="1" hangingPunct="1">
              <a:lnSpc>
                <a:spcPct val="80000"/>
              </a:lnSpc>
              <a:buFont typeface="Wingdings" pitchFamily="2" charset="2"/>
              <a:buNone/>
              <a:defRPr/>
            </a:pPr>
            <a:r>
              <a:rPr lang="en-US" sz="2800" dirty="0" err="1" smtClean="0"/>
              <a:t>Colostrum</a:t>
            </a:r>
            <a:r>
              <a:rPr lang="en-US" sz="2800" dirty="0" smtClean="0"/>
              <a:t> contains antibodies and more white blood cells than white milk. It protects the body from infection.</a:t>
            </a:r>
          </a:p>
          <a:p>
            <a:pPr algn="just" eaLnBrk="1" hangingPunct="1">
              <a:lnSpc>
                <a:spcPct val="80000"/>
              </a:lnSpc>
              <a:buFont typeface="Wingdings" pitchFamily="2" charset="2"/>
              <a:buNone/>
              <a:defRPr/>
            </a:pPr>
            <a:endParaRPr lang="en-US" sz="800" dirty="0" smtClean="0"/>
          </a:p>
          <a:p>
            <a:pPr algn="just" eaLnBrk="1" hangingPunct="1">
              <a:lnSpc>
                <a:spcPct val="80000"/>
              </a:lnSpc>
              <a:buFont typeface="Wingdings" pitchFamily="2" charset="2"/>
              <a:buNone/>
              <a:defRPr/>
            </a:pPr>
            <a:r>
              <a:rPr lang="en-US" sz="2800" dirty="0" smtClean="0"/>
              <a:t>Colostrum is also rich in a substance which stimulates the development of the baby’s intestines. It actually prepares the baby to absorb and digest milk. Although </a:t>
            </a:r>
            <a:r>
              <a:rPr lang="en-US" sz="2800" dirty="0" err="1" smtClean="0"/>
              <a:t>colostrum</a:t>
            </a:r>
            <a:r>
              <a:rPr lang="en-US" sz="2800" dirty="0" smtClean="0"/>
              <a:t> is secreted in small amounts, it is enough for a normal baby. </a:t>
            </a:r>
          </a:p>
          <a:p>
            <a:pPr algn="just" eaLnBrk="1" hangingPunct="1">
              <a:lnSpc>
                <a:spcPct val="80000"/>
              </a:lnSpc>
              <a:buFont typeface="Wingdings" pitchFamily="2" charset="2"/>
              <a:buNone/>
              <a:defRPr/>
            </a:pPr>
            <a:endParaRPr lang="en-US" sz="800" dirty="0" smtClean="0"/>
          </a:p>
          <a:p>
            <a:pPr algn="just" eaLnBrk="1" hangingPunct="1">
              <a:lnSpc>
                <a:spcPct val="80000"/>
              </a:lnSpc>
              <a:buFont typeface="Wingdings" pitchFamily="2" charset="2"/>
              <a:buNone/>
              <a:defRPr/>
            </a:pPr>
            <a:r>
              <a:rPr lang="en-US" sz="2800" dirty="0" smtClean="0"/>
              <a:t>Besides colostrum, milk also contains an element which helps make special bacteria grow in the baby’s intestines. These bacteria prevent diarrhea.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544</TotalTime>
  <Words>2555</Words>
  <Application>Microsoft Office PowerPoint</Application>
  <PresentationFormat>On-screen Show (4:3)</PresentationFormat>
  <Paragraphs>303</Paragraphs>
  <Slides>54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Tahoma</vt:lpstr>
      <vt:lpstr>Arial</vt:lpstr>
      <vt:lpstr>Wingdings</vt:lpstr>
      <vt:lpstr>Calibri</vt:lpstr>
      <vt:lpstr>Times New Roman</vt:lpstr>
      <vt:lpstr>Bauhaus 93</vt:lpstr>
      <vt:lpstr>Shimmer</vt:lpstr>
      <vt:lpstr>Slide 1</vt:lpstr>
      <vt:lpstr>Slide 2</vt:lpstr>
      <vt:lpstr>Slide 3</vt:lpstr>
      <vt:lpstr>A. The Three E’s of Breastfeeding</vt:lpstr>
      <vt:lpstr>2. Early Start </vt:lpstr>
      <vt:lpstr>Slide 6</vt:lpstr>
      <vt:lpstr>3. Extended breastfeeding</vt:lpstr>
      <vt:lpstr>B. Importance of Breastfeeding  Advantages of BREASTFEEDING</vt:lpstr>
      <vt:lpstr>C. Composition of Breastmilk</vt:lpstr>
      <vt:lpstr>Colostrum</vt:lpstr>
      <vt:lpstr>Slide 11</vt:lpstr>
      <vt:lpstr>D. Advantages of Exclusive Breastfeeding</vt:lpstr>
      <vt:lpstr>Summary of differences between milks</vt:lpstr>
      <vt:lpstr>E. Proper BreastfeedingProcedures </vt:lpstr>
      <vt:lpstr>2. Anatomy of the Breast</vt:lpstr>
      <vt:lpstr>Slide 16</vt:lpstr>
      <vt:lpstr>Slide 17</vt:lpstr>
      <vt:lpstr>3. Proper positioning</vt:lpstr>
      <vt:lpstr>Slide 19</vt:lpstr>
      <vt:lpstr>Four key points in breasfeeding</vt:lpstr>
      <vt:lpstr>How to support her breast:</vt:lpstr>
      <vt:lpstr>Other Position while breastfeeding</vt:lpstr>
      <vt:lpstr>Other Position while breastfeeding</vt:lpstr>
      <vt:lpstr>Which of this two picture has a good attachment</vt:lpstr>
      <vt:lpstr>Show how to support her breast (demonstrate )</vt:lpstr>
      <vt:lpstr>C- position of the hand</vt:lpstr>
      <vt:lpstr>Scissors’ hold – block milk flow </vt:lpstr>
      <vt:lpstr>Attachment</vt:lpstr>
      <vt:lpstr>Slide 29</vt:lpstr>
      <vt:lpstr>Signs of good attachment</vt:lpstr>
      <vt:lpstr>Wide Open Mouth</vt:lpstr>
      <vt:lpstr>Signs of good attachment</vt:lpstr>
      <vt:lpstr>Wide Open Mouth</vt:lpstr>
      <vt:lpstr>Signs of good attachment</vt:lpstr>
      <vt:lpstr>Wide Open Mouth</vt:lpstr>
      <vt:lpstr>Signs of good attachment</vt:lpstr>
      <vt:lpstr>Wide Open Mouth</vt:lpstr>
      <vt:lpstr>Signs of good attachment</vt:lpstr>
      <vt:lpstr>Which of this two picture has a good attachment</vt:lpstr>
      <vt:lpstr>These are the signs that the baby is in good position for breastfeeding.</vt:lpstr>
      <vt:lpstr>These are signs that the baby is in bad position while sucking:</vt:lpstr>
      <vt:lpstr>Ways on how to hold a colicky baby</vt:lpstr>
      <vt:lpstr>3. Duration of feeds</vt:lpstr>
      <vt:lpstr>F. Help that mothers need to          Breastfeed Successfully</vt:lpstr>
      <vt:lpstr>2. Practical Advice </vt:lpstr>
      <vt:lpstr>Slide 46</vt:lpstr>
      <vt:lpstr>E. Problems and Solution During       Breastfeeding</vt:lpstr>
      <vt:lpstr>Slide 48</vt:lpstr>
      <vt:lpstr>C. Sore nipples (due to bad positioning when the baby is sucking) </vt:lpstr>
      <vt:lpstr>D. Cracked Nipples</vt:lpstr>
      <vt:lpstr>E. Nipples are too short (flat but protract easily)</vt:lpstr>
      <vt:lpstr>2. Later problems</vt:lpstr>
      <vt:lpstr>B. Mother has to go back to work</vt:lpstr>
      <vt:lpstr>Slide 54</vt:lpstr>
    </vt:vector>
  </TitlesOfParts>
  <Company>Personal 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dc:title>
  <dc:creator>MHU</dc:creator>
  <cp:lastModifiedBy>pc</cp:lastModifiedBy>
  <cp:revision>46</cp:revision>
  <dcterms:created xsi:type="dcterms:W3CDTF">2011-04-25T04:34:51Z</dcterms:created>
  <dcterms:modified xsi:type="dcterms:W3CDTF">2011-11-16T13:28:27Z</dcterms:modified>
</cp:coreProperties>
</file>