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4" r:id="rId5"/>
    <p:sldId id="265" r:id="rId6"/>
    <p:sldId id="259" r:id="rId7"/>
    <p:sldId id="266" r:id="rId8"/>
    <p:sldId id="260" r:id="rId9"/>
    <p:sldId id="261" r:id="rId10"/>
    <p:sldId id="262" r:id="rId11"/>
    <p:sldId id="263"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48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91D37C2B-B3B4-472F-BBFD-01D3112439A5}" type="datetimeFigureOut">
              <a:rPr lang="en-US" smtClean="0"/>
              <a:pPr/>
              <a:t>9/23/2010</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F91BB7C8-6AF5-42FD-8A8C-A21174FF9801}" type="slidenum">
              <a:rPr lang="en-US" smtClean="0"/>
              <a:pPr/>
              <a:t>‹#›</a:t>
            </a:fld>
            <a:endParaRPr lang="en-US"/>
          </a:p>
        </p:txBody>
      </p:sp>
    </p:spTree>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D37C2B-B3B4-472F-BBFD-01D3112439A5}" type="datetimeFigureOut">
              <a:rPr lang="en-US" smtClean="0"/>
              <a:pPr/>
              <a:t>9/23/2010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BB7C8-6AF5-42FD-8A8C-A21174FF9801}" type="slidenum">
              <a:rPr lang="en-US" smtClean="0"/>
              <a:pPr/>
              <a:t>‹#›</a:t>
            </a:fld>
            <a:endParaRPr lang="en-US"/>
          </a:p>
        </p:txBody>
      </p:sp>
    </p:spTree>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D37C2B-B3B4-472F-BBFD-01D3112439A5}" type="datetimeFigureOut">
              <a:rPr lang="en-US" smtClean="0"/>
              <a:pPr/>
              <a:t>9/23/2010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BB7C8-6AF5-42FD-8A8C-A21174FF9801}" type="slidenum">
              <a:rPr lang="en-US" smtClean="0"/>
              <a:pPr/>
              <a:t>‹#›</a:t>
            </a:fld>
            <a:endParaRPr lang="en-US"/>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91D37C2B-B3B4-472F-BBFD-01D3112439A5}" type="datetimeFigureOut">
              <a:rPr lang="en-US" smtClean="0"/>
              <a:pPr/>
              <a:t>9/23/2010</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F91BB7C8-6AF5-42FD-8A8C-A21174FF9801}" type="slidenum">
              <a:rPr lang="en-US" smtClean="0"/>
              <a:pPr/>
              <a:t>‹#›</a:t>
            </a:fld>
            <a:endParaRPr lang="en-US"/>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91D37C2B-B3B4-472F-BBFD-01D3112439A5}" type="datetimeFigureOut">
              <a:rPr lang="en-US" smtClean="0"/>
              <a:pPr/>
              <a:t>9/23/2010</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F91BB7C8-6AF5-42FD-8A8C-A21174FF9801}"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91D37C2B-B3B4-472F-BBFD-01D3112439A5}" type="datetimeFigureOut">
              <a:rPr lang="en-US" smtClean="0"/>
              <a:pPr/>
              <a:t>9/23/2010</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F91BB7C8-6AF5-42FD-8A8C-A21174FF9801}" type="slidenum">
              <a:rPr lang="en-US" smtClean="0"/>
              <a:pPr/>
              <a:t>‹#›</a:t>
            </a:fld>
            <a:endParaRPr lang="en-US"/>
          </a:p>
        </p:txBody>
      </p: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91D37C2B-B3B4-472F-BBFD-01D3112439A5}" type="datetimeFigureOut">
              <a:rPr lang="en-US" smtClean="0"/>
              <a:pPr/>
              <a:t>9/23/2010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F91BB7C8-6AF5-42FD-8A8C-A21174FF9801}"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1D37C2B-B3B4-472F-BBFD-01D3112439A5}" type="datetimeFigureOut">
              <a:rPr lang="en-US" smtClean="0"/>
              <a:pPr/>
              <a:t>9/23/2010</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BB7C8-6AF5-42FD-8A8C-A21174FF9801}" type="slidenum">
              <a:rPr lang="en-US" smtClean="0"/>
              <a:pPr/>
              <a:t>‹#›</a:t>
            </a:fld>
            <a:endParaRPr lang="en-US"/>
          </a:p>
        </p:txBody>
      </p:sp>
    </p:spTree>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1D37C2B-B3B4-472F-BBFD-01D3112439A5}" type="datetimeFigureOut">
              <a:rPr lang="en-US" smtClean="0"/>
              <a:pPr/>
              <a:t>9/23/2010</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1BB7C8-6AF5-42FD-8A8C-A21174FF9801}" type="slidenum">
              <a:rPr lang="en-US" smtClean="0"/>
              <a:pPr/>
              <a:t>‹#›</a:t>
            </a:fld>
            <a:endParaRPr lang="en-US"/>
          </a:p>
        </p:txBody>
      </p:sp>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91D37C2B-B3B4-472F-BBFD-01D3112439A5}" type="datetimeFigureOut">
              <a:rPr lang="en-US" smtClean="0"/>
              <a:pPr/>
              <a:t>9/23/2010</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1BB7C8-6AF5-42FD-8A8C-A21174FF9801}" type="slidenum">
              <a:rPr lang="en-US" smtClean="0"/>
              <a:pPr/>
              <a:t>‹#›</a:t>
            </a:fld>
            <a:endParaRPr lang="en-US"/>
          </a:p>
        </p:txBody>
      </p:sp>
    </p:spTree>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91D37C2B-B3B4-472F-BBFD-01D3112439A5}" type="datetimeFigureOut">
              <a:rPr lang="en-US" smtClean="0"/>
              <a:pPr/>
              <a:t>9/23/2010</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F91BB7C8-6AF5-42FD-8A8C-A21174FF9801}"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1D37C2B-B3B4-472F-BBFD-01D3112439A5}" type="datetimeFigureOut">
              <a:rPr lang="en-US" smtClean="0"/>
              <a:pPr/>
              <a:t>9/23/2010</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91BB7C8-6AF5-42FD-8A8C-A21174FF9801}"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wipe dir="d"/>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wm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wmf"/><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4.wmf"/><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wmf"/><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wmf"/><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wmf"/><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wmf"/><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1"/>
            <a:ext cx="7772400" cy="838200"/>
          </a:xfrm>
        </p:spPr>
        <p:txBody>
          <a:bodyPr/>
          <a:lstStyle/>
          <a:p>
            <a:pPr algn="l"/>
            <a:r>
              <a:rPr lang="en-US" dirty="0" smtClean="0"/>
              <a:t>A Killer Drug</a:t>
            </a:r>
            <a:endParaRPr lang="en-US" dirty="0"/>
          </a:p>
        </p:txBody>
      </p:sp>
      <p:sp>
        <p:nvSpPr>
          <p:cNvPr id="3" name="Subtitle 2"/>
          <p:cNvSpPr>
            <a:spLocks noGrp="1"/>
          </p:cNvSpPr>
          <p:nvPr>
            <p:ph type="subTitle" idx="1"/>
          </p:nvPr>
        </p:nvSpPr>
        <p:spPr>
          <a:xfrm>
            <a:off x="304800" y="914400"/>
            <a:ext cx="5257800" cy="5791200"/>
          </a:xfrm>
        </p:spPr>
        <p:txBody>
          <a:bodyPr>
            <a:normAutofit fontScale="85000" lnSpcReduction="20000"/>
          </a:bodyPr>
          <a:lstStyle/>
          <a:p>
            <a:pPr marL="91440" algn="just">
              <a:lnSpc>
                <a:spcPct val="120000"/>
              </a:lnSpc>
            </a:pPr>
            <a:r>
              <a:rPr lang="en-US" sz="2800" b="1" dirty="0" smtClean="0"/>
              <a:t>Tobacco is a kind of </a:t>
            </a:r>
            <a:r>
              <a:rPr lang="en-US" sz="2800" b="1" dirty="0" smtClean="0"/>
              <a:t>drug</a:t>
            </a:r>
            <a:endParaRPr lang="en-US" sz="2800" b="1" dirty="0" smtClean="0"/>
          </a:p>
          <a:p>
            <a:pPr marL="91440">
              <a:lnSpc>
                <a:spcPct val="120000"/>
              </a:lnSpc>
            </a:pPr>
            <a:r>
              <a:rPr lang="en-US" b="1" dirty="0" smtClean="0"/>
              <a:t>E</a:t>
            </a:r>
            <a:r>
              <a:rPr lang="en-US" b="1" dirty="0" smtClean="0"/>
              <a:t>veryday </a:t>
            </a:r>
            <a:r>
              <a:rPr lang="en-US" b="1" dirty="0" smtClean="0"/>
              <a:t>eight thousand people die just because of using its derivatives. </a:t>
            </a:r>
            <a:endParaRPr lang="en-US" b="1" dirty="0" smtClean="0"/>
          </a:p>
          <a:p>
            <a:pPr marL="91440">
              <a:lnSpc>
                <a:spcPct val="120000"/>
              </a:lnSpc>
            </a:pPr>
            <a:endParaRPr lang="en-US" sz="1200" b="1" dirty="0" smtClean="0"/>
          </a:p>
          <a:p>
            <a:pPr marL="91440">
              <a:lnSpc>
                <a:spcPct val="120000"/>
              </a:lnSpc>
            </a:pPr>
            <a:r>
              <a:rPr lang="en-US" b="1" dirty="0" smtClean="0">
                <a:latin typeface="Arial" pitchFamily="34" charset="0"/>
                <a:cs typeface="Arial" pitchFamily="34" charset="0"/>
              </a:rPr>
              <a:t>SMOKING</a:t>
            </a:r>
            <a:r>
              <a:rPr lang="en-US" b="1" dirty="0" smtClean="0">
                <a:latin typeface="Arial" pitchFamily="34" charset="0"/>
                <a:cs typeface="Arial" pitchFamily="34" charset="0"/>
              </a:rPr>
              <a:t>: Its Origin</a:t>
            </a:r>
            <a:endParaRPr lang="en-US" dirty="0" smtClean="0">
              <a:latin typeface="Arial" pitchFamily="34" charset="0"/>
              <a:cs typeface="Arial" pitchFamily="34" charset="0"/>
            </a:endParaRPr>
          </a:p>
          <a:p>
            <a:pPr marL="91440">
              <a:lnSpc>
                <a:spcPct val="120000"/>
              </a:lnSpc>
            </a:pPr>
            <a:r>
              <a:rPr lang="en-US" b="1" dirty="0" smtClean="0">
                <a:latin typeface="Arial" pitchFamily="34" charset="0"/>
                <a:cs typeface="Arial" pitchFamily="34" charset="0"/>
              </a:rPr>
              <a:t>            The tobacco plant, scientifically known as </a:t>
            </a:r>
            <a:r>
              <a:rPr lang="en-US" b="1" i="1" u="sng" dirty="0" err="1" smtClean="0">
                <a:latin typeface="Arial" pitchFamily="34" charset="0"/>
                <a:cs typeface="Arial" pitchFamily="34" charset="0"/>
              </a:rPr>
              <a:t>Nicotiana</a:t>
            </a:r>
            <a:r>
              <a:rPr lang="en-US" b="1" i="1" u="sng" dirty="0" smtClean="0">
                <a:latin typeface="Arial" pitchFamily="34" charset="0"/>
                <a:cs typeface="Arial" pitchFamily="34" charset="0"/>
              </a:rPr>
              <a:t> </a:t>
            </a:r>
            <a:r>
              <a:rPr lang="en-US" b="1" i="1" u="sng" dirty="0" err="1" smtClean="0">
                <a:latin typeface="Arial" pitchFamily="34" charset="0"/>
                <a:cs typeface="Arial" pitchFamily="34" charset="0"/>
              </a:rPr>
              <a:t>tabacum</a:t>
            </a:r>
            <a:r>
              <a:rPr lang="en-US" b="1" dirty="0" smtClean="0">
                <a:latin typeface="Arial" pitchFamily="34" charset="0"/>
                <a:cs typeface="Arial" pitchFamily="34" charset="0"/>
              </a:rPr>
              <a:t>, is a plant grown for its leaves, which are smoked, chewed, or sniffed for a variety of effects. Tobacco is considered addicting because it contains the chemical nicotine. Sniffing and chewing tobacco originated in North America and Europe. It was Christopher Columbus who introduced tobacco into Europe. It then became very popular with the </a:t>
            </a:r>
            <a:r>
              <a:rPr lang="en-US" b="1" dirty="0" smtClean="0">
                <a:latin typeface="Arial" pitchFamily="34" charset="0"/>
                <a:cs typeface="Arial" pitchFamily="34" charset="0"/>
              </a:rPr>
              <a:t>Portuguese, </a:t>
            </a:r>
            <a:r>
              <a:rPr lang="en-US" b="1" dirty="0" smtClean="0">
                <a:latin typeface="Arial" pitchFamily="34" charset="0"/>
                <a:cs typeface="Arial" pitchFamily="34" charset="0"/>
              </a:rPr>
              <a:t>Spanish, French, British, and Scandinavians.  </a:t>
            </a:r>
          </a:p>
        </p:txBody>
      </p:sp>
      <p:pic>
        <p:nvPicPr>
          <p:cNvPr id="4" name="Picture 7" descr="anti-tobacco 4"/>
          <p:cNvPicPr>
            <a:picLocks noChangeAspect="1" noChangeArrowheads="1"/>
          </p:cNvPicPr>
          <p:nvPr/>
        </p:nvPicPr>
        <p:blipFill>
          <a:blip r:embed="rId2"/>
          <a:srcRect/>
          <a:stretch>
            <a:fillRect/>
          </a:stretch>
        </p:blipFill>
        <p:spPr>
          <a:xfrm>
            <a:off x="5638800" y="0"/>
            <a:ext cx="3505200" cy="6858000"/>
          </a:xfrm>
          <a:prstGeom prst="rect">
            <a:avLst/>
          </a:prstGeom>
        </p:spPr>
      </p:pic>
      <p:pic>
        <p:nvPicPr>
          <p:cNvPr id="6" name="Picture 5" descr="Nosmoke"/>
          <p:cNvPicPr>
            <a:picLocks noChangeAspect="1" noChangeArrowheads="1"/>
          </p:cNvPicPr>
          <p:nvPr/>
        </p:nvPicPr>
        <p:blipFill>
          <a:blip r:embed="rId3"/>
          <a:srcRect/>
          <a:stretch>
            <a:fillRect/>
          </a:stretch>
        </p:blipFill>
        <p:spPr bwMode="auto">
          <a:xfrm>
            <a:off x="8001000" y="5715000"/>
            <a:ext cx="957263" cy="957263"/>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reflection blurRad="12700" stA="48000" endA="300" endPos="55000" dir="5400000" sy="-90000" algn="bl" rotWithShape="0"/>
                </a:effectLst>
                <a:latin typeface="Verdana" pitchFamily="34" charset="0"/>
              </a:rPr>
              <a:t>Lots of toxic chemicals!</a:t>
            </a:r>
            <a:endParaRPr lang="en-US"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Content Placeholder 2"/>
          <p:cNvSpPr>
            <a:spLocks noGrp="1"/>
          </p:cNvSpPr>
          <p:nvPr>
            <p:ph idx="1"/>
          </p:nvPr>
        </p:nvSpPr>
        <p:spPr>
          <a:xfrm>
            <a:off x="228600" y="1295401"/>
            <a:ext cx="8686800" cy="609600"/>
          </a:xfrm>
        </p:spPr>
        <p:txBody>
          <a:bodyPr>
            <a:normAutofit/>
          </a:bodyPr>
          <a:lstStyle/>
          <a:p>
            <a:pPr>
              <a:buNone/>
            </a:pPr>
            <a:r>
              <a:rPr lang="en-US" sz="2400" b="1" dirty="0" smtClean="0">
                <a:latin typeface="Arial" pitchFamily="34" charset="0"/>
                <a:cs typeface="Arial" pitchFamily="34" charset="0"/>
              </a:rPr>
              <a:t>and some more:</a:t>
            </a:r>
          </a:p>
          <a:p>
            <a:pPr>
              <a:buNone/>
            </a:pPr>
            <a:endParaRPr lang="en-US" sz="2000" b="1" dirty="0">
              <a:latin typeface="Arial" pitchFamily="34" charset="0"/>
              <a:cs typeface="Arial" pitchFamily="34" charset="0"/>
            </a:endParaRPr>
          </a:p>
        </p:txBody>
      </p:sp>
      <p:sp>
        <p:nvSpPr>
          <p:cNvPr id="4" name="Rectangle 3"/>
          <p:cNvSpPr txBox="1">
            <a:spLocks noChangeArrowheads="1"/>
          </p:cNvSpPr>
          <p:nvPr/>
        </p:nvSpPr>
        <p:spPr>
          <a:xfrm>
            <a:off x="228600" y="1676400"/>
            <a:ext cx="4343400" cy="4648200"/>
          </a:xfrm>
          <a:prstGeom prst="rect">
            <a:avLst/>
          </a:prstGeom>
        </p:spPr>
        <p:txBody>
          <a:bodyPr vert="horz">
            <a:normAutofit/>
          </a:bodyPr>
          <a:lstStyle/>
          <a:p>
            <a:pPr marL="342900" marR="0" lvl="0" indent="-342900" algn="l" defTabSz="914400" rtl="0" eaLnBrk="1" fontAlgn="auto" latinLnBrk="0" hangingPunct="1">
              <a:lnSpc>
                <a:spcPct val="90000"/>
              </a:lnSpc>
              <a:spcBef>
                <a:spcPct val="20000"/>
              </a:spcBef>
              <a:spcAft>
                <a:spcPts val="0"/>
              </a:spcAft>
              <a:buClr>
                <a:schemeClr val="accent1"/>
              </a:buClr>
              <a:buSzPct val="70000"/>
              <a:buFont typeface="Wingdings 2"/>
              <a:buChar char=""/>
              <a:tabLst/>
              <a:defRPr/>
            </a:pPr>
            <a:endParaRPr kumimoji="0" lang="en-US" sz="2400" b="0" i="0" u="none" strike="noStrike" kern="1200" cap="none" spc="0" normalizeH="0" baseline="0" noProof="0" dirty="0" smtClean="0">
              <a:ln>
                <a:noFill/>
              </a:ln>
              <a:solidFill>
                <a:schemeClr val="tx2"/>
              </a:solidFill>
              <a:effectLst/>
              <a:uLnTx/>
              <a:uFillTx/>
              <a:latin typeface="Arial Black" pitchFamily="34" charset="0"/>
              <a:ea typeface="+mn-ea"/>
              <a:cs typeface="+mn-cs"/>
            </a:endParaRPr>
          </a:p>
        </p:txBody>
      </p:sp>
      <p:sp>
        <p:nvSpPr>
          <p:cNvPr id="6" name="Rectangle 2"/>
          <p:cNvSpPr txBox="1">
            <a:spLocks noChangeArrowheads="1"/>
          </p:cNvSpPr>
          <p:nvPr/>
        </p:nvSpPr>
        <p:spPr>
          <a:xfrm>
            <a:off x="381000" y="1752600"/>
            <a:ext cx="4114800" cy="4876800"/>
          </a:xfrm>
          <a:prstGeom prst="rect">
            <a:avLst/>
          </a:prstGeom>
        </p:spPr>
        <p:txBody>
          <a:bodyPr vert="horz">
            <a:normAutofit fontScale="70000" lnSpcReduction="20000"/>
          </a:bodyPr>
          <a:lstStyle/>
          <a:p>
            <a:pPr marL="365760" marR="0" lvl="0" indent="-342900" algn="l" defTabSz="914400" rtl="0" eaLnBrk="1" fontAlgn="auto" latinLnBrk="0" hangingPunct="1">
              <a:lnSpc>
                <a:spcPct val="120000"/>
              </a:lnSpc>
              <a:spcBef>
                <a:spcPts val="600"/>
              </a:spcBef>
              <a:spcAft>
                <a:spcPts val="0"/>
              </a:spcAft>
              <a:buClr>
                <a:schemeClr val="accent1"/>
              </a:buClr>
              <a:buSzPct val="70000"/>
              <a:buFontTx/>
              <a:buNone/>
              <a:tabLst/>
              <a:defRPr/>
            </a:pPr>
            <a:r>
              <a:rPr kumimoji="1" lang="en-US" sz="2000" b="0" i="0" u="none" strike="noStrike" kern="1200" cap="none" spc="0" normalizeH="0" baseline="0" noProof="0" dirty="0" smtClean="0">
                <a:ln>
                  <a:noFill/>
                </a:ln>
                <a:solidFill>
                  <a:schemeClr val="tx2"/>
                </a:solidFill>
                <a:effectLst/>
                <a:uLnTx/>
                <a:uFillTx/>
                <a:latin typeface="Arial" pitchFamily="34" charset="0"/>
                <a:cs typeface="Arial" pitchFamily="34" charset="0"/>
              </a:rPr>
              <a:t>	</a:t>
            </a:r>
            <a:r>
              <a:rPr kumimoji="1" lang="en-US" sz="2000" b="1" i="0" u="none" strike="noStrike" kern="1200" cap="none" spc="0" normalizeH="0" baseline="0" noProof="0" dirty="0" err="1" smtClean="0">
                <a:ln>
                  <a:noFill/>
                </a:ln>
                <a:solidFill>
                  <a:schemeClr val="tx2"/>
                </a:solidFill>
                <a:uLnTx/>
                <a:uFillTx/>
                <a:latin typeface="Times New Roman" pitchFamily="18" charset="0"/>
                <a:cs typeface="Times New Roman" pitchFamily="18" charset="0"/>
              </a:rPr>
              <a:t>Catechol</a:t>
            </a:r>
            <a:r>
              <a:rPr kumimoji="1" lang="en-US" sz="20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a:t>
            </a:r>
            <a:r>
              <a:rPr kumimoji="1" lang="en-US" sz="2000" b="1" i="1" u="none" strike="noStrike" kern="1200" cap="none" spc="0" normalizeH="0" baseline="0" noProof="0" dirty="0" smtClean="0">
                <a:ln>
                  <a:noFill/>
                </a:ln>
                <a:solidFill>
                  <a:schemeClr val="tx2"/>
                </a:solidFill>
                <a:uLnTx/>
                <a:uFillTx/>
                <a:latin typeface="Times New Roman" pitchFamily="18" charset="0"/>
                <a:cs typeface="Times New Roman" pitchFamily="18" charset="0"/>
              </a:rPr>
              <a:t>tanning, dyeing agent</a:t>
            </a:r>
            <a:r>
              <a:rPr kumimoji="1" lang="en-US" sz="20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 </a:t>
            </a:r>
            <a:br>
              <a:rPr kumimoji="1" lang="en-US" sz="20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br>
            <a:r>
              <a:rPr kumimoji="1" lang="en-US" sz="20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Hydroquinone-</a:t>
            </a:r>
            <a:r>
              <a:rPr kumimoji="1" lang="en-US" sz="2000" b="1" i="1" u="none" strike="noStrike" kern="1200" cap="none" spc="0" normalizeH="0" baseline="0" noProof="0" dirty="0" smtClean="0">
                <a:ln>
                  <a:noFill/>
                </a:ln>
                <a:solidFill>
                  <a:schemeClr val="tx2"/>
                </a:solidFill>
                <a:uLnTx/>
                <a:uFillTx/>
                <a:latin typeface="Times New Roman" pitchFamily="18" charset="0"/>
                <a:cs typeface="Times New Roman" pitchFamily="18" charset="0"/>
              </a:rPr>
              <a:t>photographic developing agent</a:t>
            </a:r>
            <a:r>
              <a:rPr kumimoji="1" lang="en-US" sz="20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 </a:t>
            </a:r>
            <a:br>
              <a:rPr kumimoji="1" lang="en-US" sz="20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br>
            <a:r>
              <a:rPr kumimoji="1" lang="en-US" sz="20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Aniline-</a:t>
            </a:r>
            <a:r>
              <a:rPr kumimoji="1" lang="en-US" sz="2000" b="1" i="1" u="none" strike="noStrike" kern="1200" cap="none" spc="0" normalizeH="0" baseline="0" noProof="0" dirty="0" smtClean="0">
                <a:ln>
                  <a:noFill/>
                </a:ln>
                <a:solidFill>
                  <a:schemeClr val="tx2"/>
                </a:solidFill>
                <a:uLnTx/>
                <a:uFillTx/>
                <a:latin typeface="Times New Roman" pitchFamily="18" charset="0"/>
                <a:cs typeface="Times New Roman" pitchFamily="18" charset="0"/>
              </a:rPr>
              <a:t>industrial solvent</a:t>
            </a:r>
            <a:r>
              <a:rPr kumimoji="1" lang="en-US" sz="20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 </a:t>
            </a:r>
            <a:br>
              <a:rPr kumimoji="1" lang="en-US" sz="20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br>
            <a:r>
              <a:rPr kumimoji="1" lang="en-US" sz="2000" b="1" i="0" u="none" strike="noStrike" kern="1200" cap="none" spc="0" normalizeH="0" baseline="0" noProof="0" dirty="0" err="1" smtClean="0">
                <a:ln>
                  <a:noFill/>
                </a:ln>
                <a:solidFill>
                  <a:schemeClr val="tx2"/>
                </a:solidFill>
                <a:uLnTx/>
                <a:uFillTx/>
                <a:latin typeface="Times New Roman" pitchFamily="18" charset="0"/>
                <a:cs typeface="Times New Roman" pitchFamily="18" charset="0"/>
              </a:rPr>
              <a:t>Toluidine</a:t>
            </a:r>
            <a:r>
              <a:rPr kumimoji="1" lang="en-US" sz="20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a:t>
            </a:r>
            <a:r>
              <a:rPr kumimoji="1" lang="en-US" sz="2000" b="1" i="1" u="none" strike="noStrike" kern="1200" cap="none" spc="0" normalizeH="0" baseline="0" noProof="0" dirty="0" smtClean="0">
                <a:ln>
                  <a:noFill/>
                </a:ln>
                <a:solidFill>
                  <a:schemeClr val="tx2"/>
                </a:solidFill>
                <a:uLnTx/>
                <a:uFillTx/>
                <a:latin typeface="Times New Roman" pitchFamily="18" charset="0"/>
                <a:cs typeface="Times New Roman" pitchFamily="18" charset="0"/>
              </a:rPr>
              <a:t>agent in dye manufacture</a:t>
            </a:r>
            <a:r>
              <a:rPr kumimoji="1" lang="en-US" sz="20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 </a:t>
            </a:r>
            <a:br>
              <a:rPr kumimoji="1" lang="en-US" sz="20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br>
            <a:r>
              <a:rPr kumimoji="1" lang="en-US" sz="2000" b="1" i="0" u="none" strike="noStrike" kern="1200" cap="none" spc="0" normalizeH="0" baseline="0" noProof="0" dirty="0" err="1" smtClean="0">
                <a:ln>
                  <a:noFill/>
                </a:ln>
                <a:solidFill>
                  <a:schemeClr val="tx2"/>
                </a:solidFill>
                <a:uLnTx/>
                <a:uFillTx/>
                <a:latin typeface="Times New Roman" pitchFamily="18" charset="0"/>
                <a:cs typeface="Times New Roman" pitchFamily="18" charset="0"/>
              </a:rPr>
              <a:t>Napthalamine</a:t>
            </a:r>
            <a:r>
              <a:rPr kumimoji="1" lang="en-US" sz="20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a:t>
            </a:r>
            <a:r>
              <a:rPr kumimoji="1" lang="en-US" sz="2000" b="1" i="1" u="none" strike="noStrike" kern="1200" cap="none" spc="0" normalizeH="0" baseline="0" noProof="0" dirty="0" smtClean="0">
                <a:ln>
                  <a:noFill/>
                </a:ln>
                <a:solidFill>
                  <a:schemeClr val="tx2"/>
                </a:solidFill>
                <a:uLnTx/>
                <a:uFillTx/>
                <a:latin typeface="Times New Roman" pitchFamily="18" charset="0"/>
                <a:cs typeface="Times New Roman" pitchFamily="18" charset="0"/>
              </a:rPr>
              <a:t>mothballs</a:t>
            </a:r>
            <a:r>
              <a:rPr kumimoji="1" lang="en-US" sz="20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 </a:t>
            </a:r>
            <a:br>
              <a:rPr kumimoji="1" lang="en-US" sz="20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br>
            <a:r>
              <a:rPr kumimoji="1" lang="en-US" sz="2000" b="1" i="0" u="none" strike="noStrike" kern="1200" cap="none" spc="0" normalizeH="0" baseline="0" noProof="0" dirty="0" err="1" smtClean="0">
                <a:ln>
                  <a:noFill/>
                </a:ln>
                <a:solidFill>
                  <a:schemeClr val="tx2"/>
                </a:solidFill>
                <a:uLnTx/>
                <a:uFillTx/>
                <a:latin typeface="Times New Roman" pitchFamily="18" charset="0"/>
                <a:cs typeface="Times New Roman" pitchFamily="18" charset="0"/>
              </a:rPr>
              <a:t>Aminobiphenyl</a:t>
            </a:r>
            <a:r>
              <a:rPr kumimoji="1" lang="en-US" sz="20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 </a:t>
            </a:r>
            <a:br>
              <a:rPr kumimoji="1" lang="en-US" sz="20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br>
            <a:r>
              <a:rPr kumimoji="1" lang="en-US" sz="20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Benz(a)</a:t>
            </a:r>
            <a:r>
              <a:rPr kumimoji="1" lang="en-US" sz="2000" b="1" i="0" u="none" strike="noStrike" kern="1200" cap="none" spc="0" normalizeH="0" baseline="0" noProof="0" dirty="0" err="1" smtClean="0">
                <a:ln>
                  <a:noFill/>
                </a:ln>
                <a:solidFill>
                  <a:schemeClr val="tx2"/>
                </a:solidFill>
                <a:uLnTx/>
                <a:uFillTx/>
                <a:latin typeface="Times New Roman" pitchFamily="18" charset="0"/>
                <a:cs typeface="Times New Roman" pitchFamily="18" charset="0"/>
              </a:rPr>
              <a:t>anthracene</a:t>
            </a:r>
            <a:r>
              <a:rPr kumimoji="1" lang="en-US" sz="20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 </a:t>
            </a:r>
            <a:br>
              <a:rPr kumimoji="1" lang="en-US" sz="20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br>
            <a:r>
              <a:rPr kumimoji="1" lang="en-US" sz="2000" b="1" i="0" u="none" strike="noStrike" kern="1200" cap="none" spc="0" normalizeH="0" baseline="0" noProof="0" dirty="0" err="1" smtClean="0">
                <a:ln>
                  <a:noFill/>
                </a:ln>
                <a:solidFill>
                  <a:schemeClr val="tx2"/>
                </a:solidFill>
                <a:uLnTx/>
                <a:uFillTx/>
                <a:latin typeface="Times New Roman" pitchFamily="18" charset="0"/>
                <a:cs typeface="Times New Roman" pitchFamily="18" charset="0"/>
              </a:rPr>
              <a:t>Benzo</a:t>
            </a:r>
            <a:r>
              <a:rPr kumimoji="1" lang="en-US" sz="20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(a)</a:t>
            </a:r>
            <a:r>
              <a:rPr kumimoji="1" lang="en-US" sz="2000" b="1" i="0" u="none" strike="noStrike" kern="1200" cap="none" spc="0" normalizeH="0" baseline="0" noProof="0" dirty="0" err="1" smtClean="0">
                <a:ln>
                  <a:noFill/>
                </a:ln>
                <a:solidFill>
                  <a:schemeClr val="tx2"/>
                </a:solidFill>
                <a:uLnTx/>
                <a:uFillTx/>
                <a:latin typeface="Times New Roman" pitchFamily="18" charset="0"/>
                <a:cs typeface="Times New Roman" pitchFamily="18" charset="0"/>
              </a:rPr>
              <a:t>pyrene</a:t>
            </a:r>
            <a:r>
              <a:rPr kumimoji="1" lang="en-US" sz="20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 </a:t>
            </a:r>
            <a:br>
              <a:rPr kumimoji="1" lang="en-US" sz="20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br>
            <a:r>
              <a:rPr kumimoji="1" lang="en-US" sz="20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Cholesterol </a:t>
            </a:r>
            <a:br>
              <a:rPr kumimoji="1" lang="en-US" sz="20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br>
            <a:r>
              <a:rPr kumimoji="1" lang="en-US" sz="2000" b="1" i="0" u="none" strike="noStrike" kern="1200" cap="none" spc="0" normalizeH="0" baseline="0" noProof="0" dirty="0" err="1" smtClean="0">
                <a:ln>
                  <a:noFill/>
                </a:ln>
                <a:solidFill>
                  <a:schemeClr val="tx2"/>
                </a:solidFill>
                <a:uLnTx/>
                <a:uFillTx/>
                <a:latin typeface="Times New Roman" pitchFamily="18" charset="0"/>
                <a:cs typeface="Times New Roman" pitchFamily="18" charset="0"/>
              </a:rPr>
              <a:t>Butyrolactone</a:t>
            </a:r>
            <a:r>
              <a:rPr kumimoji="1" lang="en-US" sz="20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 </a:t>
            </a:r>
            <a:br>
              <a:rPr kumimoji="1" lang="en-US" sz="20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br>
            <a:r>
              <a:rPr kumimoji="1" lang="en-US" sz="2000" b="1" i="0" u="none" strike="noStrike" kern="1200" cap="none" spc="0" normalizeH="0" baseline="0" noProof="0" dirty="0" err="1" smtClean="0">
                <a:ln>
                  <a:noFill/>
                </a:ln>
                <a:solidFill>
                  <a:schemeClr val="tx2"/>
                </a:solidFill>
                <a:uLnTx/>
                <a:uFillTx/>
                <a:latin typeface="Times New Roman" pitchFamily="18" charset="0"/>
                <a:cs typeface="Times New Roman" pitchFamily="18" charset="0"/>
              </a:rPr>
              <a:t>Quinoline</a:t>
            </a:r>
            <a:r>
              <a:rPr kumimoji="1" lang="en-US" sz="20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a:t>
            </a:r>
            <a:r>
              <a:rPr kumimoji="1" lang="en-US" sz="2000" b="1" i="1" u="none" strike="noStrike" kern="1200" cap="none" spc="0" normalizeH="0" baseline="0" noProof="0" dirty="0" smtClean="0">
                <a:ln>
                  <a:noFill/>
                </a:ln>
                <a:solidFill>
                  <a:schemeClr val="tx2"/>
                </a:solidFill>
                <a:uLnTx/>
                <a:uFillTx/>
                <a:latin typeface="Times New Roman" pitchFamily="18" charset="0"/>
                <a:cs typeface="Times New Roman" pitchFamily="18" charset="0"/>
              </a:rPr>
              <a:t>specimen preservative</a:t>
            </a:r>
            <a:r>
              <a:rPr kumimoji="1" lang="en-US" sz="20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 </a:t>
            </a:r>
            <a:br>
              <a:rPr kumimoji="1" lang="en-US" sz="20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br>
            <a:r>
              <a:rPr kumimoji="1" lang="en-US" sz="20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Harman </a:t>
            </a:r>
            <a:br>
              <a:rPr kumimoji="1" lang="en-US" sz="20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br>
            <a:r>
              <a:rPr kumimoji="1" lang="en-US" sz="2000" b="1" i="0" u="none" strike="noStrike" kern="1200" cap="none" spc="0" normalizeH="0" baseline="0" noProof="0" dirty="0" err="1" smtClean="0">
                <a:ln>
                  <a:noFill/>
                </a:ln>
                <a:solidFill>
                  <a:schemeClr val="tx2"/>
                </a:solidFill>
                <a:uLnTx/>
                <a:uFillTx/>
                <a:latin typeface="Times New Roman" pitchFamily="18" charset="0"/>
                <a:cs typeface="Times New Roman" pitchFamily="18" charset="0"/>
              </a:rPr>
              <a:t>Nitrosonornicotine</a:t>
            </a:r>
            <a:r>
              <a:rPr kumimoji="1" lang="en-US" sz="20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 </a:t>
            </a:r>
            <a:br>
              <a:rPr kumimoji="1" lang="en-US" sz="20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br>
            <a:r>
              <a:rPr kumimoji="1" lang="en-US" sz="20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NNH </a:t>
            </a:r>
            <a:br>
              <a:rPr kumimoji="1" lang="en-US" sz="20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br>
            <a:r>
              <a:rPr kumimoji="1" lang="en-US" sz="2000" b="1" i="0" u="none" strike="noStrike" kern="1200" cap="none" spc="0" normalizeH="0" baseline="0" noProof="0" dirty="0" err="1" smtClean="0">
                <a:ln>
                  <a:noFill/>
                </a:ln>
                <a:solidFill>
                  <a:schemeClr val="tx2"/>
                </a:solidFill>
                <a:uLnTx/>
                <a:uFillTx/>
                <a:latin typeface="Times New Roman" pitchFamily="18" charset="0"/>
                <a:cs typeface="Times New Roman" pitchFamily="18" charset="0"/>
              </a:rPr>
              <a:t>Nitrodiethanolamine</a:t>
            </a:r>
            <a:r>
              <a:rPr kumimoji="1" lang="en-US" sz="20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 </a:t>
            </a:r>
            <a:br>
              <a:rPr kumimoji="1" lang="en-US" sz="20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br>
            <a:r>
              <a:rPr kumimoji="1" lang="en-US" sz="20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Cadmium </a:t>
            </a:r>
            <a:br>
              <a:rPr kumimoji="1" lang="en-US" sz="20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br>
            <a:r>
              <a:rPr kumimoji="1" lang="en-US" sz="20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Nickel </a:t>
            </a:r>
            <a:br>
              <a:rPr kumimoji="1" lang="en-US" sz="20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br>
            <a:r>
              <a:rPr kumimoji="1" lang="en-US" sz="20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Zinc-</a:t>
            </a:r>
            <a:r>
              <a:rPr kumimoji="1" lang="en-US" sz="2000" b="1" i="1" u="none" strike="noStrike" kern="1200" cap="none" spc="0" normalizeH="0" baseline="0" noProof="0" dirty="0" smtClean="0">
                <a:ln>
                  <a:noFill/>
                </a:ln>
                <a:solidFill>
                  <a:schemeClr val="tx2"/>
                </a:solidFill>
                <a:uLnTx/>
                <a:uFillTx/>
                <a:latin typeface="Times New Roman" pitchFamily="18" charset="0"/>
                <a:cs typeface="Times New Roman" pitchFamily="18" charset="0"/>
              </a:rPr>
              <a:t>anti-corrosion coating for metals</a:t>
            </a:r>
            <a:r>
              <a:rPr kumimoji="1" lang="en-US" sz="20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 </a:t>
            </a:r>
            <a:br>
              <a:rPr kumimoji="1" lang="en-US" sz="20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br>
            <a:r>
              <a:rPr kumimoji="1" lang="en-US" sz="20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Aluminum-</a:t>
            </a:r>
            <a:r>
              <a:rPr kumimoji="1" lang="en-US" sz="2000" b="1" i="1" u="none" strike="noStrike" kern="1200" cap="none" spc="0" normalizeH="0" baseline="0" noProof="0" dirty="0" smtClean="0">
                <a:ln>
                  <a:noFill/>
                </a:ln>
                <a:solidFill>
                  <a:schemeClr val="tx2"/>
                </a:solidFill>
                <a:uLnTx/>
                <a:uFillTx/>
                <a:latin typeface="Times New Roman" pitchFamily="18" charset="0"/>
                <a:cs typeface="Times New Roman" pitchFamily="18" charset="0"/>
              </a:rPr>
              <a:t>metal</a:t>
            </a:r>
            <a:r>
              <a:rPr kumimoji="1" lang="en-US" sz="20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 </a:t>
            </a:r>
            <a:br>
              <a:rPr kumimoji="1" lang="en-US" sz="20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br>
            <a:r>
              <a:rPr kumimoji="1" lang="en-US" sz="20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Titanium-</a:t>
            </a:r>
            <a:r>
              <a:rPr kumimoji="1" lang="en-US" sz="2000" b="1" i="1" u="none" strike="noStrike" kern="1200" cap="none" spc="0" normalizeH="0" baseline="0" noProof="0" dirty="0" smtClean="0">
                <a:ln>
                  <a:noFill/>
                </a:ln>
                <a:solidFill>
                  <a:schemeClr val="tx2"/>
                </a:solidFill>
                <a:uLnTx/>
                <a:uFillTx/>
                <a:latin typeface="Times New Roman" pitchFamily="18" charset="0"/>
                <a:cs typeface="Times New Roman" pitchFamily="18" charset="0"/>
              </a:rPr>
              <a:t>metal</a:t>
            </a:r>
            <a:r>
              <a:rPr kumimoji="1" lang="en-US" sz="20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 </a:t>
            </a:r>
            <a:r>
              <a:rPr kumimoji="1" lang="en-US" sz="1600" b="0" i="0" u="none" strike="noStrike" kern="1200" cap="none" spc="0" normalizeH="0" baseline="0" noProof="0" dirty="0" smtClean="0">
                <a:ln>
                  <a:noFill/>
                </a:ln>
                <a:solidFill>
                  <a:schemeClr val="tx2"/>
                </a:solidFill>
                <a:effectLst/>
                <a:uLnTx/>
                <a:uFillTx/>
                <a:latin typeface="Times New Roman" pitchFamily="18" charset="0"/>
                <a:ea typeface="+mn-ea"/>
                <a:cs typeface="+mn-cs"/>
              </a:rPr>
              <a:t/>
            </a:r>
            <a:br>
              <a:rPr kumimoji="1" lang="en-US" sz="1600" b="0" i="0" u="none" strike="noStrike" kern="1200" cap="none" spc="0" normalizeH="0" baseline="0" noProof="0" dirty="0" smtClean="0">
                <a:ln>
                  <a:noFill/>
                </a:ln>
                <a:solidFill>
                  <a:schemeClr val="tx2"/>
                </a:solidFill>
                <a:effectLst/>
                <a:uLnTx/>
                <a:uFillTx/>
                <a:latin typeface="Times New Roman" pitchFamily="18" charset="0"/>
                <a:ea typeface="+mn-ea"/>
                <a:cs typeface="+mn-cs"/>
              </a:rPr>
            </a:br>
            <a:r>
              <a:rPr kumimoji="1" lang="en-US" sz="1600" b="0" i="0" u="none" strike="noStrike" kern="1200" cap="none" spc="0" normalizeH="0" baseline="0" noProof="0" dirty="0" smtClean="0">
                <a:ln>
                  <a:noFill/>
                </a:ln>
                <a:solidFill>
                  <a:schemeClr val="tx2"/>
                </a:solidFill>
                <a:effectLst/>
                <a:uLnTx/>
                <a:uFillTx/>
                <a:latin typeface="Times New Roman" pitchFamily="18" charset="0"/>
                <a:ea typeface="+mn-ea"/>
                <a:cs typeface="+mn-cs"/>
              </a:rPr>
              <a:t/>
            </a:r>
            <a:br>
              <a:rPr kumimoji="1" lang="en-US" sz="1600" b="0" i="0" u="none" strike="noStrike" kern="1200" cap="none" spc="0" normalizeH="0" baseline="0" noProof="0" dirty="0" smtClean="0">
                <a:ln>
                  <a:noFill/>
                </a:ln>
                <a:solidFill>
                  <a:schemeClr val="tx2"/>
                </a:solidFill>
                <a:effectLst/>
                <a:uLnTx/>
                <a:uFillTx/>
                <a:latin typeface="Times New Roman" pitchFamily="18" charset="0"/>
                <a:ea typeface="+mn-ea"/>
                <a:cs typeface="+mn-cs"/>
              </a:rPr>
            </a:br>
            <a:endParaRPr kumimoji="0" lang="en-US" sz="1600" b="0" i="0" u="none" strike="noStrike" kern="1200" cap="none" spc="0" normalizeH="0" baseline="0" noProof="0" dirty="0" smtClean="0">
              <a:ln>
                <a:noFill/>
              </a:ln>
              <a:solidFill>
                <a:schemeClr val="tx2"/>
              </a:solidFill>
              <a:effectLst/>
              <a:uLnTx/>
              <a:uFillTx/>
              <a:latin typeface="Times New Roman" pitchFamily="18" charset="0"/>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accent1"/>
              </a:buClr>
              <a:buSzPct val="70000"/>
              <a:buFont typeface="Wingdings 2"/>
              <a:buChar char=""/>
              <a:tabLst/>
              <a:defRPr/>
            </a:pPr>
            <a:endParaRPr kumimoji="0" lang="en-US" sz="1600" b="0" i="0" u="none" strike="noStrike" kern="1200" cap="none" spc="0" normalizeH="0" baseline="0" noProof="0" dirty="0" smtClean="0">
              <a:ln>
                <a:noFill/>
              </a:ln>
              <a:solidFill>
                <a:schemeClr val="tx2"/>
              </a:solidFill>
              <a:effectLst/>
              <a:uLnTx/>
              <a:uFillTx/>
              <a:latin typeface="Verdana" pitchFamily="34" charset="0"/>
              <a:ea typeface="+mn-ea"/>
              <a:cs typeface="+mn-cs"/>
            </a:endParaRPr>
          </a:p>
        </p:txBody>
      </p:sp>
      <p:sp>
        <p:nvSpPr>
          <p:cNvPr id="7" name="Rectangle 3"/>
          <p:cNvSpPr txBox="1">
            <a:spLocks noChangeArrowheads="1"/>
          </p:cNvSpPr>
          <p:nvPr/>
        </p:nvSpPr>
        <p:spPr>
          <a:xfrm>
            <a:off x="4800600" y="1676400"/>
            <a:ext cx="3810000" cy="4572000"/>
          </a:xfrm>
          <a:prstGeom prst="rect">
            <a:avLst/>
          </a:prstGeom>
        </p:spPr>
        <p:txBody>
          <a:bodyPr/>
          <a:lstStyle/>
          <a:p>
            <a:pPr marL="342900" marR="0" lvl="0" indent="-342900" algn="l" defTabSz="914400" rtl="0" eaLnBrk="1" fontAlgn="auto" latinLnBrk="0" hangingPunct="1">
              <a:lnSpc>
                <a:spcPct val="100000"/>
              </a:lnSpc>
              <a:spcBef>
                <a:spcPct val="0"/>
              </a:spcBef>
              <a:spcAft>
                <a:spcPts val="0"/>
              </a:spcAft>
              <a:buClr>
                <a:schemeClr val="accent1"/>
              </a:buClr>
              <a:buSzPct val="70000"/>
              <a:buFontTx/>
              <a:buNone/>
              <a:tabLst/>
              <a:defRPr/>
            </a:pPr>
            <a:r>
              <a:rPr kumimoji="1" lang="en-US" sz="20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	</a:t>
            </a:r>
            <a:r>
              <a:rPr kumimoji="1" lang="en-US" sz="16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Copper-</a:t>
            </a:r>
            <a:r>
              <a:rPr kumimoji="1" lang="en-US" sz="1600" b="1" i="1" u="none" strike="noStrike" kern="1200" cap="none" spc="0" normalizeH="0" baseline="0" noProof="0" dirty="0" smtClean="0">
                <a:ln>
                  <a:noFill/>
                </a:ln>
                <a:solidFill>
                  <a:schemeClr val="tx2"/>
                </a:solidFill>
                <a:uLnTx/>
                <a:uFillTx/>
                <a:latin typeface="Times New Roman" pitchFamily="18" charset="0"/>
                <a:cs typeface="Times New Roman" pitchFamily="18" charset="0"/>
              </a:rPr>
              <a:t>metal</a:t>
            </a:r>
            <a:r>
              <a:rPr kumimoji="1" lang="en-US" sz="16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 </a:t>
            </a:r>
            <a:br>
              <a:rPr kumimoji="1" lang="en-US" sz="16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br>
            <a:r>
              <a:rPr kumimoji="1" lang="en-US" sz="16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Mercury-</a:t>
            </a:r>
            <a:r>
              <a:rPr kumimoji="1" lang="en-US" sz="1600" b="1" i="1" u="none" strike="noStrike" kern="1200" cap="none" spc="0" normalizeH="0" baseline="0" noProof="0" dirty="0" smtClean="0">
                <a:ln>
                  <a:noFill/>
                </a:ln>
                <a:solidFill>
                  <a:schemeClr val="tx2"/>
                </a:solidFill>
                <a:uLnTx/>
                <a:uFillTx/>
                <a:latin typeface="Times New Roman" pitchFamily="18" charset="0"/>
                <a:cs typeface="Times New Roman" pitchFamily="18" charset="0"/>
              </a:rPr>
              <a:t>metal</a:t>
            </a:r>
            <a:r>
              <a:rPr kumimoji="1" lang="en-US" sz="16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 Silicon-</a:t>
            </a:r>
            <a:r>
              <a:rPr kumimoji="1" lang="en-US" sz="1600" b="1" i="1" u="none" strike="noStrike" kern="1200" cap="none" spc="0" normalizeH="0" baseline="0" noProof="0" dirty="0" smtClean="0">
                <a:ln>
                  <a:noFill/>
                </a:ln>
                <a:solidFill>
                  <a:schemeClr val="tx2"/>
                </a:solidFill>
                <a:uLnTx/>
                <a:uFillTx/>
                <a:latin typeface="Times New Roman" pitchFamily="18" charset="0"/>
                <a:cs typeface="Times New Roman" pitchFamily="18" charset="0"/>
              </a:rPr>
              <a:t>metal</a:t>
            </a:r>
            <a:r>
              <a:rPr kumimoji="1" lang="en-US" sz="16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 </a:t>
            </a:r>
            <a:br>
              <a:rPr kumimoji="1" lang="en-US" sz="16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br>
            <a:r>
              <a:rPr kumimoji="1" lang="en-US" sz="16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Silver-</a:t>
            </a:r>
            <a:r>
              <a:rPr kumimoji="1" lang="en-US" sz="1600" b="1" i="1" u="none" strike="noStrike" kern="1200" cap="none" spc="0" normalizeH="0" baseline="0" noProof="0" dirty="0" smtClean="0">
                <a:ln>
                  <a:noFill/>
                </a:ln>
                <a:solidFill>
                  <a:schemeClr val="tx2"/>
                </a:solidFill>
                <a:uLnTx/>
                <a:uFillTx/>
                <a:latin typeface="Times New Roman" pitchFamily="18" charset="0"/>
                <a:cs typeface="Times New Roman" pitchFamily="18" charset="0"/>
              </a:rPr>
              <a:t>metal</a:t>
            </a:r>
            <a:r>
              <a:rPr kumimoji="1" lang="en-US" sz="16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 </a:t>
            </a:r>
            <a:br>
              <a:rPr kumimoji="1" lang="en-US" sz="16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br>
            <a:r>
              <a:rPr kumimoji="1" lang="en-US" sz="16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Gold-</a:t>
            </a:r>
            <a:r>
              <a:rPr kumimoji="1" lang="en-US" sz="1600" b="1" i="1" u="none" strike="noStrike" kern="1200" cap="none" spc="0" normalizeH="0" baseline="0" noProof="0" dirty="0" smtClean="0">
                <a:ln>
                  <a:noFill/>
                </a:ln>
                <a:solidFill>
                  <a:schemeClr val="tx2"/>
                </a:solidFill>
                <a:uLnTx/>
                <a:uFillTx/>
                <a:latin typeface="Times New Roman" pitchFamily="18" charset="0"/>
                <a:cs typeface="Times New Roman" pitchFamily="18" charset="0"/>
              </a:rPr>
              <a:t>metal</a:t>
            </a:r>
            <a:r>
              <a:rPr kumimoji="1" lang="en-US" sz="16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 </a:t>
            </a:r>
            <a:br>
              <a:rPr kumimoji="1" lang="en-US" sz="16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br>
            <a:r>
              <a:rPr kumimoji="1" lang="en-US" sz="16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Polonium-</a:t>
            </a:r>
            <a:r>
              <a:rPr kumimoji="1" lang="en-US" sz="1600" b="1" i="1" u="none" strike="noStrike" kern="1200" cap="none" spc="0" normalizeH="0" baseline="0" noProof="0" dirty="0" smtClean="0">
                <a:ln>
                  <a:noFill/>
                </a:ln>
                <a:solidFill>
                  <a:schemeClr val="tx2"/>
                </a:solidFill>
                <a:uLnTx/>
                <a:uFillTx/>
                <a:latin typeface="Times New Roman" pitchFamily="18" charset="0"/>
                <a:cs typeface="Times New Roman" pitchFamily="18" charset="0"/>
              </a:rPr>
              <a:t>210-radioactive element</a:t>
            </a:r>
            <a:r>
              <a:rPr kumimoji="1" lang="en-US" sz="16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 </a:t>
            </a:r>
            <a:br>
              <a:rPr kumimoji="1" lang="en-US" sz="16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br>
            <a:r>
              <a:rPr kumimoji="1" lang="en-US" sz="16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Benzoic Acid-</a:t>
            </a:r>
            <a:r>
              <a:rPr kumimoji="1" lang="en-US" sz="1600" b="1" i="1" u="none" strike="noStrike" kern="1200" cap="none" spc="0" normalizeH="0" baseline="0" noProof="0" dirty="0" smtClean="0">
                <a:ln>
                  <a:noFill/>
                </a:ln>
                <a:solidFill>
                  <a:schemeClr val="tx2"/>
                </a:solidFill>
                <a:uLnTx/>
                <a:uFillTx/>
                <a:latin typeface="Times New Roman" pitchFamily="18" charset="0"/>
                <a:cs typeface="Times New Roman" pitchFamily="18" charset="0"/>
              </a:rPr>
              <a:t>tobacco curing agent</a:t>
            </a:r>
            <a:r>
              <a:rPr kumimoji="1" lang="en-US" sz="16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 </a:t>
            </a:r>
            <a:br>
              <a:rPr kumimoji="1" lang="en-US" sz="16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br>
            <a:r>
              <a:rPr kumimoji="1" lang="en-US" sz="16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Lactic Acid-</a:t>
            </a:r>
            <a:r>
              <a:rPr kumimoji="1" lang="en-US" sz="1600" b="1" i="1" u="none" strike="noStrike" kern="1200" cap="none" spc="0" normalizeH="0" baseline="0" noProof="0" dirty="0" smtClean="0">
                <a:ln>
                  <a:noFill/>
                </a:ln>
                <a:solidFill>
                  <a:schemeClr val="tx2"/>
                </a:solidFill>
                <a:uLnTx/>
                <a:uFillTx/>
                <a:latin typeface="Times New Roman" pitchFamily="18" charset="0"/>
                <a:cs typeface="Times New Roman" pitchFamily="18" charset="0"/>
              </a:rPr>
              <a:t>caustic solvent </a:t>
            </a:r>
            <a:br>
              <a:rPr kumimoji="1" lang="en-US" sz="1600" b="1" i="1" u="none" strike="noStrike" kern="1200" cap="none" spc="0" normalizeH="0" baseline="0" noProof="0" dirty="0" smtClean="0">
                <a:ln>
                  <a:noFill/>
                </a:ln>
                <a:solidFill>
                  <a:schemeClr val="tx2"/>
                </a:solidFill>
                <a:uLnTx/>
                <a:uFillTx/>
                <a:latin typeface="Times New Roman" pitchFamily="18" charset="0"/>
                <a:cs typeface="Times New Roman" pitchFamily="18" charset="0"/>
              </a:rPr>
            </a:br>
            <a:r>
              <a:rPr kumimoji="1" lang="en-US" sz="16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Glycolic Acid-</a:t>
            </a:r>
            <a:r>
              <a:rPr kumimoji="1" lang="en-US" sz="1600" b="1" i="1" u="none" strike="noStrike" kern="1200" cap="none" spc="0" normalizeH="0" baseline="0" noProof="0" dirty="0" smtClean="0">
                <a:ln>
                  <a:noFill/>
                </a:ln>
                <a:solidFill>
                  <a:schemeClr val="tx2"/>
                </a:solidFill>
                <a:uLnTx/>
                <a:uFillTx/>
                <a:latin typeface="Times New Roman" pitchFamily="18" charset="0"/>
                <a:cs typeface="Times New Roman" pitchFamily="18" charset="0"/>
              </a:rPr>
              <a:t>metal cleaning agent</a:t>
            </a:r>
            <a:r>
              <a:rPr kumimoji="1" lang="en-US" sz="16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 </a:t>
            </a:r>
            <a:br>
              <a:rPr kumimoji="1" lang="en-US" sz="16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br>
            <a:r>
              <a:rPr kumimoji="1" lang="en-US" sz="1600" b="1" i="0" u="none" strike="noStrike" kern="1200" cap="none" spc="0" normalizeH="0" baseline="0" noProof="0" dirty="0" err="1" smtClean="0">
                <a:ln>
                  <a:noFill/>
                </a:ln>
                <a:solidFill>
                  <a:schemeClr val="tx2"/>
                </a:solidFill>
                <a:uLnTx/>
                <a:uFillTx/>
                <a:latin typeface="Times New Roman" pitchFamily="18" charset="0"/>
                <a:cs typeface="Times New Roman" pitchFamily="18" charset="0"/>
              </a:rPr>
              <a:t>Succinic</a:t>
            </a:r>
            <a:r>
              <a:rPr kumimoji="1" lang="en-US" sz="16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 Acid-</a:t>
            </a:r>
            <a:r>
              <a:rPr kumimoji="1" lang="en-US" sz="1600" b="1" i="1" u="none" strike="noStrike" kern="1200" cap="none" spc="0" normalizeH="0" baseline="0" noProof="0" dirty="0" smtClean="0">
                <a:ln>
                  <a:noFill/>
                </a:ln>
                <a:solidFill>
                  <a:schemeClr val="tx2"/>
                </a:solidFill>
                <a:uLnTx/>
                <a:uFillTx/>
                <a:latin typeface="Times New Roman" pitchFamily="18" charset="0"/>
                <a:cs typeface="Times New Roman" pitchFamily="18" charset="0"/>
              </a:rPr>
              <a:t>agent in Lacquer manufacture</a:t>
            </a:r>
            <a:r>
              <a:rPr kumimoji="1" lang="en-US" sz="16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 </a:t>
            </a:r>
            <a:br>
              <a:rPr kumimoji="1" lang="en-US" sz="16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br>
            <a:r>
              <a:rPr kumimoji="1" lang="en-US" sz="16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PCDDs and PCDFs –</a:t>
            </a:r>
            <a:r>
              <a:rPr kumimoji="1" lang="en-US" sz="1600" b="1" i="1" u="none" strike="noStrike" kern="1200" cap="none" spc="0" normalizeH="0" baseline="0" noProof="0" dirty="0" smtClean="0">
                <a:ln>
                  <a:noFill/>
                </a:ln>
                <a:solidFill>
                  <a:schemeClr val="tx2"/>
                </a:solidFill>
                <a:uLnTx/>
                <a:uFillTx/>
                <a:latin typeface="Times New Roman" pitchFamily="18" charset="0"/>
                <a:cs typeface="Times New Roman" pitchFamily="18" charset="0"/>
              </a:rPr>
              <a:t>dioxins, </a:t>
            </a:r>
            <a:r>
              <a:rPr kumimoji="1" lang="en-US" sz="1600" b="1" i="1" u="none" strike="noStrike" kern="1200" cap="none" spc="0" normalizeH="0" baseline="0" noProof="0" dirty="0" err="1" smtClean="0">
                <a:ln>
                  <a:noFill/>
                </a:ln>
                <a:solidFill>
                  <a:schemeClr val="tx2"/>
                </a:solidFill>
                <a:uLnTx/>
                <a:uFillTx/>
                <a:latin typeface="Times New Roman" pitchFamily="18" charset="0"/>
                <a:cs typeface="Times New Roman" pitchFamily="18" charset="0"/>
              </a:rPr>
              <a:t>dibenzofurans</a:t>
            </a:r>
            <a:r>
              <a:rPr kumimoji="1" lang="en-US" sz="1600" b="1" i="1" u="none" strike="noStrike" kern="1200" cap="none" spc="0" normalizeH="0" baseline="0" noProof="0" dirty="0" smtClean="0">
                <a:ln>
                  <a:noFill/>
                </a:ln>
                <a:solidFill>
                  <a:schemeClr val="tx2"/>
                </a:solidFill>
                <a:uLnTx/>
                <a:uFillTx/>
                <a:latin typeface="Times New Roman" pitchFamily="18" charset="0"/>
                <a:cs typeface="Times New Roman" pitchFamily="18" charset="0"/>
              </a:rPr>
              <a:t> Hexamine-barbecue lighter</a:t>
            </a:r>
            <a:r>
              <a:rPr kumimoji="1" lang="en-US" sz="16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 </a:t>
            </a:r>
            <a:br>
              <a:rPr kumimoji="1" lang="en-US" sz="16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br>
            <a:r>
              <a:rPr kumimoji="1" lang="en-US" sz="1600" b="1" i="0" u="none" strike="noStrike" kern="1200" cap="none" spc="0" normalizeH="0" baseline="0" noProof="0" dirty="0" err="1" smtClean="0">
                <a:ln>
                  <a:noFill/>
                </a:ln>
                <a:solidFill>
                  <a:schemeClr val="tx2"/>
                </a:solidFill>
                <a:uLnTx/>
                <a:uFillTx/>
                <a:latin typeface="Times New Roman" pitchFamily="18" charset="0"/>
                <a:cs typeface="Times New Roman" pitchFamily="18" charset="0"/>
              </a:rPr>
              <a:t>Stearic</a:t>
            </a:r>
            <a:r>
              <a:rPr kumimoji="1" lang="en-US" sz="16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 Acid-</a:t>
            </a:r>
            <a:r>
              <a:rPr kumimoji="1" lang="en-US" sz="1600" b="1" i="1" u="none" strike="noStrike" kern="1200" cap="none" spc="0" normalizeH="0" baseline="0" noProof="0" dirty="0" smtClean="0">
                <a:ln>
                  <a:noFill/>
                </a:ln>
                <a:solidFill>
                  <a:schemeClr val="tx2"/>
                </a:solidFill>
                <a:uLnTx/>
                <a:uFillTx/>
                <a:latin typeface="Times New Roman" pitchFamily="18" charset="0"/>
                <a:cs typeface="Times New Roman" pitchFamily="18" charset="0"/>
              </a:rPr>
              <a:t>candle wax</a:t>
            </a:r>
            <a:r>
              <a:rPr kumimoji="1" lang="en-US" sz="16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 </a:t>
            </a:r>
            <a:br>
              <a:rPr kumimoji="1" lang="en-US" sz="16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br>
            <a:r>
              <a:rPr kumimoji="1" lang="en-US" sz="16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Cadmium-</a:t>
            </a:r>
            <a:r>
              <a:rPr kumimoji="1" lang="en-US" sz="1600" b="1" i="1" u="none" strike="noStrike" kern="1200" cap="none" spc="0" normalizeH="0" baseline="0" noProof="0" dirty="0" smtClean="0">
                <a:ln>
                  <a:noFill/>
                </a:ln>
                <a:solidFill>
                  <a:schemeClr val="tx2"/>
                </a:solidFill>
                <a:uLnTx/>
                <a:uFillTx/>
                <a:latin typeface="Times New Roman" pitchFamily="18" charset="0"/>
                <a:cs typeface="Times New Roman" pitchFamily="18" charset="0"/>
              </a:rPr>
              <a:t>rechargeable batteries</a:t>
            </a:r>
            <a:r>
              <a:rPr kumimoji="1" lang="en-US" sz="16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 </a:t>
            </a:r>
            <a:br>
              <a:rPr kumimoji="1" lang="en-US" sz="16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br>
            <a:r>
              <a:rPr kumimoji="1" lang="en-US" sz="16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Arsenic-</a:t>
            </a:r>
            <a:r>
              <a:rPr kumimoji="1" lang="en-US" sz="1600" b="1" i="1" u="none" strike="noStrike" kern="1200" cap="none" spc="0" normalizeH="0" baseline="0" noProof="0" dirty="0" smtClean="0">
                <a:ln>
                  <a:noFill/>
                </a:ln>
                <a:solidFill>
                  <a:schemeClr val="tx2"/>
                </a:solidFill>
                <a:uLnTx/>
                <a:uFillTx/>
                <a:latin typeface="Times New Roman" pitchFamily="18" charset="0"/>
                <a:cs typeface="Times New Roman" pitchFamily="18" charset="0"/>
              </a:rPr>
              <a:t>poison</a:t>
            </a:r>
            <a:r>
              <a:rPr kumimoji="1" lang="en-US" sz="16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 </a:t>
            </a:r>
            <a:br>
              <a:rPr kumimoji="1" lang="en-US" sz="16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br>
            <a:r>
              <a:rPr kumimoji="1" lang="en-US" sz="16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Butane-</a:t>
            </a:r>
            <a:r>
              <a:rPr kumimoji="1" lang="en-US" sz="1600" b="1" i="1" u="none" strike="noStrike" kern="1200" cap="none" spc="0" normalizeH="0" baseline="0" noProof="0" dirty="0" smtClean="0">
                <a:ln>
                  <a:noFill/>
                </a:ln>
                <a:solidFill>
                  <a:schemeClr val="tx2"/>
                </a:solidFill>
                <a:uLnTx/>
                <a:uFillTx/>
                <a:latin typeface="Times New Roman" pitchFamily="18" charset="0"/>
                <a:cs typeface="Times New Roman" pitchFamily="18" charset="0"/>
              </a:rPr>
              <a:t>cigarette lighter fluid</a:t>
            </a:r>
            <a:r>
              <a:rPr kumimoji="1" lang="en-US" sz="16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 </a:t>
            </a:r>
            <a:br>
              <a:rPr kumimoji="1" lang="en-US" sz="16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br>
            <a:r>
              <a:rPr kumimoji="1" lang="en-US" sz="16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Propylene Glycol-</a:t>
            </a:r>
            <a:r>
              <a:rPr kumimoji="1" lang="en-US" sz="1600" b="1" i="1" u="none" strike="noStrike" kern="1200" cap="none" spc="0" normalizeH="0" baseline="0" noProof="0" dirty="0" smtClean="0">
                <a:ln>
                  <a:noFill/>
                </a:ln>
                <a:solidFill>
                  <a:schemeClr val="tx2"/>
                </a:solidFill>
                <a:uLnTx/>
                <a:uFillTx/>
                <a:latin typeface="Times New Roman" pitchFamily="18" charset="0"/>
                <a:cs typeface="Times New Roman" pitchFamily="18" charset="0"/>
              </a:rPr>
              <a:t>antifreeze</a:t>
            </a:r>
            <a:r>
              <a:rPr kumimoji="1" lang="en-US" sz="1600" b="1" i="0" u="none" strike="noStrike" kern="1200" cap="none" spc="0" normalizeH="0" baseline="0" noProof="0" dirty="0" smtClean="0">
                <a:ln>
                  <a:noFill/>
                </a:ln>
                <a:solidFill>
                  <a:schemeClr val="tx2"/>
                </a:solidFill>
                <a:uLnTx/>
                <a:uFillTx/>
                <a:latin typeface="Times New Roman" pitchFamily="18" charset="0"/>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1600" b="0" i="0" u="none" strike="noStrike" kern="1200" cap="none" spc="0" normalizeH="0" baseline="0" noProof="0" dirty="0" smtClean="0">
              <a:ln>
                <a:noFill/>
              </a:ln>
              <a:solidFill>
                <a:schemeClr val="tx2"/>
              </a:solidFill>
              <a:effectLst/>
              <a:uLnTx/>
              <a:uFillTx/>
              <a:latin typeface="Times New Roman"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1600" b="0" i="0" u="none" strike="noStrike" kern="1200" cap="none" spc="0" normalizeH="0" baseline="0" noProof="0" dirty="0" smtClean="0">
              <a:ln>
                <a:noFill/>
              </a:ln>
              <a:solidFill>
                <a:schemeClr val="tx2"/>
              </a:solidFill>
              <a:effectLst/>
              <a:uLnTx/>
              <a:uFillTx/>
              <a:latin typeface="Times New Roman" pitchFamily="18" charset="0"/>
              <a:ea typeface="+mn-ea"/>
              <a:cs typeface="+mn-cs"/>
            </a:endParaRPr>
          </a:p>
        </p:txBody>
      </p:sp>
      <p:pic>
        <p:nvPicPr>
          <p:cNvPr id="8" name="Picture 7" descr="Nosmoke"/>
          <p:cNvPicPr>
            <a:picLocks noChangeAspect="1" noChangeArrowheads="1"/>
          </p:cNvPicPr>
          <p:nvPr/>
        </p:nvPicPr>
        <p:blipFill>
          <a:blip r:embed="rId2"/>
          <a:srcRect/>
          <a:stretch>
            <a:fillRect/>
          </a:stretch>
        </p:blipFill>
        <p:spPr bwMode="auto">
          <a:xfrm>
            <a:off x="8001000" y="5715000"/>
            <a:ext cx="957263" cy="957263"/>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20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p:cTn id="20" dur="2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1" dur="20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reflection blurRad="12700" stA="48000" endA="300" endPos="55000" dir="5400000" sy="-90000" algn="bl" rotWithShape="0"/>
                </a:effectLst>
                <a:latin typeface="Verdana" pitchFamily="34" charset="0"/>
              </a:rPr>
              <a:t>Lots of toxic chemicals!</a:t>
            </a:r>
            <a:endParaRPr lang="en-US"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Content Placeholder 2"/>
          <p:cNvSpPr>
            <a:spLocks noGrp="1"/>
          </p:cNvSpPr>
          <p:nvPr>
            <p:ph idx="1"/>
          </p:nvPr>
        </p:nvSpPr>
        <p:spPr>
          <a:xfrm>
            <a:off x="228600" y="1295401"/>
            <a:ext cx="8686800" cy="609600"/>
          </a:xfrm>
        </p:spPr>
        <p:txBody>
          <a:bodyPr>
            <a:normAutofit/>
          </a:bodyPr>
          <a:lstStyle/>
          <a:p>
            <a:pPr>
              <a:buNone/>
            </a:pPr>
            <a:r>
              <a:rPr lang="en-US" sz="2400" b="1" dirty="0" smtClean="0">
                <a:latin typeface="Arial" pitchFamily="34" charset="0"/>
                <a:cs typeface="Arial" pitchFamily="34" charset="0"/>
              </a:rPr>
              <a:t>The more serious ones…</a:t>
            </a:r>
          </a:p>
          <a:p>
            <a:pPr>
              <a:buNone/>
            </a:pPr>
            <a:endParaRPr lang="en-US" sz="2000" b="1" dirty="0">
              <a:latin typeface="Arial" pitchFamily="34" charset="0"/>
              <a:cs typeface="Arial" pitchFamily="34" charset="0"/>
            </a:endParaRPr>
          </a:p>
        </p:txBody>
      </p:sp>
      <p:sp>
        <p:nvSpPr>
          <p:cNvPr id="4" name="Rectangle 3"/>
          <p:cNvSpPr txBox="1">
            <a:spLocks noChangeArrowheads="1"/>
          </p:cNvSpPr>
          <p:nvPr/>
        </p:nvSpPr>
        <p:spPr>
          <a:xfrm>
            <a:off x="228600" y="1676400"/>
            <a:ext cx="4343400" cy="4648200"/>
          </a:xfrm>
          <a:prstGeom prst="rect">
            <a:avLst/>
          </a:prstGeom>
        </p:spPr>
        <p:txBody>
          <a:bodyPr vert="horz">
            <a:normAutofit/>
          </a:bodyPr>
          <a:lstStyle/>
          <a:p>
            <a:pPr marL="342900" marR="0" lvl="0" indent="-342900" algn="l" defTabSz="914400" rtl="0" eaLnBrk="1" fontAlgn="auto" latinLnBrk="0" hangingPunct="1">
              <a:lnSpc>
                <a:spcPct val="90000"/>
              </a:lnSpc>
              <a:spcBef>
                <a:spcPct val="20000"/>
              </a:spcBef>
              <a:spcAft>
                <a:spcPts val="0"/>
              </a:spcAft>
              <a:buClr>
                <a:schemeClr val="accent1"/>
              </a:buClr>
              <a:buSzPct val="70000"/>
              <a:buFont typeface="Wingdings 2"/>
              <a:buChar char=""/>
              <a:tabLst/>
              <a:defRPr/>
            </a:pPr>
            <a:endParaRPr kumimoji="0" lang="en-US" sz="2400" b="0" i="0" u="none" strike="noStrike" kern="1200" cap="none" spc="0" normalizeH="0" baseline="0" noProof="0" dirty="0" smtClean="0">
              <a:ln>
                <a:noFill/>
              </a:ln>
              <a:solidFill>
                <a:schemeClr val="tx2"/>
              </a:solidFill>
              <a:effectLst/>
              <a:uLnTx/>
              <a:uFillTx/>
              <a:latin typeface="Arial Black" pitchFamily="34" charset="0"/>
              <a:ea typeface="+mn-ea"/>
              <a:cs typeface="+mn-cs"/>
            </a:endParaRPr>
          </a:p>
        </p:txBody>
      </p:sp>
      <p:sp>
        <p:nvSpPr>
          <p:cNvPr id="6" name="Rectangle 2"/>
          <p:cNvSpPr txBox="1">
            <a:spLocks noChangeArrowheads="1"/>
          </p:cNvSpPr>
          <p:nvPr/>
        </p:nvSpPr>
        <p:spPr>
          <a:xfrm>
            <a:off x="381000" y="1752600"/>
            <a:ext cx="8305800" cy="4800600"/>
          </a:xfrm>
          <a:prstGeom prst="rect">
            <a:avLst/>
          </a:prstGeom>
        </p:spPr>
        <p:txBody>
          <a:bodyPr vert="horz">
            <a:normAutofit fontScale="92500"/>
          </a:bodyPr>
          <a:lstStyle/>
          <a:p>
            <a:pPr lvl="1">
              <a:lnSpc>
                <a:spcPct val="120000"/>
              </a:lnSpc>
              <a:buFont typeface="Wingdings" pitchFamily="2" charset="2"/>
              <a:buChar char="Ø"/>
              <a:defRPr/>
            </a:pPr>
            <a:r>
              <a:rPr lang="en-US" sz="2400" b="1" dirty="0" smtClean="0">
                <a:latin typeface="Arial" pitchFamily="34" charset="0"/>
                <a:cs typeface="Arial" pitchFamily="34" charset="0"/>
              </a:rPr>
              <a:t> Nicotine </a:t>
            </a:r>
            <a:r>
              <a:rPr lang="en-US" sz="2400" b="1" dirty="0" smtClean="0">
                <a:latin typeface="Arial" pitchFamily="34" charset="0"/>
                <a:cs typeface="Arial" pitchFamily="34" charset="0"/>
              </a:rPr>
              <a:t>– an intake off 60 mg can kill</a:t>
            </a:r>
            <a:r>
              <a:rPr lang="en-US" sz="2400" b="1" dirty="0" smtClean="0">
                <a:latin typeface="Arial" pitchFamily="34" charset="0"/>
                <a:cs typeface="Arial" pitchFamily="34" charset="0"/>
              </a:rPr>
              <a:t>;  </a:t>
            </a:r>
            <a:r>
              <a:rPr lang="en-US" sz="2400" b="1" dirty="0" smtClean="0">
                <a:latin typeface="Arial" pitchFamily="34" charset="0"/>
                <a:cs typeface="Arial" pitchFamily="34" charset="0"/>
              </a:rPr>
              <a:t>each stick has </a:t>
            </a:r>
            <a:endParaRPr lang="en-US" sz="2400" b="1" dirty="0" smtClean="0">
              <a:latin typeface="Arial" pitchFamily="34" charset="0"/>
              <a:cs typeface="Arial" pitchFamily="34" charset="0"/>
            </a:endParaRPr>
          </a:p>
          <a:p>
            <a:pPr lvl="1">
              <a:lnSpc>
                <a:spcPct val="120000"/>
              </a:lnSpc>
              <a:defRPr/>
            </a:pPr>
            <a:r>
              <a:rPr lang="en-US" sz="2400" b="1" dirty="0" smtClean="0">
                <a:latin typeface="Arial" pitchFamily="34" charset="0"/>
                <a:cs typeface="Arial" pitchFamily="34" charset="0"/>
              </a:rPr>
              <a:t>    15-20 </a:t>
            </a:r>
            <a:r>
              <a:rPr lang="en-US" sz="2400" b="1" dirty="0" smtClean="0">
                <a:latin typeface="Arial" pitchFamily="34" charset="0"/>
                <a:cs typeface="Arial" pitchFamily="34" charset="0"/>
              </a:rPr>
              <a:t>mg</a:t>
            </a:r>
          </a:p>
          <a:p>
            <a:pPr lvl="1">
              <a:lnSpc>
                <a:spcPct val="120000"/>
              </a:lnSpc>
              <a:buFont typeface="Wingdings" pitchFamily="2" charset="2"/>
              <a:buChar char="Ø"/>
              <a:defRPr/>
            </a:pPr>
            <a:r>
              <a:rPr lang="en-US" sz="2400" b="1" dirty="0" smtClean="0">
                <a:latin typeface="Arial" pitchFamily="34" charset="0"/>
                <a:cs typeface="Arial" pitchFamily="34" charset="0"/>
              </a:rPr>
              <a:t> Tar – an irritating &amp; cancer-causing </a:t>
            </a:r>
            <a:r>
              <a:rPr lang="en-US" sz="2400" b="1" dirty="0" smtClean="0">
                <a:latin typeface="Arial" pitchFamily="34" charset="0"/>
                <a:cs typeface="Arial" pitchFamily="34" charset="0"/>
              </a:rPr>
              <a:t>substance</a:t>
            </a:r>
            <a:endParaRPr lang="en-US" sz="2400" b="1" dirty="0" smtClean="0">
              <a:latin typeface="Arial" pitchFamily="34" charset="0"/>
              <a:cs typeface="Arial" pitchFamily="34" charset="0"/>
            </a:endParaRPr>
          </a:p>
          <a:p>
            <a:pPr lvl="1">
              <a:lnSpc>
                <a:spcPct val="120000"/>
              </a:lnSpc>
              <a:buFont typeface="Wingdings" pitchFamily="2" charset="2"/>
              <a:buChar char="Ø"/>
              <a:defRPr/>
            </a:pPr>
            <a:r>
              <a:rPr lang="en-US" sz="2400" b="1" dirty="0" smtClean="0">
                <a:latin typeface="Arial" pitchFamily="34" charset="0"/>
                <a:cs typeface="Arial" pitchFamily="34" charset="0"/>
              </a:rPr>
              <a:t> Ammonia – makes smokers addicted </a:t>
            </a:r>
          </a:p>
          <a:p>
            <a:pPr lvl="1">
              <a:lnSpc>
                <a:spcPct val="120000"/>
              </a:lnSpc>
              <a:buFont typeface="Wingdings" pitchFamily="2" charset="2"/>
              <a:buChar char="Ø"/>
              <a:defRPr/>
            </a:pPr>
            <a:r>
              <a:rPr lang="en-US" sz="2400" b="1" dirty="0" smtClean="0">
                <a:latin typeface="Arial" pitchFamily="34" charset="0"/>
                <a:cs typeface="Arial" pitchFamily="34" charset="0"/>
              </a:rPr>
              <a:t> Carbon monoxide – also found in car smoke</a:t>
            </a:r>
          </a:p>
          <a:p>
            <a:pPr lvl="1">
              <a:lnSpc>
                <a:spcPct val="120000"/>
              </a:lnSpc>
              <a:buFont typeface="Wingdings" pitchFamily="2" charset="2"/>
              <a:buChar char="Ø"/>
              <a:defRPr/>
            </a:pPr>
            <a:r>
              <a:rPr lang="en-US" sz="2400" b="1" dirty="0" smtClean="0">
                <a:latin typeface="Arial" pitchFamily="34" charset="0"/>
                <a:cs typeface="Arial" pitchFamily="34" charset="0"/>
              </a:rPr>
              <a:t> Cadmium – highly toxic, found in car </a:t>
            </a:r>
            <a:r>
              <a:rPr lang="en-US" sz="2400" b="1" dirty="0" smtClean="0">
                <a:latin typeface="Arial" pitchFamily="34" charset="0"/>
                <a:cs typeface="Arial" pitchFamily="34" charset="0"/>
              </a:rPr>
              <a:t>batteries </a:t>
            </a:r>
            <a:r>
              <a:rPr lang="en-US" sz="2400" b="1" dirty="0" smtClean="0">
                <a:latin typeface="Arial" pitchFamily="34" charset="0"/>
                <a:cs typeface="Arial" pitchFamily="34" charset="0"/>
              </a:rPr>
              <a:t>that </a:t>
            </a:r>
            <a:r>
              <a:rPr lang="en-US" sz="2400" b="1" dirty="0" smtClean="0">
                <a:latin typeface="Arial" pitchFamily="34" charset="0"/>
                <a:cs typeface="Arial" pitchFamily="34" charset="0"/>
              </a:rPr>
              <a:t> </a:t>
            </a:r>
          </a:p>
          <a:p>
            <a:pPr lvl="1">
              <a:lnSpc>
                <a:spcPct val="120000"/>
              </a:lnSpc>
              <a:defRPr/>
            </a:pPr>
            <a:r>
              <a:rPr lang="en-US" sz="2400" b="1" dirty="0" smtClean="0">
                <a:latin typeface="Arial" pitchFamily="34" charset="0"/>
                <a:cs typeface="Arial" pitchFamily="34" charset="0"/>
              </a:rPr>
              <a:t>    causes </a:t>
            </a:r>
            <a:r>
              <a:rPr lang="en-US" sz="2400" b="1" dirty="0" smtClean="0">
                <a:latin typeface="Arial" pitchFamily="34" charset="0"/>
                <a:cs typeface="Arial" pitchFamily="34" charset="0"/>
              </a:rPr>
              <a:t>liver, </a:t>
            </a:r>
            <a:r>
              <a:rPr lang="en-US" sz="2400" b="1" dirty="0" smtClean="0">
                <a:latin typeface="Arial" pitchFamily="34" charset="0"/>
                <a:cs typeface="Arial" pitchFamily="34" charset="0"/>
              </a:rPr>
              <a:t>kidney </a:t>
            </a:r>
            <a:r>
              <a:rPr lang="en-US" sz="2400" b="1" dirty="0" smtClean="0">
                <a:latin typeface="Arial" pitchFamily="34" charset="0"/>
                <a:cs typeface="Arial" pitchFamily="34" charset="0"/>
              </a:rPr>
              <a:t>&amp; </a:t>
            </a:r>
            <a:r>
              <a:rPr lang="en-US" sz="2400" b="1" dirty="0" smtClean="0">
                <a:latin typeface="Arial" pitchFamily="34" charset="0"/>
                <a:cs typeface="Arial" pitchFamily="34" charset="0"/>
              </a:rPr>
              <a:t>brain </a:t>
            </a:r>
            <a:r>
              <a:rPr lang="en-US" sz="2400" b="1" dirty="0" smtClean="0">
                <a:latin typeface="Arial" pitchFamily="34" charset="0"/>
                <a:cs typeface="Arial" pitchFamily="34" charset="0"/>
              </a:rPr>
              <a:t>damage</a:t>
            </a:r>
          </a:p>
          <a:p>
            <a:pPr lvl="1">
              <a:lnSpc>
                <a:spcPct val="120000"/>
              </a:lnSpc>
              <a:buFont typeface="Wingdings" pitchFamily="2" charset="2"/>
              <a:buChar char="Ø"/>
              <a:defRPr/>
            </a:pPr>
            <a:r>
              <a:rPr lang="en-US" sz="2400" b="1" dirty="0" smtClean="0">
                <a:latin typeface="Arial" pitchFamily="34" charset="0"/>
                <a:cs typeface="Arial" pitchFamily="34" charset="0"/>
              </a:rPr>
              <a:t> Lead – stunts growth &amp; causes brain damage</a:t>
            </a:r>
          </a:p>
          <a:p>
            <a:pPr lvl="1">
              <a:lnSpc>
                <a:spcPct val="120000"/>
              </a:lnSpc>
              <a:buFont typeface="Wingdings" pitchFamily="2" charset="2"/>
              <a:buChar char="Ø"/>
              <a:defRPr/>
            </a:pPr>
            <a:r>
              <a:rPr lang="en-US" sz="2400" b="1" dirty="0" smtClean="0">
                <a:latin typeface="Arial" pitchFamily="34" charset="0"/>
                <a:cs typeface="Arial" pitchFamily="34" charset="0"/>
              </a:rPr>
              <a:t> Arsenic – well-known poison</a:t>
            </a:r>
          </a:p>
          <a:p>
            <a:pPr marL="365760" marR="0" lvl="0" indent="-342900" algn="l" defTabSz="914400" rtl="0" eaLnBrk="1" fontAlgn="auto" latinLnBrk="0" hangingPunct="1">
              <a:lnSpc>
                <a:spcPct val="120000"/>
              </a:lnSpc>
              <a:spcBef>
                <a:spcPts val="600"/>
              </a:spcBef>
              <a:spcAft>
                <a:spcPts val="0"/>
              </a:spcAft>
              <a:buClr>
                <a:schemeClr val="accent1"/>
              </a:buClr>
              <a:buSzPct val="70000"/>
              <a:buFontTx/>
              <a:buNone/>
              <a:tabLst/>
              <a:defRPr/>
            </a:pPr>
            <a:r>
              <a:rPr kumimoji="1" lang="en-US" sz="1600" b="0" i="0" u="none" strike="noStrike" kern="1200" cap="none" spc="0" normalizeH="0" baseline="0" noProof="0" dirty="0" smtClean="0">
                <a:ln>
                  <a:noFill/>
                </a:ln>
                <a:solidFill>
                  <a:schemeClr val="tx2"/>
                </a:solidFill>
                <a:effectLst/>
                <a:uLnTx/>
                <a:uFillTx/>
                <a:latin typeface="Times New Roman" pitchFamily="18" charset="0"/>
                <a:ea typeface="+mn-ea"/>
                <a:cs typeface="+mn-cs"/>
              </a:rPr>
              <a:t/>
            </a:r>
            <a:br>
              <a:rPr kumimoji="1" lang="en-US" sz="1600" b="0" i="0" u="none" strike="noStrike" kern="1200" cap="none" spc="0" normalizeH="0" baseline="0" noProof="0" dirty="0" smtClean="0">
                <a:ln>
                  <a:noFill/>
                </a:ln>
                <a:solidFill>
                  <a:schemeClr val="tx2"/>
                </a:solidFill>
                <a:effectLst/>
                <a:uLnTx/>
                <a:uFillTx/>
                <a:latin typeface="Times New Roman" pitchFamily="18" charset="0"/>
                <a:ea typeface="+mn-ea"/>
                <a:cs typeface="+mn-cs"/>
              </a:rPr>
            </a:br>
            <a:r>
              <a:rPr kumimoji="1" lang="en-US" sz="1600" b="0" i="0" u="none" strike="noStrike" kern="1200" cap="none" spc="0" normalizeH="0" baseline="0" noProof="0" dirty="0" smtClean="0">
                <a:ln>
                  <a:noFill/>
                </a:ln>
                <a:solidFill>
                  <a:schemeClr val="tx2"/>
                </a:solidFill>
                <a:effectLst/>
                <a:uLnTx/>
                <a:uFillTx/>
                <a:latin typeface="Times New Roman" pitchFamily="18" charset="0"/>
                <a:ea typeface="+mn-ea"/>
                <a:cs typeface="+mn-cs"/>
              </a:rPr>
              <a:t/>
            </a:r>
            <a:br>
              <a:rPr kumimoji="1" lang="en-US" sz="1600" b="0" i="0" u="none" strike="noStrike" kern="1200" cap="none" spc="0" normalizeH="0" baseline="0" noProof="0" dirty="0" smtClean="0">
                <a:ln>
                  <a:noFill/>
                </a:ln>
                <a:solidFill>
                  <a:schemeClr val="tx2"/>
                </a:solidFill>
                <a:effectLst/>
                <a:uLnTx/>
                <a:uFillTx/>
                <a:latin typeface="Times New Roman" pitchFamily="18" charset="0"/>
                <a:ea typeface="+mn-ea"/>
                <a:cs typeface="+mn-cs"/>
              </a:rPr>
            </a:br>
            <a:endParaRPr kumimoji="0" lang="en-US" sz="1600" b="0" i="0" u="none" strike="noStrike" kern="1200" cap="none" spc="0" normalizeH="0" baseline="0" noProof="0" dirty="0" smtClean="0">
              <a:ln>
                <a:noFill/>
              </a:ln>
              <a:solidFill>
                <a:schemeClr val="tx2"/>
              </a:solidFill>
              <a:effectLst/>
              <a:uLnTx/>
              <a:uFillTx/>
              <a:latin typeface="Times New Roman" pitchFamily="18" charset="0"/>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accent1"/>
              </a:buClr>
              <a:buSzPct val="70000"/>
              <a:buFont typeface="Wingdings 2"/>
              <a:buChar char=""/>
              <a:tabLst/>
              <a:defRPr/>
            </a:pPr>
            <a:endParaRPr kumimoji="0" lang="en-US" sz="1600" b="0" i="0" u="none" strike="noStrike" kern="1200" cap="none" spc="0" normalizeH="0" baseline="0" noProof="0" dirty="0" smtClean="0">
              <a:ln>
                <a:noFill/>
              </a:ln>
              <a:solidFill>
                <a:schemeClr val="tx2"/>
              </a:solidFill>
              <a:effectLst/>
              <a:uLnTx/>
              <a:uFillTx/>
              <a:latin typeface="Verdana" pitchFamily="34" charset="0"/>
              <a:ea typeface="+mn-ea"/>
              <a:cs typeface="+mn-cs"/>
            </a:endParaRPr>
          </a:p>
        </p:txBody>
      </p:sp>
      <p:pic>
        <p:nvPicPr>
          <p:cNvPr id="8" name="Picture 7" descr="Nosmoke"/>
          <p:cNvPicPr>
            <a:picLocks noChangeAspect="1" noChangeArrowheads="1"/>
          </p:cNvPicPr>
          <p:nvPr/>
        </p:nvPicPr>
        <p:blipFill>
          <a:blip r:embed="rId2"/>
          <a:srcRect/>
          <a:stretch>
            <a:fillRect/>
          </a:stretch>
        </p:blipFill>
        <p:spPr bwMode="auto">
          <a:xfrm>
            <a:off x="8001000" y="5715000"/>
            <a:ext cx="957263" cy="957263"/>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6">
                                            <p:txEl>
                                              <p:pRg st="0" end="0"/>
                                            </p:txEl>
                                          </p:spTgt>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1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additive="base">
                                        <p:cTn id="24"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5"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 calcmode="lin" valueType="num">
                                      <p:cBhvr additive="base">
                                        <p:cTn id="30" dur="1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31" dur="1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 calcmode="lin" valueType="num">
                                      <p:cBhvr additive="base">
                                        <p:cTn id="36" dur="1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7"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 calcmode="lin" valueType="num">
                                      <p:cBhvr additive="base">
                                        <p:cTn id="42" dur="10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43" dur="1000" fill="hold"/>
                                        <p:tgtEl>
                                          <p:spTgt spid="6">
                                            <p:txEl>
                                              <p:pRg st="5" end="5"/>
                                            </p:txEl>
                                          </p:spTgt>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0"/>
                                  </p:stCondLst>
                                  <p:childTnLst>
                                    <p:set>
                                      <p:cBhvr>
                                        <p:cTn id="45" dur="1" fill="hold">
                                          <p:stCondLst>
                                            <p:cond delay="0"/>
                                          </p:stCondLst>
                                        </p:cTn>
                                        <p:tgtEl>
                                          <p:spTgt spid="6">
                                            <p:txEl>
                                              <p:pRg st="6" end="6"/>
                                            </p:txEl>
                                          </p:spTgt>
                                        </p:tgtEl>
                                        <p:attrNameLst>
                                          <p:attrName>style.visibility</p:attrName>
                                        </p:attrNameLst>
                                      </p:cBhvr>
                                      <p:to>
                                        <p:strVal val="visible"/>
                                      </p:to>
                                    </p:set>
                                    <p:anim calcmode="lin" valueType="num">
                                      <p:cBhvr additive="base">
                                        <p:cTn id="46" dur="10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47" dur="10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6">
                                            <p:txEl>
                                              <p:pRg st="7" end="7"/>
                                            </p:txEl>
                                          </p:spTgt>
                                        </p:tgtEl>
                                        <p:attrNameLst>
                                          <p:attrName>style.visibility</p:attrName>
                                        </p:attrNameLst>
                                      </p:cBhvr>
                                      <p:to>
                                        <p:strVal val="visible"/>
                                      </p:to>
                                    </p:set>
                                    <p:anim calcmode="lin" valueType="num">
                                      <p:cBhvr additive="base">
                                        <p:cTn id="52" dur="1000"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53" dur="100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nodeType="clickEffect">
                                  <p:stCondLst>
                                    <p:cond delay="0"/>
                                  </p:stCondLst>
                                  <p:childTnLst>
                                    <p:set>
                                      <p:cBhvr>
                                        <p:cTn id="57" dur="1" fill="hold">
                                          <p:stCondLst>
                                            <p:cond delay="0"/>
                                          </p:stCondLst>
                                        </p:cTn>
                                        <p:tgtEl>
                                          <p:spTgt spid="6">
                                            <p:txEl>
                                              <p:pRg st="8" end="8"/>
                                            </p:txEl>
                                          </p:spTgt>
                                        </p:tgtEl>
                                        <p:attrNameLst>
                                          <p:attrName>style.visibility</p:attrName>
                                        </p:attrNameLst>
                                      </p:cBhvr>
                                      <p:to>
                                        <p:strVal val="visible"/>
                                      </p:to>
                                    </p:set>
                                    <p:anim calcmode="lin" valueType="num">
                                      <p:cBhvr additive="base">
                                        <p:cTn id="58" dur="1000" fill="hold"/>
                                        <p:tgtEl>
                                          <p:spTgt spid="6">
                                            <p:txEl>
                                              <p:pRg st="8" end="8"/>
                                            </p:txEl>
                                          </p:spTgt>
                                        </p:tgtEl>
                                        <p:attrNameLst>
                                          <p:attrName>ppt_x</p:attrName>
                                        </p:attrNameLst>
                                      </p:cBhvr>
                                      <p:tavLst>
                                        <p:tav tm="0">
                                          <p:val>
                                            <p:strVal val="0-#ppt_w/2"/>
                                          </p:val>
                                        </p:tav>
                                        <p:tav tm="100000">
                                          <p:val>
                                            <p:strVal val="#ppt_x"/>
                                          </p:val>
                                        </p:tav>
                                      </p:tavLst>
                                    </p:anim>
                                    <p:anim calcmode="lin" valueType="num">
                                      <p:cBhvr additive="base">
                                        <p:cTn id="59" dur="1000" fill="hold"/>
                                        <p:tgtEl>
                                          <p:spTgt spid="6">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are the effects of nicotine on the body?</a:t>
            </a:r>
            <a:endParaRPr lang="en-US" dirty="0"/>
          </a:p>
        </p:txBody>
      </p:sp>
      <p:sp>
        <p:nvSpPr>
          <p:cNvPr id="4" name="Rectangle 3"/>
          <p:cNvSpPr txBox="1">
            <a:spLocks noChangeArrowheads="1"/>
          </p:cNvSpPr>
          <p:nvPr/>
        </p:nvSpPr>
        <p:spPr>
          <a:xfrm>
            <a:off x="228600" y="1676400"/>
            <a:ext cx="4343400" cy="4648200"/>
          </a:xfrm>
          <a:prstGeom prst="rect">
            <a:avLst/>
          </a:prstGeom>
        </p:spPr>
        <p:txBody>
          <a:bodyPr vert="horz">
            <a:normAutofit/>
          </a:bodyPr>
          <a:lstStyle/>
          <a:p>
            <a:pPr marL="342900" marR="0" lvl="0" indent="-342900" algn="l" defTabSz="914400" rtl="0" eaLnBrk="1" fontAlgn="auto" latinLnBrk="0" hangingPunct="1">
              <a:lnSpc>
                <a:spcPct val="90000"/>
              </a:lnSpc>
              <a:spcBef>
                <a:spcPct val="20000"/>
              </a:spcBef>
              <a:spcAft>
                <a:spcPts val="0"/>
              </a:spcAft>
              <a:buClr>
                <a:schemeClr val="accent1"/>
              </a:buClr>
              <a:buSzPct val="70000"/>
              <a:buFont typeface="Wingdings 2"/>
              <a:buChar char=""/>
              <a:tabLst/>
              <a:defRPr/>
            </a:pPr>
            <a:endParaRPr kumimoji="0" lang="en-US" sz="2400" b="0" i="0" u="none" strike="noStrike" kern="1200" cap="none" spc="0" normalizeH="0" baseline="0" noProof="0" dirty="0" smtClean="0">
              <a:ln>
                <a:noFill/>
              </a:ln>
              <a:solidFill>
                <a:schemeClr val="tx2"/>
              </a:solidFill>
              <a:effectLst/>
              <a:uLnTx/>
              <a:uFillTx/>
              <a:latin typeface="Arial Black" pitchFamily="34" charset="0"/>
              <a:ea typeface="+mn-ea"/>
              <a:cs typeface="+mn-cs"/>
            </a:endParaRPr>
          </a:p>
        </p:txBody>
      </p:sp>
      <p:sp>
        <p:nvSpPr>
          <p:cNvPr id="6" name="Rectangle 2"/>
          <p:cNvSpPr txBox="1">
            <a:spLocks noChangeArrowheads="1"/>
          </p:cNvSpPr>
          <p:nvPr/>
        </p:nvSpPr>
        <p:spPr>
          <a:xfrm>
            <a:off x="381000" y="1752600"/>
            <a:ext cx="8305800" cy="4800600"/>
          </a:xfrm>
          <a:prstGeom prst="rect">
            <a:avLst/>
          </a:prstGeom>
        </p:spPr>
        <p:txBody>
          <a:bodyPr vert="horz">
            <a:normAutofit/>
          </a:bodyPr>
          <a:lstStyle/>
          <a:p>
            <a:r>
              <a:rPr lang="en-US" dirty="0" smtClean="0"/>
              <a:t>      </a:t>
            </a:r>
            <a:r>
              <a:rPr kumimoji="1" lang="en-US" sz="1600" b="0" i="0" u="none" strike="noStrike" kern="1200" cap="none" spc="0" normalizeH="0" baseline="0" noProof="0" dirty="0" smtClean="0">
                <a:ln>
                  <a:noFill/>
                </a:ln>
                <a:solidFill>
                  <a:schemeClr val="tx2"/>
                </a:solidFill>
                <a:effectLst/>
                <a:uLnTx/>
                <a:uFillTx/>
                <a:latin typeface="Times New Roman" pitchFamily="18" charset="0"/>
                <a:ea typeface="+mn-ea"/>
                <a:cs typeface="+mn-cs"/>
              </a:rPr>
              <a:t/>
            </a:r>
            <a:br>
              <a:rPr kumimoji="1" lang="en-US" sz="1600" b="0" i="0" u="none" strike="noStrike" kern="1200" cap="none" spc="0" normalizeH="0" baseline="0" noProof="0" dirty="0" smtClean="0">
                <a:ln>
                  <a:noFill/>
                </a:ln>
                <a:solidFill>
                  <a:schemeClr val="tx2"/>
                </a:solidFill>
                <a:effectLst/>
                <a:uLnTx/>
                <a:uFillTx/>
                <a:latin typeface="Times New Roman" pitchFamily="18" charset="0"/>
                <a:ea typeface="+mn-ea"/>
                <a:cs typeface="+mn-cs"/>
              </a:rPr>
            </a:br>
            <a:r>
              <a:rPr kumimoji="1" lang="en-US" sz="1600" b="0" i="0" u="none" strike="noStrike" kern="1200" cap="none" spc="0" normalizeH="0" baseline="0" noProof="0" dirty="0" smtClean="0">
                <a:ln>
                  <a:noFill/>
                </a:ln>
                <a:solidFill>
                  <a:schemeClr val="tx2"/>
                </a:solidFill>
                <a:effectLst/>
                <a:uLnTx/>
                <a:uFillTx/>
                <a:latin typeface="Times New Roman" pitchFamily="18" charset="0"/>
                <a:ea typeface="+mn-ea"/>
                <a:cs typeface="+mn-cs"/>
              </a:rPr>
              <a:t/>
            </a:r>
            <a:br>
              <a:rPr kumimoji="1" lang="en-US" sz="1600" b="0" i="0" u="none" strike="noStrike" kern="1200" cap="none" spc="0" normalizeH="0" baseline="0" noProof="0" dirty="0" smtClean="0">
                <a:ln>
                  <a:noFill/>
                </a:ln>
                <a:solidFill>
                  <a:schemeClr val="tx2"/>
                </a:solidFill>
                <a:effectLst/>
                <a:uLnTx/>
                <a:uFillTx/>
                <a:latin typeface="Times New Roman" pitchFamily="18" charset="0"/>
                <a:ea typeface="+mn-ea"/>
                <a:cs typeface="+mn-cs"/>
              </a:rPr>
            </a:br>
            <a:endParaRPr kumimoji="0" lang="en-US" sz="1600" b="0" i="0" u="none" strike="noStrike" kern="1200" cap="none" spc="0" normalizeH="0" baseline="0" noProof="0" dirty="0" smtClean="0">
              <a:ln>
                <a:noFill/>
              </a:ln>
              <a:solidFill>
                <a:schemeClr val="tx2"/>
              </a:solidFill>
              <a:effectLst/>
              <a:uLnTx/>
              <a:uFillTx/>
              <a:latin typeface="Times New Roman" pitchFamily="18" charset="0"/>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accent1"/>
              </a:buClr>
              <a:buSzPct val="70000"/>
              <a:buFont typeface="Wingdings 2"/>
              <a:buChar char=""/>
              <a:tabLst/>
              <a:defRPr/>
            </a:pPr>
            <a:endParaRPr kumimoji="0" lang="en-US" sz="1600" b="0" i="0" u="none" strike="noStrike" kern="1200" cap="none" spc="0" normalizeH="0" baseline="0" noProof="0" dirty="0" smtClean="0">
              <a:ln>
                <a:noFill/>
              </a:ln>
              <a:solidFill>
                <a:schemeClr val="tx2"/>
              </a:solidFill>
              <a:effectLst/>
              <a:uLnTx/>
              <a:uFillTx/>
              <a:latin typeface="Verdana" pitchFamily="34" charset="0"/>
              <a:ea typeface="+mn-ea"/>
              <a:cs typeface="+mn-cs"/>
            </a:endParaRPr>
          </a:p>
        </p:txBody>
      </p:sp>
      <p:sp>
        <p:nvSpPr>
          <p:cNvPr id="7" name="Content Placeholder 6"/>
          <p:cNvSpPr>
            <a:spLocks noGrp="1"/>
          </p:cNvSpPr>
          <p:nvPr>
            <p:ph idx="1"/>
          </p:nvPr>
        </p:nvSpPr>
        <p:spPr>
          <a:xfrm>
            <a:off x="457200" y="1447800"/>
            <a:ext cx="8686800" cy="4953000"/>
          </a:xfrm>
        </p:spPr>
        <p:txBody>
          <a:bodyPr>
            <a:normAutofit fontScale="55000" lnSpcReduction="20000"/>
          </a:bodyPr>
          <a:lstStyle/>
          <a:p>
            <a:pPr>
              <a:buNone/>
            </a:pPr>
            <a:r>
              <a:rPr lang="en-US" sz="4200" b="1" dirty="0" smtClean="0">
                <a:latin typeface="Arial" pitchFamily="34" charset="0"/>
                <a:cs typeface="Arial" pitchFamily="34" charset="0"/>
              </a:rPr>
              <a:t>Nicotine </a:t>
            </a:r>
            <a:r>
              <a:rPr lang="en-US" sz="4200" b="1" dirty="0" smtClean="0">
                <a:latin typeface="Arial" pitchFamily="34" charset="0"/>
                <a:cs typeface="Arial" pitchFamily="34" charset="0"/>
              </a:rPr>
              <a:t>gives the so-called “positive effects” which include:</a:t>
            </a:r>
          </a:p>
          <a:p>
            <a:pPr lvl="1">
              <a:buClrTx/>
              <a:buFont typeface="Wingdings" pitchFamily="2" charset="2"/>
              <a:buChar char="§"/>
            </a:pPr>
            <a:r>
              <a:rPr lang="en-US" sz="3600" b="1" dirty="0" smtClean="0">
                <a:latin typeface="Arial" pitchFamily="34" charset="0"/>
                <a:cs typeface="Arial" pitchFamily="34" charset="0"/>
              </a:rPr>
              <a:t>Enhancement of memory and alertness </a:t>
            </a:r>
          </a:p>
          <a:p>
            <a:pPr lvl="1">
              <a:buClrTx/>
              <a:buFont typeface="Wingdings" pitchFamily="2" charset="2"/>
              <a:buChar char="§"/>
            </a:pPr>
            <a:r>
              <a:rPr lang="en-US" sz="3600" b="1" dirty="0" smtClean="0">
                <a:latin typeface="Arial" pitchFamily="34" charset="0"/>
                <a:cs typeface="Arial" pitchFamily="34" charset="0"/>
              </a:rPr>
              <a:t>Improvement of skills and work performance </a:t>
            </a:r>
          </a:p>
          <a:p>
            <a:pPr lvl="1">
              <a:buClrTx/>
              <a:buFont typeface="Wingdings" pitchFamily="2" charset="2"/>
              <a:buChar char="§"/>
            </a:pPr>
            <a:r>
              <a:rPr lang="en-US" sz="3600" b="1" dirty="0" smtClean="0">
                <a:latin typeface="Arial" pitchFamily="34" charset="0"/>
                <a:cs typeface="Arial" pitchFamily="34" charset="0"/>
              </a:rPr>
              <a:t>Alteration of mood, reduced stress, improvement in “sociability” and even euphoria </a:t>
            </a:r>
            <a:endParaRPr lang="en-US" sz="3600" b="1" dirty="0" smtClean="0">
              <a:latin typeface="Arial" pitchFamily="34" charset="0"/>
              <a:cs typeface="Arial" pitchFamily="34" charset="0"/>
            </a:endParaRPr>
          </a:p>
          <a:p>
            <a:pPr lvl="1">
              <a:buFont typeface="Wingdings" pitchFamily="2" charset="2"/>
              <a:buChar char="Ø"/>
            </a:pPr>
            <a:endParaRPr lang="en-US" sz="3600" b="1" dirty="0" smtClean="0">
              <a:latin typeface="Arial" pitchFamily="34" charset="0"/>
              <a:cs typeface="Arial" pitchFamily="34" charset="0"/>
            </a:endParaRPr>
          </a:p>
          <a:p>
            <a:pPr>
              <a:buNone/>
            </a:pPr>
            <a:r>
              <a:rPr lang="en-US" sz="4200" b="1" dirty="0" smtClean="0">
                <a:latin typeface="Arial" pitchFamily="34" charset="0"/>
                <a:cs typeface="Arial" pitchFamily="34" charset="0"/>
              </a:rPr>
              <a:t>However, these effects are fleeting and </a:t>
            </a:r>
            <a:r>
              <a:rPr lang="en-US" sz="4200" b="1" dirty="0" smtClean="0">
                <a:latin typeface="Arial" pitchFamily="34" charset="0"/>
                <a:cs typeface="Arial" pitchFamily="34" charset="0"/>
              </a:rPr>
              <a:t>are far out weighted </a:t>
            </a:r>
            <a:r>
              <a:rPr lang="en-US" sz="4200" b="1" dirty="0" smtClean="0">
                <a:latin typeface="Arial" pitchFamily="34" charset="0"/>
                <a:cs typeface="Arial" pitchFamily="34" charset="0"/>
              </a:rPr>
              <a:t>by negative effects. These include:</a:t>
            </a:r>
          </a:p>
          <a:p>
            <a:pPr lvl="1">
              <a:buClrTx/>
              <a:buFont typeface="Wingdings" pitchFamily="2" charset="2"/>
              <a:buChar char="§"/>
            </a:pPr>
            <a:r>
              <a:rPr lang="en-US" sz="3600" b="1" dirty="0" smtClean="0">
                <a:latin typeface="Arial" pitchFamily="34" charset="0"/>
                <a:cs typeface="Arial" pitchFamily="34" charset="0"/>
              </a:rPr>
              <a:t>Shortness of breath </a:t>
            </a:r>
          </a:p>
          <a:p>
            <a:pPr lvl="1">
              <a:buClrTx/>
              <a:buFont typeface="Wingdings" pitchFamily="2" charset="2"/>
              <a:buChar char="§"/>
            </a:pPr>
            <a:r>
              <a:rPr lang="en-US" sz="3600" b="1" dirty="0" smtClean="0">
                <a:latin typeface="Arial" pitchFamily="34" charset="0"/>
                <a:cs typeface="Arial" pitchFamily="34" charset="0"/>
              </a:rPr>
              <a:t>Chronic cough </a:t>
            </a:r>
          </a:p>
          <a:p>
            <a:pPr lvl="1">
              <a:buClrTx/>
              <a:buFont typeface="Wingdings" pitchFamily="2" charset="2"/>
              <a:buChar char="§"/>
            </a:pPr>
            <a:r>
              <a:rPr lang="en-US" sz="3600" b="1" dirty="0" smtClean="0">
                <a:latin typeface="Arial" pitchFamily="34" charset="0"/>
                <a:cs typeface="Arial" pitchFamily="34" charset="0"/>
              </a:rPr>
              <a:t>Increased heart rate and blood pressure </a:t>
            </a:r>
          </a:p>
          <a:p>
            <a:pPr lvl="1">
              <a:buClrTx/>
              <a:buFont typeface="Wingdings" pitchFamily="2" charset="2"/>
              <a:buChar char="§"/>
            </a:pPr>
            <a:r>
              <a:rPr lang="en-US" sz="3600" b="1" dirty="0" smtClean="0">
                <a:latin typeface="Arial" pitchFamily="34" charset="0"/>
                <a:cs typeface="Arial" pitchFamily="34" charset="0"/>
              </a:rPr>
              <a:t>“Ulcer-like” stomach pains (hunger pains), nausea and diarrhea </a:t>
            </a:r>
          </a:p>
          <a:p>
            <a:pPr lvl="1">
              <a:buClrTx/>
              <a:buFont typeface="Wingdings" pitchFamily="2" charset="2"/>
              <a:buChar char="§"/>
            </a:pPr>
            <a:r>
              <a:rPr lang="en-US" sz="3600" b="1" dirty="0" smtClean="0">
                <a:latin typeface="Arial" pitchFamily="34" charset="0"/>
                <a:cs typeface="Arial" pitchFamily="34" charset="0"/>
              </a:rPr>
              <a:t>Reduction of fertility </a:t>
            </a:r>
          </a:p>
          <a:p>
            <a:pPr lvl="1">
              <a:buClrTx/>
              <a:buFont typeface="Wingdings" pitchFamily="2" charset="2"/>
              <a:buChar char="§"/>
            </a:pPr>
            <a:r>
              <a:rPr lang="en-US" sz="3600" b="1" dirty="0" smtClean="0">
                <a:latin typeface="Arial" pitchFamily="34" charset="0"/>
                <a:cs typeface="Arial" pitchFamily="34" charset="0"/>
              </a:rPr>
              <a:t>Early onset of menopause in women </a:t>
            </a:r>
          </a:p>
          <a:p>
            <a:pPr lvl="1">
              <a:buClrTx/>
              <a:buFont typeface="Wingdings" pitchFamily="2" charset="2"/>
              <a:buChar char="§"/>
            </a:pPr>
            <a:r>
              <a:rPr lang="en-US" sz="3600" b="1" dirty="0" smtClean="0">
                <a:latin typeface="Arial" pitchFamily="34" charset="0"/>
                <a:cs typeface="Arial" pitchFamily="34" charset="0"/>
              </a:rPr>
              <a:t>Tremors, especially in the inexperienced user </a:t>
            </a:r>
          </a:p>
          <a:p>
            <a:pPr lvl="1">
              <a:buClrTx/>
              <a:buFont typeface="Wingdings" pitchFamily="2" charset="2"/>
              <a:buChar char="§"/>
            </a:pPr>
            <a:r>
              <a:rPr lang="en-US" sz="3600" b="1" dirty="0" smtClean="0">
                <a:latin typeface="Arial" pitchFamily="34" charset="0"/>
                <a:cs typeface="Arial" pitchFamily="34" charset="0"/>
              </a:rPr>
              <a:t>Sweating with the smell of nicotine </a:t>
            </a:r>
          </a:p>
          <a:p>
            <a:endParaRPr lang="en-US" dirty="0"/>
          </a:p>
        </p:txBody>
      </p:sp>
      <p:pic>
        <p:nvPicPr>
          <p:cNvPr id="8" name="Picture 7" descr="Nosmoke"/>
          <p:cNvPicPr>
            <a:picLocks noChangeAspect="1" noChangeArrowheads="1"/>
          </p:cNvPicPr>
          <p:nvPr/>
        </p:nvPicPr>
        <p:blipFill>
          <a:blip r:embed="rId2"/>
          <a:srcRect/>
          <a:stretch>
            <a:fillRect/>
          </a:stretch>
        </p:blipFill>
        <p:spPr bwMode="auto">
          <a:xfrm>
            <a:off x="8001000" y="5715000"/>
            <a:ext cx="957263" cy="957263"/>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additive="base">
                                        <p:cTn id="1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 calcmode="lin" valueType="num">
                                      <p:cBhvr additive="base">
                                        <p:cTn id="2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 calcmode="lin" valueType="num">
                                      <p:cBhvr additive="base">
                                        <p:cTn id="26"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 calcmode="lin" valueType="num">
                                      <p:cBhvr>
                                        <p:cTn id="32" dur="1000" fill="hold"/>
                                        <p:tgtEl>
                                          <p:spTgt spid="7">
                                            <p:txEl>
                                              <p:pRg st="5" end="5"/>
                                            </p:txEl>
                                          </p:spTgt>
                                        </p:tgtEl>
                                        <p:attrNameLst>
                                          <p:attrName>ppt_w</p:attrName>
                                        </p:attrNameLst>
                                      </p:cBhvr>
                                      <p:tavLst>
                                        <p:tav tm="0">
                                          <p:val>
                                            <p:strVal val="#ppt_w*0.70"/>
                                          </p:val>
                                        </p:tav>
                                        <p:tav tm="100000">
                                          <p:val>
                                            <p:strVal val="#ppt_w"/>
                                          </p:val>
                                        </p:tav>
                                      </p:tavLst>
                                    </p:anim>
                                    <p:anim calcmode="lin" valueType="num">
                                      <p:cBhvr>
                                        <p:cTn id="33" dur="1000" fill="hold"/>
                                        <p:tgtEl>
                                          <p:spTgt spid="7">
                                            <p:txEl>
                                              <p:pRg st="5" end="5"/>
                                            </p:txEl>
                                          </p:spTgt>
                                        </p:tgtEl>
                                        <p:attrNameLst>
                                          <p:attrName>ppt_h</p:attrName>
                                        </p:attrNameLst>
                                      </p:cBhvr>
                                      <p:tavLst>
                                        <p:tav tm="0">
                                          <p:val>
                                            <p:strVal val="#ppt_h"/>
                                          </p:val>
                                        </p:tav>
                                        <p:tav tm="100000">
                                          <p:val>
                                            <p:strVal val="#ppt_h"/>
                                          </p:val>
                                        </p:tav>
                                      </p:tavLst>
                                    </p:anim>
                                    <p:animEffect transition="in" filter="fade">
                                      <p:cBhvr>
                                        <p:cTn id="34" dur="1000"/>
                                        <p:tgtEl>
                                          <p:spTgt spid="7">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anim calcmode="lin" valueType="num">
                                      <p:cBhvr additive="base">
                                        <p:cTn id="39"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7">
                                            <p:txEl>
                                              <p:pRg st="7" end="7"/>
                                            </p:txEl>
                                          </p:spTgt>
                                        </p:tgtEl>
                                        <p:attrNameLst>
                                          <p:attrName>style.visibility</p:attrName>
                                        </p:attrNameLst>
                                      </p:cBhvr>
                                      <p:to>
                                        <p:strVal val="visible"/>
                                      </p:to>
                                    </p:set>
                                    <p:anim calcmode="lin" valueType="num">
                                      <p:cBhvr additive="base">
                                        <p:cTn id="45"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6" dur="10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7">
                                            <p:txEl>
                                              <p:pRg st="8" end="8"/>
                                            </p:txEl>
                                          </p:spTgt>
                                        </p:tgtEl>
                                        <p:attrNameLst>
                                          <p:attrName>style.visibility</p:attrName>
                                        </p:attrNameLst>
                                      </p:cBhvr>
                                      <p:to>
                                        <p:strVal val="visible"/>
                                      </p:to>
                                    </p:set>
                                    <p:anim calcmode="lin" valueType="num">
                                      <p:cBhvr additive="base">
                                        <p:cTn id="51"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52" dur="10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7">
                                            <p:txEl>
                                              <p:pRg st="9" end="9"/>
                                            </p:txEl>
                                          </p:spTgt>
                                        </p:tgtEl>
                                        <p:attrNameLst>
                                          <p:attrName>style.visibility</p:attrName>
                                        </p:attrNameLst>
                                      </p:cBhvr>
                                      <p:to>
                                        <p:strVal val="visible"/>
                                      </p:to>
                                    </p:set>
                                    <p:anim calcmode="lin" valueType="num">
                                      <p:cBhvr additive="base">
                                        <p:cTn id="57"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58" dur="10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7">
                                            <p:txEl>
                                              <p:pRg st="10" end="10"/>
                                            </p:txEl>
                                          </p:spTgt>
                                        </p:tgtEl>
                                        <p:attrNameLst>
                                          <p:attrName>style.visibility</p:attrName>
                                        </p:attrNameLst>
                                      </p:cBhvr>
                                      <p:to>
                                        <p:strVal val="visible"/>
                                      </p:to>
                                    </p:set>
                                    <p:anim calcmode="lin" valueType="num">
                                      <p:cBhvr additive="base">
                                        <p:cTn id="63"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64" dur="10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7">
                                            <p:txEl>
                                              <p:pRg st="11" end="11"/>
                                            </p:txEl>
                                          </p:spTgt>
                                        </p:tgtEl>
                                        <p:attrNameLst>
                                          <p:attrName>style.visibility</p:attrName>
                                        </p:attrNameLst>
                                      </p:cBhvr>
                                      <p:to>
                                        <p:strVal val="visible"/>
                                      </p:to>
                                    </p:set>
                                    <p:anim calcmode="lin" valueType="num">
                                      <p:cBhvr additive="base">
                                        <p:cTn id="69" dur="10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70" dur="10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7">
                                            <p:txEl>
                                              <p:pRg st="12" end="12"/>
                                            </p:txEl>
                                          </p:spTgt>
                                        </p:tgtEl>
                                        <p:attrNameLst>
                                          <p:attrName>style.visibility</p:attrName>
                                        </p:attrNameLst>
                                      </p:cBhvr>
                                      <p:to>
                                        <p:strVal val="visible"/>
                                      </p:to>
                                    </p:set>
                                    <p:anim calcmode="lin" valueType="num">
                                      <p:cBhvr additive="base">
                                        <p:cTn id="75" dur="10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76" dur="1000" fill="hold"/>
                                        <p:tgtEl>
                                          <p:spTgt spid="7">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7">
                                            <p:txEl>
                                              <p:pRg st="13" end="13"/>
                                            </p:txEl>
                                          </p:spTgt>
                                        </p:tgtEl>
                                        <p:attrNameLst>
                                          <p:attrName>style.visibility</p:attrName>
                                        </p:attrNameLst>
                                      </p:cBhvr>
                                      <p:to>
                                        <p:strVal val="visible"/>
                                      </p:to>
                                    </p:set>
                                    <p:anim calcmode="lin" valueType="num">
                                      <p:cBhvr additive="base">
                                        <p:cTn id="81" dur="1000" fill="hold"/>
                                        <p:tgtEl>
                                          <p:spTgt spid="7">
                                            <p:txEl>
                                              <p:pRg st="13" end="13"/>
                                            </p:txEl>
                                          </p:spTgt>
                                        </p:tgtEl>
                                        <p:attrNameLst>
                                          <p:attrName>ppt_x</p:attrName>
                                        </p:attrNameLst>
                                      </p:cBhvr>
                                      <p:tavLst>
                                        <p:tav tm="0">
                                          <p:val>
                                            <p:strVal val="#ppt_x"/>
                                          </p:val>
                                        </p:tav>
                                        <p:tav tm="100000">
                                          <p:val>
                                            <p:strVal val="#ppt_x"/>
                                          </p:val>
                                        </p:tav>
                                      </p:tavLst>
                                    </p:anim>
                                    <p:anim calcmode="lin" valueType="num">
                                      <p:cBhvr additive="base">
                                        <p:cTn id="82" dur="1000" fill="hold"/>
                                        <p:tgtEl>
                                          <p:spTgt spid="7">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50000"/>
                  </a:schemeClr>
                </a:solidFill>
                <a:effectLst>
                  <a:outerShdw blurRad="38100" dist="38100" dir="2700000" algn="tl">
                    <a:srgbClr val="000000"/>
                  </a:outerShdw>
                </a:effectLst>
              </a:rPr>
              <a:t>WHY DO  YOUNG PEOPLE SMOKE?</a:t>
            </a:r>
            <a:endParaRPr lang="en-US" dirty="0">
              <a:solidFill>
                <a:schemeClr val="bg2">
                  <a:lumMod val="50000"/>
                </a:schemeClr>
              </a:solidFill>
            </a:endParaRPr>
          </a:p>
        </p:txBody>
      </p:sp>
      <p:sp>
        <p:nvSpPr>
          <p:cNvPr id="11" name="Content Placeholder 10"/>
          <p:cNvSpPr>
            <a:spLocks noGrp="1"/>
          </p:cNvSpPr>
          <p:nvPr>
            <p:ph idx="1"/>
          </p:nvPr>
        </p:nvSpPr>
        <p:spPr>
          <a:xfrm>
            <a:off x="228600" y="1219200"/>
            <a:ext cx="8686800" cy="5075238"/>
          </a:xfrm>
        </p:spPr>
        <p:txBody>
          <a:bodyPr>
            <a:normAutofit/>
          </a:bodyPr>
          <a:lstStyle/>
          <a:p>
            <a:pPr>
              <a:lnSpc>
                <a:spcPct val="120000"/>
              </a:lnSpc>
              <a:spcBef>
                <a:spcPts val="0"/>
              </a:spcBef>
              <a:buClrTx/>
              <a:buFont typeface="Wingdings" pitchFamily="2" charset="2"/>
              <a:buChar char="Ø"/>
            </a:pPr>
            <a:r>
              <a:rPr lang="en-US" sz="2400" b="1" dirty="0" smtClean="0">
                <a:latin typeface="Arial" pitchFamily="34" charset="0"/>
                <a:cs typeface="Arial" pitchFamily="34" charset="0"/>
              </a:rPr>
              <a:t>Advertisements make it look </a:t>
            </a:r>
            <a:r>
              <a:rPr lang="en-US" sz="2400" b="1" dirty="0" smtClean="0">
                <a:latin typeface="Arial" pitchFamily="34" charset="0"/>
                <a:cs typeface="Arial" pitchFamily="34" charset="0"/>
              </a:rPr>
              <a:t>attractive</a:t>
            </a:r>
            <a:endParaRPr lang="en-US" sz="2400" b="1" dirty="0" smtClean="0">
              <a:latin typeface="Arial" pitchFamily="34" charset="0"/>
              <a:cs typeface="Arial" pitchFamily="34" charset="0"/>
            </a:endParaRPr>
          </a:p>
          <a:p>
            <a:pPr>
              <a:lnSpc>
                <a:spcPct val="120000"/>
              </a:lnSpc>
              <a:spcBef>
                <a:spcPts val="0"/>
              </a:spcBef>
              <a:buClrTx/>
              <a:buFont typeface="Wingdings" pitchFamily="2" charset="2"/>
              <a:buChar char="Ø"/>
            </a:pPr>
            <a:r>
              <a:rPr lang="en-US" sz="2400" b="1" dirty="0" smtClean="0">
                <a:latin typeface="Arial" pitchFamily="34" charset="0"/>
                <a:cs typeface="Arial" pitchFamily="34" charset="0"/>
              </a:rPr>
              <a:t>Peer </a:t>
            </a:r>
            <a:r>
              <a:rPr lang="en-US" sz="2400" b="1" dirty="0" smtClean="0">
                <a:latin typeface="Arial" pitchFamily="34" charset="0"/>
                <a:cs typeface="Arial" pitchFamily="34" charset="0"/>
              </a:rPr>
              <a:t>pressure</a:t>
            </a:r>
            <a:endParaRPr lang="en-US" sz="2400" b="1" dirty="0" smtClean="0">
              <a:latin typeface="Arial" pitchFamily="34" charset="0"/>
              <a:cs typeface="Arial" pitchFamily="34" charset="0"/>
            </a:endParaRPr>
          </a:p>
          <a:p>
            <a:pPr>
              <a:lnSpc>
                <a:spcPct val="120000"/>
              </a:lnSpc>
              <a:spcBef>
                <a:spcPts val="0"/>
              </a:spcBef>
              <a:buClrTx/>
              <a:buFont typeface="Wingdings" pitchFamily="2" charset="2"/>
              <a:buChar char="Ø"/>
            </a:pPr>
            <a:r>
              <a:rPr lang="en-US" sz="2400" b="1" dirty="0" smtClean="0">
                <a:latin typeface="Arial" pitchFamily="34" charset="0"/>
                <a:cs typeface="Arial" pitchFamily="34" charset="0"/>
              </a:rPr>
              <a:t>Some people think it helps with weight </a:t>
            </a:r>
            <a:r>
              <a:rPr lang="en-US" sz="2400" b="1" dirty="0" smtClean="0">
                <a:latin typeface="Arial" pitchFamily="34" charset="0"/>
                <a:cs typeface="Arial" pitchFamily="34" charset="0"/>
              </a:rPr>
              <a:t>control</a:t>
            </a:r>
            <a:endParaRPr lang="en-US" sz="2400" b="1" dirty="0" smtClean="0">
              <a:latin typeface="Arial" pitchFamily="34" charset="0"/>
              <a:cs typeface="Arial" pitchFamily="34" charset="0"/>
            </a:endParaRPr>
          </a:p>
          <a:p>
            <a:pPr>
              <a:lnSpc>
                <a:spcPct val="120000"/>
              </a:lnSpc>
              <a:spcBef>
                <a:spcPts val="0"/>
              </a:spcBef>
              <a:buClrTx/>
              <a:buFont typeface="Wingdings" pitchFamily="2" charset="2"/>
              <a:buChar char="Ø"/>
            </a:pPr>
            <a:r>
              <a:rPr lang="en-US" sz="2400" b="1" dirty="0" smtClean="0">
                <a:latin typeface="Arial" pitchFamily="34" charset="0"/>
                <a:cs typeface="Arial" pitchFamily="34" charset="0"/>
              </a:rPr>
              <a:t>Some people think it helps reduce </a:t>
            </a:r>
            <a:r>
              <a:rPr lang="en-US" sz="2400" b="1" dirty="0" smtClean="0">
                <a:latin typeface="Arial" pitchFamily="34" charset="0"/>
                <a:cs typeface="Arial" pitchFamily="34" charset="0"/>
              </a:rPr>
              <a:t>stress</a:t>
            </a:r>
            <a:endParaRPr lang="en-US" sz="2400" b="1" dirty="0" smtClean="0">
              <a:latin typeface="Arial" pitchFamily="34" charset="0"/>
              <a:cs typeface="Arial" pitchFamily="34" charset="0"/>
            </a:endParaRPr>
          </a:p>
          <a:p>
            <a:pPr>
              <a:lnSpc>
                <a:spcPct val="120000"/>
              </a:lnSpc>
              <a:spcBef>
                <a:spcPts val="0"/>
              </a:spcBef>
              <a:buClrTx/>
              <a:buFont typeface="Wingdings" pitchFamily="2" charset="2"/>
              <a:buChar char="Ø"/>
            </a:pPr>
            <a:r>
              <a:rPr lang="en-US" sz="2400" b="1" dirty="0" smtClean="0">
                <a:latin typeface="Arial" pitchFamily="34" charset="0"/>
                <a:cs typeface="Arial" pitchFamily="34" charset="0"/>
              </a:rPr>
              <a:t>Their parents do </a:t>
            </a:r>
            <a:r>
              <a:rPr lang="en-US" sz="2400" b="1" dirty="0" smtClean="0">
                <a:latin typeface="Arial" pitchFamily="34" charset="0"/>
                <a:cs typeface="Arial" pitchFamily="34" charset="0"/>
              </a:rPr>
              <a:t>it</a:t>
            </a:r>
            <a:endParaRPr lang="en-US" sz="2400" b="1" dirty="0" smtClean="0">
              <a:latin typeface="Arial" pitchFamily="34" charset="0"/>
              <a:cs typeface="Arial" pitchFamily="34" charset="0"/>
            </a:endParaRPr>
          </a:p>
          <a:p>
            <a:pPr>
              <a:lnSpc>
                <a:spcPct val="120000"/>
              </a:lnSpc>
              <a:spcBef>
                <a:spcPts val="0"/>
              </a:spcBef>
              <a:buClrTx/>
              <a:buFont typeface="Wingdings" pitchFamily="2" charset="2"/>
              <a:buChar char="Ø"/>
            </a:pPr>
            <a:r>
              <a:rPr lang="en-US" sz="2400" b="1" dirty="0" smtClean="0">
                <a:latin typeface="Arial" pitchFamily="34" charset="0"/>
                <a:cs typeface="Arial" pitchFamily="34" charset="0"/>
              </a:rPr>
              <a:t>Rebellion</a:t>
            </a:r>
          </a:p>
          <a:p>
            <a:pPr>
              <a:lnSpc>
                <a:spcPct val="120000"/>
              </a:lnSpc>
              <a:spcBef>
                <a:spcPts val="0"/>
              </a:spcBef>
              <a:buFont typeface="Wingdings" pitchFamily="2" charset="2"/>
              <a:buChar char="Ø"/>
            </a:pPr>
            <a:endParaRPr lang="en-US" sz="2400" b="1" dirty="0" smtClean="0">
              <a:latin typeface="Arial" pitchFamily="34" charset="0"/>
              <a:cs typeface="Arial" pitchFamily="34" charset="0"/>
            </a:endParaRPr>
          </a:p>
          <a:p>
            <a:pPr>
              <a:buNone/>
            </a:pPr>
            <a:endParaRPr lang="en-US" dirty="0"/>
          </a:p>
        </p:txBody>
      </p:sp>
      <p:pic>
        <p:nvPicPr>
          <p:cNvPr id="13" name="Picture 12" descr="Nosmoke"/>
          <p:cNvPicPr>
            <a:picLocks noChangeAspect="1" noChangeArrowheads="1"/>
          </p:cNvPicPr>
          <p:nvPr/>
        </p:nvPicPr>
        <p:blipFill>
          <a:blip r:embed="rId2"/>
          <a:srcRect/>
          <a:stretch>
            <a:fillRect/>
          </a:stretch>
        </p:blipFill>
        <p:spPr bwMode="auto">
          <a:xfrm>
            <a:off x="8001000" y="5715000"/>
            <a:ext cx="957263" cy="957263"/>
          </a:xfrm>
          <a:prstGeom prst="rect">
            <a:avLst/>
          </a:prstGeom>
          <a:noFill/>
          <a:ln w="9525">
            <a:noFill/>
            <a:miter lim="800000"/>
            <a:headEnd/>
            <a:tailEnd/>
          </a:ln>
        </p:spPr>
      </p:pic>
      <p:pic>
        <p:nvPicPr>
          <p:cNvPr id="6" name="Picture 4" descr="anti-smoking 3"/>
          <p:cNvPicPr>
            <a:picLocks noChangeAspect="1" noChangeArrowheads="1"/>
          </p:cNvPicPr>
          <p:nvPr/>
        </p:nvPicPr>
        <p:blipFill>
          <a:blip r:embed="rId3"/>
          <a:srcRect/>
          <a:stretch>
            <a:fillRect/>
          </a:stretch>
        </p:blipFill>
        <p:spPr bwMode="auto">
          <a:xfrm>
            <a:off x="914400" y="914400"/>
            <a:ext cx="2819400" cy="5791200"/>
          </a:xfrm>
          <a:prstGeom prst="rect">
            <a:avLst/>
          </a:prstGeom>
          <a:noFill/>
          <a:ln w="9525">
            <a:noFill/>
            <a:miter lim="800000"/>
            <a:headEnd/>
            <a:tailEnd/>
          </a:ln>
        </p:spPr>
      </p:pic>
      <p:pic>
        <p:nvPicPr>
          <p:cNvPr id="7" name="Picture 2" descr="MARLBO"/>
          <p:cNvPicPr>
            <a:picLocks noChangeAspect="1" noChangeArrowheads="1"/>
          </p:cNvPicPr>
          <p:nvPr/>
        </p:nvPicPr>
        <p:blipFill>
          <a:blip r:embed="rId4">
            <a:lum bright="-17000" contrast="42000"/>
          </a:blip>
          <a:srcRect/>
          <a:stretch>
            <a:fillRect/>
          </a:stretch>
        </p:blipFill>
        <p:spPr bwMode="auto">
          <a:xfrm>
            <a:off x="3581400" y="1752600"/>
            <a:ext cx="5334000" cy="4358649"/>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 calcmode="lin" valueType="num">
                                      <p:cBhvr additive="base">
                                        <p:cTn id="37" dur="500" fill="hold"/>
                                        <p:tgtEl>
                                          <p:spTgt spid="1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5"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7" fill="hold">
                      <p:stCondLst>
                        <p:cond delay="indefinite"/>
                      </p:stCondLst>
                      <p:childTnLst>
                        <p:par>
                          <p:cTn id="48" fill="hold">
                            <p:stCondLst>
                              <p:cond delay="0"/>
                            </p:stCondLst>
                            <p:childTnLst>
                              <p:par>
                                <p:cTn id="49" presetID="15"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1000" fill="hold"/>
                                        <p:tgtEl>
                                          <p:spTgt spid="7"/>
                                        </p:tgtEl>
                                        <p:attrNameLst>
                                          <p:attrName>ppt_w</p:attrName>
                                        </p:attrNameLst>
                                      </p:cBhvr>
                                      <p:tavLst>
                                        <p:tav tm="0">
                                          <p:val>
                                            <p:fltVal val="0"/>
                                          </p:val>
                                        </p:tav>
                                        <p:tav tm="100000">
                                          <p:val>
                                            <p:strVal val="#ppt_w"/>
                                          </p:val>
                                        </p:tav>
                                      </p:tavLst>
                                    </p:anim>
                                    <p:anim calcmode="lin" valueType="num">
                                      <p:cBhvr>
                                        <p:cTn id="52" dur="1000" fill="hold"/>
                                        <p:tgtEl>
                                          <p:spTgt spid="7"/>
                                        </p:tgtEl>
                                        <p:attrNameLst>
                                          <p:attrName>ppt_h</p:attrName>
                                        </p:attrNameLst>
                                      </p:cBhvr>
                                      <p:tavLst>
                                        <p:tav tm="0">
                                          <p:val>
                                            <p:fltVal val="0"/>
                                          </p:val>
                                        </p:tav>
                                        <p:tav tm="100000">
                                          <p:val>
                                            <p:strVal val="#ppt_h"/>
                                          </p:val>
                                        </p:tav>
                                      </p:tavLst>
                                    </p:anim>
                                    <p:anim calcmode="lin" valueType="num">
                                      <p:cBhvr>
                                        <p:cTn id="5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50000"/>
                  </a:schemeClr>
                </a:solidFill>
                <a:effectLst>
                  <a:outerShdw blurRad="38100" dist="38100" dir="2700000" algn="tl">
                    <a:srgbClr val="000000"/>
                  </a:outerShdw>
                </a:effectLst>
              </a:rPr>
              <a:t>I’m YOUNG, THIS WON’T HAPPEN TO ME…</a:t>
            </a:r>
            <a:endParaRPr lang="en-US" dirty="0">
              <a:solidFill>
                <a:schemeClr val="bg2">
                  <a:lumMod val="50000"/>
                </a:schemeClr>
              </a:solidFill>
            </a:endParaRPr>
          </a:p>
        </p:txBody>
      </p:sp>
      <p:sp>
        <p:nvSpPr>
          <p:cNvPr id="11" name="Content Placeholder 10"/>
          <p:cNvSpPr>
            <a:spLocks noGrp="1"/>
          </p:cNvSpPr>
          <p:nvPr>
            <p:ph idx="1"/>
          </p:nvPr>
        </p:nvSpPr>
        <p:spPr>
          <a:xfrm>
            <a:off x="228600" y="1219200"/>
            <a:ext cx="8686800" cy="4724400"/>
          </a:xfrm>
        </p:spPr>
        <p:txBody>
          <a:bodyPr>
            <a:normAutofit fontScale="92500"/>
          </a:bodyPr>
          <a:lstStyle/>
          <a:p>
            <a:pPr>
              <a:lnSpc>
                <a:spcPct val="120000"/>
              </a:lnSpc>
              <a:spcBef>
                <a:spcPts val="0"/>
              </a:spcBef>
              <a:buFont typeface="Wingdings" pitchFamily="2" charset="2"/>
              <a:buChar char="Ø"/>
            </a:pPr>
            <a:endParaRPr lang="en-US" sz="2400" b="1" dirty="0" smtClean="0">
              <a:latin typeface="Arial" pitchFamily="34" charset="0"/>
              <a:cs typeface="Arial" pitchFamily="34" charset="0"/>
            </a:endParaRPr>
          </a:p>
          <a:p>
            <a:pPr algn="just">
              <a:lnSpc>
                <a:spcPct val="120000"/>
              </a:lnSpc>
              <a:buClrTx/>
              <a:buFont typeface="Wingdings" pitchFamily="2" charset="2"/>
              <a:buChar char="Ø"/>
            </a:pPr>
            <a:r>
              <a:rPr lang="en-US" sz="2400" b="1" dirty="0" smtClean="0">
                <a:latin typeface="Arial" pitchFamily="34" charset="0"/>
                <a:cs typeface="Arial" pitchFamily="34" charset="0"/>
              </a:rPr>
              <a:t>You </a:t>
            </a:r>
            <a:r>
              <a:rPr lang="en-US" sz="2400" b="1" dirty="0" smtClean="0">
                <a:latin typeface="Arial" pitchFamily="34" charset="0"/>
                <a:cs typeface="Arial" pitchFamily="34" charset="0"/>
              </a:rPr>
              <a:t>may think that you are young and these problems only occur when you get old, but it all starts when you start smoking. You are probably already feeling the effects</a:t>
            </a:r>
            <a:r>
              <a:rPr lang="en-US" sz="2400" b="1" dirty="0" smtClean="0">
                <a:latin typeface="Arial" pitchFamily="34" charset="0"/>
                <a:cs typeface="Arial" pitchFamily="34" charset="0"/>
              </a:rPr>
              <a:t>.</a:t>
            </a:r>
            <a:endParaRPr lang="en-US" sz="2400" b="1" dirty="0" smtClean="0">
              <a:latin typeface="Arial" pitchFamily="34" charset="0"/>
              <a:cs typeface="Arial" pitchFamily="34" charset="0"/>
            </a:endParaRPr>
          </a:p>
          <a:p>
            <a:pPr algn="just">
              <a:lnSpc>
                <a:spcPct val="120000"/>
              </a:lnSpc>
              <a:buClrTx/>
              <a:buFont typeface="Wingdings" pitchFamily="2" charset="2"/>
              <a:buChar char="Ø"/>
            </a:pPr>
            <a:r>
              <a:rPr lang="en-US" sz="2400" b="1" dirty="0" smtClean="0">
                <a:latin typeface="Arial" pitchFamily="34" charset="0"/>
                <a:cs typeface="Arial" pitchFamily="34" charset="0"/>
              </a:rPr>
              <a:t>Teen smokers have a harder time competing in sports because of shortness of breath, decreased circulation, and rapid heart rate</a:t>
            </a:r>
            <a:r>
              <a:rPr lang="en-US" sz="2400" b="1" dirty="0" smtClean="0">
                <a:latin typeface="Arial" pitchFamily="34" charset="0"/>
                <a:cs typeface="Arial" pitchFamily="34" charset="0"/>
              </a:rPr>
              <a:t>.</a:t>
            </a:r>
            <a:endParaRPr lang="en-US" sz="2400" b="1" dirty="0" smtClean="0">
              <a:latin typeface="Arial" pitchFamily="34" charset="0"/>
              <a:cs typeface="Arial" pitchFamily="34" charset="0"/>
            </a:endParaRPr>
          </a:p>
          <a:p>
            <a:pPr algn="just">
              <a:lnSpc>
                <a:spcPct val="120000"/>
              </a:lnSpc>
              <a:buClrTx/>
              <a:buFont typeface="Wingdings" pitchFamily="2" charset="2"/>
              <a:buChar char="Ø"/>
            </a:pPr>
            <a:r>
              <a:rPr lang="en-US" sz="2400" b="1" dirty="0" smtClean="0">
                <a:latin typeface="Arial" pitchFamily="34" charset="0"/>
                <a:cs typeface="Arial" pitchFamily="34" charset="0"/>
              </a:rPr>
              <a:t>Smokers are more likely to miss a “big game” because they get sick more often with colds, flu, bronchitis, and pneumonia.</a:t>
            </a:r>
          </a:p>
          <a:p>
            <a:pPr>
              <a:buNone/>
            </a:pPr>
            <a:endParaRPr lang="en-US" dirty="0"/>
          </a:p>
        </p:txBody>
      </p:sp>
      <p:pic>
        <p:nvPicPr>
          <p:cNvPr id="13" name="Picture 12" descr="Nosmoke"/>
          <p:cNvPicPr>
            <a:picLocks noChangeAspect="1" noChangeArrowheads="1"/>
          </p:cNvPicPr>
          <p:nvPr/>
        </p:nvPicPr>
        <p:blipFill>
          <a:blip r:embed="rId2"/>
          <a:srcRect/>
          <a:stretch>
            <a:fillRect/>
          </a:stretch>
        </p:blipFill>
        <p:spPr bwMode="auto">
          <a:xfrm>
            <a:off x="8001000" y="5715000"/>
            <a:ext cx="957263" cy="957263"/>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10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10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 calcmode="lin" valueType="num">
                                      <p:cBhvr additive="base">
                                        <p:cTn id="19" dur="10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50000"/>
                  </a:schemeClr>
                </a:solidFill>
                <a:effectLst>
                  <a:outerShdw blurRad="38100" dist="38100" dir="2700000" algn="tl">
                    <a:srgbClr val="000000"/>
                  </a:outerShdw>
                </a:effectLst>
              </a:rPr>
              <a:t>I’m YOUNG, THIS WON’T HAPPEN TO ME…</a:t>
            </a:r>
            <a:endParaRPr lang="en-US" dirty="0">
              <a:solidFill>
                <a:schemeClr val="bg2">
                  <a:lumMod val="50000"/>
                </a:schemeClr>
              </a:solidFill>
            </a:endParaRPr>
          </a:p>
        </p:txBody>
      </p:sp>
      <p:sp>
        <p:nvSpPr>
          <p:cNvPr id="11" name="Content Placeholder 10"/>
          <p:cNvSpPr>
            <a:spLocks noGrp="1"/>
          </p:cNvSpPr>
          <p:nvPr>
            <p:ph idx="1"/>
          </p:nvPr>
        </p:nvSpPr>
        <p:spPr>
          <a:xfrm>
            <a:off x="228600" y="1600200"/>
            <a:ext cx="8686800" cy="4724400"/>
          </a:xfrm>
        </p:spPr>
        <p:txBody>
          <a:bodyPr>
            <a:normAutofit lnSpcReduction="10000"/>
          </a:bodyPr>
          <a:lstStyle/>
          <a:p>
            <a:pPr>
              <a:buClrTx/>
              <a:buFont typeface="Wingdings" pitchFamily="2" charset="2"/>
              <a:buChar char="Ø"/>
            </a:pPr>
            <a:r>
              <a:rPr lang="en-US" sz="2400" b="1" dirty="0" smtClean="0">
                <a:solidFill>
                  <a:schemeClr val="tx1"/>
                </a:solidFill>
                <a:latin typeface="Arial" pitchFamily="34" charset="0"/>
                <a:cs typeface="Arial" pitchFamily="34" charset="0"/>
              </a:rPr>
              <a:t>Think </a:t>
            </a:r>
            <a:r>
              <a:rPr lang="en-US" sz="2400" b="1" dirty="0" smtClean="0">
                <a:solidFill>
                  <a:schemeClr val="tx1"/>
                </a:solidFill>
                <a:latin typeface="Arial" pitchFamily="34" charset="0"/>
                <a:cs typeface="Arial" pitchFamily="34" charset="0"/>
              </a:rPr>
              <a:t>about the more immediate effects:</a:t>
            </a:r>
          </a:p>
          <a:p>
            <a:pPr lvl="2">
              <a:buClrTx/>
              <a:buFont typeface="Wingdings" pitchFamily="2" charset="2"/>
              <a:buChar char="§"/>
            </a:pPr>
            <a:r>
              <a:rPr lang="en-US" b="1" dirty="0" smtClean="0">
                <a:solidFill>
                  <a:schemeClr val="tx1"/>
                </a:solidFill>
                <a:latin typeface="Arial" pitchFamily="34" charset="0"/>
                <a:cs typeface="Arial" pitchFamily="34" charset="0"/>
              </a:rPr>
              <a:t>Bad breath</a:t>
            </a:r>
          </a:p>
          <a:p>
            <a:pPr lvl="2">
              <a:buClrTx/>
              <a:buFont typeface="Wingdings" pitchFamily="2" charset="2"/>
              <a:buChar char="§"/>
            </a:pPr>
            <a:r>
              <a:rPr lang="en-US" b="1" dirty="0" smtClean="0">
                <a:solidFill>
                  <a:schemeClr val="tx1"/>
                </a:solidFill>
                <a:latin typeface="Arial" pitchFamily="34" charset="0"/>
                <a:cs typeface="Arial" pitchFamily="34" charset="0"/>
              </a:rPr>
              <a:t>Yellow teeth</a:t>
            </a:r>
          </a:p>
          <a:p>
            <a:pPr lvl="2">
              <a:buClrTx/>
              <a:buFont typeface="Wingdings" pitchFamily="2" charset="2"/>
              <a:buChar char="§"/>
            </a:pPr>
            <a:r>
              <a:rPr lang="en-US" b="1" dirty="0" smtClean="0">
                <a:solidFill>
                  <a:schemeClr val="tx1"/>
                </a:solidFill>
                <a:latin typeface="Arial" pitchFamily="34" charset="0"/>
                <a:cs typeface="Arial" pitchFamily="34" charset="0"/>
              </a:rPr>
              <a:t>Stinky </a:t>
            </a:r>
            <a:r>
              <a:rPr lang="en-US" b="1" dirty="0" smtClean="0">
                <a:solidFill>
                  <a:schemeClr val="tx1"/>
                </a:solidFill>
                <a:latin typeface="Arial" pitchFamily="34" charset="0"/>
                <a:cs typeface="Arial" pitchFamily="34" charset="0"/>
              </a:rPr>
              <a:t>clothes</a:t>
            </a:r>
            <a:endParaRPr lang="en-US" b="1" dirty="0" smtClean="0">
              <a:solidFill>
                <a:schemeClr val="tx1"/>
              </a:solidFill>
              <a:latin typeface="Arial" pitchFamily="34" charset="0"/>
              <a:cs typeface="Arial" pitchFamily="34" charset="0"/>
            </a:endParaRPr>
          </a:p>
          <a:p>
            <a:pPr>
              <a:buClrTx/>
              <a:buFont typeface="Wingdings" pitchFamily="2" charset="2"/>
              <a:buChar char="Ø"/>
            </a:pPr>
            <a:r>
              <a:rPr lang="en-US" sz="2400" b="1" dirty="0" smtClean="0">
                <a:solidFill>
                  <a:schemeClr val="tx1"/>
                </a:solidFill>
                <a:latin typeface="Arial" pitchFamily="34" charset="0"/>
                <a:cs typeface="Arial" pitchFamily="34" charset="0"/>
              </a:rPr>
              <a:t>Sniff a dirty ashtray to see what a smoker really smells like to </a:t>
            </a:r>
            <a:r>
              <a:rPr lang="en-US" sz="2400" b="1" dirty="0" smtClean="0">
                <a:solidFill>
                  <a:schemeClr val="tx1"/>
                </a:solidFill>
                <a:latin typeface="Arial" pitchFamily="34" charset="0"/>
                <a:cs typeface="Arial" pitchFamily="34" charset="0"/>
              </a:rPr>
              <a:t>non-smokers</a:t>
            </a:r>
          </a:p>
          <a:p>
            <a:pPr>
              <a:buClrTx/>
              <a:buFont typeface="Wingdings" pitchFamily="2" charset="2"/>
              <a:buChar char="Ø"/>
              <a:defRPr/>
            </a:pPr>
            <a:r>
              <a:rPr lang="en-US" sz="2400" b="1" dirty="0" smtClean="0">
                <a:solidFill>
                  <a:schemeClr val="tx1"/>
                </a:solidFill>
                <a:latin typeface="Arial" pitchFamily="34" charset="0"/>
                <a:cs typeface="Arial" pitchFamily="34" charset="0"/>
              </a:rPr>
              <a:t>Hair loss, wrinkling, discolored fingers </a:t>
            </a:r>
            <a:r>
              <a:rPr lang="en-US" sz="2400" b="1" dirty="0" smtClean="0">
                <a:solidFill>
                  <a:schemeClr val="tx1"/>
                </a:solidFill>
                <a:latin typeface="Arial" pitchFamily="34" charset="0"/>
                <a:cs typeface="Arial" pitchFamily="34" charset="0"/>
              </a:rPr>
              <a:t>and bad </a:t>
            </a:r>
            <a:r>
              <a:rPr lang="en-US" sz="2400" b="1" dirty="0" smtClean="0">
                <a:solidFill>
                  <a:schemeClr val="tx1"/>
                </a:solidFill>
                <a:latin typeface="Arial" pitchFamily="34" charset="0"/>
                <a:cs typeface="Arial" pitchFamily="34" charset="0"/>
              </a:rPr>
              <a:t>breath are just some of the side effects of smoking</a:t>
            </a:r>
          </a:p>
          <a:p>
            <a:pPr>
              <a:buClrTx/>
              <a:buFont typeface="Wingdings" pitchFamily="2" charset="2"/>
              <a:buChar char="Ø"/>
              <a:defRPr/>
            </a:pPr>
            <a:r>
              <a:rPr lang="en-US" sz="2400" b="1" dirty="0" smtClean="0">
                <a:solidFill>
                  <a:schemeClr val="tx1"/>
                </a:solidFill>
                <a:latin typeface="Arial" pitchFamily="34" charset="0"/>
                <a:cs typeface="Arial" pitchFamily="34" charset="0"/>
              </a:rPr>
              <a:t>Smoking makes bones brittle, making you prone to injuries</a:t>
            </a:r>
          </a:p>
          <a:p>
            <a:pPr>
              <a:buClrTx/>
              <a:buFont typeface="Wingdings" pitchFamily="2" charset="2"/>
              <a:buChar char="Ø"/>
              <a:defRPr/>
            </a:pPr>
            <a:r>
              <a:rPr lang="en-US" sz="2400" b="1" dirty="0" smtClean="0">
                <a:solidFill>
                  <a:schemeClr val="tx1"/>
                </a:solidFill>
                <a:latin typeface="Arial" pitchFamily="34" charset="0"/>
                <a:cs typeface="Arial" pitchFamily="34" charset="0"/>
              </a:rPr>
              <a:t>Smoking for more than 20 years will reduce your lifespan by 20 to 25 years</a:t>
            </a:r>
          </a:p>
          <a:p>
            <a:pPr>
              <a:buFont typeface="Wingdings" pitchFamily="2" charset="2"/>
              <a:buChar char="Ø"/>
            </a:pPr>
            <a:endParaRPr lang="en-US" b="1" dirty="0">
              <a:solidFill>
                <a:schemeClr val="tx1"/>
              </a:solidFill>
              <a:latin typeface="Arial" pitchFamily="34" charset="0"/>
              <a:cs typeface="Arial" pitchFamily="34" charset="0"/>
            </a:endParaRPr>
          </a:p>
        </p:txBody>
      </p:sp>
      <p:pic>
        <p:nvPicPr>
          <p:cNvPr id="13" name="Picture 12" descr="Nosmoke"/>
          <p:cNvPicPr>
            <a:picLocks noChangeAspect="1" noChangeArrowheads="1"/>
          </p:cNvPicPr>
          <p:nvPr/>
        </p:nvPicPr>
        <p:blipFill>
          <a:blip r:embed="rId2"/>
          <a:srcRect/>
          <a:stretch>
            <a:fillRect/>
          </a:stretch>
        </p:blipFill>
        <p:spPr bwMode="auto">
          <a:xfrm>
            <a:off x="8001000" y="5715000"/>
            <a:ext cx="957263" cy="957263"/>
          </a:xfrm>
          <a:prstGeom prst="rect">
            <a:avLst/>
          </a:prstGeom>
          <a:noFill/>
          <a:ln w="9525">
            <a:noFill/>
            <a:miter lim="800000"/>
            <a:headEnd/>
            <a:tailEnd/>
          </a:ln>
        </p:spPr>
      </p:pic>
      <p:pic>
        <p:nvPicPr>
          <p:cNvPr id="5" name="Picture 3" descr="littleman"/>
          <p:cNvPicPr>
            <a:picLocks noChangeAspect="1" noChangeArrowheads="1"/>
          </p:cNvPicPr>
          <p:nvPr/>
        </p:nvPicPr>
        <p:blipFill>
          <a:blip r:embed="rId3"/>
          <a:srcRect/>
          <a:stretch>
            <a:fillRect/>
          </a:stretch>
        </p:blipFill>
        <p:spPr bwMode="auto">
          <a:xfrm>
            <a:off x="1371600" y="0"/>
            <a:ext cx="6096000" cy="6816667"/>
          </a:xfrm>
          <a:prstGeom prst="rect">
            <a:avLst/>
          </a:prstGeom>
          <a:noFill/>
          <a:ln w="9525">
            <a:noFill/>
            <a:miter lim="800000"/>
            <a:headEnd/>
            <a:tailEnd/>
          </a:ln>
        </p:spPr>
      </p:pic>
      <p:sp>
        <p:nvSpPr>
          <p:cNvPr id="6" name="Title 1"/>
          <p:cNvSpPr txBox="1">
            <a:spLocks/>
          </p:cNvSpPr>
          <p:nvPr/>
        </p:nvSpPr>
        <p:spPr>
          <a:xfrm>
            <a:off x="1447800" y="6019800"/>
            <a:ext cx="3733800" cy="8382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chemeClr val="bg2">
                    <a:lumMod val="50000"/>
                  </a:schemeClr>
                </a:solidFill>
                <a:effectLst>
                  <a:outerShdw blurRad="38100" dist="38100" dir="2700000" algn="tl">
                    <a:srgbClr val="000000"/>
                  </a:outerShdw>
                </a:effectLst>
                <a:uLnTx/>
                <a:uFillTx/>
                <a:latin typeface="+mj-lt"/>
                <a:ea typeface="+mj-ea"/>
                <a:cs typeface="+mj-cs"/>
              </a:rPr>
              <a:t>     IS THIS COOL?   </a:t>
            </a:r>
            <a:endParaRPr kumimoji="0" lang="en-US" sz="3600" b="0" i="0" u="none" strike="noStrike" kern="1200" cap="all" spc="0" normalizeH="0" baseline="0" noProof="0" dirty="0">
              <a:ln>
                <a:noFill/>
              </a:ln>
              <a:solidFill>
                <a:schemeClr val="bg2">
                  <a:lumMod val="50000"/>
                </a:schemeClr>
              </a:solidFill>
              <a:effectLst>
                <a:reflection blurRad="12700" stA="48000" endA="300" endPos="55000" dir="5400000" sy="-90000" algn="bl" rotWithShape="0"/>
              </a:effectLst>
              <a:uLnTx/>
              <a:uFillTx/>
              <a:latin typeface="+mj-lt"/>
              <a:ea typeface="+mj-ea"/>
              <a:cs typeface="+mj-cs"/>
            </a:endParaRPr>
          </a:p>
        </p:txBody>
      </p:sp>
      <p:sp>
        <p:nvSpPr>
          <p:cNvPr id="7" name="Title 1"/>
          <p:cNvSpPr txBox="1">
            <a:spLocks/>
          </p:cNvSpPr>
          <p:nvPr/>
        </p:nvSpPr>
        <p:spPr>
          <a:xfrm>
            <a:off x="5181600" y="6019800"/>
            <a:ext cx="2057400" cy="838200"/>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all" spc="0" normalizeH="0" baseline="0" noProof="0" dirty="0" smtClean="0">
                <a:ln>
                  <a:noFill/>
                </a:ln>
                <a:solidFill>
                  <a:schemeClr val="bg2">
                    <a:lumMod val="50000"/>
                  </a:schemeClr>
                </a:solidFill>
                <a:effectLst>
                  <a:outerShdw blurRad="38100" dist="38100" dir="2700000" algn="tl">
                    <a:srgbClr val="000000"/>
                  </a:outerShdw>
                </a:effectLst>
                <a:uLnTx/>
                <a:uFillTx/>
                <a:latin typeface="+mj-lt"/>
                <a:ea typeface="+mj-ea"/>
                <a:cs typeface="+mj-cs"/>
              </a:rPr>
              <a:t>NAH!!!</a:t>
            </a:r>
            <a:endParaRPr kumimoji="0" lang="en-US" sz="4800" b="0" i="0" u="none" strike="noStrike" kern="1200" cap="all" spc="0" normalizeH="0" baseline="0" noProof="0" dirty="0">
              <a:ln>
                <a:noFill/>
              </a:ln>
              <a:solidFill>
                <a:schemeClr val="bg2">
                  <a:lumMod val="50000"/>
                </a:schemeClr>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1000" fill="hold"/>
                                        <p:tgtEl>
                                          <p:spTgt spid="11">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1000" fill="hold"/>
                                        <p:tgtEl>
                                          <p:spTgt spid="11">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1000" fill="hold"/>
                                        <p:tgtEl>
                                          <p:spTgt spid="11">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10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 calcmode="lin" valueType="num">
                                      <p:cBhvr additive="base">
                                        <p:cTn id="37" dur="1000" fill="hold"/>
                                        <p:tgtEl>
                                          <p:spTgt spid="11">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1">
                                            <p:txEl>
                                              <p:pRg st="6" end="6"/>
                                            </p:txEl>
                                          </p:spTgt>
                                        </p:tgtEl>
                                        <p:attrNameLst>
                                          <p:attrName>style.visibility</p:attrName>
                                        </p:attrNameLst>
                                      </p:cBhvr>
                                      <p:to>
                                        <p:strVal val="visible"/>
                                      </p:to>
                                    </p:set>
                                    <p:anim calcmode="lin" valueType="num">
                                      <p:cBhvr additive="base">
                                        <p:cTn id="43" dur="1000" fill="hold"/>
                                        <p:tgtEl>
                                          <p:spTgt spid="11">
                                            <p:txEl>
                                              <p:pRg st="6" end="6"/>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1">
                                            <p:txEl>
                                              <p:pRg st="7" end="7"/>
                                            </p:txEl>
                                          </p:spTgt>
                                        </p:tgtEl>
                                        <p:attrNameLst>
                                          <p:attrName>style.visibility</p:attrName>
                                        </p:attrNameLst>
                                      </p:cBhvr>
                                      <p:to>
                                        <p:strVal val="visible"/>
                                      </p:to>
                                    </p:set>
                                    <p:anim calcmode="lin" valueType="num">
                                      <p:cBhvr additive="base">
                                        <p:cTn id="49" dur="1000" fill="hold"/>
                                        <p:tgtEl>
                                          <p:spTgt spid="11">
                                            <p:txEl>
                                              <p:pRg st="7" end="7"/>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1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2000" fill="hold"/>
                                        <p:tgtEl>
                                          <p:spTgt spid="5"/>
                                        </p:tgtEl>
                                        <p:attrNameLst>
                                          <p:attrName>ppt_w</p:attrName>
                                        </p:attrNameLst>
                                      </p:cBhvr>
                                      <p:tavLst>
                                        <p:tav tm="0">
                                          <p:val>
                                            <p:fltVal val="0"/>
                                          </p:val>
                                        </p:tav>
                                        <p:tav tm="100000">
                                          <p:val>
                                            <p:strVal val="#ppt_w"/>
                                          </p:val>
                                        </p:tav>
                                      </p:tavLst>
                                    </p:anim>
                                    <p:anim calcmode="lin" valueType="num">
                                      <p:cBhvr>
                                        <p:cTn id="56" dur="2000" fill="hold"/>
                                        <p:tgtEl>
                                          <p:spTgt spid="5"/>
                                        </p:tgtEl>
                                        <p:attrNameLst>
                                          <p:attrName>ppt_h</p:attrName>
                                        </p:attrNameLst>
                                      </p:cBhvr>
                                      <p:tavLst>
                                        <p:tav tm="0">
                                          <p:val>
                                            <p:fltVal val="0"/>
                                          </p:val>
                                        </p:tav>
                                        <p:tav tm="100000">
                                          <p:val>
                                            <p:strVal val="#ppt_h"/>
                                          </p:val>
                                        </p:tav>
                                      </p:tavLst>
                                    </p:anim>
                                    <p:animEffect transition="in" filter="fade">
                                      <p:cBhvr>
                                        <p:cTn id="57" dur="20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25" presetClass="entr" presetSubtype="0" fill="hold" nodeType="clickEffect">
                                  <p:stCondLst>
                                    <p:cond delay="0"/>
                                  </p:stCondLst>
                                  <p:childTnLst>
                                    <p:set>
                                      <p:cBhvr>
                                        <p:cTn id="61" dur="1" fill="hold">
                                          <p:stCondLst>
                                            <p:cond delay="0"/>
                                          </p:stCondLst>
                                        </p:cTn>
                                        <p:tgtEl>
                                          <p:spTgt spid="6">
                                            <p:txEl>
                                              <p:pRg st="0" end="0"/>
                                            </p:txEl>
                                          </p:spTgt>
                                        </p:tgtEl>
                                        <p:attrNameLst>
                                          <p:attrName>style.visibility</p:attrName>
                                        </p:attrNameLst>
                                      </p:cBhvr>
                                      <p:to>
                                        <p:strVal val="visible"/>
                                      </p:to>
                                    </p:set>
                                    <p:anim calcmode="lin" valueType="num">
                                      <p:cBhvr>
                                        <p:cTn id="62" dur="5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65"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6">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49" presetClass="entr" presetSubtype="0" decel="100000" fill="hold" grpId="0" nodeType="click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 calcmode="lin" valueType="num">
                                      <p:cBhvr>
                                        <p:cTn id="76" dur="500" fill="hold"/>
                                        <p:tgtEl>
                                          <p:spTgt spid="7"/>
                                        </p:tgtEl>
                                        <p:attrNameLst>
                                          <p:attrName>style.rotation</p:attrName>
                                        </p:attrNameLst>
                                      </p:cBhvr>
                                      <p:tavLst>
                                        <p:tav tm="0">
                                          <p:val>
                                            <p:fltVal val="360"/>
                                          </p:val>
                                        </p:tav>
                                        <p:tav tm="100000">
                                          <p:val>
                                            <p:fltVal val="0"/>
                                          </p:val>
                                        </p:tav>
                                      </p:tavLst>
                                    </p:anim>
                                    <p:animEffect transition="in" filter="fade">
                                      <p:cBhvr>
                                        <p:cTn id="7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50000"/>
                  </a:schemeClr>
                </a:solidFill>
                <a:effectLst>
                  <a:outerShdw blurRad="38100" dist="38100" dir="2700000" algn="tl">
                    <a:srgbClr val="000000"/>
                  </a:outerShdw>
                </a:effectLst>
              </a:rPr>
              <a:t>WHAT YOU SHOULD KNOW…</a:t>
            </a:r>
            <a:endParaRPr lang="en-US" dirty="0">
              <a:solidFill>
                <a:schemeClr val="bg2">
                  <a:lumMod val="50000"/>
                </a:schemeClr>
              </a:solidFill>
            </a:endParaRPr>
          </a:p>
        </p:txBody>
      </p:sp>
      <p:sp>
        <p:nvSpPr>
          <p:cNvPr id="11" name="Content Placeholder 10"/>
          <p:cNvSpPr>
            <a:spLocks noGrp="1"/>
          </p:cNvSpPr>
          <p:nvPr>
            <p:ph idx="1"/>
          </p:nvPr>
        </p:nvSpPr>
        <p:spPr>
          <a:xfrm>
            <a:off x="228600" y="1219200"/>
            <a:ext cx="8686800" cy="5486400"/>
          </a:xfrm>
        </p:spPr>
        <p:txBody>
          <a:bodyPr>
            <a:normAutofit lnSpcReduction="10000"/>
          </a:bodyPr>
          <a:lstStyle/>
          <a:p>
            <a:pPr>
              <a:lnSpc>
                <a:spcPct val="120000"/>
              </a:lnSpc>
              <a:spcBef>
                <a:spcPts val="0"/>
              </a:spcBef>
              <a:buNone/>
            </a:pPr>
            <a:r>
              <a:rPr lang="en-US" sz="2000" b="1" dirty="0" smtClean="0">
                <a:latin typeface="Arial" pitchFamily="34" charset="0"/>
                <a:cs typeface="Arial" pitchFamily="34" charset="0"/>
              </a:rPr>
              <a:t>SECOND HAND SMOKE</a:t>
            </a:r>
          </a:p>
          <a:p>
            <a:pPr>
              <a:buClrTx/>
              <a:buFont typeface="Wingdings" pitchFamily="2" charset="2"/>
              <a:buChar char="Ø"/>
            </a:pPr>
            <a:r>
              <a:rPr lang="en-US" sz="2000" b="1" dirty="0" smtClean="0">
                <a:latin typeface="Arial" pitchFamily="34" charset="0"/>
                <a:cs typeface="Arial" pitchFamily="34" charset="0"/>
              </a:rPr>
              <a:t>Mainstream </a:t>
            </a:r>
            <a:r>
              <a:rPr lang="en-US" sz="2000" b="1" dirty="0" smtClean="0">
                <a:latin typeface="Arial" pitchFamily="34" charset="0"/>
                <a:cs typeface="Arial" pitchFamily="34" charset="0"/>
              </a:rPr>
              <a:t>smoke is smoke that is inhaled through a smoker’s mouth</a:t>
            </a:r>
          </a:p>
          <a:p>
            <a:pPr>
              <a:buClrTx/>
              <a:buFont typeface="Wingdings" pitchFamily="2" charset="2"/>
              <a:buChar char="Ø"/>
            </a:pPr>
            <a:r>
              <a:rPr lang="en-US" sz="2000" b="1" dirty="0" err="1" smtClean="0">
                <a:latin typeface="Arial" pitchFamily="34" charset="0"/>
                <a:cs typeface="Arial" pitchFamily="34" charset="0"/>
              </a:rPr>
              <a:t>Sidestream</a:t>
            </a:r>
            <a:r>
              <a:rPr lang="en-US" sz="2000" b="1" dirty="0" smtClean="0">
                <a:latin typeface="Arial" pitchFamily="34" charset="0"/>
                <a:cs typeface="Arial" pitchFamily="34" charset="0"/>
              </a:rPr>
              <a:t> smoke is smoke that drifts off at the end of </a:t>
            </a:r>
            <a:r>
              <a:rPr lang="en-US" sz="2000" b="1" dirty="0" smtClean="0">
                <a:latin typeface="Arial" pitchFamily="34" charset="0"/>
                <a:cs typeface="Arial" pitchFamily="34" charset="0"/>
              </a:rPr>
              <a:t>cigarettes</a:t>
            </a:r>
          </a:p>
          <a:p>
            <a:pPr>
              <a:buClrTx/>
              <a:buFont typeface="Wingdings" pitchFamily="2" charset="2"/>
              <a:buChar char="Ø"/>
            </a:pPr>
            <a:endParaRPr lang="en-US" sz="1100" b="1" dirty="0" smtClean="0">
              <a:latin typeface="Arial" pitchFamily="34" charset="0"/>
              <a:cs typeface="Arial" pitchFamily="34" charset="0"/>
            </a:endParaRPr>
          </a:p>
          <a:p>
            <a:pPr>
              <a:buClrTx/>
              <a:buNone/>
            </a:pPr>
            <a:r>
              <a:rPr lang="en-US" sz="2000" b="1" dirty="0" smtClean="0">
                <a:solidFill>
                  <a:schemeClr val="tx1"/>
                </a:solidFill>
                <a:latin typeface="Arial" pitchFamily="34" charset="0"/>
                <a:cs typeface="Arial" pitchFamily="34" charset="0"/>
              </a:rPr>
              <a:t>A secondhand </a:t>
            </a:r>
            <a:r>
              <a:rPr lang="en-US" sz="2000" b="1" dirty="0" smtClean="0">
                <a:solidFill>
                  <a:schemeClr val="tx1"/>
                </a:solidFill>
                <a:latin typeface="Arial" pitchFamily="34" charset="0"/>
                <a:cs typeface="Arial" pitchFamily="34" charset="0"/>
              </a:rPr>
              <a:t>smoker </a:t>
            </a:r>
            <a:r>
              <a:rPr lang="en-US" sz="2000" b="1" dirty="0" smtClean="0">
                <a:solidFill>
                  <a:schemeClr val="tx1"/>
                </a:solidFill>
                <a:latin typeface="Arial" pitchFamily="34" charset="0"/>
                <a:cs typeface="Arial" pitchFamily="34" charset="0"/>
              </a:rPr>
              <a:t>or passive smoker is one who inhales </a:t>
            </a:r>
            <a:r>
              <a:rPr lang="en-US" sz="2000" b="1" dirty="0" smtClean="0">
                <a:solidFill>
                  <a:schemeClr val="tx1"/>
                </a:solidFill>
                <a:latin typeface="Arial" pitchFamily="34" charset="0"/>
                <a:cs typeface="Arial" pitchFamily="34" charset="0"/>
              </a:rPr>
              <a:t>mainstream or </a:t>
            </a:r>
            <a:r>
              <a:rPr lang="en-US" sz="2000" b="1" dirty="0" err="1" smtClean="0">
                <a:solidFill>
                  <a:schemeClr val="tx1"/>
                </a:solidFill>
                <a:latin typeface="Arial" pitchFamily="34" charset="0"/>
                <a:cs typeface="Arial" pitchFamily="34" charset="0"/>
              </a:rPr>
              <a:t>sidestream</a:t>
            </a:r>
            <a:r>
              <a:rPr lang="en-US" sz="2000" b="1" dirty="0" smtClean="0">
                <a:solidFill>
                  <a:schemeClr val="tx1"/>
                </a:solidFill>
                <a:latin typeface="Arial" pitchFamily="34" charset="0"/>
                <a:cs typeface="Arial" pitchFamily="34" charset="0"/>
              </a:rPr>
              <a:t> smoke. </a:t>
            </a:r>
            <a:r>
              <a:rPr lang="en-US" sz="2000" b="1" dirty="0" smtClean="0">
                <a:solidFill>
                  <a:schemeClr val="tx1"/>
                </a:solidFill>
                <a:latin typeface="Arial" pitchFamily="34" charset="0"/>
                <a:cs typeface="Arial" pitchFamily="34" charset="0"/>
              </a:rPr>
              <a:t>Non-smokers who are exposed to second-hand smoke are more at risk because the particles in the exhaled smoke are smaller. They reach deeper into the lungs of the passive smokers</a:t>
            </a:r>
            <a:r>
              <a:rPr lang="en-US" sz="2000" dirty="0" smtClean="0">
                <a:solidFill>
                  <a:schemeClr val="tx1"/>
                </a:solidFill>
                <a:latin typeface="Arial" pitchFamily="34" charset="0"/>
                <a:cs typeface="Arial" pitchFamily="34" charset="0"/>
              </a:rPr>
              <a:t>.</a:t>
            </a:r>
            <a:endParaRPr lang="en-US" sz="2000" b="1" dirty="0" smtClean="0">
              <a:solidFill>
                <a:schemeClr val="tx1"/>
              </a:solidFill>
              <a:latin typeface="Arial" pitchFamily="34" charset="0"/>
              <a:cs typeface="Arial" pitchFamily="34" charset="0"/>
            </a:endParaRPr>
          </a:p>
          <a:p>
            <a:pPr algn="ctr">
              <a:buClrTx/>
              <a:buNone/>
            </a:pPr>
            <a:endParaRPr lang="en-US" sz="1100" b="1" dirty="0" smtClean="0">
              <a:solidFill>
                <a:schemeClr val="tx1"/>
              </a:solidFill>
              <a:latin typeface="Arial" pitchFamily="34" charset="0"/>
              <a:cs typeface="Arial" pitchFamily="34" charset="0"/>
            </a:endParaRPr>
          </a:p>
          <a:p>
            <a:pPr>
              <a:lnSpc>
                <a:spcPct val="80000"/>
              </a:lnSpc>
              <a:buClrTx/>
              <a:buFont typeface="Wingdings" pitchFamily="2" charset="2"/>
              <a:buChar char="Ø"/>
              <a:defRPr/>
            </a:pPr>
            <a:r>
              <a:rPr lang="en-US" sz="2000" b="1" dirty="0" smtClean="0">
                <a:solidFill>
                  <a:schemeClr val="tx1"/>
                </a:solidFill>
                <a:latin typeface="Arial" pitchFamily="34" charset="0"/>
                <a:cs typeface="Arial" pitchFamily="34" charset="0"/>
              </a:rPr>
              <a:t>Non-smokers </a:t>
            </a:r>
            <a:r>
              <a:rPr lang="en-US" sz="2000" b="1" dirty="0" smtClean="0">
                <a:solidFill>
                  <a:schemeClr val="tx1"/>
                </a:solidFill>
                <a:latin typeface="Arial" pitchFamily="34" charset="0"/>
                <a:cs typeface="Arial" pitchFamily="34" charset="0"/>
              </a:rPr>
              <a:t>who live with smokers are:</a:t>
            </a:r>
          </a:p>
          <a:p>
            <a:pPr lvl="1">
              <a:lnSpc>
                <a:spcPct val="80000"/>
              </a:lnSpc>
              <a:buClrTx/>
              <a:buSzPct val="65000"/>
              <a:buFont typeface="Wingdings" pitchFamily="2" charset="2"/>
              <a:buChar char="§"/>
              <a:defRPr/>
            </a:pPr>
            <a:r>
              <a:rPr lang="en-US" sz="2000" b="1" dirty="0" smtClean="0">
                <a:solidFill>
                  <a:schemeClr val="tx1"/>
                </a:solidFill>
                <a:latin typeface="Arial" pitchFamily="34" charset="0"/>
                <a:cs typeface="Arial" pitchFamily="34" charset="0"/>
              </a:rPr>
              <a:t>at 20-30% increased risk of developing cancer, particularly lung cancer</a:t>
            </a:r>
          </a:p>
          <a:p>
            <a:pPr lvl="1">
              <a:lnSpc>
                <a:spcPct val="80000"/>
              </a:lnSpc>
              <a:buClrTx/>
              <a:buSzPct val="65000"/>
              <a:buFont typeface="Wingdings" pitchFamily="2" charset="2"/>
              <a:buChar char="§"/>
              <a:defRPr/>
            </a:pPr>
            <a:r>
              <a:rPr lang="en-US" sz="2000" b="1" dirty="0" smtClean="0">
                <a:solidFill>
                  <a:schemeClr val="tx1"/>
                </a:solidFill>
                <a:latin typeface="Arial" pitchFamily="34" charset="0"/>
                <a:cs typeface="Arial" pitchFamily="34" charset="0"/>
              </a:rPr>
              <a:t>At 20-30% increased risk of developing heart disease</a:t>
            </a:r>
          </a:p>
          <a:p>
            <a:pPr>
              <a:buClrTx/>
              <a:buSzPct val="75000"/>
              <a:buFont typeface="Wingdings" pitchFamily="2" charset="2"/>
              <a:buChar char="Ø"/>
              <a:defRPr/>
            </a:pPr>
            <a:r>
              <a:rPr lang="en-US" sz="2000" b="1" dirty="0" smtClean="0">
                <a:solidFill>
                  <a:schemeClr val="tx1"/>
                </a:solidFill>
                <a:latin typeface="Arial" pitchFamily="34" charset="0"/>
                <a:cs typeface="Arial" pitchFamily="34" charset="0"/>
              </a:rPr>
              <a:t>Second-hand </a:t>
            </a:r>
            <a:r>
              <a:rPr lang="en-US" sz="2000" b="1" dirty="0" smtClean="0">
                <a:solidFill>
                  <a:schemeClr val="tx1"/>
                </a:solidFill>
                <a:latin typeface="Arial" pitchFamily="34" charset="0"/>
                <a:cs typeface="Arial" pitchFamily="34" charset="0"/>
              </a:rPr>
              <a:t>smoke kills 35,000 to </a:t>
            </a:r>
            <a:r>
              <a:rPr lang="en-US" sz="2000" b="1" dirty="0" smtClean="0">
                <a:solidFill>
                  <a:schemeClr val="tx1"/>
                </a:solidFill>
                <a:latin typeface="Arial" pitchFamily="34" charset="0"/>
                <a:cs typeface="Arial" pitchFamily="34" charset="0"/>
              </a:rPr>
              <a:t>65,000 </a:t>
            </a:r>
            <a:r>
              <a:rPr lang="en-US" sz="2000" b="1" dirty="0" smtClean="0">
                <a:solidFill>
                  <a:schemeClr val="tx1"/>
                </a:solidFill>
                <a:latin typeface="Arial" pitchFamily="34" charset="0"/>
                <a:cs typeface="Arial" pitchFamily="34" charset="0"/>
              </a:rPr>
              <a:t>adult non-smokers </a:t>
            </a:r>
            <a:endParaRPr lang="en-US" sz="2000" b="1" dirty="0" smtClean="0">
              <a:solidFill>
                <a:schemeClr val="tx1"/>
              </a:solidFill>
              <a:latin typeface="Arial" pitchFamily="34" charset="0"/>
              <a:cs typeface="Arial" pitchFamily="34" charset="0"/>
            </a:endParaRPr>
          </a:p>
          <a:p>
            <a:pPr>
              <a:buClrTx/>
              <a:buSzPct val="75000"/>
              <a:buNone/>
              <a:defRPr/>
            </a:pPr>
            <a:r>
              <a:rPr lang="en-US" sz="2000" b="1" dirty="0" smtClean="0">
                <a:solidFill>
                  <a:schemeClr val="tx1"/>
                </a:solidFill>
                <a:latin typeface="Arial" pitchFamily="34" charset="0"/>
                <a:cs typeface="Arial" pitchFamily="34" charset="0"/>
              </a:rPr>
              <a:t> </a:t>
            </a:r>
            <a:r>
              <a:rPr lang="en-US" sz="2000" b="1" dirty="0" smtClean="0">
                <a:solidFill>
                  <a:schemeClr val="tx1"/>
                </a:solidFill>
                <a:latin typeface="Arial" pitchFamily="34" charset="0"/>
                <a:cs typeface="Arial" pitchFamily="34" charset="0"/>
              </a:rPr>
              <a:t>     from </a:t>
            </a:r>
            <a:r>
              <a:rPr lang="en-US" sz="2000" b="1" dirty="0" smtClean="0">
                <a:solidFill>
                  <a:schemeClr val="tx1"/>
                </a:solidFill>
                <a:latin typeface="Arial" pitchFamily="34" charset="0"/>
                <a:cs typeface="Arial" pitchFamily="34" charset="0"/>
              </a:rPr>
              <a:t>heart disease </a:t>
            </a:r>
            <a:r>
              <a:rPr lang="en-US" sz="2000" b="1" dirty="0" smtClean="0">
                <a:solidFill>
                  <a:schemeClr val="tx1"/>
                </a:solidFill>
                <a:latin typeface="Arial" pitchFamily="34" charset="0"/>
                <a:cs typeface="Arial" pitchFamily="34" charset="0"/>
              </a:rPr>
              <a:t>and </a:t>
            </a:r>
            <a:r>
              <a:rPr lang="en-US" sz="2000" b="1" dirty="0" smtClean="0">
                <a:solidFill>
                  <a:schemeClr val="tx1"/>
                </a:solidFill>
                <a:latin typeface="Arial" pitchFamily="34" charset="0"/>
                <a:cs typeface="Arial" pitchFamily="34" charset="0"/>
              </a:rPr>
              <a:t>3,000 non-smokers from lung </a:t>
            </a:r>
            <a:endParaRPr lang="en-US" sz="2000" b="1" dirty="0" smtClean="0">
              <a:solidFill>
                <a:schemeClr val="tx1"/>
              </a:solidFill>
              <a:latin typeface="Arial" pitchFamily="34" charset="0"/>
              <a:cs typeface="Arial" pitchFamily="34" charset="0"/>
            </a:endParaRPr>
          </a:p>
          <a:p>
            <a:pPr>
              <a:buClrTx/>
              <a:buSzPct val="75000"/>
              <a:buNone/>
              <a:defRPr/>
            </a:pPr>
            <a:r>
              <a:rPr lang="en-US" sz="2000" b="1" dirty="0" smtClean="0">
                <a:solidFill>
                  <a:schemeClr val="tx1"/>
                </a:solidFill>
                <a:latin typeface="Arial" pitchFamily="34" charset="0"/>
                <a:cs typeface="Arial" pitchFamily="34" charset="0"/>
              </a:rPr>
              <a:t> </a:t>
            </a:r>
            <a:r>
              <a:rPr lang="en-US" sz="2000" b="1" dirty="0" smtClean="0">
                <a:solidFill>
                  <a:schemeClr val="tx1"/>
                </a:solidFill>
                <a:latin typeface="Arial" pitchFamily="34" charset="0"/>
                <a:cs typeface="Arial" pitchFamily="34" charset="0"/>
              </a:rPr>
              <a:t>     cancer every year in </a:t>
            </a:r>
            <a:r>
              <a:rPr lang="en-US" sz="2000" b="1" dirty="0" smtClean="0">
                <a:solidFill>
                  <a:schemeClr val="tx1"/>
                </a:solidFill>
                <a:latin typeface="Arial" pitchFamily="34" charset="0"/>
                <a:cs typeface="Arial" pitchFamily="34" charset="0"/>
              </a:rPr>
              <a:t>USA alone</a:t>
            </a:r>
          </a:p>
          <a:p>
            <a:pPr>
              <a:buNone/>
            </a:pPr>
            <a:endParaRPr lang="en-US" dirty="0"/>
          </a:p>
        </p:txBody>
      </p:sp>
      <p:pic>
        <p:nvPicPr>
          <p:cNvPr id="13" name="Picture 12" descr="Nosmoke"/>
          <p:cNvPicPr>
            <a:picLocks noChangeAspect="1" noChangeArrowheads="1"/>
          </p:cNvPicPr>
          <p:nvPr/>
        </p:nvPicPr>
        <p:blipFill>
          <a:blip r:embed="rId2"/>
          <a:srcRect/>
          <a:stretch>
            <a:fillRect/>
          </a:stretch>
        </p:blipFill>
        <p:spPr bwMode="auto">
          <a:xfrm>
            <a:off x="8001000" y="5715000"/>
            <a:ext cx="957263" cy="957263"/>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 calcmode="lin" valueType="num">
                                      <p:cBhvr>
                                        <p:cTn id="14" dur="10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1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 calcmode="lin" valueType="num">
                                      <p:cBhvr>
                                        <p:cTn id="21"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1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 calcmode="lin" valueType="num">
                                      <p:cBhvr>
                                        <p:cTn id="28" dur="1000" fill="hold"/>
                                        <p:tgtEl>
                                          <p:spTgt spid="11">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11">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1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anim calcmode="lin" valueType="num">
                                      <p:cBhvr>
                                        <p:cTn id="35" dur="1000" fill="hold"/>
                                        <p:tgtEl>
                                          <p:spTgt spid="11">
                                            <p:txEl>
                                              <p:pRg st="6" end="6"/>
                                            </p:txEl>
                                          </p:spTgt>
                                        </p:tgtEl>
                                        <p:attrNameLst>
                                          <p:attrName>ppt_w</p:attrName>
                                        </p:attrNameLst>
                                      </p:cBhvr>
                                      <p:tavLst>
                                        <p:tav tm="0">
                                          <p:val>
                                            <p:strVal val="#ppt_w*0.70"/>
                                          </p:val>
                                        </p:tav>
                                        <p:tav tm="100000">
                                          <p:val>
                                            <p:strVal val="#ppt_w"/>
                                          </p:val>
                                        </p:tav>
                                      </p:tavLst>
                                    </p:anim>
                                    <p:anim calcmode="lin" valueType="num">
                                      <p:cBhvr>
                                        <p:cTn id="36" dur="1000" fill="hold"/>
                                        <p:tgtEl>
                                          <p:spTgt spid="11">
                                            <p:txEl>
                                              <p:pRg st="6" end="6"/>
                                            </p:txEl>
                                          </p:spTgt>
                                        </p:tgtEl>
                                        <p:attrNameLst>
                                          <p:attrName>ppt_h</p:attrName>
                                        </p:attrNameLst>
                                      </p:cBhvr>
                                      <p:tavLst>
                                        <p:tav tm="0">
                                          <p:val>
                                            <p:strVal val="#ppt_h"/>
                                          </p:val>
                                        </p:tav>
                                        <p:tav tm="100000">
                                          <p:val>
                                            <p:strVal val="#ppt_h"/>
                                          </p:val>
                                        </p:tav>
                                      </p:tavLst>
                                    </p:anim>
                                    <p:animEffect transition="in" filter="fade">
                                      <p:cBhvr>
                                        <p:cTn id="37" dur="1000"/>
                                        <p:tgtEl>
                                          <p:spTgt spid="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 calcmode="lin" valueType="num">
                                      <p:cBhvr additive="base">
                                        <p:cTn id="42" dur="1000" fill="hold"/>
                                        <p:tgtEl>
                                          <p:spTgt spid="11">
                                            <p:txEl>
                                              <p:pRg st="7" end="7"/>
                                            </p:txEl>
                                          </p:spTgt>
                                        </p:tgtEl>
                                        <p:attrNameLst>
                                          <p:attrName>ppt_x</p:attrName>
                                        </p:attrNameLst>
                                      </p:cBhvr>
                                      <p:tavLst>
                                        <p:tav tm="0">
                                          <p:val>
                                            <p:strVal val="0-#ppt_w/2"/>
                                          </p:val>
                                        </p:tav>
                                        <p:tav tm="100000">
                                          <p:val>
                                            <p:strVal val="#ppt_x"/>
                                          </p:val>
                                        </p:tav>
                                      </p:tavLst>
                                    </p:anim>
                                    <p:anim calcmode="lin" valueType="num">
                                      <p:cBhvr additive="base">
                                        <p:cTn id="43" dur="1000" fill="hold"/>
                                        <p:tgtEl>
                                          <p:spTgt spid="1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11">
                                            <p:txEl>
                                              <p:pRg st="8" end="8"/>
                                            </p:txEl>
                                          </p:spTgt>
                                        </p:tgtEl>
                                        <p:attrNameLst>
                                          <p:attrName>style.visibility</p:attrName>
                                        </p:attrNameLst>
                                      </p:cBhvr>
                                      <p:to>
                                        <p:strVal val="visible"/>
                                      </p:to>
                                    </p:set>
                                    <p:anim calcmode="lin" valueType="num">
                                      <p:cBhvr additive="base">
                                        <p:cTn id="48" dur="1000" fill="hold"/>
                                        <p:tgtEl>
                                          <p:spTgt spid="11">
                                            <p:txEl>
                                              <p:pRg st="8" end="8"/>
                                            </p:txEl>
                                          </p:spTgt>
                                        </p:tgtEl>
                                        <p:attrNameLst>
                                          <p:attrName>ppt_x</p:attrName>
                                        </p:attrNameLst>
                                      </p:cBhvr>
                                      <p:tavLst>
                                        <p:tav tm="0">
                                          <p:val>
                                            <p:strVal val="0-#ppt_w/2"/>
                                          </p:val>
                                        </p:tav>
                                        <p:tav tm="100000">
                                          <p:val>
                                            <p:strVal val="#ppt_x"/>
                                          </p:val>
                                        </p:tav>
                                      </p:tavLst>
                                    </p:anim>
                                    <p:anim calcmode="lin" valueType="num">
                                      <p:cBhvr additive="base">
                                        <p:cTn id="49" dur="1000" fill="hold"/>
                                        <p:tgtEl>
                                          <p:spTgt spid="1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nodeType="clickEffect">
                                  <p:stCondLst>
                                    <p:cond delay="0"/>
                                  </p:stCondLst>
                                  <p:childTnLst>
                                    <p:set>
                                      <p:cBhvr>
                                        <p:cTn id="53" dur="1" fill="hold">
                                          <p:stCondLst>
                                            <p:cond delay="0"/>
                                          </p:stCondLst>
                                        </p:cTn>
                                        <p:tgtEl>
                                          <p:spTgt spid="11">
                                            <p:txEl>
                                              <p:pRg st="9" end="9"/>
                                            </p:txEl>
                                          </p:spTgt>
                                        </p:tgtEl>
                                        <p:attrNameLst>
                                          <p:attrName>style.visibility</p:attrName>
                                        </p:attrNameLst>
                                      </p:cBhvr>
                                      <p:to>
                                        <p:strVal val="visible"/>
                                      </p:to>
                                    </p:set>
                                    <p:anim calcmode="lin" valueType="num">
                                      <p:cBhvr>
                                        <p:cTn id="54" dur="1000" fill="hold"/>
                                        <p:tgtEl>
                                          <p:spTgt spid="11">
                                            <p:txEl>
                                              <p:pRg st="9" end="9"/>
                                            </p:txEl>
                                          </p:spTgt>
                                        </p:tgtEl>
                                        <p:attrNameLst>
                                          <p:attrName>ppt_w</p:attrName>
                                        </p:attrNameLst>
                                      </p:cBhvr>
                                      <p:tavLst>
                                        <p:tav tm="0">
                                          <p:val>
                                            <p:strVal val="#ppt_w*0.70"/>
                                          </p:val>
                                        </p:tav>
                                        <p:tav tm="100000">
                                          <p:val>
                                            <p:strVal val="#ppt_w"/>
                                          </p:val>
                                        </p:tav>
                                      </p:tavLst>
                                    </p:anim>
                                    <p:anim calcmode="lin" valueType="num">
                                      <p:cBhvr>
                                        <p:cTn id="55" dur="1000" fill="hold"/>
                                        <p:tgtEl>
                                          <p:spTgt spid="11">
                                            <p:txEl>
                                              <p:pRg st="9" end="9"/>
                                            </p:txEl>
                                          </p:spTgt>
                                        </p:tgtEl>
                                        <p:attrNameLst>
                                          <p:attrName>ppt_h</p:attrName>
                                        </p:attrNameLst>
                                      </p:cBhvr>
                                      <p:tavLst>
                                        <p:tav tm="0">
                                          <p:val>
                                            <p:strVal val="#ppt_h"/>
                                          </p:val>
                                        </p:tav>
                                        <p:tav tm="100000">
                                          <p:val>
                                            <p:strVal val="#ppt_h"/>
                                          </p:val>
                                        </p:tav>
                                      </p:tavLst>
                                    </p:anim>
                                    <p:animEffect transition="in" filter="fade">
                                      <p:cBhvr>
                                        <p:cTn id="56" dur="1000"/>
                                        <p:tgtEl>
                                          <p:spTgt spid="11">
                                            <p:txEl>
                                              <p:pRg st="9" end="9"/>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nodeType="clickEffect">
                                  <p:stCondLst>
                                    <p:cond delay="0"/>
                                  </p:stCondLst>
                                  <p:childTnLst>
                                    <p:set>
                                      <p:cBhvr>
                                        <p:cTn id="60" dur="1" fill="hold">
                                          <p:stCondLst>
                                            <p:cond delay="0"/>
                                          </p:stCondLst>
                                        </p:cTn>
                                        <p:tgtEl>
                                          <p:spTgt spid="11">
                                            <p:txEl>
                                              <p:pRg st="10" end="10"/>
                                            </p:txEl>
                                          </p:spTgt>
                                        </p:tgtEl>
                                        <p:attrNameLst>
                                          <p:attrName>style.visibility</p:attrName>
                                        </p:attrNameLst>
                                      </p:cBhvr>
                                      <p:to>
                                        <p:strVal val="visible"/>
                                      </p:to>
                                    </p:set>
                                    <p:anim calcmode="lin" valueType="num">
                                      <p:cBhvr>
                                        <p:cTn id="61" dur="1000" fill="hold"/>
                                        <p:tgtEl>
                                          <p:spTgt spid="11">
                                            <p:txEl>
                                              <p:pRg st="10" end="10"/>
                                            </p:txEl>
                                          </p:spTgt>
                                        </p:tgtEl>
                                        <p:attrNameLst>
                                          <p:attrName>ppt_w</p:attrName>
                                        </p:attrNameLst>
                                      </p:cBhvr>
                                      <p:tavLst>
                                        <p:tav tm="0">
                                          <p:val>
                                            <p:strVal val="#ppt_w*0.70"/>
                                          </p:val>
                                        </p:tav>
                                        <p:tav tm="100000">
                                          <p:val>
                                            <p:strVal val="#ppt_w"/>
                                          </p:val>
                                        </p:tav>
                                      </p:tavLst>
                                    </p:anim>
                                    <p:anim calcmode="lin" valueType="num">
                                      <p:cBhvr>
                                        <p:cTn id="62" dur="1000" fill="hold"/>
                                        <p:tgtEl>
                                          <p:spTgt spid="11">
                                            <p:txEl>
                                              <p:pRg st="10" end="10"/>
                                            </p:txEl>
                                          </p:spTgt>
                                        </p:tgtEl>
                                        <p:attrNameLst>
                                          <p:attrName>ppt_h</p:attrName>
                                        </p:attrNameLst>
                                      </p:cBhvr>
                                      <p:tavLst>
                                        <p:tav tm="0">
                                          <p:val>
                                            <p:strVal val="#ppt_h"/>
                                          </p:val>
                                        </p:tav>
                                        <p:tav tm="100000">
                                          <p:val>
                                            <p:strVal val="#ppt_h"/>
                                          </p:val>
                                        </p:tav>
                                      </p:tavLst>
                                    </p:anim>
                                    <p:animEffect transition="in" filter="fade">
                                      <p:cBhvr>
                                        <p:cTn id="63" dur="1000"/>
                                        <p:tgtEl>
                                          <p:spTgt spid="11">
                                            <p:txEl>
                                              <p:pRg st="10" end="1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5" presetClass="entr" presetSubtype="0" fill="hold" nodeType="clickEffect">
                                  <p:stCondLst>
                                    <p:cond delay="0"/>
                                  </p:stCondLst>
                                  <p:childTnLst>
                                    <p:set>
                                      <p:cBhvr>
                                        <p:cTn id="67" dur="1" fill="hold">
                                          <p:stCondLst>
                                            <p:cond delay="0"/>
                                          </p:stCondLst>
                                        </p:cTn>
                                        <p:tgtEl>
                                          <p:spTgt spid="11">
                                            <p:txEl>
                                              <p:pRg st="11" end="11"/>
                                            </p:txEl>
                                          </p:spTgt>
                                        </p:tgtEl>
                                        <p:attrNameLst>
                                          <p:attrName>style.visibility</p:attrName>
                                        </p:attrNameLst>
                                      </p:cBhvr>
                                      <p:to>
                                        <p:strVal val="visible"/>
                                      </p:to>
                                    </p:set>
                                    <p:anim calcmode="lin" valueType="num">
                                      <p:cBhvr>
                                        <p:cTn id="68" dur="1000" fill="hold"/>
                                        <p:tgtEl>
                                          <p:spTgt spid="11">
                                            <p:txEl>
                                              <p:pRg st="11" end="11"/>
                                            </p:txEl>
                                          </p:spTgt>
                                        </p:tgtEl>
                                        <p:attrNameLst>
                                          <p:attrName>ppt_w</p:attrName>
                                        </p:attrNameLst>
                                      </p:cBhvr>
                                      <p:tavLst>
                                        <p:tav tm="0">
                                          <p:val>
                                            <p:strVal val="#ppt_w*0.70"/>
                                          </p:val>
                                        </p:tav>
                                        <p:tav tm="100000">
                                          <p:val>
                                            <p:strVal val="#ppt_w"/>
                                          </p:val>
                                        </p:tav>
                                      </p:tavLst>
                                    </p:anim>
                                    <p:anim calcmode="lin" valueType="num">
                                      <p:cBhvr>
                                        <p:cTn id="69" dur="1000" fill="hold"/>
                                        <p:tgtEl>
                                          <p:spTgt spid="11">
                                            <p:txEl>
                                              <p:pRg st="11" end="11"/>
                                            </p:txEl>
                                          </p:spTgt>
                                        </p:tgtEl>
                                        <p:attrNameLst>
                                          <p:attrName>ppt_h</p:attrName>
                                        </p:attrNameLst>
                                      </p:cBhvr>
                                      <p:tavLst>
                                        <p:tav tm="0">
                                          <p:val>
                                            <p:strVal val="#ppt_h"/>
                                          </p:val>
                                        </p:tav>
                                        <p:tav tm="100000">
                                          <p:val>
                                            <p:strVal val="#ppt_h"/>
                                          </p:val>
                                        </p:tav>
                                      </p:tavLst>
                                    </p:anim>
                                    <p:animEffect transition="in" filter="fade">
                                      <p:cBhvr>
                                        <p:cTn id="70" dur="1000"/>
                                        <p:tgtEl>
                                          <p:spTgt spid="1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50000"/>
                  </a:schemeClr>
                </a:solidFill>
                <a:effectLst>
                  <a:outerShdw blurRad="38100" dist="38100" dir="2700000" algn="tl">
                    <a:srgbClr val="000000"/>
                  </a:outerShdw>
                </a:effectLst>
              </a:rPr>
              <a:t>WHAT YOU SHOULD KNOW…</a:t>
            </a:r>
            <a:endParaRPr lang="en-US" dirty="0">
              <a:solidFill>
                <a:schemeClr val="bg2">
                  <a:lumMod val="50000"/>
                </a:schemeClr>
              </a:solidFill>
            </a:endParaRPr>
          </a:p>
        </p:txBody>
      </p:sp>
      <p:sp>
        <p:nvSpPr>
          <p:cNvPr id="11" name="Content Placeholder 10"/>
          <p:cNvSpPr>
            <a:spLocks noGrp="1"/>
          </p:cNvSpPr>
          <p:nvPr>
            <p:ph idx="1"/>
          </p:nvPr>
        </p:nvSpPr>
        <p:spPr>
          <a:xfrm>
            <a:off x="228600" y="1219200"/>
            <a:ext cx="8686800" cy="5334000"/>
          </a:xfrm>
        </p:spPr>
        <p:txBody>
          <a:bodyPr>
            <a:normAutofit fontScale="92500" lnSpcReduction="10000"/>
          </a:bodyPr>
          <a:lstStyle/>
          <a:p>
            <a:pPr>
              <a:lnSpc>
                <a:spcPct val="90000"/>
              </a:lnSpc>
              <a:buClrTx/>
              <a:buFont typeface="Wingdings" pitchFamily="2" charset="2"/>
              <a:buChar char="Ø"/>
              <a:defRPr/>
            </a:pPr>
            <a:r>
              <a:rPr lang="en-US" sz="2200" b="1" dirty="0" smtClean="0">
                <a:solidFill>
                  <a:schemeClr val="tx1"/>
                </a:solidFill>
                <a:latin typeface="Arial" pitchFamily="34" charset="0"/>
                <a:cs typeface="Arial" pitchFamily="34" charset="0"/>
              </a:rPr>
              <a:t>In children, passive smoking is known to cause fetal growth impairment, cot death (SIDS), asthma, bronchitis, pneumonia and middle ear </a:t>
            </a:r>
            <a:r>
              <a:rPr lang="en-US" sz="2200" b="1" dirty="0" smtClean="0">
                <a:solidFill>
                  <a:schemeClr val="tx1"/>
                </a:solidFill>
                <a:latin typeface="Arial" pitchFamily="34" charset="0"/>
                <a:cs typeface="Arial" pitchFamily="34" charset="0"/>
              </a:rPr>
              <a:t>disease</a:t>
            </a:r>
          </a:p>
          <a:p>
            <a:pPr>
              <a:lnSpc>
                <a:spcPct val="90000"/>
              </a:lnSpc>
              <a:buClrTx/>
              <a:buNone/>
              <a:defRPr/>
            </a:pPr>
            <a:endParaRPr lang="en-US" sz="1500" b="1" dirty="0" smtClean="0">
              <a:solidFill>
                <a:schemeClr val="tx1"/>
              </a:solidFill>
              <a:latin typeface="Arial" pitchFamily="34" charset="0"/>
              <a:cs typeface="Arial" pitchFamily="34" charset="0"/>
            </a:endParaRPr>
          </a:p>
          <a:p>
            <a:pPr>
              <a:lnSpc>
                <a:spcPct val="90000"/>
              </a:lnSpc>
              <a:buClrTx/>
              <a:buFont typeface="Wingdings" pitchFamily="2" charset="2"/>
              <a:buChar char="Ø"/>
              <a:defRPr/>
            </a:pPr>
            <a:r>
              <a:rPr lang="en-US" sz="2200" b="1" dirty="0" smtClean="0">
                <a:solidFill>
                  <a:schemeClr val="tx1"/>
                </a:solidFill>
                <a:latin typeface="Arial" pitchFamily="34" charset="0"/>
                <a:cs typeface="Arial" pitchFamily="34" charset="0"/>
              </a:rPr>
              <a:t>Children’s exposure to tobacco smoke is responsible for up to 13% of asthma cases, 13% of ear infections and 20% of all lung infections in children under </a:t>
            </a:r>
            <a:r>
              <a:rPr lang="en-US" sz="2200" b="1" dirty="0" smtClean="0">
                <a:solidFill>
                  <a:schemeClr val="tx1"/>
                </a:solidFill>
                <a:latin typeface="Arial" pitchFamily="34" charset="0"/>
                <a:cs typeface="Arial" pitchFamily="34" charset="0"/>
              </a:rPr>
              <a:t>5.</a:t>
            </a:r>
          </a:p>
          <a:p>
            <a:pPr>
              <a:lnSpc>
                <a:spcPct val="90000"/>
              </a:lnSpc>
              <a:buClrTx/>
              <a:buNone/>
              <a:defRPr/>
            </a:pPr>
            <a:endParaRPr lang="en-US" sz="1300" b="1" dirty="0" smtClean="0">
              <a:solidFill>
                <a:schemeClr val="tx1"/>
              </a:solidFill>
              <a:latin typeface="Arial" pitchFamily="34" charset="0"/>
              <a:cs typeface="Arial" pitchFamily="34" charset="0"/>
            </a:endParaRPr>
          </a:p>
          <a:p>
            <a:pPr>
              <a:buClrTx/>
              <a:buFont typeface="Wingdings" pitchFamily="2" charset="2"/>
              <a:buChar char="Ø"/>
            </a:pPr>
            <a:r>
              <a:rPr lang="en-US" sz="2200" b="1" dirty="0" smtClean="0">
                <a:solidFill>
                  <a:schemeClr val="tx1"/>
                </a:solidFill>
                <a:latin typeface="Arial" pitchFamily="34" charset="0"/>
                <a:cs typeface="Arial" pitchFamily="34" charset="0"/>
              </a:rPr>
              <a:t>Smoking </a:t>
            </a:r>
            <a:r>
              <a:rPr lang="en-US" sz="2200" b="1" dirty="0" smtClean="0">
                <a:solidFill>
                  <a:schemeClr val="tx1"/>
                </a:solidFill>
                <a:latin typeface="Arial" pitchFamily="34" charset="0"/>
                <a:cs typeface="Arial" pitchFamily="34" charset="0"/>
              </a:rPr>
              <a:t>can cause the following problems in women:</a:t>
            </a:r>
          </a:p>
          <a:p>
            <a:pPr lvl="1">
              <a:buClrTx/>
              <a:buFont typeface="Wingdings" pitchFamily="2" charset="2"/>
              <a:buChar char="§"/>
            </a:pPr>
            <a:r>
              <a:rPr lang="en-US" sz="2200" b="1" dirty="0" smtClean="0">
                <a:solidFill>
                  <a:schemeClr val="tx1"/>
                </a:solidFill>
                <a:latin typeface="Arial" pitchFamily="34" charset="0"/>
                <a:cs typeface="Arial" pitchFamily="34" charset="0"/>
              </a:rPr>
              <a:t>Reproductive disturbances (such as, infertility) </a:t>
            </a:r>
          </a:p>
          <a:p>
            <a:pPr lvl="1">
              <a:buClrTx/>
              <a:buFont typeface="Wingdings" pitchFamily="2" charset="2"/>
              <a:buChar char="§"/>
            </a:pPr>
            <a:r>
              <a:rPr lang="en-US" sz="2200" b="1" dirty="0" smtClean="0">
                <a:solidFill>
                  <a:schemeClr val="tx1"/>
                </a:solidFill>
                <a:latin typeface="Arial" pitchFamily="34" charset="0"/>
                <a:cs typeface="Arial" pitchFamily="34" charset="0"/>
              </a:rPr>
              <a:t>Problems during pregnancy include:</a:t>
            </a:r>
          </a:p>
          <a:p>
            <a:pPr lvl="4">
              <a:buClrTx/>
              <a:buNone/>
            </a:pPr>
            <a:r>
              <a:rPr lang="en-US" sz="2200" b="1" dirty="0" smtClean="0">
                <a:solidFill>
                  <a:schemeClr val="tx1"/>
                </a:solidFill>
                <a:latin typeface="Arial" pitchFamily="34" charset="0"/>
                <a:cs typeface="Arial" pitchFamily="34" charset="0"/>
              </a:rPr>
              <a:t>a.   Fetal abnormalities and even death </a:t>
            </a:r>
          </a:p>
          <a:p>
            <a:pPr lvl="4">
              <a:buClrTx/>
              <a:buNone/>
            </a:pPr>
            <a:r>
              <a:rPr lang="en-US" sz="2200" b="1" dirty="0" smtClean="0">
                <a:solidFill>
                  <a:schemeClr val="tx1"/>
                </a:solidFill>
                <a:latin typeface="Arial" pitchFamily="34" charset="0"/>
                <a:cs typeface="Arial" pitchFamily="34" charset="0"/>
              </a:rPr>
              <a:t>b.   Low-birth weight </a:t>
            </a:r>
            <a:r>
              <a:rPr lang="en-US" sz="2200" b="1" dirty="0" smtClean="0">
                <a:solidFill>
                  <a:schemeClr val="tx1"/>
                </a:solidFill>
                <a:latin typeface="Arial" pitchFamily="34" charset="0"/>
                <a:cs typeface="Arial" pitchFamily="34" charset="0"/>
              </a:rPr>
              <a:t>infants</a:t>
            </a:r>
            <a:endParaRPr lang="en-US" sz="2200" b="1" dirty="0" smtClean="0">
              <a:solidFill>
                <a:schemeClr val="tx1"/>
              </a:solidFill>
              <a:latin typeface="Arial" pitchFamily="34" charset="0"/>
              <a:cs typeface="Arial" pitchFamily="34" charset="0"/>
            </a:endParaRPr>
          </a:p>
          <a:p>
            <a:pPr lvl="1">
              <a:buClrTx/>
              <a:buFont typeface="Wingdings" pitchFamily="2" charset="2"/>
              <a:buChar char="Ø"/>
              <a:defRPr/>
            </a:pPr>
            <a:r>
              <a:rPr lang="en-US" sz="2200" b="1" dirty="0" smtClean="0">
                <a:solidFill>
                  <a:schemeClr val="tx1"/>
                </a:solidFill>
                <a:latin typeface="Arial" pitchFamily="34" charset="0"/>
                <a:cs typeface="Arial" pitchFamily="34" charset="0"/>
              </a:rPr>
              <a:t>Increase </a:t>
            </a:r>
            <a:r>
              <a:rPr lang="en-US" sz="2200" b="1" dirty="0" smtClean="0">
                <a:solidFill>
                  <a:schemeClr val="tx1"/>
                </a:solidFill>
                <a:latin typeface="Arial" pitchFamily="34" charset="0"/>
                <a:cs typeface="Arial" pitchFamily="34" charset="0"/>
              </a:rPr>
              <a:t>risk of Ischemic heart disease</a:t>
            </a:r>
          </a:p>
          <a:p>
            <a:pPr lvl="1">
              <a:buClrTx/>
              <a:buFont typeface="Wingdings" pitchFamily="2" charset="2"/>
              <a:buChar char="Ø"/>
              <a:defRPr/>
            </a:pPr>
            <a:r>
              <a:rPr lang="en-US" sz="2200" b="1" dirty="0" smtClean="0">
                <a:solidFill>
                  <a:schemeClr val="tx1"/>
                </a:solidFill>
                <a:latin typeface="Arial" pitchFamily="34" charset="0"/>
                <a:cs typeface="Arial" pitchFamily="34" charset="0"/>
              </a:rPr>
              <a:t>Increase </a:t>
            </a:r>
            <a:r>
              <a:rPr lang="en-US" sz="2200" b="1" dirty="0" smtClean="0">
                <a:solidFill>
                  <a:schemeClr val="tx1"/>
                </a:solidFill>
                <a:latin typeface="Arial" pitchFamily="34" charset="0"/>
                <a:cs typeface="Arial" pitchFamily="34" charset="0"/>
              </a:rPr>
              <a:t>risk of Lung CA</a:t>
            </a:r>
          </a:p>
          <a:p>
            <a:pPr lvl="1">
              <a:buClrTx/>
              <a:buFont typeface="Wingdings" pitchFamily="2" charset="2"/>
              <a:buChar char="Ø"/>
              <a:defRPr/>
            </a:pPr>
            <a:r>
              <a:rPr lang="en-US" sz="2200" b="1" dirty="0" smtClean="0">
                <a:solidFill>
                  <a:schemeClr val="tx1"/>
                </a:solidFill>
                <a:latin typeface="Arial" pitchFamily="34" charset="0"/>
                <a:cs typeface="Arial" pitchFamily="34" charset="0"/>
              </a:rPr>
              <a:t>Increase </a:t>
            </a:r>
            <a:r>
              <a:rPr lang="en-US" sz="2200" b="1" dirty="0" smtClean="0">
                <a:solidFill>
                  <a:schemeClr val="tx1"/>
                </a:solidFill>
                <a:latin typeface="Arial" pitchFamily="34" charset="0"/>
                <a:cs typeface="Arial" pitchFamily="34" charset="0"/>
              </a:rPr>
              <a:t>risk of CA’s of the Pancreas, Bladder and Larynx</a:t>
            </a:r>
          </a:p>
          <a:p>
            <a:pPr lvl="1">
              <a:buClrTx/>
              <a:buFont typeface="Wingdings" pitchFamily="2" charset="2"/>
              <a:buChar char="Ø"/>
              <a:defRPr/>
            </a:pPr>
            <a:r>
              <a:rPr lang="en-US" sz="2200" b="1" dirty="0" smtClean="0">
                <a:solidFill>
                  <a:schemeClr val="tx1"/>
                </a:solidFill>
                <a:latin typeface="Arial" pitchFamily="34" charset="0"/>
                <a:cs typeface="Arial" pitchFamily="34" charset="0"/>
              </a:rPr>
              <a:t>Increase. </a:t>
            </a:r>
            <a:r>
              <a:rPr lang="en-US" sz="2200" b="1" dirty="0" smtClean="0">
                <a:solidFill>
                  <a:schemeClr val="tx1"/>
                </a:solidFill>
                <a:latin typeface="Arial" pitchFamily="34" charset="0"/>
                <a:cs typeface="Arial" pitchFamily="34" charset="0"/>
              </a:rPr>
              <a:t>risk of chronic bronchitis and emphysema</a:t>
            </a:r>
          </a:p>
          <a:p>
            <a:pPr>
              <a:lnSpc>
                <a:spcPct val="90000"/>
              </a:lnSpc>
              <a:buFont typeface="Wingdings" pitchFamily="2" charset="2"/>
              <a:buChar char="Ø"/>
              <a:defRPr/>
            </a:pPr>
            <a:endParaRPr lang="en-US" sz="2000" b="1" dirty="0" smtClean="0">
              <a:solidFill>
                <a:schemeClr val="tx1"/>
              </a:solidFill>
              <a:latin typeface="Arial" pitchFamily="34" charset="0"/>
              <a:cs typeface="Arial" pitchFamily="34" charset="0"/>
            </a:endParaRPr>
          </a:p>
          <a:p>
            <a:pPr>
              <a:buNone/>
            </a:pPr>
            <a:endParaRPr lang="en-US" dirty="0"/>
          </a:p>
        </p:txBody>
      </p:sp>
      <p:pic>
        <p:nvPicPr>
          <p:cNvPr id="13" name="Picture 12" descr="Nosmoke"/>
          <p:cNvPicPr>
            <a:picLocks noChangeAspect="1" noChangeArrowheads="1"/>
          </p:cNvPicPr>
          <p:nvPr/>
        </p:nvPicPr>
        <p:blipFill>
          <a:blip r:embed="rId2"/>
          <a:srcRect/>
          <a:stretch>
            <a:fillRect/>
          </a:stretch>
        </p:blipFill>
        <p:spPr bwMode="auto">
          <a:xfrm>
            <a:off x="8001000" y="5715000"/>
            <a:ext cx="957263" cy="957263"/>
          </a:xfrm>
          <a:prstGeom prst="rect">
            <a:avLst/>
          </a:prstGeom>
          <a:noFill/>
          <a:ln w="9525">
            <a:noFill/>
            <a:miter lim="800000"/>
            <a:headEnd/>
            <a:tailEnd/>
          </a:ln>
        </p:spPr>
      </p:pic>
      <p:pic>
        <p:nvPicPr>
          <p:cNvPr id="9218" name="Picture 2"/>
          <p:cNvPicPr>
            <a:picLocks noChangeAspect="1" noChangeArrowheads="1"/>
          </p:cNvPicPr>
          <p:nvPr/>
        </p:nvPicPr>
        <p:blipFill>
          <a:blip r:embed="rId3"/>
          <a:srcRect/>
          <a:stretch>
            <a:fillRect/>
          </a:stretch>
        </p:blipFill>
        <p:spPr bwMode="auto">
          <a:xfrm>
            <a:off x="7239000" y="3124200"/>
            <a:ext cx="1743076" cy="2133600"/>
          </a:xfrm>
          <a:prstGeom prst="rect">
            <a:avLst/>
          </a:prstGeom>
          <a:noFill/>
          <a:ln w="9525">
            <a:noFill/>
            <a:miter lim="800000"/>
            <a:headEnd/>
            <a:tailEnd/>
          </a:ln>
          <a:effectLst/>
        </p:spPr>
      </p:pic>
      <p:pic>
        <p:nvPicPr>
          <p:cNvPr id="9220" name="Picture 4"/>
          <p:cNvPicPr>
            <a:picLocks noChangeAspect="1" noChangeArrowheads="1"/>
          </p:cNvPicPr>
          <p:nvPr/>
        </p:nvPicPr>
        <p:blipFill>
          <a:blip r:embed="rId4"/>
          <a:srcRect/>
          <a:stretch>
            <a:fillRect/>
          </a:stretch>
        </p:blipFill>
        <p:spPr bwMode="auto">
          <a:xfrm>
            <a:off x="609600" y="3733800"/>
            <a:ext cx="1743075" cy="2619375"/>
          </a:xfrm>
          <a:prstGeom prst="rect">
            <a:avLst/>
          </a:prstGeom>
          <a:noFill/>
          <a:ln w="9525">
            <a:noFill/>
            <a:miter lim="800000"/>
            <a:headEnd/>
            <a:tailEnd/>
          </a:ln>
          <a:effectLst/>
        </p:spPr>
      </p:pic>
      <p:pic>
        <p:nvPicPr>
          <p:cNvPr id="9221" name="Picture 5"/>
          <p:cNvPicPr>
            <a:picLocks noChangeAspect="1" noChangeArrowheads="1"/>
          </p:cNvPicPr>
          <p:nvPr/>
        </p:nvPicPr>
        <p:blipFill>
          <a:blip r:embed="rId5"/>
          <a:srcRect/>
          <a:stretch>
            <a:fillRect/>
          </a:stretch>
        </p:blipFill>
        <p:spPr bwMode="auto">
          <a:xfrm>
            <a:off x="2514600" y="4419600"/>
            <a:ext cx="3028950" cy="1514475"/>
          </a:xfrm>
          <a:prstGeom prst="rect">
            <a:avLst/>
          </a:prstGeom>
          <a:noFill/>
          <a:ln w="9525">
            <a:noFill/>
            <a:miter lim="800000"/>
            <a:headEnd/>
            <a:tailEnd/>
          </a:ln>
          <a:effectLst/>
        </p:spPr>
      </p:pic>
      <p:pic>
        <p:nvPicPr>
          <p:cNvPr id="9222" name="Picture 6"/>
          <p:cNvPicPr>
            <a:picLocks noChangeAspect="1" noChangeArrowheads="1"/>
          </p:cNvPicPr>
          <p:nvPr/>
        </p:nvPicPr>
        <p:blipFill>
          <a:blip r:embed="rId6"/>
          <a:srcRect/>
          <a:stretch>
            <a:fillRect/>
          </a:stretch>
        </p:blipFill>
        <p:spPr bwMode="auto">
          <a:xfrm>
            <a:off x="2819400" y="1066800"/>
            <a:ext cx="3657600" cy="5397431"/>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 calcmode="lin" valueType="num">
                                      <p:cBhvr>
                                        <p:cTn id="14" dur="1000" fill="hold"/>
                                        <p:tgtEl>
                                          <p:spTgt spid="11">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 calcmode="lin" valueType="num">
                                      <p:cBhvr>
                                        <p:cTn id="21" dur="1000" fill="hold"/>
                                        <p:tgtEl>
                                          <p:spTgt spid="11">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11">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1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9218"/>
                                        </p:tgtEl>
                                        <p:attrNameLst>
                                          <p:attrName>style.visibility</p:attrName>
                                        </p:attrNameLst>
                                      </p:cBhvr>
                                      <p:to>
                                        <p:strVal val="visible"/>
                                      </p:to>
                                    </p:set>
                                    <p:anim calcmode="lin" valueType="num">
                                      <p:cBhvr>
                                        <p:cTn id="28" dur="1000" fill="hold"/>
                                        <p:tgtEl>
                                          <p:spTgt spid="9218"/>
                                        </p:tgtEl>
                                        <p:attrNameLst>
                                          <p:attrName>ppt_w</p:attrName>
                                        </p:attrNameLst>
                                      </p:cBhvr>
                                      <p:tavLst>
                                        <p:tav tm="0">
                                          <p:val>
                                            <p:fltVal val="0"/>
                                          </p:val>
                                        </p:tav>
                                        <p:tav tm="100000">
                                          <p:val>
                                            <p:strVal val="#ppt_w"/>
                                          </p:val>
                                        </p:tav>
                                      </p:tavLst>
                                    </p:anim>
                                    <p:anim calcmode="lin" valueType="num">
                                      <p:cBhvr>
                                        <p:cTn id="29" dur="1000" fill="hold"/>
                                        <p:tgtEl>
                                          <p:spTgt spid="9218"/>
                                        </p:tgtEl>
                                        <p:attrNameLst>
                                          <p:attrName>ppt_h</p:attrName>
                                        </p:attrNameLst>
                                      </p:cBhvr>
                                      <p:tavLst>
                                        <p:tav tm="0">
                                          <p:val>
                                            <p:fltVal val="0"/>
                                          </p:val>
                                        </p:tav>
                                        <p:tav tm="100000">
                                          <p:val>
                                            <p:strVal val="#ppt_h"/>
                                          </p:val>
                                        </p:tav>
                                      </p:tavLst>
                                    </p:anim>
                                    <p:animEffect transition="in" filter="fade">
                                      <p:cBhvr>
                                        <p:cTn id="30" dur="1000"/>
                                        <p:tgtEl>
                                          <p:spTgt spid="9218"/>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1">
                                            <p:txEl>
                                              <p:pRg st="5" end="5"/>
                                            </p:txEl>
                                          </p:spTgt>
                                        </p:tgtEl>
                                        <p:attrNameLst>
                                          <p:attrName>style.visibility</p:attrName>
                                        </p:attrNameLst>
                                      </p:cBhvr>
                                      <p:to>
                                        <p:strVal val="visible"/>
                                      </p:to>
                                    </p:set>
                                    <p:anim calcmode="lin" valueType="num">
                                      <p:cBhvr additive="base">
                                        <p:cTn id="35" dur="1000" fill="hold"/>
                                        <p:tgtEl>
                                          <p:spTgt spid="11">
                                            <p:txEl>
                                              <p:pRg st="5" end="5"/>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11">
                                            <p:txEl>
                                              <p:pRg st="6" end="6"/>
                                            </p:txEl>
                                          </p:spTgt>
                                        </p:tgtEl>
                                        <p:attrNameLst>
                                          <p:attrName>style.visibility</p:attrName>
                                        </p:attrNameLst>
                                      </p:cBhvr>
                                      <p:to>
                                        <p:strVal val="visible"/>
                                      </p:to>
                                    </p:set>
                                    <p:anim calcmode="lin" valueType="num">
                                      <p:cBhvr additive="base">
                                        <p:cTn id="41" dur="1000" fill="hold"/>
                                        <p:tgtEl>
                                          <p:spTgt spid="11">
                                            <p:txEl>
                                              <p:pRg st="6" end="6"/>
                                            </p:txEl>
                                          </p:spTgt>
                                        </p:tgtEl>
                                        <p:attrNameLst>
                                          <p:attrName>ppt_x</p:attrName>
                                        </p:attrNameLst>
                                      </p:cBhvr>
                                      <p:tavLst>
                                        <p:tav tm="0">
                                          <p:val>
                                            <p:strVal val="0-#ppt_w/2"/>
                                          </p:val>
                                        </p:tav>
                                        <p:tav tm="100000">
                                          <p:val>
                                            <p:strVal val="#ppt_x"/>
                                          </p:val>
                                        </p:tav>
                                      </p:tavLst>
                                    </p:anim>
                                    <p:anim calcmode="lin" valueType="num">
                                      <p:cBhvr additive="base">
                                        <p:cTn id="42" dur="1000" fill="hold"/>
                                        <p:tgtEl>
                                          <p:spTgt spid="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1" presetClass="entr" presetSubtype="0" fill="hold" nodeType="clickEffect">
                                  <p:stCondLst>
                                    <p:cond delay="0"/>
                                  </p:stCondLst>
                                  <p:childTnLst>
                                    <p:set>
                                      <p:cBhvr>
                                        <p:cTn id="46" dur="1" fill="hold">
                                          <p:stCondLst>
                                            <p:cond delay="0"/>
                                          </p:stCondLst>
                                        </p:cTn>
                                        <p:tgtEl>
                                          <p:spTgt spid="11">
                                            <p:txEl>
                                              <p:pRg st="7" end="7"/>
                                            </p:txEl>
                                          </p:spTgt>
                                        </p:tgtEl>
                                        <p:attrNameLst>
                                          <p:attrName>style.visibility</p:attrName>
                                        </p:attrNameLst>
                                      </p:cBhvr>
                                      <p:to>
                                        <p:strVal val="visible"/>
                                      </p:to>
                                    </p:set>
                                    <p:animEffect transition="in" filter="fade">
                                      <p:cBhvr>
                                        <p:cTn id="47" dur="385" decel="100000"/>
                                        <p:tgtEl>
                                          <p:spTgt spid="11">
                                            <p:txEl>
                                              <p:pRg st="7" end="7"/>
                                            </p:txEl>
                                          </p:spTgt>
                                        </p:tgtEl>
                                      </p:cBhvr>
                                    </p:animEffect>
                                    <p:animScale>
                                      <p:cBhvr>
                                        <p:cTn id="48" dur="385" decel="100000"/>
                                        <p:tgtEl>
                                          <p:spTgt spid="11">
                                            <p:txEl>
                                              <p:pRg st="7" end="7"/>
                                            </p:txEl>
                                          </p:spTgt>
                                        </p:tgtEl>
                                      </p:cBhvr>
                                      <p:from x="10000" y="10000"/>
                                      <p:to x="200000" y="450000"/>
                                    </p:animScale>
                                    <p:animScale>
                                      <p:cBhvr>
                                        <p:cTn id="49" dur="615" accel="100000" fill="hold">
                                          <p:stCondLst>
                                            <p:cond delay="385"/>
                                          </p:stCondLst>
                                        </p:cTn>
                                        <p:tgtEl>
                                          <p:spTgt spid="11">
                                            <p:txEl>
                                              <p:pRg st="7" end="7"/>
                                            </p:txEl>
                                          </p:spTgt>
                                        </p:tgtEl>
                                      </p:cBhvr>
                                      <p:from x="200000" y="450000"/>
                                      <p:to x="100000" y="100000"/>
                                    </p:animScale>
                                    <p:set>
                                      <p:cBhvr>
                                        <p:cTn id="50" dur="385" fill="hold"/>
                                        <p:tgtEl>
                                          <p:spTgt spid="11">
                                            <p:txEl>
                                              <p:pRg st="7" end="7"/>
                                            </p:txEl>
                                          </p:spTgt>
                                        </p:tgtEl>
                                        <p:attrNameLst>
                                          <p:attrName>ppt_x</p:attrName>
                                        </p:attrNameLst>
                                      </p:cBhvr>
                                      <p:to>
                                        <p:strVal val="(0.5)"/>
                                      </p:to>
                                    </p:set>
                                    <p:anim from="(0.5)" to="(#ppt_x)" calcmode="lin" valueType="num">
                                      <p:cBhvr>
                                        <p:cTn id="51" dur="615" accel="100000" fill="hold">
                                          <p:stCondLst>
                                            <p:cond delay="385"/>
                                          </p:stCondLst>
                                        </p:cTn>
                                        <p:tgtEl>
                                          <p:spTgt spid="11">
                                            <p:txEl>
                                              <p:pRg st="7" end="7"/>
                                            </p:txEl>
                                          </p:spTgt>
                                        </p:tgtEl>
                                        <p:attrNameLst>
                                          <p:attrName>ppt_x</p:attrName>
                                        </p:attrNameLst>
                                      </p:cBhvr>
                                    </p:anim>
                                    <p:set>
                                      <p:cBhvr>
                                        <p:cTn id="52" dur="385" fill="hold"/>
                                        <p:tgtEl>
                                          <p:spTgt spid="11">
                                            <p:txEl>
                                              <p:pRg st="7" end="7"/>
                                            </p:txEl>
                                          </p:spTgt>
                                        </p:tgtEl>
                                        <p:attrNameLst>
                                          <p:attrName>ppt_y</p:attrName>
                                        </p:attrNameLst>
                                      </p:cBhvr>
                                      <p:to>
                                        <p:strVal val="(#ppt_y+0.4)"/>
                                      </p:to>
                                    </p:set>
                                    <p:anim from="(#ppt_y+0.4)" to="(#ppt_y)" calcmode="lin" valueType="num">
                                      <p:cBhvr>
                                        <p:cTn id="53" dur="615" accel="100000" fill="hold">
                                          <p:stCondLst>
                                            <p:cond delay="385"/>
                                          </p:stCondLst>
                                        </p:cTn>
                                        <p:tgtEl>
                                          <p:spTgt spid="11">
                                            <p:txEl>
                                              <p:pRg st="7" end="7"/>
                                            </p:txEl>
                                          </p:spTgt>
                                        </p:tgtEl>
                                        <p:attrNameLst>
                                          <p:attrName>ppt_y</p:attrName>
                                        </p:attrNameLst>
                                      </p:cBhvr>
                                    </p:anim>
                                  </p:childTnLst>
                                </p:cTn>
                              </p:par>
                            </p:childTnLst>
                          </p:cTn>
                        </p:par>
                      </p:childTnLst>
                    </p:cTn>
                  </p:par>
                  <p:par>
                    <p:cTn id="54" fill="hold">
                      <p:stCondLst>
                        <p:cond delay="indefinite"/>
                      </p:stCondLst>
                      <p:childTnLst>
                        <p:par>
                          <p:cTn id="55" fill="hold">
                            <p:stCondLst>
                              <p:cond delay="0"/>
                            </p:stCondLst>
                            <p:childTnLst>
                              <p:par>
                                <p:cTn id="56" presetID="51" presetClass="entr" presetSubtype="0" fill="hold" nodeType="clickEffect">
                                  <p:stCondLst>
                                    <p:cond delay="0"/>
                                  </p:stCondLst>
                                  <p:childTnLst>
                                    <p:set>
                                      <p:cBhvr>
                                        <p:cTn id="57" dur="1" fill="hold">
                                          <p:stCondLst>
                                            <p:cond delay="0"/>
                                          </p:stCondLst>
                                        </p:cTn>
                                        <p:tgtEl>
                                          <p:spTgt spid="11">
                                            <p:txEl>
                                              <p:pRg st="8" end="8"/>
                                            </p:txEl>
                                          </p:spTgt>
                                        </p:tgtEl>
                                        <p:attrNameLst>
                                          <p:attrName>style.visibility</p:attrName>
                                        </p:attrNameLst>
                                      </p:cBhvr>
                                      <p:to>
                                        <p:strVal val="visible"/>
                                      </p:to>
                                    </p:set>
                                    <p:animEffect transition="in" filter="fade">
                                      <p:cBhvr>
                                        <p:cTn id="58" dur="385" decel="100000"/>
                                        <p:tgtEl>
                                          <p:spTgt spid="11">
                                            <p:txEl>
                                              <p:pRg st="8" end="8"/>
                                            </p:txEl>
                                          </p:spTgt>
                                        </p:tgtEl>
                                      </p:cBhvr>
                                    </p:animEffect>
                                    <p:animScale>
                                      <p:cBhvr>
                                        <p:cTn id="59" dur="385" decel="100000"/>
                                        <p:tgtEl>
                                          <p:spTgt spid="11">
                                            <p:txEl>
                                              <p:pRg st="8" end="8"/>
                                            </p:txEl>
                                          </p:spTgt>
                                        </p:tgtEl>
                                      </p:cBhvr>
                                      <p:from x="10000" y="10000"/>
                                      <p:to x="200000" y="450000"/>
                                    </p:animScale>
                                    <p:animScale>
                                      <p:cBhvr>
                                        <p:cTn id="60" dur="615" accel="100000" fill="hold">
                                          <p:stCondLst>
                                            <p:cond delay="385"/>
                                          </p:stCondLst>
                                        </p:cTn>
                                        <p:tgtEl>
                                          <p:spTgt spid="11">
                                            <p:txEl>
                                              <p:pRg st="8" end="8"/>
                                            </p:txEl>
                                          </p:spTgt>
                                        </p:tgtEl>
                                      </p:cBhvr>
                                      <p:from x="200000" y="450000"/>
                                      <p:to x="100000" y="100000"/>
                                    </p:animScale>
                                    <p:set>
                                      <p:cBhvr>
                                        <p:cTn id="61" dur="385" fill="hold"/>
                                        <p:tgtEl>
                                          <p:spTgt spid="11">
                                            <p:txEl>
                                              <p:pRg st="8" end="8"/>
                                            </p:txEl>
                                          </p:spTgt>
                                        </p:tgtEl>
                                        <p:attrNameLst>
                                          <p:attrName>ppt_x</p:attrName>
                                        </p:attrNameLst>
                                      </p:cBhvr>
                                      <p:to>
                                        <p:strVal val="(0.5)"/>
                                      </p:to>
                                    </p:set>
                                    <p:anim from="(0.5)" to="(#ppt_x)" calcmode="lin" valueType="num">
                                      <p:cBhvr>
                                        <p:cTn id="62" dur="615" accel="100000" fill="hold">
                                          <p:stCondLst>
                                            <p:cond delay="385"/>
                                          </p:stCondLst>
                                        </p:cTn>
                                        <p:tgtEl>
                                          <p:spTgt spid="11">
                                            <p:txEl>
                                              <p:pRg st="8" end="8"/>
                                            </p:txEl>
                                          </p:spTgt>
                                        </p:tgtEl>
                                        <p:attrNameLst>
                                          <p:attrName>ppt_x</p:attrName>
                                        </p:attrNameLst>
                                      </p:cBhvr>
                                    </p:anim>
                                    <p:set>
                                      <p:cBhvr>
                                        <p:cTn id="63" dur="385" fill="hold"/>
                                        <p:tgtEl>
                                          <p:spTgt spid="11">
                                            <p:txEl>
                                              <p:pRg st="8" end="8"/>
                                            </p:txEl>
                                          </p:spTgt>
                                        </p:tgtEl>
                                        <p:attrNameLst>
                                          <p:attrName>ppt_y</p:attrName>
                                        </p:attrNameLst>
                                      </p:cBhvr>
                                      <p:to>
                                        <p:strVal val="(#ppt_y+0.4)"/>
                                      </p:to>
                                    </p:set>
                                    <p:anim from="(#ppt_y+0.4)" to="(#ppt_y)" calcmode="lin" valueType="num">
                                      <p:cBhvr>
                                        <p:cTn id="64" dur="615" accel="100000" fill="hold">
                                          <p:stCondLst>
                                            <p:cond delay="385"/>
                                          </p:stCondLst>
                                        </p:cTn>
                                        <p:tgtEl>
                                          <p:spTgt spid="11">
                                            <p:txEl>
                                              <p:pRg st="8" end="8"/>
                                            </p:txEl>
                                          </p:spTgt>
                                        </p:tgtEl>
                                        <p:attrNameLst>
                                          <p:attrName>ppt_y</p:attrName>
                                        </p:attrNameLst>
                                      </p:cBhvr>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nodeType="clickEffect">
                                  <p:stCondLst>
                                    <p:cond delay="0"/>
                                  </p:stCondLst>
                                  <p:childTnLst>
                                    <p:set>
                                      <p:cBhvr>
                                        <p:cTn id="68" dur="1" fill="hold">
                                          <p:stCondLst>
                                            <p:cond delay="0"/>
                                          </p:stCondLst>
                                        </p:cTn>
                                        <p:tgtEl>
                                          <p:spTgt spid="11">
                                            <p:txEl>
                                              <p:pRg st="9" end="9"/>
                                            </p:txEl>
                                          </p:spTgt>
                                        </p:tgtEl>
                                        <p:attrNameLst>
                                          <p:attrName>style.visibility</p:attrName>
                                        </p:attrNameLst>
                                      </p:cBhvr>
                                      <p:to>
                                        <p:strVal val="visible"/>
                                      </p:to>
                                    </p:set>
                                    <p:anim calcmode="lin" valueType="num">
                                      <p:cBhvr additive="base">
                                        <p:cTn id="69" dur="1000" fill="hold"/>
                                        <p:tgtEl>
                                          <p:spTgt spid="11">
                                            <p:txEl>
                                              <p:pRg st="9" end="9"/>
                                            </p:txEl>
                                          </p:spTgt>
                                        </p:tgtEl>
                                        <p:attrNameLst>
                                          <p:attrName>ppt_x</p:attrName>
                                        </p:attrNameLst>
                                      </p:cBhvr>
                                      <p:tavLst>
                                        <p:tav tm="0">
                                          <p:val>
                                            <p:strVal val="0-#ppt_w/2"/>
                                          </p:val>
                                        </p:tav>
                                        <p:tav tm="100000">
                                          <p:val>
                                            <p:strVal val="#ppt_x"/>
                                          </p:val>
                                        </p:tav>
                                      </p:tavLst>
                                    </p:anim>
                                    <p:anim calcmode="lin" valueType="num">
                                      <p:cBhvr additive="base">
                                        <p:cTn id="70" dur="1000" fill="hold"/>
                                        <p:tgtEl>
                                          <p:spTgt spid="11">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nodeType="clickEffect">
                                  <p:stCondLst>
                                    <p:cond delay="0"/>
                                  </p:stCondLst>
                                  <p:childTnLst>
                                    <p:set>
                                      <p:cBhvr>
                                        <p:cTn id="74" dur="1" fill="hold">
                                          <p:stCondLst>
                                            <p:cond delay="0"/>
                                          </p:stCondLst>
                                        </p:cTn>
                                        <p:tgtEl>
                                          <p:spTgt spid="11">
                                            <p:txEl>
                                              <p:pRg st="10" end="10"/>
                                            </p:txEl>
                                          </p:spTgt>
                                        </p:tgtEl>
                                        <p:attrNameLst>
                                          <p:attrName>style.visibility</p:attrName>
                                        </p:attrNameLst>
                                      </p:cBhvr>
                                      <p:to>
                                        <p:strVal val="visible"/>
                                      </p:to>
                                    </p:set>
                                    <p:anim calcmode="lin" valueType="num">
                                      <p:cBhvr additive="base">
                                        <p:cTn id="75" dur="1000" fill="hold"/>
                                        <p:tgtEl>
                                          <p:spTgt spid="11">
                                            <p:txEl>
                                              <p:pRg st="10" end="10"/>
                                            </p:txEl>
                                          </p:spTgt>
                                        </p:tgtEl>
                                        <p:attrNameLst>
                                          <p:attrName>ppt_x</p:attrName>
                                        </p:attrNameLst>
                                      </p:cBhvr>
                                      <p:tavLst>
                                        <p:tav tm="0">
                                          <p:val>
                                            <p:strVal val="0-#ppt_w/2"/>
                                          </p:val>
                                        </p:tav>
                                        <p:tav tm="100000">
                                          <p:val>
                                            <p:strVal val="#ppt_x"/>
                                          </p:val>
                                        </p:tav>
                                      </p:tavLst>
                                    </p:anim>
                                    <p:anim calcmode="lin" valueType="num">
                                      <p:cBhvr additive="base">
                                        <p:cTn id="76" dur="1000" fill="hold"/>
                                        <p:tgtEl>
                                          <p:spTgt spid="11">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nodeType="clickEffect">
                                  <p:stCondLst>
                                    <p:cond delay="0"/>
                                  </p:stCondLst>
                                  <p:childTnLst>
                                    <p:set>
                                      <p:cBhvr>
                                        <p:cTn id="80" dur="1" fill="hold">
                                          <p:stCondLst>
                                            <p:cond delay="0"/>
                                          </p:stCondLst>
                                        </p:cTn>
                                        <p:tgtEl>
                                          <p:spTgt spid="11">
                                            <p:txEl>
                                              <p:pRg st="11" end="11"/>
                                            </p:txEl>
                                          </p:spTgt>
                                        </p:tgtEl>
                                        <p:attrNameLst>
                                          <p:attrName>style.visibility</p:attrName>
                                        </p:attrNameLst>
                                      </p:cBhvr>
                                      <p:to>
                                        <p:strVal val="visible"/>
                                      </p:to>
                                    </p:set>
                                    <p:anim calcmode="lin" valueType="num">
                                      <p:cBhvr additive="base">
                                        <p:cTn id="81" dur="1000" fill="hold"/>
                                        <p:tgtEl>
                                          <p:spTgt spid="11">
                                            <p:txEl>
                                              <p:pRg st="11" end="11"/>
                                            </p:txEl>
                                          </p:spTgt>
                                        </p:tgtEl>
                                        <p:attrNameLst>
                                          <p:attrName>ppt_x</p:attrName>
                                        </p:attrNameLst>
                                      </p:cBhvr>
                                      <p:tavLst>
                                        <p:tav tm="0">
                                          <p:val>
                                            <p:strVal val="0-#ppt_w/2"/>
                                          </p:val>
                                        </p:tav>
                                        <p:tav tm="100000">
                                          <p:val>
                                            <p:strVal val="#ppt_x"/>
                                          </p:val>
                                        </p:tav>
                                      </p:tavLst>
                                    </p:anim>
                                    <p:anim calcmode="lin" valueType="num">
                                      <p:cBhvr additive="base">
                                        <p:cTn id="82" dur="1000" fill="hold"/>
                                        <p:tgtEl>
                                          <p:spTgt spid="11">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nodeType="clickEffect">
                                  <p:stCondLst>
                                    <p:cond delay="0"/>
                                  </p:stCondLst>
                                  <p:childTnLst>
                                    <p:set>
                                      <p:cBhvr>
                                        <p:cTn id="86" dur="1" fill="hold">
                                          <p:stCondLst>
                                            <p:cond delay="0"/>
                                          </p:stCondLst>
                                        </p:cTn>
                                        <p:tgtEl>
                                          <p:spTgt spid="11">
                                            <p:txEl>
                                              <p:pRg st="12" end="12"/>
                                            </p:txEl>
                                          </p:spTgt>
                                        </p:tgtEl>
                                        <p:attrNameLst>
                                          <p:attrName>style.visibility</p:attrName>
                                        </p:attrNameLst>
                                      </p:cBhvr>
                                      <p:to>
                                        <p:strVal val="visible"/>
                                      </p:to>
                                    </p:set>
                                    <p:anim calcmode="lin" valueType="num">
                                      <p:cBhvr additive="base">
                                        <p:cTn id="87" dur="1000" fill="hold"/>
                                        <p:tgtEl>
                                          <p:spTgt spid="11">
                                            <p:txEl>
                                              <p:pRg st="12" end="12"/>
                                            </p:txEl>
                                          </p:spTgt>
                                        </p:tgtEl>
                                        <p:attrNameLst>
                                          <p:attrName>ppt_x</p:attrName>
                                        </p:attrNameLst>
                                      </p:cBhvr>
                                      <p:tavLst>
                                        <p:tav tm="0">
                                          <p:val>
                                            <p:strVal val="0-#ppt_w/2"/>
                                          </p:val>
                                        </p:tav>
                                        <p:tav tm="100000">
                                          <p:val>
                                            <p:strVal val="#ppt_x"/>
                                          </p:val>
                                        </p:tav>
                                      </p:tavLst>
                                    </p:anim>
                                    <p:anim calcmode="lin" valueType="num">
                                      <p:cBhvr additive="base">
                                        <p:cTn id="88" dur="1000" fill="hold"/>
                                        <p:tgtEl>
                                          <p:spTgt spid="11">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5" presetClass="entr" presetSubtype="0" fill="hold" nodeType="clickEffect">
                                  <p:stCondLst>
                                    <p:cond delay="0"/>
                                  </p:stCondLst>
                                  <p:childTnLst>
                                    <p:set>
                                      <p:cBhvr>
                                        <p:cTn id="92" dur="1" fill="hold">
                                          <p:stCondLst>
                                            <p:cond delay="0"/>
                                          </p:stCondLst>
                                        </p:cTn>
                                        <p:tgtEl>
                                          <p:spTgt spid="9220"/>
                                        </p:tgtEl>
                                        <p:attrNameLst>
                                          <p:attrName>style.visibility</p:attrName>
                                        </p:attrNameLst>
                                      </p:cBhvr>
                                      <p:to>
                                        <p:strVal val="visible"/>
                                      </p:to>
                                    </p:set>
                                    <p:anim calcmode="lin" valueType="num">
                                      <p:cBhvr>
                                        <p:cTn id="93" dur="1000" decel="50000" fill="hold">
                                          <p:stCondLst>
                                            <p:cond delay="0"/>
                                          </p:stCondLst>
                                        </p:cTn>
                                        <p:tgtEl>
                                          <p:spTgt spid="9220"/>
                                        </p:tgtEl>
                                        <p:attrNameLst>
                                          <p:attrName>style.rotation</p:attrName>
                                        </p:attrNameLst>
                                      </p:cBhvr>
                                      <p:tavLst>
                                        <p:tav tm="0">
                                          <p:val>
                                            <p:fltVal val="-90"/>
                                          </p:val>
                                        </p:tav>
                                        <p:tav tm="100000">
                                          <p:val>
                                            <p:fltVal val="0"/>
                                          </p:val>
                                        </p:tav>
                                      </p:tavLst>
                                    </p:anim>
                                    <p:anim calcmode="lin" valueType="num">
                                      <p:cBhvr>
                                        <p:cTn id="94" dur="1000" decel="50000" fill="hold">
                                          <p:stCondLst>
                                            <p:cond delay="0"/>
                                          </p:stCondLst>
                                        </p:cTn>
                                        <p:tgtEl>
                                          <p:spTgt spid="9220"/>
                                        </p:tgtEl>
                                        <p:attrNameLst>
                                          <p:attrName>ppt_w</p:attrName>
                                        </p:attrNameLst>
                                      </p:cBhvr>
                                      <p:tavLst>
                                        <p:tav tm="0">
                                          <p:val>
                                            <p:strVal val="#ppt_w"/>
                                          </p:val>
                                        </p:tav>
                                        <p:tav tm="100000">
                                          <p:val>
                                            <p:strVal val="#ppt_w*.05"/>
                                          </p:val>
                                        </p:tav>
                                      </p:tavLst>
                                    </p:anim>
                                    <p:anim calcmode="lin" valueType="num">
                                      <p:cBhvr>
                                        <p:cTn id="95" dur="1000" accel="50000" fill="hold">
                                          <p:stCondLst>
                                            <p:cond delay="1000"/>
                                          </p:stCondLst>
                                        </p:cTn>
                                        <p:tgtEl>
                                          <p:spTgt spid="9220"/>
                                        </p:tgtEl>
                                        <p:attrNameLst>
                                          <p:attrName>ppt_w</p:attrName>
                                        </p:attrNameLst>
                                      </p:cBhvr>
                                      <p:tavLst>
                                        <p:tav tm="0">
                                          <p:val>
                                            <p:strVal val="#ppt_w*.05"/>
                                          </p:val>
                                        </p:tav>
                                        <p:tav tm="100000">
                                          <p:val>
                                            <p:strVal val="#ppt_w"/>
                                          </p:val>
                                        </p:tav>
                                      </p:tavLst>
                                    </p:anim>
                                    <p:anim calcmode="lin" valueType="num">
                                      <p:cBhvr>
                                        <p:cTn id="96" dur="2000" fill="hold"/>
                                        <p:tgtEl>
                                          <p:spTgt spid="9220"/>
                                        </p:tgtEl>
                                        <p:attrNameLst>
                                          <p:attrName>ppt_h</p:attrName>
                                        </p:attrNameLst>
                                      </p:cBhvr>
                                      <p:tavLst>
                                        <p:tav tm="0">
                                          <p:val>
                                            <p:strVal val="#ppt_h"/>
                                          </p:val>
                                        </p:tav>
                                        <p:tav tm="100000">
                                          <p:val>
                                            <p:strVal val="#ppt_h"/>
                                          </p:val>
                                        </p:tav>
                                      </p:tavLst>
                                    </p:anim>
                                    <p:anim calcmode="lin" valueType="num">
                                      <p:cBhvr>
                                        <p:cTn id="97" dur="1000" decel="50000" fill="hold">
                                          <p:stCondLst>
                                            <p:cond delay="0"/>
                                          </p:stCondLst>
                                        </p:cTn>
                                        <p:tgtEl>
                                          <p:spTgt spid="9220"/>
                                        </p:tgtEl>
                                        <p:attrNameLst>
                                          <p:attrName>ppt_x</p:attrName>
                                        </p:attrNameLst>
                                      </p:cBhvr>
                                      <p:tavLst>
                                        <p:tav tm="0">
                                          <p:val>
                                            <p:strVal val="#ppt_x+.4"/>
                                          </p:val>
                                        </p:tav>
                                        <p:tav tm="100000">
                                          <p:val>
                                            <p:strVal val="#ppt_x"/>
                                          </p:val>
                                        </p:tav>
                                      </p:tavLst>
                                    </p:anim>
                                    <p:anim calcmode="lin" valueType="num">
                                      <p:cBhvr>
                                        <p:cTn id="98" dur="1000" decel="50000" fill="hold">
                                          <p:stCondLst>
                                            <p:cond delay="0"/>
                                          </p:stCondLst>
                                        </p:cTn>
                                        <p:tgtEl>
                                          <p:spTgt spid="9220"/>
                                        </p:tgtEl>
                                        <p:attrNameLst>
                                          <p:attrName>ppt_y</p:attrName>
                                        </p:attrNameLst>
                                      </p:cBhvr>
                                      <p:tavLst>
                                        <p:tav tm="0">
                                          <p:val>
                                            <p:strVal val="#ppt_y-.2"/>
                                          </p:val>
                                        </p:tav>
                                        <p:tav tm="100000">
                                          <p:val>
                                            <p:strVal val="#ppt_y+.1"/>
                                          </p:val>
                                        </p:tav>
                                      </p:tavLst>
                                    </p:anim>
                                    <p:anim calcmode="lin" valueType="num">
                                      <p:cBhvr>
                                        <p:cTn id="99" dur="1000" accel="50000" fill="hold">
                                          <p:stCondLst>
                                            <p:cond delay="1000"/>
                                          </p:stCondLst>
                                        </p:cTn>
                                        <p:tgtEl>
                                          <p:spTgt spid="9220"/>
                                        </p:tgtEl>
                                        <p:attrNameLst>
                                          <p:attrName>ppt_y</p:attrName>
                                        </p:attrNameLst>
                                      </p:cBhvr>
                                      <p:tavLst>
                                        <p:tav tm="0">
                                          <p:val>
                                            <p:strVal val="#ppt_y+.1"/>
                                          </p:val>
                                        </p:tav>
                                        <p:tav tm="100000">
                                          <p:val>
                                            <p:strVal val="#ppt_y"/>
                                          </p:val>
                                        </p:tav>
                                      </p:tavLst>
                                    </p:anim>
                                    <p:animEffect transition="in" filter="fade">
                                      <p:cBhvr>
                                        <p:cTn id="100" dur="2000" decel="50000">
                                          <p:stCondLst>
                                            <p:cond delay="0"/>
                                          </p:stCondLst>
                                        </p:cTn>
                                        <p:tgtEl>
                                          <p:spTgt spid="9220"/>
                                        </p:tgtEl>
                                      </p:cBhvr>
                                    </p:animEffect>
                                  </p:childTnLst>
                                </p:cTn>
                              </p:par>
                            </p:childTnLst>
                          </p:cTn>
                        </p:par>
                      </p:childTnLst>
                    </p:cTn>
                  </p:par>
                  <p:par>
                    <p:cTn id="101" fill="hold">
                      <p:stCondLst>
                        <p:cond delay="indefinite"/>
                      </p:stCondLst>
                      <p:childTnLst>
                        <p:par>
                          <p:cTn id="102" fill="hold">
                            <p:stCondLst>
                              <p:cond delay="0"/>
                            </p:stCondLst>
                            <p:childTnLst>
                              <p:par>
                                <p:cTn id="103" presetID="25" presetClass="entr" presetSubtype="0" fill="hold" nodeType="clickEffect">
                                  <p:stCondLst>
                                    <p:cond delay="0"/>
                                  </p:stCondLst>
                                  <p:childTnLst>
                                    <p:set>
                                      <p:cBhvr>
                                        <p:cTn id="104" dur="1" fill="hold">
                                          <p:stCondLst>
                                            <p:cond delay="0"/>
                                          </p:stCondLst>
                                        </p:cTn>
                                        <p:tgtEl>
                                          <p:spTgt spid="9221"/>
                                        </p:tgtEl>
                                        <p:attrNameLst>
                                          <p:attrName>style.visibility</p:attrName>
                                        </p:attrNameLst>
                                      </p:cBhvr>
                                      <p:to>
                                        <p:strVal val="visible"/>
                                      </p:to>
                                    </p:set>
                                    <p:anim calcmode="lin" valueType="num">
                                      <p:cBhvr>
                                        <p:cTn id="105" dur="1000" decel="50000" fill="hold">
                                          <p:stCondLst>
                                            <p:cond delay="0"/>
                                          </p:stCondLst>
                                        </p:cTn>
                                        <p:tgtEl>
                                          <p:spTgt spid="9221"/>
                                        </p:tgtEl>
                                        <p:attrNameLst>
                                          <p:attrName>style.rotation</p:attrName>
                                        </p:attrNameLst>
                                      </p:cBhvr>
                                      <p:tavLst>
                                        <p:tav tm="0">
                                          <p:val>
                                            <p:fltVal val="-90"/>
                                          </p:val>
                                        </p:tav>
                                        <p:tav tm="100000">
                                          <p:val>
                                            <p:fltVal val="0"/>
                                          </p:val>
                                        </p:tav>
                                      </p:tavLst>
                                    </p:anim>
                                    <p:anim calcmode="lin" valueType="num">
                                      <p:cBhvr>
                                        <p:cTn id="106" dur="1000" decel="50000" fill="hold">
                                          <p:stCondLst>
                                            <p:cond delay="0"/>
                                          </p:stCondLst>
                                        </p:cTn>
                                        <p:tgtEl>
                                          <p:spTgt spid="9221"/>
                                        </p:tgtEl>
                                        <p:attrNameLst>
                                          <p:attrName>ppt_w</p:attrName>
                                        </p:attrNameLst>
                                      </p:cBhvr>
                                      <p:tavLst>
                                        <p:tav tm="0">
                                          <p:val>
                                            <p:strVal val="#ppt_w"/>
                                          </p:val>
                                        </p:tav>
                                        <p:tav tm="100000">
                                          <p:val>
                                            <p:strVal val="#ppt_w*.05"/>
                                          </p:val>
                                        </p:tav>
                                      </p:tavLst>
                                    </p:anim>
                                    <p:anim calcmode="lin" valueType="num">
                                      <p:cBhvr>
                                        <p:cTn id="107" dur="1000" accel="50000" fill="hold">
                                          <p:stCondLst>
                                            <p:cond delay="1000"/>
                                          </p:stCondLst>
                                        </p:cTn>
                                        <p:tgtEl>
                                          <p:spTgt spid="9221"/>
                                        </p:tgtEl>
                                        <p:attrNameLst>
                                          <p:attrName>ppt_w</p:attrName>
                                        </p:attrNameLst>
                                      </p:cBhvr>
                                      <p:tavLst>
                                        <p:tav tm="0">
                                          <p:val>
                                            <p:strVal val="#ppt_w*.05"/>
                                          </p:val>
                                        </p:tav>
                                        <p:tav tm="100000">
                                          <p:val>
                                            <p:strVal val="#ppt_w"/>
                                          </p:val>
                                        </p:tav>
                                      </p:tavLst>
                                    </p:anim>
                                    <p:anim calcmode="lin" valueType="num">
                                      <p:cBhvr>
                                        <p:cTn id="108" dur="2000" fill="hold"/>
                                        <p:tgtEl>
                                          <p:spTgt spid="9221"/>
                                        </p:tgtEl>
                                        <p:attrNameLst>
                                          <p:attrName>ppt_h</p:attrName>
                                        </p:attrNameLst>
                                      </p:cBhvr>
                                      <p:tavLst>
                                        <p:tav tm="0">
                                          <p:val>
                                            <p:strVal val="#ppt_h"/>
                                          </p:val>
                                        </p:tav>
                                        <p:tav tm="100000">
                                          <p:val>
                                            <p:strVal val="#ppt_h"/>
                                          </p:val>
                                        </p:tav>
                                      </p:tavLst>
                                    </p:anim>
                                    <p:anim calcmode="lin" valueType="num">
                                      <p:cBhvr>
                                        <p:cTn id="109" dur="1000" decel="50000" fill="hold">
                                          <p:stCondLst>
                                            <p:cond delay="0"/>
                                          </p:stCondLst>
                                        </p:cTn>
                                        <p:tgtEl>
                                          <p:spTgt spid="9221"/>
                                        </p:tgtEl>
                                        <p:attrNameLst>
                                          <p:attrName>ppt_x</p:attrName>
                                        </p:attrNameLst>
                                      </p:cBhvr>
                                      <p:tavLst>
                                        <p:tav tm="0">
                                          <p:val>
                                            <p:strVal val="#ppt_x+.4"/>
                                          </p:val>
                                        </p:tav>
                                        <p:tav tm="100000">
                                          <p:val>
                                            <p:strVal val="#ppt_x"/>
                                          </p:val>
                                        </p:tav>
                                      </p:tavLst>
                                    </p:anim>
                                    <p:anim calcmode="lin" valueType="num">
                                      <p:cBhvr>
                                        <p:cTn id="110" dur="1000" decel="50000" fill="hold">
                                          <p:stCondLst>
                                            <p:cond delay="0"/>
                                          </p:stCondLst>
                                        </p:cTn>
                                        <p:tgtEl>
                                          <p:spTgt spid="9221"/>
                                        </p:tgtEl>
                                        <p:attrNameLst>
                                          <p:attrName>ppt_y</p:attrName>
                                        </p:attrNameLst>
                                      </p:cBhvr>
                                      <p:tavLst>
                                        <p:tav tm="0">
                                          <p:val>
                                            <p:strVal val="#ppt_y-.2"/>
                                          </p:val>
                                        </p:tav>
                                        <p:tav tm="100000">
                                          <p:val>
                                            <p:strVal val="#ppt_y+.1"/>
                                          </p:val>
                                        </p:tav>
                                      </p:tavLst>
                                    </p:anim>
                                    <p:anim calcmode="lin" valueType="num">
                                      <p:cBhvr>
                                        <p:cTn id="111" dur="1000" accel="50000" fill="hold">
                                          <p:stCondLst>
                                            <p:cond delay="1000"/>
                                          </p:stCondLst>
                                        </p:cTn>
                                        <p:tgtEl>
                                          <p:spTgt spid="9221"/>
                                        </p:tgtEl>
                                        <p:attrNameLst>
                                          <p:attrName>ppt_y</p:attrName>
                                        </p:attrNameLst>
                                      </p:cBhvr>
                                      <p:tavLst>
                                        <p:tav tm="0">
                                          <p:val>
                                            <p:strVal val="#ppt_y+.1"/>
                                          </p:val>
                                        </p:tav>
                                        <p:tav tm="100000">
                                          <p:val>
                                            <p:strVal val="#ppt_y"/>
                                          </p:val>
                                        </p:tav>
                                      </p:tavLst>
                                    </p:anim>
                                    <p:animEffect transition="in" filter="fade">
                                      <p:cBhvr>
                                        <p:cTn id="112" dur="2000" decel="50000">
                                          <p:stCondLst>
                                            <p:cond delay="0"/>
                                          </p:stCondLst>
                                        </p:cTn>
                                        <p:tgtEl>
                                          <p:spTgt spid="9221"/>
                                        </p:tgtEl>
                                      </p:cBhvr>
                                    </p:animEffect>
                                  </p:childTnLst>
                                </p:cTn>
                              </p:par>
                            </p:childTnLst>
                          </p:cTn>
                        </p:par>
                      </p:childTnLst>
                    </p:cTn>
                  </p:par>
                  <p:par>
                    <p:cTn id="113" fill="hold">
                      <p:stCondLst>
                        <p:cond delay="indefinite"/>
                      </p:stCondLst>
                      <p:childTnLst>
                        <p:par>
                          <p:cTn id="114" fill="hold">
                            <p:stCondLst>
                              <p:cond delay="0"/>
                            </p:stCondLst>
                            <p:childTnLst>
                              <p:par>
                                <p:cTn id="115" presetID="25" presetClass="entr" presetSubtype="0" fill="hold" nodeType="clickEffect">
                                  <p:stCondLst>
                                    <p:cond delay="0"/>
                                  </p:stCondLst>
                                  <p:childTnLst>
                                    <p:set>
                                      <p:cBhvr>
                                        <p:cTn id="116" dur="1" fill="hold">
                                          <p:stCondLst>
                                            <p:cond delay="0"/>
                                          </p:stCondLst>
                                        </p:cTn>
                                        <p:tgtEl>
                                          <p:spTgt spid="9222"/>
                                        </p:tgtEl>
                                        <p:attrNameLst>
                                          <p:attrName>style.visibility</p:attrName>
                                        </p:attrNameLst>
                                      </p:cBhvr>
                                      <p:to>
                                        <p:strVal val="visible"/>
                                      </p:to>
                                    </p:set>
                                    <p:anim calcmode="lin" valueType="num">
                                      <p:cBhvr>
                                        <p:cTn id="117" dur="1000" decel="50000" fill="hold">
                                          <p:stCondLst>
                                            <p:cond delay="0"/>
                                          </p:stCondLst>
                                        </p:cTn>
                                        <p:tgtEl>
                                          <p:spTgt spid="9222"/>
                                        </p:tgtEl>
                                        <p:attrNameLst>
                                          <p:attrName>style.rotation</p:attrName>
                                        </p:attrNameLst>
                                      </p:cBhvr>
                                      <p:tavLst>
                                        <p:tav tm="0">
                                          <p:val>
                                            <p:fltVal val="-90"/>
                                          </p:val>
                                        </p:tav>
                                        <p:tav tm="100000">
                                          <p:val>
                                            <p:fltVal val="0"/>
                                          </p:val>
                                        </p:tav>
                                      </p:tavLst>
                                    </p:anim>
                                    <p:anim calcmode="lin" valueType="num">
                                      <p:cBhvr>
                                        <p:cTn id="118" dur="1000" decel="50000" fill="hold">
                                          <p:stCondLst>
                                            <p:cond delay="0"/>
                                          </p:stCondLst>
                                        </p:cTn>
                                        <p:tgtEl>
                                          <p:spTgt spid="9222"/>
                                        </p:tgtEl>
                                        <p:attrNameLst>
                                          <p:attrName>ppt_w</p:attrName>
                                        </p:attrNameLst>
                                      </p:cBhvr>
                                      <p:tavLst>
                                        <p:tav tm="0">
                                          <p:val>
                                            <p:strVal val="#ppt_w"/>
                                          </p:val>
                                        </p:tav>
                                        <p:tav tm="100000">
                                          <p:val>
                                            <p:strVal val="#ppt_w*.05"/>
                                          </p:val>
                                        </p:tav>
                                      </p:tavLst>
                                    </p:anim>
                                    <p:anim calcmode="lin" valueType="num">
                                      <p:cBhvr>
                                        <p:cTn id="119" dur="1000" accel="50000" fill="hold">
                                          <p:stCondLst>
                                            <p:cond delay="1000"/>
                                          </p:stCondLst>
                                        </p:cTn>
                                        <p:tgtEl>
                                          <p:spTgt spid="9222"/>
                                        </p:tgtEl>
                                        <p:attrNameLst>
                                          <p:attrName>ppt_w</p:attrName>
                                        </p:attrNameLst>
                                      </p:cBhvr>
                                      <p:tavLst>
                                        <p:tav tm="0">
                                          <p:val>
                                            <p:strVal val="#ppt_w*.05"/>
                                          </p:val>
                                        </p:tav>
                                        <p:tav tm="100000">
                                          <p:val>
                                            <p:strVal val="#ppt_w"/>
                                          </p:val>
                                        </p:tav>
                                      </p:tavLst>
                                    </p:anim>
                                    <p:anim calcmode="lin" valueType="num">
                                      <p:cBhvr>
                                        <p:cTn id="120" dur="2000" fill="hold"/>
                                        <p:tgtEl>
                                          <p:spTgt spid="9222"/>
                                        </p:tgtEl>
                                        <p:attrNameLst>
                                          <p:attrName>ppt_h</p:attrName>
                                        </p:attrNameLst>
                                      </p:cBhvr>
                                      <p:tavLst>
                                        <p:tav tm="0">
                                          <p:val>
                                            <p:strVal val="#ppt_h"/>
                                          </p:val>
                                        </p:tav>
                                        <p:tav tm="100000">
                                          <p:val>
                                            <p:strVal val="#ppt_h"/>
                                          </p:val>
                                        </p:tav>
                                      </p:tavLst>
                                    </p:anim>
                                    <p:anim calcmode="lin" valueType="num">
                                      <p:cBhvr>
                                        <p:cTn id="121" dur="1000" decel="50000" fill="hold">
                                          <p:stCondLst>
                                            <p:cond delay="0"/>
                                          </p:stCondLst>
                                        </p:cTn>
                                        <p:tgtEl>
                                          <p:spTgt spid="9222"/>
                                        </p:tgtEl>
                                        <p:attrNameLst>
                                          <p:attrName>ppt_x</p:attrName>
                                        </p:attrNameLst>
                                      </p:cBhvr>
                                      <p:tavLst>
                                        <p:tav tm="0">
                                          <p:val>
                                            <p:strVal val="#ppt_x+.4"/>
                                          </p:val>
                                        </p:tav>
                                        <p:tav tm="100000">
                                          <p:val>
                                            <p:strVal val="#ppt_x"/>
                                          </p:val>
                                        </p:tav>
                                      </p:tavLst>
                                    </p:anim>
                                    <p:anim calcmode="lin" valueType="num">
                                      <p:cBhvr>
                                        <p:cTn id="122" dur="1000" decel="50000" fill="hold">
                                          <p:stCondLst>
                                            <p:cond delay="0"/>
                                          </p:stCondLst>
                                        </p:cTn>
                                        <p:tgtEl>
                                          <p:spTgt spid="9222"/>
                                        </p:tgtEl>
                                        <p:attrNameLst>
                                          <p:attrName>ppt_y</p:attrName>
                                        </p:attrNameLst>
                                      </p:cBhvr>
                                      <p:tavLst>
                                        <p:tav tm="0">
                                          <p:val>
                                            <p:strVal val="#ppt_y-.2"/>
                                          </p:val>
                                        </p:tav>
                                        <p:tav tm="100000">
                                          <p:val>
                                            <p:strVal val="#ppt_y+.1"/>
                                          </p:val>
                                        </p:tav>
                                      </p:tavLst>
                                    </p:anim>
                                    <p:anim calcmode="lin" valueType="num">
                                      <p:cBhvr>
                                        <p:cTn id="123" dur="1000" accel="50000" fill="hold">
                                          <p:stCondLst>
                                            <p:cond delay="1000"/>
                                          </p:stCondLst>
                                        </p:cTn>
                                        <p:tgtEl>
                                          <p:spTgt spid="9222"/>
                                        </p:tgtEl>
                                        <p:attrNameLst>
                                          <p:attrName>ppt_y</p:attrName>
                                        </p:attrNameLst>
                                      </p:cBhvr>
                                      <p:tavLst>
                                        <p:tav tm="0">
                                          <p:val>
                                            <p:strVal val="#ppt_y+.1"/>
                                          </p:val>
                                        </p:tav>
                                        <p:tav tm="100000">
                                          <p:val>
                                            <p:strVal val="#ppt_y"/>
                                          </p:val>
                                        </p:tav>
                                      </p:tavLst>
                                    </p:anim>
                                    <p:animEffect transition="in" filter="fade">
                                      <p:cBhvr>
                                        <p:cTn id="124" dur="2000" decel="50000">
                                          <p:stCondLst>
                                            <p:cond delay="0"/>
                                          </p:stCondLst>
                                        </p:cTn>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rPr>
              <a:t>long-term </a:t>
            </a:r>
            <a:r>
              <a:rPr lang="en-US" b="1"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rPr>
              <a:t>effects of cigarette </a:t>
            </a:r>
            <a:r>
              <a:rPr lang="en-US" b="1"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rPr>
              <a:t>smoking</a:t>
            </a:r>
            <a:endParaRPr lang="en-US" dirty="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1" name="Content Placeholder 10"/>
          <p:cNvSpPr>
            <a:spLocks noGrp="1"/>
          </p:cNvSpPr>
          <p:nvPr>
            <p:ph idx="1"/>
          </p:nvPr>
        </p:nvSpPr>
        <p:spPr>
          <a:xfrm>
            <a:off x="228600" y="1219200"/>
            <a:ext cx="8686800" cy="5334000"/>
          </a:xfrm>
        </p:spPr>
        <p:txBody>
          <a:bodyPr>
            <a:normAutofit fontScale="92500" lnSpcReduction="10000"/>
          </a:bodyPr>
          <a:lstStyle/>
          <a:p>
            <a:pPr marL="457200" lvl="0" indent="-457200">
              <a:buClrTx/>
              <a:buFont typeface="+mj-lt"/>
              <a:buAutoNum type="arabicPeriod"/>
            </a:pPr>
            <a:r>
              <a:rPr lang="en-US" sz="2200" b="1" dirty="0" smtClean="0">
                <a:latin typeface="Arial" pitchFamily="34" charset="0"/>
                <a:cs typeface="Arial" pitchFamily="34" charset="0"/>
              </a:rPr>
              <a:t>Coronary </a:t>
            </a:r>
            <a:r>
              <a:rPr lang="en-US" sz="2200" b="1" dirty="0" smtClean="0">
                <a:latin typeface="Arial" pitchFamily="34" charset="0"/>
                <a:cs typeface="Arial" pitchFamily="34" charset="0"/>
              </a:rPr>
              <a:t>artery disease </a:t>
            </a:r>
            <a:r>
              <a:rPr lang="en-US" sz="2200" dirty="0" smtClean="0">
                <a:latin typeface="Arial" pitchFamily="34" charset="0"/>
                <a:cs typeface="Arial" pitchFamily="34" charset="0"/>
              </a:rPr>
              <a:t>– at least 20% of deaths are smoking-related</a:t>
            </a:r>
          </a:p>
          <a:p>
            <a:pPr marL="457200" lvl="0" indent="-457200">
              <a:buClrTx/>
              <a:buFont typeface="+mj-lt"/>
              <a:buAutoNum type="arabicPeriod"/>
            </a:pPr>
            <a:r>
              <a:rPr lang="en-US" sz="2200" b="1" dirty="0" smtClean="0">
                <a:latin typeface="Arial" pitchFamily="34" charset="0"/>
                <a:cs typeface="Arial" pitchFamily="34" charset="0"/>
              </a:rPr>
              <a:t>Heart disease </a:t>
            </a:r>
            <a:r>
              <a:rPr lang="en-US" sz="2200" dirty="0" smtClean="0">
                <a:latin typeface="Arial" pitchFamily="34" charset="0"/>
                <a:cs typeface="Arial" pitchFamily="34" charset="0"/>
              </a:rPr>
              <a:t> - Smokers in their 30s and 40s have a heart attack rate that is five times their non-smoking peers</a:t>
            </a:r>
          </a:p>
          <a:p>
            <a:pPr marL="457200" lvl="0" indent="-457200">
              <a:buClrTx/>
              <a:buFont typeface="+mj-lt"/>
              <a:buAutoNum type="arabicPeriod"/>
            </a:pPr>
            <a:r>
              <a:rPr lang="en-US" sz="2200" b="1" dirty="0" smtClean="0">
                <a:latin typeface="Arial" pitchFamily="34" charset="0"/>
                <a:cs typeface="Arial" pitchFamily="34" charset="0"/>
              </a:rPr>
              <a:t>Hardening of the arteries and complication of blocked arteries, hypertension, blood clots</a:t>
            </a:r>
            <a:endParaRPr lang="en-US" sz="2200" dirty="0" smtClean="0">
              <a:latin typeface="Arial" pitchFamily="34" charset="0"/>
              <a:cs typeface="Arial" pitchFamily="34" charset="0"/>
            </a:endParaRPr>
          </a:p>
          <a:p>
            <a:pPr marL="457200" lvl="0" indent="-457200">
              <a:buClrTx/>
              <a:buFont typeface="+mj-lt"/>
              <a:buAutoNum type="arabicPeriod"/>
            </a:pPr>
            <a:r>
              <a:rPr lang="en-US" sz="2200" b="1" dirty="0" smtClean="0">
                <a:latin typeface="Arial" pitchFamily="34" charset="0"/>
                <a:cs typeface="Arial" pitchFamily="34" charset="0"/>
              </a:rPr>
              <a:t>Stroke </a:t>
            </a:r>
            <a:r>
              <a:rPr lang="en-US" sz="2200" dirty="0" smtClean="0">
                <a:latin typeface="Arial" pitchFamily="34" charset="0"/>
                <a:cs typeface="Arial" pitchFamily="34" charset="0"/>
              </a:rPr>
              <a:t>– People who smoke a pack a day have almost two and a half times the risk of getting a stroke</a:t>
            </a:r>
          </a:p>
          <a:p>
            <a:pPr marL="457200" lvl="0" indent="-457200">
              <a:buClrTx/>
              <a:buFont typeface="+mj-lt"/>
              <a:buAutoNum type="arabicPeriod"/>
            </a:pPr>
            <a:r>
              <a:rPr lang="en-US" sz="2200" b="1" dirty="0" smtClean="0">
                <a:latin typeface="Arial" pitchFamily="34" charset="0"/>
                <a:cs typeface="Arial" pitchFamily="34" charset="0"/>
              </a:rPr>
              <a:t>Peptic ulcer disease</a:t>
            </a:r>
            <a:endParaRPr lang="en-US" sz="2200" dirty="0" smtClean="0">
              <a:latin typeface="Arial" pitchFamily="34" charset="0"/>
              <a:cs typeface="Arial" pitchFamily="34" charset="0"/>
            </a:endParaRPr>
          </a:p>
          <a:p>
            <a:pPr marL="457200" lvl="0" indent="-457200">
              <a:buClrTx/>
              <a:buFont typeface="+mj-lt"/>
              <a:buAutoNum type="arabicPeriod"/>
            </a:pPr>
            <a:r>
              <a:rPr lang="en-US" sz="2200" b="1" dirty="0" smtClean="0">
                <a:latin typeface="Arial" pitchFamily="34" charset="0"/>
                <a:cs typeface="Arial" pitchFamily="34" charset="0"/>
              </a:rPr>
              <a:t>Lung diseases </a:t>
            </a:r>
            <a:r>
              <a:rPr lang="en-US" sz="2200" dirty="0" smtClean="0">
                <a:latin typeface="Arial" pitchFamily="34" charset="0"/>
                <a:cs typeface="Arial" pitchFamily="34" charset="0"/>
              </a:rPr>
              <a:t>– chronic obstructive pulmonary diseases such as chronic bronchitis and emphysema; smoking caused nearly 85,000 deaths in 1990 due to these diseases.</a:t>
            </a:r>
          </a:p>
          <a:p>
            <a:pPr marL="457200" lvl="0" indent="-457200">
              <a:buClrTx/>
              <a:buFont typeface="+mj-lt"/>
              <a:buAutoNum type="arabicPeriod"/>
            </a:pPr>
            <a:r>
              <a:rPr lang="en-US" sz="2200" b="1" dirty="0" smtClean="0">
                <a:latin typeface="Arial" pitchFamily="34" charset="0"/>
                <a:cs typeface="Arial" pitchFamily="34" charset="0"/>
              </a:rPr>
              <a:t>Cancers </a:t>
            </a:r>
            <a:r>
              <a:rPr lang="en-US" sz="2200" dirty="0" smtClean="0">
                <a:latin typeface="Arial" pitchFamily="34" charset="0"/>
                <a:cs typeface="Arial" pitchFamily="34" charset="0"/>
              </a:rPr>
              <a:t>– oral, especially of the respiratory tract and the oral cavity, nose, pharynx, larynx, lung, cervical, urinary bladder, kidney, and pancreas</a:t>
            </a:r>
            <a:r>
              <a:rPr lang="en-US" sz="2200" b="1" dirty="0" smtClean="0">
                <a:latin typeface="Arial" pitchFamily="34" charset="0"/>
                <a:cs typeface="Arial" pitchFamily="34" charset="0"/>
              </a:rPr>
              <a:t>; smoking accounts for 85% of all lung cancers</a:t>
            </a:r>
          </a:p>
          <a:p>
            <a:pPr marL="457200" lvl="0" indent="-457200">
              <a:buClrTx/>
              <a:buFont typeface="+mj-lt"/>
              <a:buAutoNum type="arabicPeriod"/>
            </a:pPr>
            <a:r>
              <a:rPr lang="en-US" sz="2200" b="1" dirty="0" smtClean="0">
                <a:latin typeface="Arial" pitchFamily="34" charset="0"/>
                <a:cs typeface="Arial" pitchFamily="34" charset="0"/>
              </a:rPr>
              <a:t>Disease of the oral cavity</a:t>
            </a:r>
            <a:r>
              <a:rPr lang="en-US" sz="2200" dirty="0" smtClean="0">
                <a:latin typeface="Arial" pitchFamily="34" charset="0"/>
                <a:cs typeface="Arial" pitchFamily="34" charset="0"/>
              </a:rPr>
              <a:t>, e.g., irritation and infection of the gums and teeth</a:t>
            </a:r>
          </a:p>
          <a:p>
            <a:pPr marL="457200" lvl="0" indent="-457200">
              <a:buClrTx/>
              <a:buFont typeface="+mj-lt"/>
              <a:buAutoNum type="arabicPeriod"/>
            </a:pPr>
            <a:r>
              <a:rPr lang="en-US" sz="2200" b="1" dirty="0" smtClean="0">
                <a:latin typeface="Arial" pitchFamily="34" charset="0"/>
                <a:cs typeface="Arial" pitchFamily="34" charset="0"/>
              </a:rPr>
              <a:t>Delayed wound healing</a:t>
            </a:r>
            <a:endParaRPr lang="en-US" sz="2200" dirty="0" smtClean="0">
              <a:latin typeface="Arial" pitchFamily="34" charset="0"/>
              <a:cs typeface="Arial" pitchFamily="34" charset="0"/>
            </a:endParaRPr>
          </a:p>
          <a:p>
            <a:pPr>
              <a:lnSpc>
                <a:spcPct val="90000"/>
              </a:lnSpc>
              <a:buNone/>
              <a:defRPr/>
            </a:pPr>
            <a:endParaRPr lang="en-US" sz="2000" b="1" dirty="0" smtClean="0">
              <a:solidFill>
                <a:schemeClr val="tx1"/>
              </a:solidFill>
              <a:latin typeface="Arial" pitchFamily="34" charset="0"/>
              <a:cs typeface="Arial" pitchFamily="34" charset="0"/>
            </a:endParaRPr>
          </a:p>
          <a:p>
            <a:pPr>
              <a:buNone/>
            </a:pPr>
            <a:endParaRPr lang="en-US" dirty="0"/>
          </a:p>
        </p:txBody>
      </p:sp>
      <p:pic>
        <p:nvPicPr>
          <p:cNvPr id="13" name="Picture 12" descr="Nosmoke"/>
          <p:cNvPicPr>
            <a:picLocks noChangeAspect="1" noChangeArrowheads="1"/>
          </p:cNvPicPr>
          <p:nvPr/>
        </p:nvPicPr>
        <p:blipFill>
          <a:blip r:embed="rId2"/>
          <a:srcRect/>
          <a:stretch>
            <a:fillRect/>
          </a:stretch>
        </p:blipFill>
        <p:spPr bwMode="auto">
          <a:xfrm>
            <a:off x="8001000" y="5715000"/>
            <a:ext cx="957263" cy="957263"/>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 calcmode="lin" valueType="num">
                                      <p:cBhvr additive="base">
                                        <p:cTn id="37" dur="500" fill="hold"/>
                                        <p:tgtEl>
                                          <p:spTgt spid="1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1">
                                            <p:txEl>
                                              <p:pRg st="6" end="6"/>
                                            </p:txEl>
                                          </p:spTgt>
                                        </p:tgtEl>
                                        <p:attrNameLst>
                                          <p:attrName>style.visibility</p:attrName>
                                        </p:attrNameLst>
                                      </p:cBhvr>
                                      <p:to>
                                        <p:strVal val="visible"/>
                                      </p:to>
                                    </p:set>
                                    <p:anim calcmode="lin" valueType="num">
                                      <p:cBhvr additive="base">
                                        <p:cTn id="43" dur="500" fill="hold"/>
                                        <p:tgtEl>
                                          <p:spTgt spid="1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1">
                                            <p:txEl>
                                              <p:pRg st="7" end="7"/>
                                            </p:txEl>
                                          </p:spTgt>
                                        </p:tgtEl>
                                        <p:attrNameLst>
                                          <p:attrName>style.visibility</p:attrName>
                                        </p:attrNameLst>
                                      </p:cBhvr>
                                      <p:to>
                                        <p:strVal val="visible"/>
                                      </p:to>
                                    </p:set>
                                    <p:anim calcmode="lin" valueType="num">
                                      <p:cBhvr additive="base">
                                        <p:cTn id="49" dur="500" fill="hold"/>
                                        <p:tgtEl>
                                          <p:spTgt spid="1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1">
                                            <p:txEl>
                                              <p:pRg st="8" end="8"/>
                                            </p:txEl>
                                          </p:spTgt>
                                        </p:tgtEl>
                                        <p:attrNameLst>
                                          <p:attrName>style.visibility</p:attrName>
                                        </p:attrNameLst>
                                      </p:cBhvr>
                                      <p:to>
                                        <p:strVal val="visible"/>
                                      </p:to>
                                    </p:set>
                                    <p:anim calcmode="lin" valueType="num">
                                      <p:cBhvr additive="base">
                                        <p:cTn id="55" dur="500" fill="hold"/>
                                        <p:tgtEl>
                                          <p:spTgt spid="11">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rPr>
              <a:t>long-term </a:t>
            </a:r>
            <a:r>
              <a:rPr lang="en-US" b="1"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rPr>
              <a:t>effects of cigarette </a:t>
            </a:r>
            <a:r>
              <a:rPr lang="en-US" b="1"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rPr>
              <a:t>smoking</a:t>
            </a:r>
            <a:endParaRPr lang="en-US" dirty="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1" name="Content Placeholder 10"/>
          <p:cNvSpPr>
            <a:spLocks noGrp="1"/>
          </p:cNvSpPr>
          <p:nvPr>
            <p:ph idx="1"/>
          </p:nvPr>
        </p:nvSpPr>
        <p:spPr>
          <a:xfrm>
            <a:off x="228600" y="1219200"/>
            <a:ext cx="8686800" cy="5334000"/>
          </a:xfrm>
        </p:spPr>
        <p:txBody>
          <a:bodyPr>
            <a:normAutofit/>
          </a:bodyPr>
          <a:lstStyle/>
          <a:p>
            <a:pPr>
              <a:lnSpc>
                <a:spcPct val="90000"/>
              </a:lnSpc>
              <a:buNone/>
              <a:defRPr/>
            </a:pPr>
            <a:endParaRPr lang="en-US" sz="2000" b="1" dirty="0" smtClean="0">
              <a:solidFill>
                <a:schemeClr val="tx1"/>
              </a:solidFill>
              <a:latin typeface="Arial" pitchFamily="34" charset="0"/>
              <a:cs typeface="Arial" pitchFamily="34" charset="0"/>
            </a:endParaRPr>
          </a:p>
          <a:p>
            <a:pPr>
              <a:buNone/>
            </a:pPr>
            <a:endParaRPr lang="en-US" dirty="0"/>
          </a:p>
        </p:txBody>
      </p:sp>
      <p:pic>
        <p:nvPicPr>
          <p:cNvPr id="13" name="Picture 12" descr="Nosmoke"/>
          <p:cNvPicPr>
            <a:picLocks noChangeAspect="1" noChangeArrowheads="1"/>
          </p:cNvPicPr>
          <p:nvPr/>
        </p:nvPicPr>
        <p:blipFill>
          <a:blip r:embed="rId2"/>
          <a:srcRect/>
          <a:stretch>
            <a:fillRect/>
          </a:stretch>
        </p:blipFill>
        <p:spPr bwMode="auto">
          <a:xfrm>
            <a:off x="8001000" y="5715000"/>
            <a:ext cx="957263" cy="957263"/>
          </a:xfrm>
          <a:prstGeom prst="rect">
            <a:avLst/>
          </a:prstGeom>
          <a:noFill/>
          <a:ln w="9525">
            <a:noFill/>
            <a:miter lim="800000"/>
            <a:headEnd/>
            <a:tailEnd/>
          </a:ln>
        </p:spPr>
      </p:pic>
      <p:pic>
        <p:nvPicPr>
          <p:cNvPr id="5" name="Picture 2" descr="x-ray SQ cell CA"/>
          <p:cNvPicPr>
            <a:picLocks noChangeAspect="1" noChangeArrowheads="1"/>
          </p:cNvPicPr>
          <p:nvPr/>
        </p:nvPicPr>
        <p:blipFill>
          <a:blip r:embed="rId3"/>
          <a:srcRect/>
          <a:stretch>
            <a:fillRect/>
          </a:stretch>
        </p:blipFill>
        <p:spPr>
          <a:xfrm>
            <a:off x="1066800" y="1219200"/>
            <a:ext cx="4800600" cy="5073042"/>
          </a:xfrm>
          <a:prstGeom prst="rect">
            <a:avLst/>
          </a:prstGeom>
        </p:spPr>
      </p:pic>
      <p:pic>
        <p:nvPicPr>
          <p:cNvPr id="6" name="Picture 2" descr="51"/>
          <p:cNvPicPr>
            <a:picLocks noChangeAspect="1" noChangeArrowheads="1"/>
          </p:cNvPicPr>
          <p:nvPr/>
        </p:nvPicPr>
        <p:blipFill>
          <a:blip r:embed="rId4"/>
          <a:srcRect/>
          <a:stretch>
            <a:fillRect/>
          </a:stretch>
        </p:blipFill>
        <p:spPr bwMode="auto">
          <a:xfrm>
            <a:off x="1447800" y="1295399"/>
            <a:ext cx="3962400" cy="5386271"/>
          </a:xfrm>
          <a:prstGeom prst="rect">
            <a:avLst/>
          </a:prstGeom>
          <a:noFill/>
          <a:ln w="9525">
            <a:noFill/>
            <a:miter lim="800000"/>
            <a:headEnd/>
            <a:tailEnd/>
          </a:ln>
        </p:spPr>
      </p:pic>
      <p:pic>
        <p:nvPicPr>
          <p:cNvPr id="7" name="Picture 3" descr="18"/>
          <p:cNvPicPr>
            <a:picLocks noChangeAspect="1" noChangeArrowheads="1"/>
          </p:cNvPicPr>
          <p:nvPr/>
        </p:nvPicPr>
        <p:blipFill>
          <a:blip r:embed="rId5"/>
          <a:srcRect r="4167"/>
          <a:stretch>
            <a:fillRect/>
          </a:stretch>
        </p:blipFill>
        <p:spPr>
          <a:xfrm>
            <a:off x="1219200" y="1524000"/>
            <a:ext cx="4837707" cy="3352800"/>
          </a:xfrm>
          <a:prstGeom prst="rect">
            <a:avLst/>
          </a:prstGeom>
        </p:spPr>
      </p:pic>
      <p:pic>
        <p:nvPicPr>
          <p:cNvPr id="8" name="Picture 2" descr="20"/>
          <p:cNvPicPr>
            <a:picLocks noChangeAspect="1" noChangeArrowheads="1"/>
          </p:cNvPicPr>
          <p:nvPr/>
        </p:nvPicPr>
        <p:blipFill>
          <a:blip r:embed="rId6"/>
          <a:srcRect r="2499"/>
          <a:stretch>
            <a:fillRect/>
          </a:stretch>
        </p:blipFill>
        <p:spPr>
          <a:xfrm>
            <a:off x="685800" y="1600200"/>
            <a:ext cx="5950969" cy="4038600"/>
          </a:xfrm>
          <a:prstGeom prst="rect">
            <a:avLst/>
          </a:prstGeom>
        </p:spPr>
      </p:pic>
      <p:pic>
        <p:nvPicPr>
          <p:cNvPr id="9" name="Picture 3" descr="21"/>
          <p:cNvPicPr>
            <a:picLocks noChangeAspect="1" noChangeArrowheads="1"/>
          </p:cNvPicPr>
          <p:nvPr/>
        </p:nvPicPr>
        <p:blipFill>
          <a:blip r:embed="rId7"/>
          <a:srcRect r="2499"/>
          <a:stretch>
            <a:fillRect/>
          </a:stretch>
        </p:blipFill>
        <p:spPr>
          <a:xfrm>
            <a:off x="609600" y="1524000"/>
            <a:ext cx="6196140" cy="4191000"/>
          </a:xfrm>
          <a:prstGeom prst="rect">
            <a:avLst/>
          </a:prstGeom>
        </p:spPr>
      </p:pic>
      <p:pic>
        <p:nvPicPr>
          <p:cNvPr id="10" name="Picture 2" descr="41"/>
          <p:cNvPicPr>
            <a:picLocks noChangeAspect="1" noChangeArrowheads="1"/>
          </p:cNvPicPr>
          <p:nvPr/>
        </p:nvPicPr>
        <p:blipFill>
          <a:blip r:embed="rId8"/>
          <a:srcRect/>
          <a:stretch>
            <a:fillRect/>
          </a:stretch>
        </p:blipFill>
        <p:spPr>
          <a:xfrm>
            <a:off x="1371600" y="1447800"/>
            <a:ext cx="3823547" cy="4469081"/>
          </a:xfrm>
          <a:prstGeom prst="rect">
            <a:avLst/>
          </a:prstGeom>
        </p:spPr>
      </p:pic>
      <p:pic>
        <p:nvPicPr>
          <p:cNvPr id="12" name="Picture 2" descr="40"/>
          <p:cNvPicPr>
            <a:picLocks noChangeAspect="1" noChangeArrowheads="1"/>
          </p:cNvPicPr>
          <p:nvPr/>
        </p:nvPicPr>
        <p:blipFill>
          <a:blip r:embed="rId9"/>
          <a:srcRect/>
          <a:stretch>
            <a:fillRect/>
          </a:stretch>
        </p:blipFill>
        <p:spPr>
          <a:xfrm>
            <a:off x="1371600" y="1219200"/>
            <a:ext cx="4095574" cy="533400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50000"/>
                  </a:schemeClr>
                </a:solidFill>
                <a:effectLst>
                  <a:outerShdw blurRad="38100" dist="38100" dir="2700000" algn="tl">
                    <a:srgbClr val="000000"/>
                  </a:outerShdw>
                </a:effectLst>
              </a:rPr>
              <a:t>Global Trends in Tobacco Use</a:t>
            </a:r>
            <a:endParaRPr lang="en-US" dirty="0">
              <a:solidFill>
                <a:schemeClr val="bg2">
                  <a:lumMod val="50000"/>
                </a:schemeClr>
              </a:solidFill>
            </a:endParaRPr>
          </a:p>
        </p:txBody>
      </p:sp>
      <p:sp>
        <p:nvSpPr>
          <p:cNvPr id="3" name="Content Placeholder 2"/>
          <p:cNvSpPr>
            <a:spLocks noGrp="1"/>
          </p:cNvSpPr>
          <p:nvPr>
            <p:ph idx="1"/>
          </p:nvPr>
        </p:nvSpPr>
        <p:spPr>
          <a:xfrm>
            <a:off x="457200" y="1219200"/>
            <a:ext cx="8686800" cy="1341438"/>
          </a:xfrm>
        </p:spPr>
        <p:txBody>
          <a:bodyPr>
            <a:normAutofit/>
          </a:bodyPr>
          <a:lstStyle/>
          <a:p>
            <a:pPr>
              <a:lnSpc>
                <a:spcPct val="90000"/>
              </a:lnSpc>
              <a:buClrTx/>
              <a:buFont typeface="Wingdings" pitchFamily="2" charset="2"/>
              <a:buChar char="Ø"/>
              <a:defRPr/>
            </a:pPr>
            <a:r>
              <a:rPr lang="en-US" sz="2000" b="1" dirty="0" smtClean="0">
                <a:latin typeface="Arial" pitchFamily="34" charset="0"/>
                <a:cs typeface="Arial" pitchFamily="34" charset="0"/>
              </a:rPr>
              <a:t> </a:t>
            </a:r>
            <a:r>
              <a:rPr lang="en-US" sz="2000" b="1" dirty="0" smtClean="0">
                <a:solidFill>
                  <a:schemeClr val="tx1"/>
                </a:solidFill>
                <a:latin typeface="Arial" pitchFamily="34" charset="0"/>
                <a:cs typeface="Arial" pitchFamily="34" charset="0"/>
              </a:rPr>
              <a:t>1.1 billion or 1 in 3 adults smoke</a:t>
            </a:r>
          </a:p>
          <a:p>
            <a:pPr lvl="2">
              <a:lnSpc>
                <a:spcPct val="90000"/>
              </a:lnSpc>
              <a:buClrTx/>
              <a:buSzPct val="75000"/>
              <a:buFont typeface="Wingdings" pitchFamily="2" charset="2"/>
              <a:buChar char="§"/>
              <a:defRPr/>
            </a:pPr>
            <a:r>
              <a:rPr lang="en-US" sz="2000" b="1" dirty="0" smtClean="0">
                <a:solidFill>
                  <a:schemeClr val="tx1"/>
                </a:solidFill>
                <a:latin typeface="Arial" pitchFamily="34" charset="0"/>
                <a:cs typeface="Arial" pitchFamily="34" charset="0"/>
              </a:rPr>
              <a:t> about 80% live in low- and middle-income countries</a:t>
            </a:r>
          </a:p>
          <a:p>
            <a:pPr>
              <a:lnSpc>
                <a:spcPct val="90000"/>
              </a:lnSpc>
              <a:buClrTx/>
              <a:buFont typeface="Wingdings" pitchFamily="2" charset="2"/>
              <a:buChar char="Ø"/>
              <a:defRPr/>
            </a:pPr>
            <a:r>
              <a:rPr lang="en-US" sz="2000" b="1" dirty="0" smtClean="0">
                <a:solidFill>
                  <a:schemeClr val="tx1"/>
                </a:solidFill>
                <a:latin typeface="Arial" pitchFamily="34" charset="0"/>
                <a:cs typeface="Arial" pitchFamily="34" charset="0"/>
              </a:rPr>
              <a:t> total number of smokers is expected to reach </a:t>
            </a:r>
            <a:r>
              <a:rPr lang="en-US" sz="2000" b="1" dirty="0" smtClean="0">
                <a:solidFill>
                  <a:schemeClr val="tx1"/>
                </a:solidFill>
                <a:latin typeface="Arial" pitchFamily="34" charset="0"/>
                <a:cs typeface="Arial" pitchFamily="34" charset="0"/>
              </a:rPr>
              <a:t>about 1.6 </a:t>
            </a:r>
            <a:r>
              <a:rPr lang="en-US" sz="2000" b="1" dirty="0" smtClean="0">
                <a:solidFill>
                  <a:schemeClr val="tx1"/>
                </a:solidFill>
                <a:latin typeface="Arial" pitchFamily="34" charset="0"/>
                <a:cs typeface="Arial" pitchFamily="34" charset="0"/>
              </a:rPr>
              <a:t>billion by 2025</a:t>
            </a:r>
          </a:p>
          <a:p>
            <a:pPr>
              <a:buNone/>
            </a:pPr>
            <a:endParaRPr lang="en-US" dirty="0"/>
          </a:p>
        </p:txBody>
      </p:sp>
      <p:sp>
        <p:nvSpPr>
          <p:cNvPr id="4" name="Text Box 5"/>
          <p:cNvSpPr txBox="1">
            <a:spLocks noChangeArrowheads="1"/>
          </p:cNvSpPr>
          <p:nvPr/>
        </p:nvSpPr>
        <p:spPr bwMode="auto">
          <a:xfrm>
            <a:off x="5257800" y="2286000"/>
            <a:ext cx="2316853" cy="400110"/>
          </a:xfrm>
          <a:prstGeom prst="rect">
            <a:avLst/>
          </a:prstGeom>
          <a:noFill/>
          <a:ln w="9525">
            <a:noFill/>
            <a:miter lim="800000"/>
            <a:headEnd/>
            <a:tailEnd/>
          </a:ln>
          <a:effectLst/>
        </p:spPr>
        <p:txBody>
          <a:bodyPr wrap="none">
            <a:spAutoFit/>
          </a:bodyPr>
          <a:lstStyle/>
          <a:p>
            <a:pPr>
              <a:defRPr/>
            </a:pPr>
            <a:r>
              <a:rPr lang="en-US" sz="2000" b="1" dirty="0">
                <a:solidFill>
                  <a:srgbClr val="FF0000"/>
                </a:solidFill>
                <a:effectLst>
                  <a:outerShdw blurRad="38100" dist="38100" dir="2700000" algn="tl">
                    <a:srgbClr val="000000"/>
                  </a:outerShdw>
                </a:effectLst>
                <a:latin typeface="Arial" pitchFamily="34" charset="0"/>
                <a:cs typeface="Arial" pitchFamily="34" charset="0"/>
              </a:rPr>
              <a:t>World Bank, 1999</a:t>
            </a:r>
          </a:p>
        </p:txBody>
      </p:sp>
      <p:sp>
        <p:nvSpPr>
          <p:cNvPr id="5" name="Content Placeholder 2"/>
          <p:cNvSpPr txBox="1">
            <a:spLocks/>
          </p:cNvSpPr>
          <p:nvPr/>
        </p:nvSpPr>
        <p:spPr>
          <a:xfrm>
            <a:off x="381000" y="2743200"/>
            <a:ext cx="8077200" cy="762000"/>
          </a:xfrm>
          <a:prstGeom prst="rect">
            <a:avLst/>
          </a:prstGeom>
        </p:spPr>
        <p:txBody>
          <a:bodyPr vert="horz">
            <a:normAutofit/>
          </a:bodyPr>
          <a:lstStyle/>
          <a:p>
            <a:pPr>
              <a:lnSpc>
                <a:spcPct val="90000"/>
              </a:lnSpc>
              <a:spcBef>
                <a:spcPct val="20000"/>
              </a:spcBef>
              <a:buSzPct val="75000"/>
              <a:buFont typeface="Wingdings" pitchFamily="2" charset="2"/>
              <a:buChar char="Ø"/>
              <a:defRPr/>
            </a:pPr>
            <a:r>
              <a:rPr lang="en-US" sz="2000" b="1" dirty="0" smtClean="0">
                <a:latin typeface="Arial" pitchFamily="34" charset="0"/>
                <a:cs typeface="Arial" pitchFamily="34" charset="0"/>
              </a:rPr>
              <a:t>    1.2 </a:t>
            </a:r>
            <a:r>
              <a:rPr lang="en-US" sz="2000" b="1" dirty="0" smtClean="0">
                <a:latin typeface="Arial" pitchFamily="34" charset="0"/>
                <a:cs typeface="Arial" pitchFamily="34" charset="0"/>
              </a:rPr>
              <a:t>billion smokers over the age  of 15 years</a:t>
            </a:r>
          </a:p>
          <a:p>
            <a:pPr lvl="2">
              <a:lnSpc>
                <a:spcPct val="90000"/>
              </a:lnSpc>
              <a:spcBef>
                <a:spcPct val="20000"/>
              </a:spcBef>
              <a:buSzPct val="75000"/>
              <a:buFont typeface="Wingdings" pitchFamily="2" charset="2"/>
              <a:buChar char="§"/>
              <a:defRPr/>
            </a:pPr>
            <a:r>
              <a:rPr lang="en-US" sz="2000" b="1" dirty="0" smtClean="0">
                <a:latin typeface="Arial" pitchFamily="34" charset="0"/>
                <a:cs typeface="Arial" pitchFamily="34" charset="0"/>
              </a:rPr>
              <a:t>   300 </a:t>
            </a:r>
            <a:r>
              <a:rPr lang="en-US" sz="2000" b="1" dirty="0" smtClean="0">
                <a:latin typeface="Arial" pitchFamily="34" charset="0"/>
                <a:cs typeface="Arial" pitchFamily="34" charset="0"/>
              </a:rPr>
              <a:t>million are in China</a:t>
            </a:r>
            <a:endParaRPr kumimoji="0" lang="en-US" sz="2000" b="1" i="0" u="none" strike="noStrike" kern="1200" cap="none" spc="0" normalizeH="0" baseline="0" noProof="0" dirty="0">
              <a:ln>
                <a:noFill/>
              </a:ln>
              <a:uLnTx/>
              <a:uFillTx/>
              <a:latin typeface="Arial" pitchFamily="34" charset="0"/>
              <a:cs typeface="Arial" pitchFamily="34" charset="0"/>
            </a:endParaRPr>
          </a:p>
        </p:txBody>
      </p:sp>
      <p:sp>
        <p:nvSpPr>
          <p:cNvPr id="6" name="Text Box 6"/>
          <p:cNvSpPr txBox="1">
            <a:spLocks noChangeArrowheads="1"/>
          </p:cNvSpPr>
          <p:nvPr/>
        </p:nvSpPr>
        <p:spPr bwMode="auto">
          <a:xfrm>
            <a:off x="5257800" y="3276600"/>
            <a:ext cx="1523174" cy="400110"/>
          </a:xfrm>
          <a:prstGeom prst="rect">
            <a:avLst/>
          </a:prstGeom>
          <a:noFill/>
          <a:ln w="9525">
            <a:noFill/>
            <a:miter lim="800000"/>
            <a:headEnd/>
            <a:tailEnd/>
          </a:ln>
          <a:effectLst/>
        </p:spPr>
        <p:txBody>
          <a:bodyPr wrap="none">
            <a:spAutoFit/>
          </a:bodyPr>
          <a:lstStyle/>
          <a:p>
            <a:pPr>
              <a:defRPr/>
            </a:pPr>
            <a:r>
              <a:rPr lang="en-US" sz="2000" b="1" dirty="0">
                <a:solidFill>
                  <a:srgbClr val="FF0000"/>
                </a:solidFill>
                <a:effectLst>
                  <a:outerShdw blurRad="38100" dist="38100" dir="2700000" algn="tl">
                    <a:srgbClr val="000000"/>
                  </a:outerShdw>
                </a:effectLst>
                <a:latin typeface="Arial" pitchFamily="34" charset="0"/>
                <a:cs typeface="Arial" pitchFamily="34" charset="0"/>
              </a:rPr>
              <a:t>WHO, 2001</a:t>
            </a:r>
          </a:p>
        </p:txBody>
      </p:sp>
      <p:sp>
        <p:nvSpPr>
          <p:cNvPr id="7" name="Content Placeholder 2"/>
          <p:cNvSpPr txBox="1">
            <a:spLocks/>
          </p:cNvSpPr>
          <p:nvPr/>
        </p:nvSpPr>
        <p:spPr>
          <a:xfrm>
            <a:off x="304800" y="3733800"/>
            <a:ext cx="8077200" cy="457200"/>
          </a:xfrm>
          <a:prstGeom prst="rect">
            <a:avLst/>
          </a:prstGeom>
        </p:spPr>
        <p:txBody>
          <a:bodyPr vert="horz">
            <a:normAutofit/>
          </a:bodyPr>
          <a:lstStyle/>
          <a:p>
            <a:pPr>
              <a:buFont typeface="Wingdings" pitchFamily="2" charset="2"/>
              <a:buChar char="Ø"/>
              <a:defRPr/>
            </a:pPr>
            <a:r>
              <a:rPr lang="en-US" sz="2000" b="1" dirty="0" smtClean="0">
                <a:latin typeface="Arial" pitchFamily="34" charset="0"/>
                <a:cs typeface="Arial" pitchFamily="34" charset="0"/>
              </a:rPr>
              <a:t>   Smoking  </a:t>
            </a:r>
            <a:r>
              <a:rPr lang="en-US" sz="2000" b="1" dirty="0" smtClean="0">
                <a:latin typeface="Arial" pitchFamily="34" charset="0"/>
                <a:cs typeface="Arial" pitchFamily="34" charset="0"/>
              </a:rPr>
              <a:t>already kills one in 10 adults worldwide</a:t>
            </a:r>
          </a:p>
        </p:txBody>
      </p:sp>
      <p:sp>
        <p:nvSpPr>
          <p:cNvPr id="8" name="Content Placeholder 2"/>
          <p:cNvSpPr txBox="1">
            <a:spLocks/>
          </p:cNvSpPr>
          <p:nvPr/>
        </p:nvSpPr>
        <p:spPr>
          <a:xfrm>
            <a:off x="304800" y="4343400"/>
            <a:ext cx="8534400" cy="990600"/>
          </a:xfrm>
          <a:prstGeom prst="rect">
            <a:avLst/>
          </a:prstGeom>
        </p:spPr>
        <p:txBody>
          <a:bodyPr vert="horz">
            <a:noAutofit/>
          </a:bodyPr>
          <a:lstStyle/>
          <a:p>
            <a:pPr>
              <a:buFont typeface="Wingdings" pitchFamily="2" charset="2"/>
              <a:buChar char="Ø"/>
              <a:defRPr/>
            </a:pPr>
            <a:r>
              <a:rPr lang="en-US" b="1" dirty="0" smtClean="0">
                <a:latin typeface="Arial" pitchFamily="34" charset="0"/>
                <a:cs typeface="Arial" pitchFamily="34" charset="0"/>
              </a:rPr>
              <a:t>   </a:t>
            </a:r>
            <a:r>
              <a:rPr lang="en-US" sz="2000" b="1" dirty="0" smtClean="0">
                <a:latin typeface="Arial" pitchFamily="34" charset="0"/>
                <a:cs typeface="Arial" pitchFamily="34" charset="0"/>
              </a:rPr>
              <a:t>By </a:t>
            </a:r>
            <a:r>
              <a:rPr lang="en-US" sz="2000" b="1" dirty="0" smtClean="0">
                <a:latin typeface="Arial" pitchFamily="34" charset="0"/>
                <a:cs typeface="Arial" pitchFamily="34" charset="0"/>
              </a:rPr>
              <a:t>2030, the proportion will be one in six, or 10 million </a:t>
            </a:r>
            <a:r>
              <a:rPr lang="en-US" sz="2000" b="1" dirty="0" smtClean="0">
                <a:latin typeface="Arial" pitchFamily="34" charset="0"/>
                <a:cs typeface="Arial" pitchFamily="34" charset="0"/>
              </a:rPr>
              <a:t> </a:t>
            </a:r>
          </a:p>
          <a:p>
            <a:pPr>
              <a:defRPr/>
            </a:pPr>
            <a:r>
              <a:rPr lang="en-US" sz="2000" b="1" dirty="0" smtClean="0">
                <a:latin typeface="Arial" pitchFamily="34" charset="0"/>
                <a:cs typeface="Arial" pitchFamily="34" charset="0"/>
              </a:rPr>
              <a:t> </a:t>
            </a:r>
            <a:r>
              <a:rPr lang="en-US" sz="2000" b="1" dirty="0" smtClean="0">
                <a:latin typeface="Arial" pitchFamily="34" charset="0"/>
                <a:cs typeface="Arial" pitchFamily="34" charset="0"/>
              </a:rPr>
              <a:t>     deaths </a:t>
            </a:r>
            <a:r>
              <a:rPr lang="en-US" sz="2000" b="1" dirty="0" smtClean="0">
                <a:latin typeface="Arial" pitchFamily="34" charset="0"/>
                <a:cs typeface="Arial" pitchFamily="34" charset="0"/>
              </a:rPr>
              <a:t>per year</a:t>
            </a:r>
          </a:p>
        </p:txBody>
      </p:sp>
      <p:sp>
        <p:nvSpPr>
          <p:cNvPr id="9" name="Content Placeholder 2"/>
          <p:cNvSpPr txBox="1">
            <a:spLocks/>
          </p:cNvSpPr>
          <p:nvPr/>
        </p:nvSpPr>
        <p:spPr>
          <a:xfrm>
            <a:off x="304800" y="5181600"/>
            <a:ext cx="8839200" cy="1143000"/>
          </a:xfrm>
          <a:prstGeom prst="rect">
            <a:avLst/>
          </a:prstGeom>
        </p:spPr>
        <p:txBody>
          <a:bodyPr vert="horz">
            <a:noAutofit/>
          </a:bodyPr>
          <a:lstStyle/>
          <a:p>
            <a:pPr>
              <a:buFont typeface="Wingdings" pitchFamily="2" charset="2"/>
              <a:buChar char="Ø"/>
              <a:defRPr/>
            </a:pPr>
            <a:r>
              <a:rPr lang="en-US" b="1" dirty="0" smtClean="0">
                <a:latin typeface="Arial" pitchFamily="34" charset="0"/>
                <a:cs typeface="Arial" pitchFamily="34" charset="0"/>
              </a:rPr>
              <a:t>  </a:t>
            </a:r>
            <a:r>
              <a:rPr lang="en-US" sz="2000" b="1" dirty="0" smtClean="0">
                <a:latin typeface="Arial" pitchFamily="34" charset="0"/>
                <a:cs typeface="Arial" pitchFamily="34" charset="0"/>
              </a:rPr>
              <a:t> By </a:t>
            </a:r>
            <a:r>
              <a:rPr lang="en-US" sz="2000" b="1" dirty="0" smtClean="0">
                <a:latin typeface="Arial" pitchFamily="34" charset="0"/>
                <a:cs typeface="Arial" pitchFamily="34" charset="0"/>
              </a:rPr>
              <a:t>2020, seven of every 10 people killed by smoking will be in low- </a:t>
            </a:r>
            <a:r>
              <a:rPr lang="en-US" sz="2000" b="1" dirty="0" smtClean="0">
                <a:latin typeface="Arial" pitchFamily="34" charset="0"/>
                <a:cs typeface="Arial" pitchFamily="34" charset="0"/>
              </a:rPr>
              <a:t> </a:t>
            </a:r>
          </a:p>
          <a:p>
            <a:pPr>
              <a:defRPr/>
            </a:pPr>
            <a:r>
              <a:rPr lang="en-US" sz="2000" b="1" dirty="0" smtClean="0">
                <a:latin typeface="Arial" pitchFamily="34" charset="0"/>
                <a:cs typeface="Arial" pitchFamily="34" charset="0"/>
              </a:rPr>
              <a:t>      and </a:t>
            </a:r>
            <a:r>
              <a:rPr lang="en-US" sz="2000" b="1" dirty="0" smtClean="0">
                <a:latin typeface="Arial" pitchFamily="34" charset="0"/>
                <a:cs typeface="Arial" pitchFamily="34" charset="0"/>
              </a:rPr>
              <a:t>middle-income nations</a:t>
            </a:r>
          </a:p>
        </p:txBody>
      </p:sp>
      <p:pic>
        <p:nvPicPr>
          <p:cNvPr id="10" name="Picture 9" descr="Nosmoke"/>
          <p:cNvPicPr>
            <a:picLocks noChangeAspect="1" noChangeArrowheads="1"/>
          </p:cNvPicPr>
          <p:nvPr/>
        </p:nvPicPr>
        <p:blipFill>
          <a:blip r:embed="rId2"/>
          <a:srcRect/>
          <a:stretch>
            <a:fillRect/>
          </a:stretch>
        </p:blipFill>
        <p:spPr bwMode="auto">
          <a:xfrm>
            <a:off x="8001000" y="5715000"/>
            <a:ext cx="957263" cy="957263"/>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p:cTn id="2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 calcmode="lin" valueType="num">
                                      <p:cBhvr additive="base">
                                        <p:cTn id="35"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7" presetClass="entr" presetSubtype="10" fill="hold" nodeType="clickEffect">
                                  <p:stCondLst>
                                    <p:cond delay="0"/>
                                  </p:stCondLst>
                                  <p:childTnLst>
                                    <p:set>
                                      <p:cBhvr>
                                        <p:cTn id="44" dur="1" fill="hold">
                                          <p:stCondLst>
                                            <p:cond delay="0"/>
                                          </p:stCondLst>
                                        </p:cTn>
                                        <p:tgtEl>
                                          <p:spTgt spid="7">
                                            <p:txEl>
                                              <p:pRg st="0" end="0"/>
                                            </p:txEl>
                                          </p:spTgt>
                                        </p:tgtEl>
                                        <p:attrNameLst>
                                          <p:attrName>style.visibility</p:attrName>
                                        </p:attrNameLst>
                                      </p:cBhvr>
                                      <p:to>
                                        <p:strVal val="visible"/>
                                      </p:to>
                                    </p:set>
                                    <p:anim calcmode="lin" valueType="num">
                                      <p:cBhvr>
                                        <p:cTn id="45"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7" presetClass="entr" presetSubtype="10" fill="hold"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 calcmode="lin" valueType="num">
                                      <p:cBhvr>
                                        <p:cTn id="51"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52" dur="500" fill="hold"/>
                                        <p:tgtEl>
                                          <p:spTgt spid="8">
                                            <p:txEl>
                                              <p:pRg st="0" end="0"/>
                                            </p:txEl>
                                          </p:spTgt>
                                        </p:tgtEl>
                                        <p:attrNameLst>
                                          <p:attrName>ppt_h</p:attrName>
                                        </p:attrNameLst>
                                      </p:cBhvr>
                                      <p:tavLst>
                                        <p:tav tm="0">
                                          <p:val>
                                            <p:strVal val="#ppt_h"/>
                                          </p:val>
                                        </p:tav>
                                        <p:tav tm="100000">
                                          <p:val>
                                            <p:strVal val="#ppt_h"/>
                                          </p:val>
                                        </p:tav>
                                      </p:tavLst>
                                    </p:anim>
                                  </p:childTnLst>
                                </p:cTn>
                              </p:par>
                              <p:par>
                                <p:cTn id="53" presetID="17" presetClass="entr" presetSubtype="10" fill="hold" nodeType="withEffect">
                                  <p:stCondLst>
                                    <p:cond delay="0"/>
                                  </p:stCondLst>
                                  <p:childTnLst>
                                    <p:set>
                                      <p:cBhvr>
                                        <p:cTn id="54" dur="1" fill="hold">
                                          <p:stCondLst>
                                            <p:cond delay="0"/>
                                          </p:stCondLst>
                                        </p:cTn>
                                        <p:tgtEl>
                                          <p:spTgt spid="8">
                                            <p:txEl>
                                              <p:pRg st="1" end="1"/>
                                            </p:txEl>
                                          </p:spTgt>
                                        </p:tgtEl>
                                        <p:attrNameLst>
                                          <p:attrName>style.visibility</p:attrName>
                                        </p:attrNameLst>
                                      </p:cBhvr>
                                      <p:to>
                                        <p:strVal val="visible"/>
                                      </p:to>
                                    </p:set>
                                    <p:anim calcmode="lin" valueType="num">
                                      <p:cBhvr>
                                        <p:cTn id="55"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56" dur="500" fill="hold"/>
                                        <p:tgtEl>
                                          <p:spTgt spid="8">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7" presetClass="entr" presetSubtype="10" fill="hold" nodeType="clickEffect">
                                  <p:stCondLst>
                                    <p:cond delay="0"/>
                                  </p:stCondLst>
                                  <p:childTnLst>
                                    <p:set>
                                      <p:cBhvr>
                                        <p:cTn id="60" dur="1" fill="hold">
                                          <p:stCondLst>
                                            <p:cond delay="0"/>
                                          </p:stCondLst>
                                        </p:cTn>
                                        <p:tgtEl>
                                          <p:spTgt spid="9">
                                            <p:txEl>
                                              <p:pRg st="0" end="0"/>
                                            </p:txEl>
                                          </p:spTgt>
                                        </p:tgtEl>
                                        <p:attrNameLst>
                                          <p:attrName>style.visibility</p:attrName>
                                        </p:attrNameLst>
                                      </p:cBhvr>
                                      <p:to>
                                        <p:strVal val="visible"/>
                                      </p:to>
                                    </p:set>
                                    <p:anim calcmode="lin" valueType="num">
                                      <p:cBhvr>
                                        <p:cTn id="61"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62" dur="500" fill="hold"/>
                                        <p:tgtEl>
                                          <p:spTgt spid="9">
                                            <p:txEl>
                                              <p:pRg st="0" end="0"/>
                                            </p:txEl>
                                          </p:spTgt>
                                        </p:tgtEl>
                                        <p:attrNameLst>
                                          <p:attrName>ppt_h</p:attrName>
                                        </p:attrNameLst>
                                      </p:cBhvr>
                                      <p:tavLst>
                                        <p:tav tm="0">
                                          <p:val>
                                            <p:strVal val="#ppt_h"/>
                                          </p:val>
                                        </p:tav>
                                        <p:tav tm="100000">
                                          <p:val>
                                            <p:strVal val="#ppt_h"/>
                                          </p:val>
                                        </p:tav>
                                      </p:tavLst>
                                    </p:anim>
                                  </p:childTnLst>
                                </p:cTn>
                              </p:par>
                              <p:par>
                                <p:cTn id="63" presetID="17" presetClass="entr" presetSubtype="10" fill="hold" nodeType="withEffect">
                                  <p:stCondLst>
                                    <p:cond delay="0"/>
                                  </p:stCondLst>
                                  <p:childTnLst>
                                    <p:set>
                                      <p:cBhvr>
                                        <p:cTn id="64" dur="1" fill="hold">
                                          <p:stCondLst>
                                            <p:cond delay="0"/>
                                          </p:stCondLst>
                                        </p:cTn>
                                        <p:tgtEl>
                                          <p:spTgt spid="9">
                                            <p:txEl>
                                              <p:pRg st="1" end="1"/>
                                            </p:txEl>
                                          </p:spTgt>
                                        </p:tgtEl>
                                        <p:attrNameLst>
                                          <p:attrName>style.visibility</p:attrName>
                                        </p:attrNameLst>
                                      </p:cBhvr>
                                      <p:to>
                                        <p:strVal val="visible"/>
                                      </p:to>
                                    </p:set>
                                    <p:anim calcmode="lin" valueType="num">
                                      <p:cBhvr>
                                        <p:cTn id="65"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66" dur="500" fill="hold"/>
                                        <p:tgtEl>
                                          <p:spTgt spid="9">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686800" cy="838200"/>
          </a:xfrm>
        </p:spPr>
        <p:txBody>
          <a:bodyPr>
            <a:normAutofit fontScale="90000"/>
          </a:bodyPr>
          <a:lstStyle/>
          <a:p>
            <a:pPr algn="ctr"/>
            <a:r>
              <a:rPr lang="en-US"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latin typeface="Arial Black" pitchFamily="34" charset="0"/>
              </a:rPr>
              <a:t>Youth Tobacco Survey in the </a:t>
            </a:r>
            <a:r>
              <a:rPr lang="en-US"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latin typeface="Arial Black" pitchFamily="34" charset="0"/>
              </a:rPr>
              <a:t>Philippines</a:t>
            </a:r>
            <a:br>
              <a:rPr lang="en-US"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latin typeface="Arial Black" pitchFamily="34" charset="0"/>
              </a:rPr>
            </a:br>
            <a:r>
              <a:rPr lang="en-US" sz="3100" b="1" dirty="0" smtClean="0"/>
              <a:t>Global </a:t>
            </a:r>
            <a:r>
              <a:rPr lang="en-US" sz="3100" b="1" dirty="0" smtClean="0"/>
              <a:t>Youth Tobacco Survey Phase I, 2000</a:t>
            </a:r>
            <a:r>
              <a:rPr lang="en-US" b="1" dirty="0" smtClean="0"/>
              <a:t/>
            </a:r>
            <a:br>
              <a:rPr lang="en-US" b="1" dirty="0" smtClean="0"/>
            </a:br>
            <a:endParaRPr lang="en-US" dirty="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1" name="Content Placeholder 10"/>
          <p:cNvSpPr>
            <a:spLocks noGrp="1"/>
          </p:cNvSpPr>
          <p:nvPr>
            <p:ph idx="1"/>
          </p:nvPr>
        </p:nvSpPr>
        <p:spPr>
          <a:xfrm>
            <a:off x="304800" y="2057400"/>
            <a:ext cx="8686800" cy="3276600"/>
          </a:xfrm>
        </p:spPr>
        <p:txBody>
          <a:bodyPr>
            <a:normAutofit/>
          </a:bodyPr>
          <a:lstStyle/>
          <a:p>
            <a:pPr>
              <a:lnSpc>
                <a:spcPct val="90000"/>
              </a:lnSpc>
              <a:buNone/>
              <a:defRPr/>
            </a:pPr>
            <a:r>
              <a:rPr lang="en-US" sz="2000" b="1" dirty="0" smtClean="0">
                <a:solidFill>
                  <a:schemeClr val="tx1"/>
                </a:solidFill>
                <a:latin typeface="Arial" pitchFamily="34" charset="0"/>
                <a:cs typeface="Arial" pitchFamily="34" charset="0"/>
              </a:rPr>
              <a:t>Objectives:</a:t>
            </a:r>
          </a:p>
          <a:p>
            <a:pPr>
              <a:buClrTx/>
              <a:buFont typeface="Wingdings" pitchFamily="2" charset="2"/>
              <a:buChar char="Ø"/>
            </a:pPr>
            <a:r>
              <a:rPr lang="en-US" sz="2000" b="1" dirty="0" smtClean="0">
                <a:solidFill>
                  <a:schemeClr val="tx1"/>
                </a:solidFill>
                <a:latin typeface="Arial" pitchFamily="34" charset="0"/>
                <a:cs typeface="Arial" pitchFamily="34" charset="0"/>
              </a:rPr>
              <a:t>To monitor tobacco use among school-based adolescents </a:t>
            </a:r>
          </a:p>
          <a:p>
            <a:pPr>
              <a:buClrTx/>
              <a:buFont typeface="Wingdings" pitchFamily="2" charset="2"/>
              <a:buChar char="Ø"/>
            </a:pPr>
            <a:r>
              <a:rPr lang="en-US" sz="2000" b="1" dirty="0" smtClean="0">
                <a:solidFill>
                  <a:schemeClr val="tx1"/>
                </a:solidFill>
                <a:latin typeface="Arial" pitchFamily="34" charset="0"/>
                <a:cs typeface="Arial" pitchFamily="34" charset="0"/>
              </a:rPr>
              <a:t>To assess students’ tobacco-related knowledge, attitudes and behaviors</a:t>
            </a:r>
          </a:p>
          <a:p>
            <a:pPr>
              <a:lnSpc>
                <a:spcPct val="90000"/>
              </a:lnSpc>
              <a:buNone/>
              <a:defRPr/>
            </a:pPr>
            <a:endParaRPr lang="en-US" sz="1200" b="1" dirty="0" smtClean="0">
              <a:solidFill>
                <a:schemeClr val="tx1"/>
              </a:solidFill>
              <a:latin typeface="Arial" pitchFamily="34" charset="0"/>
              <a:cs typeface="Arial" pitchFamily="34" charset="0"/>
            </a:endParaRPr>
          </a:p>
          <a:p>
            <a:pPr algn="ctr">
              <a:buNone/>
            </a:pPr>
            <a:r>
              <a:rPr lang="en-US" sz="2000" b="1" dirty="0" smtClean="0">
                <a:solidFill>
                  <a:schemeClr val="tx1"/>
                </a:solidFill>
                <a:latin typeface="Arial" pitchFamily="34" charset="0"/>
                <a:cs typeface="Arial" pitchFamily="34" charset="0"/>
              </a:rPr>
              <a:t>Youth </a:t>
            </a:r>
            <a:r>
              <a:rPr lang="en-US" sz="2000" b="1" dirty="0" smtClean="0">
                <a:solidFill>
                  <a:schemeClr val="tx1"/>
                </a:solidFill>
                <a:latin typeface="Arial" pitchFamily="34" charset="0"/>
                <a:cs typeface="Arial" pitchFamily="34" charset="0"/>
              </a:rPr>
              <a:t>are particularly vulnerable to become “tobacco addicts.”</a:t>
            </a:r>
          </a:p>
          <a:p>
            <a:pPr>
              <a:buNone/>
            </a:pPr>
            <a:endParaRPr lang="en-US" dirty="0"/>
          </a:p>
        </p:txBody>
      </p:sp>
      <p:pic>
        <p:nvPicPr>
          <p:cNvPr id="13" name="Picture 12" descr="Nosmoke"/>
          <p:cNvPicPr>
            <a:picLocks noChangeAspect="1" noChangeArrowheads="1"/>
          </p:cNvPicPr>
          <p:nvPr/>
        </p:nvPicPr>
        <p:blipFill>
          <a:blip r:embed="rId2"/>
          <a:srcRect/>
          <a:stretch>
            <a:fillRect/>
          </a:stretch>
        </p:blipFill>
        <p:spPr bwMode="auto">
          <a:xfrm>
            <a:off x="8001000" y="5715000"/>
            <a:ext cx="957263" cy="957263"/>
          </a:xfrm>
          <a:prstGeom prst="rect">
            <a:avLst/>
          </a:prstGeom>
          <a:noFill/>
          <a:ln w="9525">
            <a:noFill/>
            <a:miter lim="800000"/>
            <a:headEnd/>
            <a:tailEnd/>
          </a:ln>
        </p:spPr>
      </p:pic>
      <p:grpSp>
        <p:nvGrpSpPr>
          <p:cNvPr id="5" name="Group 253"/>
          <p:cNvGrpSpPr>
            <a:grpSpLocks/>
          </p:cNvGrpSpPr>
          <p:nvPr/>
        </p:nvGrpSpPr>
        <p:grpSpPr bwMode="auto">
          <a:xfrm>
            <a:off x="5105400" y="4267200"/>
            <a:ext cx="1755775" cy="1762125"/>
            <a:chOff x="2995" y="1807"/>
            <a:chExt cx="1106" cy="1110"/>
          </a:xfrm>
        </p:grpSpPr>
        <p:sp>
          <p:nvSpPr>
            <p:cNvPr id="6" name="Freeform 22"/>
            <p:cNvSpPr>
              <a:spLocks/>
            </p:cNvSpPr>
            <p:nvPr/>
          </p:nvSpPr>
          <p:spPr bwMode="auto">
            <a:xfrm>
              <a:off x="3333" y="2339"/>
              <a:ext cx="124" cy="8"/>
            </a:xfrm>
            <a:custGeom>
              <a:avLst/>
              <a:gdLst>
                <a:gd name="T0" fmla="*/ 0 w 249"/>
                <a:gd name="T1" fmla="*/ 6 h 16"/>
                <a:gd name="T2" fmla="*/ 249 w 249"/>
                <a:gd name="T3" fmla="*/ 16 h 16"/>
                <a:gd name="T4" fmla="*/ 247 w 249"/>
                <a:gd name="T5" fmla="*/ 16 h 16"/>
                <a:gd name="T6" fmla="*/ 241 w 249"/>
                <a:gd name="T7" fmla="*/ 15 h 16"/>
                <a:gd name="T8" fmla="*/ 231 w 249"/>
                <a:gd name="T9" fmla="*/ 13 h 16"/>
                <a:gd name="T10" fmla="*/ 218 w 249"/>
                <a:gd name="T11" fmla="*/ 11 h 16"/>
                <a:gd name="T12" fmla="*/ 202 w 249"/>
                <a:gd name="T13" fmla="*/ 10 h 16"/>
                <a:gd name="T14" fmla="*/ 185 w 249"/>
                <a:gd name="T15" fmla="*/ 8 h 16"/>
                <a:gd name="T16" fmla="*/ 165 w 249"/>
                <a:gd name="T17" fmla="*/ 5 h 16"/>
                <a:gd name="T18" fmla="*/ 144 w 249"/>
                <a:gd name="T19" fmla="*/ 3 h 16"/>
                <a:gd name="T20" fmla="*/ 124 w 249"/>
                <a:gd name="T21" fmla="*/ 2 h 16"/>
                <a:gd name="T22" fmla="*/ 102 w 249"/>
                <a:gd name="T23" fmla="*/ 1 h 16"/>
                <a:gd name="T24" fmla="*/ 81 w 249"/>
                <a:gd name="T25" fmla="*/ 0 h 16"/>
                <a:gd name="T26" fmla="*/ 61 w 249"/>
                <a:gd name="T27" fmla="*/ 0 h 16"/>
                <a:gd name="T28" fmla="*/ 43 w 249"/>
                <a:gd name="T29" fmla="*/ 0 h 16"/>
                <a:gd name="T30" fmla="*/ 26 w 249"/>
                <a:gd name="T31" fmla="*/ 1 h 16"/>
                <a:gd name="T32" fmla="*/ 12 w 249"/>
                <a:gd name="T33" fmla="*/ 3 h 16"/>
                <a:gd name="T34" fmla="*/ 0 w 249"/>
                <a:gd name="T35" fmla="*/ 6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9"/>
                <a:gd name="T55" fmla="*/ 0 h 16"/>
                <a:gd name="T56" fmla="*/ 249 w 249"/>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9" h="16">
                  <a:moveTo>
                    <a:pt x="0" y="6"/>
                  </a:moveTo>
                  <a:lnTo>
                    <a:pt x="249" y="16"/>
                  </a:lnTo>
                  <a:lnTo>
                    <a:pt x="247" y="16"/>
                  </a:lnTo>
                  <a:lnTo>
                    <a:pt x="241" y="15"/>
                  </a:lnTo>
                  <a:lnTo>
                    <a:pt x="231" y="13"/>
                  </a:lnTo>
                  <a:lnTo>
                    <a:pt x="218" y="11"/>
                  </a:lnTo>
                  <a:lnTo>
                    <a:pt x="202" y="10"/>
                  </a:lnTo>
                  <a:lnTo>
                    <a:pt x="185" y="8"/>
                  </a:lnTo>
                  <a:lnTo>
                    <a:pt x="165" y="5"/>
                  </a:lnTo>
                  <a:lnTo>
                    <a:pt x="144" y="3"/>
                  </a:lnTo>
                  <a:lnTo>
                    <a:pt x="124" y="2"/>
                  </a:lnTo>
                  <a:lnTo>
                    <a:pt x="102" y="1"/>
                  </a:lnTo>
                  <a:lnTo>
                    <a:pt x="81" y="0"/>
                  </a:lnTo>
                  <a:lnTo>
                    <a:pt x="61" y="0"/>
                  </a:lnTo>
                  <a:lnTo>
                    <a:pt x="43" y="0"/>
                  </a:lnTo>
                  <a:lnTo>
                    <a:pt x="26" y="1"/>
                  </a:lnTo>
                  <a:lnTo>
                    <a:pt x="12" y="3"/>
                  </a:lnTo>
                  <a:lnTo>
                    <a:pt x="0" y="6"/>
                  </a:lnTo>
                  <a:close/>
                </a:path>
              </a:pathLst>
            </a:custGeom>
            <a:solidFill>
              <a:srgbClr val="000000"/>
            </a:solidFill>
            <a:ln w="9525">
              <a:noFill/>
              <a:round/>
              <a:headEnd/>
              <a:tailEnd/>
            </a:ln>
          </p:spPr>
          <p:txBody>
            <a:bodyPr/>
            <a:lstStyle/>
            <a:p>
              <a:endParaRPr lang="en-US"/>
            </a:p>
          </p:txBody>
        </p:sp>
        <p:sp>
          <p:nvSpPr>
            <p:cNvPr id="7" name="Freeform 24"/>
            <p:cNvSpPr>
              <a:spLocks/>
            </p:cNvSpPr>
            <p:nvPr/>
          </p:nvSpPr>
          <p:spPr bwMode="auto">
            <a:xfrm>
              <a:off x="3376" y="2411"/>
              <a:ext cx="89" cy="5"/>
            </a:xfrm>
            <a:custGeom>
              <a:avLst/>
              <a:gdLst>
                <a:gd name="T0" fmla="*/ 0 w 177"/>
                <a:gd name="T1" fmla="*/ 9 h 10"/>
                <a:gd name="T2" fmla="*/ 177 w 177"/>
                <a:gd name="T3" fmla="*/ 10 h 10"/>
                <a:gd name="T4" fmla="*/ 171 w 177"/>
                <a:gd name="T5" fmla="*/ 9 h 10"/>
                <a:gd name="T6" fmla="*/ 154 w 177"/>
                <a:gd name="T7" fmla="*/ 6 h 10"/>
                <a:gd name="T8" fmla="*/ 131 w 177"/>
                <a:gd name="T9" fmla="*/ 3 h 10"/>
                <a:gd name="T10" fmla="*/ 102 w 177"/>
                <a:gd name="T11" fmla="*/ 1 h 10"/>
                <a:gd name="T12" fmla="*/ 72 w 177"/>
                <a:gd name="T13" fmla="*/ 0 h 10"/>
                <a:gd name="T14" fmla="*/ 44 w 177"/>
                <a:gd name="T15" fmla="*/ 0 h 10"/>
                <a:gd name="T16" fmla="*/ 18 w 177"/>
                <a:gd name="T17" fmla="*/ 2 h 10"/>
                <a:gd name="T18" fmla="*/ 0 w 177"/>
                <a:gd name="T19" fmla="*/ 9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10"/>
                <a:gd name="T32" fmla="*/ 177 w 177"/>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10">
                  <a:moveTo>
                    <a:pt x="0" y="9"/>
                  </a:moveTo>
                  <a:lnTo>
                    <a:pt x="177" y="10"/>
                  </a:lnTo>
                  <a:lnTo>
                    <a:pt x="171" y="9"/>
                  </a:lnTo>
                  <a:lnTo>
                    <a:pt x="154" y="6"/>
                  </a:lnTo>
                  <a:lnTo>
                    <a:pt x="131" y="3"/>
                  </a:lnTo>
                  <a:lnTo>
                    <a:pt x="102" y="1"/>
                  </a:lnTo>
                  <a:lnTo>
                    <a:pt x="72" y="0"/>
                  </a:lnTo>
                  <a:lnTo>
                    <a:pt x="44" y="0"/>
                  </a:lnTo>
                  <a:lnTo>
                    <a:pt x="18" y="2"/>
                  </a:lnTo>
                  <a:lnTo>
                    <a:pt x="0" y="9"/>
                  </a:lnTo>
                  <a:close/>
                </a:path>
              </a:pathLst>
            </a:custGeom>
            <a:solidFill>
              <a:srgbClr val="000000"/>
            </a:solidFill>
            <a:ln w="9525">
              <a:noFill/>
              <a:round/>
              <a:headEnd/>
              <a:tailEnd/>
            </a:ln>
          </p:spPr>
          <p:txBody>
            <a:bodyPr/>
            <a:lstStyle/>
            <a:p>
              <a:endParaRPr lang="en-US"/>
            </a:p>
          </p:txBody>
        </p:sp>
        <p:sp>
          <p:nvSpPr>
            <p:cNvPr id="8" name="Freeform 25"/>
            <p:cNvSpPr>
              <a:spLocks/>
            </p:cNvSpPr>
            <p:nvPr/>
          </p:nvSpPr>
          <p:spPr bwMode="auto">
            <a:xfrm>
              <a:off x="3376" y="2441"/>
              <a:ext cx="89" cy="5"/>
            </a:xfrm>
            <a:custGeom>
              <a:avLst/>
              <a:gdLst>
                <a:gd name="T0" fmla="*/ 0 w 176"/>
                <a:gd name="T1" fmla="*/ 11 h 11"/>
                <a:gd name="T2" fmla="*/ 176 w 176"/>
                <a:gd name="T3" fmla="*/ 11 h 11"/>
                <a:gd name="T4" fmla="*/ 170 w 176"/>
                <a:gd name="T5" fmla="*/ 9 h 11"/>
                <a:gd name="T6" fmla="*/ 154 w 176"/>
                <a:gd name="T7" fmla="*/ 7 h 11"/>
                <a:gd name="T8" fmla="*/ 130 w 176"/>
                <a:gd name="T9" fmla="*/ 5 h 11"/>
                <a:gd name="T10" fmla="*/ 102 w 176"/>
                <a:gd name="T11" fmla="*/ 1 h 11"/>
                <a:gd name="T12" fmla="*/ 71 w 176"/>
                <a:gd name="T13" fmla="*/ 0 h 11"/>
                <a:gd name="T14" fmla="*/ 42 w 176"/>
                <a:gd name="T15" fmla="*/ 1 h 11"/>
                <a:gd name="T16" fmla="*/ 18 w 176"/>
                <a:gd name="T17" fmla="*/ 4 h 11"/>
                <a:gd name="T18" fmla="*/ 0 w 176"/>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1"/>
                <a:gd name="T32" fmla="*/ 176 w 176"/>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1">
                  <a:moveTo>
                    <a:pt x="0" y="11"/>
                  </a:moveTo>
                  <a:lnTo>
                    <a:pt x="176" y="11"/>
                  </a:lnTo>
                  <a:lnTo>
                    <a:pt x="170" y="9"/>
                  </a:lnTo>
                  <a:lnTo>
                    <a:pt x="154" y="7"/>
                  </a:lnTo>
                  <a:lnTo>
                    <a:pt x="130" y="5"/>
                  </a:lnTo>
                  <a:lnTo>
                    <a:pt x="102" y="1"/>
                  </a:lnTo>
                  <a:lnTo>
                    <a:pt x="71" y="0"/>
                  </a:lnTo>
                  <a:lnTo>
                    <a:pt x="42" y="1"/>
                  </a:lnTo>
                  <a:lnTo>
                    <a:pt x="18" y="4"/>
                  </a:lnTo>
                  <a:lnTo>
                    <a:pt x="0" y="11"/>
                  </a:lnTo>
                  <a:close/>
                </a:path>
              </a:pathLst>
            </a:custGeom>
            <a:solidFill>
              <a:srgbClr val="000000"/>
            </a:solidFill>
            <a:ln w="9525">
              <a:noFill/>
              <a:round/>
              <a:headEnd/>
              <a:tailEnd/>
            </a:ln>
          </p:spPr>
          <p:txBody>
            <a:bodyPr/>
            <a:lstStyle/>
            <a:p>
              <a:endParaRPr lang="en-US"/>
            </a:p>
          </p:txBody>
        </p:sp>
        <p:sp>
          <p:nvSpPr>
            <p:cNvPr id="9" name="Freeform 26"/>
            <p:cNvSpPr>
              <a:spLocks/>
            </p:cNvSpPr>
            <p:nvPr/>
          </p:nvSpPr>
          <p:spPr bwMode="auto">
            <a:xfrm>
              <a:off x="3376" y="2466"/>
              <a:ext cx="89" cy="6"/>
            </a:xfrm>
            <a:custGeom>
              <a:avLst/>
              <a:gdLst>
                <a:gd name="T0" fmla="*/ 0 w 176"/>
                <a:gd name="T1" fmla="*/ 11 h 11"/>
                <a:gd name="T2" fmla="*/ 176 w 176"/>
                <a:gd name="T3" fmla="*/ 9 h 11"/>
                <a:gd name="T4" fmla="*/ 170 w 176"/>
                <a:gd name="T5" fmla="*/ 8 h 11"/>
                <a:gd name="T6" fmla="*/ 153 w 176"/>
                <a:gd name="T7" fmla="*/ 6 h 11"/>
                <a:gd name="T8" fmla="*/ 130 w 176"/>
                <a:gd name="T9" fmla="*/ 3 h 11"/>
                <a:gd name="T10" fmla="*/ 101 w 176"/>
                <a:gd name="T11" fmla="*/ 1 h 11"/>
                <a:gd name="T12" fmla="*/ 71 w 176"/>
                <a:gd name="T13" fmla="*/ 0 h 11"/>
                <a:gd name="T14" fmla="*/ 42 w 176"/>
                <a:gd name="T15" fmla="*/ 1 h 11"/>
                <a:gd name="T16" fmla="*/ 17 w 176"/>
                <a:gd name="T17" fmla="*/ 5 h 11"/>
                <a:gd name="T18" fmla="*/ 0 w 176"/>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1"/>
                <a:gd name="T32" fmla="*/ 176 w 176"/>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1">
                  <a:moveTo>
                    <a:pt x="0" y="11"/>
                  </a:moveTo>
                  <a:lnTo>
                    <a:pt x="176" y="9"/>
                  </a:lnTo>
                  <a:lnTo>
                    <a:pt x="170" y="8"/>
                  </a:lnTo>
                  <a:lnTo>
                    <a:pt x="153" y="6"/>
                  </a:lnTo>
                  <a:lnTo>
                    <a:pt x="130" y="3"/>
                  </a:lnTo>
                  <a:lnTo>
                    <a:pt x="101" y="1"/>
                  </a:lnTo>
                  <a:lnTo>
                    <a:pt x="71" y="0"/>
                  </a:lnTo>
                  <a:lnTo>
                    <a:pt x="42" y="1"/>
                  </a:lnTo>
                  <a:lnTo>
                    <a:pt x="17" y="5"/>
                  </a:lnTo>
                  <a:lnTo>
                    <a:pt x="0" y="11"/>
                  </a:lnTo>
                  <a:close/>
                </a:path>
              </a:pathLst>
            </a:custGeom>
            <a:solidFill>
              <a:srgbClr val="000000"/>
            </a:solidFill>
            <a:ln w="9525">
              <a:noFill/>
              <a:round/>
              <a:headEnd/>
              <a:tailEnd/>
            </a:ln>
          </p:spPr>
          <p:txBody>
            <a:bodyPr/>
            <a:lstStyle/>
            <a:p>
              <a:endParaRPr lang="en-US"/>
            </a:p>
          </p:txBody>
        </p:sp>
        <p:sp>
          <p:nvSpPr>
            <p:cNvPr id="10" name="Freeform 27"/>
            <p:cNvSpPr>
              <a:spLocks/>
            </p:cNvSpPr>
            <p:nvPr/>
          </p:nvSpPr>
          <p:spPr bwMode="auto">
            <a:xfrm>
              <a:off x="3325" y="2340"/>
              <a:ext cx="13" cy="378"/>
            </a:xfrm>
            <a:custGeom>
              <a:avLst/>
              <a:gdLst>
                <a:gd name="T0" fmla="*/ 0 w 28"/>
                <a:gd name="T1" fmla="*/ 0 h 755"/>
                <a:gd name="T2" fmla="*/ 16 w 28"/>
                <a:gd name="T3" fmla="*/ 755 h 755"/>
                <a:gd name="T4" fmla="*/ 17 w 28"/>
                <a:gd name="T5" fmla="*/ 724 h 755"/>
                <a:gd name="T6" fmla="*/ 21 w 28"/>
                <a:gd name="T7" fmla="*/ 640 h 755"/>
                <a:gd name="T8" fmla="*/ 24 w 28"/>
                <a:gd name="T9" fmla="*/ 522 h 755"/>
                <a:gd name="T10" fmla="*/ 28 w 28"/>
                <a:gd name="T11" fmla="*/ 385 h 755"/>
                <a:gd name="T12" fmla="*/ 28 w 28"/>
                <a:gd name="T13" fmla="*/ 247 h 755"/>
                <a:gd name="T14" fmla="*/ 24 w 28"/>
                <a:gd name="T15" fmla="*/ 127 h 755"/>
                <a:gd name="T16" fmla="*/ 15 w 28"/>
                <a:gd name="T17" fmla="*/ 38 h 755"/>
                <a:gd name="T18" fmla="*/ 0 w 28"/>
                <a:gd name="T19" fmla="*/ 0 h 7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755"/>
                <a:gd name="T32" fmla="*/ 28 w 28"/>
                <a:gd name="T33" fmla="*/ 755 h 7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755">
                  <a:moveTo>
                    <a:pt x="0" y="0"/>
                  </a:moveTo>
                  <a:lnTo>
                    <a:pt x="16" y="755"/>
                  </a:lnTo>
                  <a:lnTo>
                    <a:pt x="17" y="724"/>
                  </a:lnTo>
                  <a:lnTo>
                    <a:pt x="21" y="640"/>
                  </a:lnTo>
                  <a:lnTo>
                    <a:pt x="24" y="522"/>
                  </a:lnTo>
                  <a:lnTo>
                    <a:pt x="28" y="385"/>
                  </a:lnTo>
                  <a:lnTo>
                    <a:pt x="28" y="247"/>
                  </a:lnTo>
                  <a:lnTo>
                    <a:pt x="24" y="127"/>
                  </a:lnTo>
                  <a:lnTo>
                    <a:pt x="15" y="38"/>
                  </a:lnTo>
                  <a:lnTo>
                    <a:pt x="0" y="0"/>
                  </a:lnTo>
                  <a:close/>
                </a:path>
              </a:pathLst>
            </a:custGeom>
            <a:solidFill>
              <a:srgbClr val="000000"/>
            </a:solidFill>
            <a:ln w="9525">
              <a:noFill/>
              <a:round/>
              <a:headEnd/>
              <a:tailEnd/>
            </a:ln>
          </p:spPr>
          <p:txBody>
            <a:bodyPr/>
            <a:lstStyle/>
            <a:p>
              <a:endParaRPr lang="en-US"/>
            </a:p>
          </p:txBody>
        </p:sp>
        <p:sp>
          <p:nvSpPr>
            <p:cNvPr id="12" name="Freeform 39"/>
            <p:cNvSpPr>
              <a:spLocks/>
            </p:cNvSpPr>
            <p:nvPr/>
          </p:nvSpPr>
          <p:spPr bwMode="auto">
            <a:xfrm>
              <a:off x="3341" y="2300"/>
              <a:ext cx="125" cy="9"/>
            </a:xfrm>
            <a:custGeom>
              <a:avLst/>
              <a:gdLst>
                <a:gd name="T0" fmla="*/ 0 w 248"/>
                <a:gd name="T1" fmla="*/ 6 h 19"/>
                <a:gd name="T2" fmla="*/ 248 w 248"/>
                <a:gd name="T3" fmla="*/ 19 h 19"/>
                <a:gd name="T4" fmla="*/ 246 w 248"/>
                <a:gd name="T5" fmla="*/ 19 h 19"/>
                <a:gd name="T6" fmla="*/ 240 w 248"/>
                <a:gd name="T7" fmla="*/ 18 h 19"/>
                <a:gd name="T8" fmla="*/ 230 w 248"/>
                <a:gd name="T9" fmla="*/ 16 h 19"/>
                <a:gd name="T10" fmla="*/ 217 w 248"/>
                <a:gd name="T11" fmla="*/ 14 h 19"/>
                <a:gd name="T12" fmla="*/ 201 w 248"/>
                <a:gd name="T13" fmla="*/ 12 h 19"/>
                <a:gd name="T14" fmla="*/ 184 w 248"/>
                <a:gd name="T15" fmla="*/ 9 h 19"/>
                <a:gd name="T16" fmla="*/ 164 w 248"/>
                <a:gd name="T17" fmla="*/ 7 h 19"/>
                <a:gd name="T18" fmla="*/ 144 w 248"/>
                <a:gd name="T19" fmla="*/ 5 h 19"/>
                <a:gd name="T20" fmla="*/ 123 w 248"/>
                <a:gd name="T21" fmla="*/ 3 h 19"/>
                <a:gd name="T22" fmla="*/ 101 w 248"/>
                <a:gd name="T23" fmla="*/ 1 h 19"/>
                <a:gd name="T24" fmla="*/ 80 w 248"/>
                <a:gd name="T25" fmla="*/ 0 h 19"/>
                <a:gd name="T26" fmla="*/ 61 w 248"/>
                <a:gd name="T27" fmla="*/ 0 h 19"/>
                <a:gd name="T28" fmla="*/ 42 w 248"/>
                <a:gd name="T29" fmla="*/ 0 h 19"/>
                <a:gd name="T30" fmla="*/ 25 w 248"/>
                <a:gd name="T31" fmla="*/ 1 h 19"/>
                <a:gd name="T32" fmla="*/ 11 w 248"/>
                <a:gd name="T33" fmla="*/ 3 h 19"/>
                <a:gd name="T34" fmla="*/ 0 w 248"/>
                <a:gd name="T35" fmla="*/ 6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8"/>
                <a:gd name="T55" fmla="*/ 0 h 19"/>
                <a:gd name="T56" fmla="*/ 248 w 248"/>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8" h="19">
                  <a:moveTo>
                    <a:pt x="0" y="6"/>
                  </a:moveTo>
                  <a:lnTo>
                    <a:pt x="248" y="19"/>
                  </a:lnTo>
                  <a:lnTo>
                    <a:pt x="246" y="19"/>
                  </a:lnTo>
                  <a:lnTo>
                    <a:pt x="240" y="18"/>
                  </a:lnTo>
                  <a:lnTo>
                    <a:pt x="230" y="16"/>
                  </a:lnTo>
                  <a:lnTo>
                    <a:pt x="217" y="14"/>
                  </a:lnTo>
                  <a:lnTo>
                    <a:pt x="201" y="12"/>
                  </a:lnTo>
                  <a:lnTo>
                    <a:pt x="184" y="9"/>
                  </a:lnTo>
                  <a:lnTo>
                    <a:pt x="164" y="7"/>
                  </a:lnTo>
                  <a:lnTo>
                    <a:pt x="144" y="5"/>
                  </a:lnTo>
                  <a:lnTo>
                    <a:pt x="123" y="3"/>
                  </a:lnTo>
                  <a:lnTo>
                    <a:pt x="101" y="1"/>
                  </a:lnTo>
                  <a:lnTo>
                    <a:pt x="80" y="0"/>
                  </a:lnTo>
                  <a:lnTo>
                    <a:pt x="61" y="0"/>
                  </a:lnTo>
                  <a:lnTo>
                    <a:pt x="42" y="0"/>
                  </a:lnTo>
                  <a:lnTo>
                    <a:pt x="25" y="1"/>
                  </a:lnTo>
                  <a:lnTo>
                    <a:pt x="11" y="3"/>
                  </a:lnTo>
                  <a:lnTo>
                    <a:pt x="0" y="6"/>
                  </a:lnTo>
                  <a:close/>
                </a:path>
              </a:pathLst>
            </a:custGeom>
            <a:solidFill>
              <a:srgbClr val="000000"/>
            </a:solidFill>
            <a:ln w="9525">
              <a:noFill/>
              <a:round/>
              <a:headEnd/>
              <a:tailEnd/>
            </a:ln>
          </p:spPr>
          <p:txBody>
            <a:bodyPr/>
            <a:lstStyle/>
            <a:p>
              <a:endParaRPr lang="en-US"/>
            </a:p>
          </p:txBody>
        </p:sp>
        <p:sp>
          <p:nvSpPr>
            <p:cNvPr id="14" name="Freeform 45"/>
            <p:cNvSpPr>
              <a:spLocks/>
            </p:cNvSpPr>
            <p:nvPr/>
          </p:nvSpPr>
          <p:spPr bwMode="auto">
            <a:xfrm>
              <a:off x="3454" y="2110"/>
              <a:ext cx="22" cy="23"/>
            </a:xfrm>
            <a:custGeom>
              <a:avLst/>
              <a:gdLst>
                <a:gd name="T0" fmla="*/ 0 w 45"/>
                <a:gd name="T1" fmla="*/ 20 h 46"/>
                <a:gd name="T2" fmla="*/ 1 w 45"/>
                <a:gd name="T3" fmla="*/ 29 h 46"/>
                <a:gd name="T4" fmla="*/ 6 w 45"/>
                <a:gd name="T5" fmla="*/ 37 h 46"/>
                <a:gd name="T6" fmla="*/ 13 w 45"/>
                <a:gd name="T7" fmla="*/ 43 h 46"/>
                <a:gd name="T8" fmla="*/ 22 w 45"/>
                <a:gd name="T9" fmla="*/ 46 h 46"/>
                <a:gd name="T10" fmla="*/ 31 w 45"/>
                <a:gd name="T11" fmla="*/ 45 h 46"/>
                <a:gd name="T12" fmla="*/ 39 w 45"/>
                <a:gd name="T13" fmla="*/ 42 h 46"/>
                <a:gd name="T14" fmla="*/ 44 w 45"/>
                <a:gd name="T15" fmla="*/ 35 h 46"/>
                <a:gd name="T16" fmla="*/ 45 w 45"/>
                <a:gd name="T17" fmla="*/ 27 h 46"/>
                <a:gd name="T18" fmla="*/ 43 w 45"/>
                <a:gd name="T19" fmla="*/ 17 h 46"/>
                <a:gd name="T20" fmla="*/ 38 w 45"/>
                <a:gd name="T21" fmla="*/ 9 h 46"/>
                <a:gd name="T22" fmla="*/ 31 w 45"/>
                <a:gd name="T23" fmla="*/ 4 h 46"/>
                <a:gd name="T24" fmla="*/ 22 w 45"/>
                <a:gd name="T25" fmla="*/ 0 h 46"/>
                <a:gd name="T26" fmla="*/ 13 w 45"/>
                <a:gd name="T27" fmla="*/ 1 h 46"/>
                <a:gd name="T28" fmla="*/ 6 w 45"/>
                <a:gd name="T29" fmla="*/ 5 h 46"/>
                <a:gd name="T30" fmla="*/ 1 w 45"/>
                <a:gd name="T31" fmla="*/ 12 h 46"/>
                <a:gd name="T32" fmla="*/ 0 w 45"/>
                <a:gd name="T33" fmla="*/ 20 h 46"/>
                <a:gd name="T34" fmla="*/ 0 w 45"/>
                <a:gd name="T35" fmla="*/ 20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46"/>
                <a:gd name="T56" fmla="*/ 45 w 45"/>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46">
                  <a:moveTo>
                    <a:pt x="0" y="20"/>
                  </a:moveTo>
                  <a:lnTo>
                    <a:pt x="1" y="29"/>
                  </a:lnTo>
                  <a:lnTo>
                    <a:pt x="6" y="37"/>
                  </a:lnTo>
                  <a:lnTo>
                    <a:pt x="13" y="43"/>
                  </a:lnTo>
                  <a:lnTo>
                    <a:pt x="22" y="46"/>
                  </a:lnTo>
                  <a:lnTo>
                    <a:pt x="31" y="45"/>
                  </a:lnTo>
                  <a:lnTo>
                    <a:pt x="39" y="42"/>
                  </a:lnTo>
                  <a:lnTo>
                    <a:pt x="44" y="35"/>
                  </a:lnTo>
                  <a:lnTo>
                    <a:pt x="45" y="27"/>
                  </a:lnTo>
                  <a:lnTo>
                    <a:pt x="43" y="17"/>
                  </a:lnTo>
                  <a:lnTo>
                    <a:pt x="38" y="9"/>
                  </a:lnTo>
                  <a:lnTo>
                    <a:pt x="31" y="4"/>
                  </a:lnTo>
                  <a:lnTo>
                    <a:pt x="22" y="0"/>
                  </a:lnTo>
                  <a:lnTo>
                    <a:pt x="13" y="1"/>
                  </a:lnTo>
                  <a:lnTo>
                    <a:pt x="6" y="5"/>
                  </a:lnTo>
                  <a:lnTo>
                    <a:pt x="1" y="12"/>
                  </a:lnTo>
                  <a:lnTo>
                    <a:pt x="0" y="20"/>
                  </a:lnTo>
                  <a:close/>
                </a:path>
              </a:pathLst>
            </a:custGeom>
            <a:solidFill>
              <a:srgbClr val="000000"/>
            </a:solidFill>
            <a:ln w="9525">
              <a:noFill/>
              <a:round/>
              <a:headEnd/>
              <a:tailEnd/>
            </a:ln>
          </p:spPr>
          <p:txBody>
            <a:bodyPr/>
            <a:lstStyle/>
            <a:p>
              <a:endParaRPr lang="en-US"/>
            </a:p>
          </p:txBody>
        </p:sp>
        <p:sp>
          <p:nvSpPr>
            <p:cNvPr id="15" name="Freeform 53"/>
            <p:cNvSpPr>
              <a:spLocks/>
            </p:cNvSpPr>
            <p:nvPr/>
          </p:nvSpPr>
          <p:spPr bwMode="auto">
            <a:xfrm>
              <a:off x="3657" y="2137"/>
              <a:ext cx="23" cy="21"/>
            </a:xfrm>
            <a:custGeom>
              <a:avLst/>
              <a:gdLst>
                <a:gd name="T0" fmla="*/ 0 w 46"/>
                <a:gd name="T1" fmla="*/ 19 h 43"/>
                <a:gd name="T2" fmla="*/ 2 w 46"/>
                <a:gd name="T3" fmla="*/ 27 h 43"/>
                <a:gd name="T4" fmla="*/ 7 w 46"/>
                <a:gd name="T5" fmla="*/ 34 h 43"/>
                <a:gd name="T6" fmla="*/ 13 w 46"/>
                <a:gd name="T7" fmla="*/ 39 h 43"/>
                <a:gd name="T8" fmla="*/ 23 w 46"/>
                <a:gd name="T9" fmla="*/ 43 h 43"/>
                <a:gd name="T10" fmla="*/ 32 w 46"/>
                <a:gd name="T11" fmla="*/ 42 h 43"/>
                <a:gd name="T12" fmla="*/ 39 w 46"/>
                <a:gd name="T13" fmla="*/ 38 h 43"/>
                <a:gd name="T14" fmla="*/ 43 w 46"/>
                <a:gd name="T15" fmla="*/ 33 h 43"/>
                <a:gd name="T16" fmla="*/ 46 w 46"/>
                <a:gd name="T17" fmla="*/ 25 h 43"/>
                <a:gd name="T18" fmla="*/ 43 w 46"/>
                <a:gd name="T19" fmla="*/ 15 h 43"/>
                <a:gd name="T20" fmla="*/ 39 w 46"/>
                <a:gd name="T21" fmla="*/ 8 h 43"/>
                <a:gd name="T22" fmla="*/ 32 w 46"/>
                <a:gd name="T23" fmla="*/ 3 h 43"/>
                <a:gd name="T24" fmla="*/ 23 w 46"/>
                <a:gd name="T25" fmla="*/ 0 h 43"/>
                <a:gd name="T26" fmla="*/ 13 w 46"/>
                <a:gd name="T27" fmla="*/ 0 h 43"/>
                <a:gd name="T28" fmla="*/ 7 w 46"/>
                <a:gd name="T29" fmla="*/ 4 h 43"/>
                <a:gd name="T30" fmla="*/ 2 w 46"/>
                <a:gd name="T31" fmla="*/ 11 h 43"/>
                <a:gd name="T32" fmla="*/ 0 w 46"/>
                <a:gd name="T33" fmla="*/ 19 h 43"/>
                <a:gd name="T34" fmla="*/ 0 w 46"/>
                <a:gd name="T35" fmla="*/ 19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43"/>
                <a:gd name="T56" fmla="*/ 46 w 46"/>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 h="43">
                  <a:moveTo>
                    <a:pt x="0" y="19"/>
                  </a:moveTo>
                  <a:lnTo>
                    <a:pt x="2" y="27"/>
                  </a:lnTo>
                  <a:lnTo>
                    <a:pt x="7" y="34"/>
                  </a:lnTo>
                  <a:lnTo>
                    <a:pt x="13" y="39"/>
                  </a:lnTo>
                  <a:lnTo>
                    <a:pt x="23" y="43"/>
                  </a:lnTo>
                  <a:lnTo>
                    <a:pt x="32" y="42"/>
                  </a:lnTo>
                  <a:lnTo>
                    <a:pt x="39" y="38"/>
                  </a:lnTo>
                  <a:lnTo>
                    <a:pt x="43" y="33"/>
                  </a:lnTo>
                  <a:lnTo>
                    <a:pt x="46" y="25"/>
                  </a:lnTo>
                  <a:lnTo>
                    <a:pt x="43" y="15"/>
                  </a:lnTo>
                  <a:lnTo>
                    <a:pt x="39" y="8"/>
                  </a:lnTo>
                  <a:lnTo>
                    <a:pt x="32" y="3"/>
                  </a:lnTo>
                  <a:lnTo>
                    <a:pt x="23" y="0"/>
                  </a:lnTo>
                  <a:lnTo>
                    <a:pt x="13" y="0"/>
                  </a:lnTo>
                  <a:lnTo>
                    <a:pt x="7" y="4"/>
                  </a:lnTo>
                  <a:lnTo>
                    <a:pt x="2" y="11"/>
                  </a:lnTo>
                  <a:lnTo>
                    <a:pt x="0" y="19"/>
                  </a:lnTo>
                  <a:close/>
                </a:path>
              </a:pathLst>
            </a:custGeom>
            <a:solidFill>
              <a:srgbClr val="000000"/>
            </a:solidFill>
            <a:ln w="9525">
              <a:noFill/>
              <a:round/>
              <a:headEnd/>
              <a:tailEnd/>
            </a:ln>
          </p:spPr>
          <p:txBody>
            <a:bodyPr/>
            <a:lstStyle/>
            <a:p>
              <a:endParaRPr lang="en-US"/>
            </a:p>
          </p:txBody>
        </p:sp>
        <p:sp>
          <p:nvSpPr>
            <p:cNvPr id="16" name="Freeform 54"/>
            <p:cNvSpPr>
              <a:spLocks/>
            </p:cNvSpPr>
            <p:nvPr/>
          </p:nvSpPr>
          <p:spPr bwMode="auto">
            <a:xfrm>
              <a:off x="3052" y="2339"/>
              <a:ext cx="132" cy="7"/>
            </a:xfrm>
            <a:custGeom>
              <a:avLst/>
              <a:gdLst>
                <a:gd name="T0" fmla="*/ 0 w 264"/>
                <a:gd name="T1" fmla="*/ 13 h 13"/>
                <a:gd name="T2" fmla="*/ 264 w 264"/>
                <a:gd name="T3" fmla="*/ 5 h 13"/>
                <a:gd name="T4" fmla="*/ 262 w 264"/>
                <a:gd name="T5" fmla="*/ 5 h 13"/>
                <a:gd name="T6" fmla="*/ 255 w 264"/>
                <a:gd name="T7" fmla="*/ 4 h 13"/>
                <a:gd name="T8" fmla="*/ 245 w 264"/>
                <a:gd name="T9" fmla="*/ 4 h 13"/>
                <a:gd name="T10" fmla="*/ 231 w 264"/>
                <a:gd name="T11" fmla="*/ 3 h 13"/>
                <a:gd name="T12" fmla="*/ 215 w 264"/>
                <a:gd name="T13" fmla="*/ 2 h 13"/>
                <a:gd name="T14" fmla="*/ 195 w 264"/>
                <a:gd name="T15" fmla="*/ 1 h 13"/>
                <a:gd name="T16" fmla="*/ 174 w 264"/>
                <a:gd name="T17" fmla="*/ 1 h 13"/>
                <a:gd name="T18" fmla="*/ 154 w 264"/>
                <a:gd name="T19" fmla="*/ 0 h 13"/>
                <a:gd name="T20" fmla="*/ 131 w 264"/>
                <a:gd name="T21" fmla="*/ 0 h 13"/>
                <a:gd name="T22" fmla="*/ 109 w 264"/>
                <a:gd name="T23" fmla="*/ 0 h 13"/>
                <a:gd name="T24" fmla="*/ 86 w 264"/>
                <a:gd name="T25" fmla="*/ 1 h 13"/>
                <a:gd name="T26" fmla="*/ 65 w 264"/>
                <a:gd name="T27" fmla="*/ 2 h 13"/>
                <a:gd name="T28" fmla="*/ 45 w 264"/>
                <a:gd name="T29" fmla="*/ 3 h 13"/>
                <a:gd name="T30" fmla="*/ 28 w 264"/>
                <a:gd name="T31" fmla="*/ 5 h 13"/>
                <a:gd name="T32" fmla="*/ 12 w 264"/>
                <a:gd name="T33" fmla="*/ 9 h 13"/>
                <a:gd name="T34" fmla="*/ 0 w 264"/>
                <a:gd name="T35" fmla="*/ 13 h 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4"/>
                <a:gd name="T55" fmla="*/ 0 h 13"/>
                <a:gd name="T56" fmla="*/ 264 w 264"/>
                <a:gd name="T57" fmla="*/ 13 h 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4" h="13">
                  <a:moveTo>
                    <a:pt x="0" y="13"/>
                  </a:moveTo>
                  <a:lnTo>
                    <a:pt x="264" y="5"/>
                  </a:lnTo>
                  <a:lnTo>
                    <a:pt x="262" y="5"/>
                  </a:lnTo>
                  <a:lnTo>
                    <a:pt x="255" y="4"/>
                  </a:lnTo>
                  <a:lnTo>
                    <a:pt x="245" y="4"/>
                  </a:lnTo>
                  <a:lnTo>
                    <a:pt x="231" y="3"/>
                  </a:lnTo>
                  <a:lnTo>
                    <a:pt x="215" y="2"/>
                  </a:lnTo>
                  <a:lnTo>
                    <a:pt x="195" y="1"/>
                  </a:lnTo>
                  <a:lnTo>
                    <a:pt x="174" y="1"/>
                  </a:lnTo>
                  <a:lnTo>
                    <a:pt x="154" y="0"/>
                  </a:lnTo>
                  <a:lnTo>
                    <a:pt x="131" y="0"/>
                  </a:lnTo>
                  <a:lnTo>
                    <a:pt x="109" y="0"/>
                  </a:lnTo>
                  <a:lnTo>
                    <a:pt x="86" y="1"/>
                  </a:lnTo>
                  <a:lnTo>
                    <a:pt x="65" y="2"/>
                  </a:lnTo>
                  <a:lnTo>
                    <a:pt x="45" y="3"/>
                  </a:lnTo>
                  <a:lnTo>
                    <a:pt x="28" y="5"/>
                  </a:lnTo>
                  <a:lnTo>
                    <a:pt x="12" y="9"/>
                  </a:lnTo>
                  <a:lnTo>
                    <a:pt x="0" y="13"/>
                  </a:lnTo>
                  <a:close/>
                </a:path>
              </a:pathLst>
            </a:custGeom>
            <a:solidFill>
              <a:srgbClr val="000000"/>
            </a:solidFill>
            <a:ln w="9525">
              <a:noFill/>
              <a:round/>
              <a:headEnd/>
              <a:tailEnd/>
            </a:ln>
          </p:spPr>
          <p:txBody>
            <a:bodyPr/>
            <a:lstStyle/>
            <a:p>
              <a:endParaRPr lang="en-US"/>
            </a:p>
          </p:txBody>
        </p:sp>
        <p:sp>
          <p:nvSpPr>
            <p:cNvPr id="17" name="Freeform 55"/>
            <p:cNvSpPr>
              <a:spLocks/>
            </p:cNvSpPr>
            <p:nvPr/>
          </p:nvSpPr>
          <p:spPr bwMode="auto">
            <a:xfrm>
              <a:off x="3060" y="2737"/>
              <a:ext cx="132" cy="7"/>
            </a:xfrm>
            <a:custGeom>
              <a:avLst/>
              <a:gdLst>
                <a:gd name="T0" fmla="*/ 0 w 263"/>
                <a:gd name="T1" fmla="*/ 14 h 14"/>
                <a:gd name="T2" fmla="*/ 263 w 263"/>
                <a:gd name="T3" fmla="*/ 6 h 14"/>
                <a:gd name="T4" fmla="*/ 261 w 263"/>
                <a:gd name="T5" fmla="*/ 6 h 14"/>
                <a:gd name="T6" fmla="*/ 254 w 263"/>
                <a:gd name="T7" fmla="*/ 5 h 14"/>
                <a:gd name="T8" fmla="*/ 244 w 263"/>
                <a:gd name="T9" fmla="*/ 5 h 14"/>
                <a:gd name="T10" fmla="*/ 230 w 263"/>
                <a:gd name="T11" fmla="*/ 4 h 14"/>
                <a:gd name="T12" fmla="*/ 214 w 263"/>
                <a:gd name="T13" fmla="*/ 3 h 14"/>
                <a:gd name="T14" fmla="*/ 194 w 263"/>
                <a:gd name="T15" fmla="*/ 3 h 14"/>
                <a:gd name="T16" fmla="*/ 174 w 263"/>
                <a:gd name="T17" fmla="*/ 2 h 14"/>
                <a:gd name="T18" fmla="*/ 153 w 263"/>
                <a:gd name="T19" fmla="*/ 2 h 14"/>
                <a:gd name="T20" fmla="*/ 130 w 263"/>
                <a:gd name="T21" fmla="*/ 0 h 14"/>
                <a:gd name="T22" fmla="*/ 108 w 263"/>
                <a:gd name="T23" fmla="*/ 2 h 14"/>
                <a:gd name="T24" fmla="*/ 85 w 263"/>
                <a:gd name="T25" fmla="*/ 2 h 14"/>
                <a:gd name="T26" fmla="*/ 64 w 263"/>
                <a:gd name="T27" fmla="*/ 3 h 14"/>
                <a:gd name="T28" fmla="*/ 45 w 263"/>
                <a:gd name="T29" fmla="*/ 5 h 14"/>
                <a:gd name="T30" fmla="*/ 27 w 263"/>
                <a:gd name="T31" fmla="*/ 7 h 14"/>
                <a:gd name="T32" fmla="*/ 11 w 263"/>
                <a:gd name="T33" fmla="*/ 10 h 14"/>
                <a:gd name="T34" fmla="*/ 0 w 263"/>
                <a:gd name="T35" fmla="*/ 1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3"/>
                <a:gd name="T55" fmla="*/ 0 h 14"/>
                <a:gd name="T56" fmla="*/ 263 w 263"/>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3" h="14">
                  <a:moveTo>
                    <a:pt x="0" y="14"/>
                  </a:moveTo>
                  <a:lnTo>
                    <a:pt x="263" y="6"/>
                  </a:lnTo>
                  <a:lnTo>
                    <a:pt x="261" y="6"/>
                  </a:lnTo>
                  <a:lnTo>
                    <a:pt x="254" y="5"/>
                  </a:lnTo>
                  <a:lnTo>
                    <a:pt x="244" y="5"/>
                  </a:lnTo>
                  <a:lnTo>
                    <a:pt x="230" y="4"/>
                  </a:lnTo>
                  <a:lnTo>
                    <a:pt x="214" y="3"/>
                  </a:lnTo>
                  <a:lnTo>
                    <a:pt x="194" y="3"/>
                  </a:lnTo>
                  <a:lnTo>
                    <a:pt x="174" y="2"/>
                  </a:lnTo>
                  <a:lnTo>
                    <a:pt x="153" y="2"/>
                  </a:lnTo>
                  <a:lnTo>
                    <a:pt x="130" y="0"/>
                  </a:lnTo>
                  <a:lnTo>
                    <a:pt x="108" y="2"/>
                  </a:lnTo>
                  <a:lnTo>
                    <a:pt x="85" y="2"/>
                  </a:lnTo>
                  <a:lnTo>
                    <a:pt x="64" y="3"/>
                  </a:lnTo>
                  <a:lnTo>
                    <a:pt x="45" y="5"/>
                  </a:lnTo>
                  <a:lnTo>
                    <a:pt x="27" y="7"/>
                  </a:lnTo>
                  <a:lnTo>
                    <a:pt x="11" y="10"/>
                  </a:lnTo>
                  <a:lnTo>
                    <a:pt x="0" y="14"/>
                  </a:lnTo>
                  <a:close/>
                </a:path>
              </a:pathLst>
            </a:custGeom>
            <a:solidFill>
              <a:srgbClr val="000000"/>
            </a:solidFill>
            <a:ln w="9525">
              <a:noFill/>
              <a:round/>
              <a:headEnd/>
              <a:tailEnd/>
            </a:ln>
          </p:spPr>
          <p:txBody>
            <a:bodyPr/>
            <a:lstStyle/>
            <a:p>
              <a:endParaRPr lang="en-US"/>
            </a:p>
          </p:txBody>
        </p:sp>
        <p:sp>
          <p:nvSpPr>
            <p:cNvPr id="18" name="Freeform 56"/>
            <p:cNvSpPr>
              <a:spLocks/>
            </p:cNvSpPr>
            <p:nvPr/>
          </p:nvSpPr>
          <p:spPr bwMode="auto">
            <a:xfrm>
              <a:off x="3087" y="2414"/>
              <a:ext cx="132" cy="6"/>
            </a:xfrm>
            <a:custGeom>
              <a:avLst/>
              <a:gdLst>
                <a:gd name="T0" fmla="*/ 0 w 263"/>
                <a:gd name="T1" fmla="*/ 14 h 14"/>
                <a:gd name="T2" fmla="*/ 263 w 263"/>
                <a:gd name="T3" fmla="*/ 6 h 14"/>
                <a:gd name="T4" fmla="*/ 261 w 263"/>
                <a:gd name="T5" fmla="*/ 6 h 14"/>
                <a:gd name="T6" fmla="*/ 254 w 263"/>
                <a:gd name="T7" fmla="*/ 5 h 14"/>
                <a:gd name="T8" fmla="*/ 244 w 263"/>
                <a:gd name="T9" fmla="*/ 5 h 14"/>
                <a:gd name="T10" fmla="*/ 230 w 263"/>
                <a:gd name="T11" fmla="*/ 4 h 14"/>
                <a:gd name="T12" fmla="*/ 214 w 263"/>
                <a:gd name="T13" fmla="*/ 2 h 14"/>
                <a:gd name="T14" fmla="*/ 194 w 263"/>
                <a:gd name="T15" fmla="*/ 1 h 14"/>
                <a:gd name="T16" fmla="*/ 174 w 263"/>
                <a:gd name="T17" fmla="*/ 1 h 14"/>
                <a:gd name="T18" fmla="*/ 153 w 263"/>
                <a:gd name="T19" fmla="*/ 0 h 14"/>
                <a:gd name="T20" fmla="*/ 130 w 263"/>
                <a:gd name="T21" fmla="*/ 0 h 14"/>
                <a:gd name="T22" fmla="*/ 108 w 263"/>
                <a:gd name="T23" fmla="*/ 0 h 14"/>
                <a:gd name="T24" fmla="*/ 85 w 263"/>
                <a:gd name="T25" fmla="*/ 1 h 14"/>
                <a:gd name="T26" fmla="*/ 64 w 263"/>
                <a:gd name="T27" fmla="*/ 2 h 14"/>
                <a:gd name="T28" fmla="*/ 45 w 263"/>
                <a:gd name="T29" fmla="*/ 4 h 14"/>
                <a:gd name="T30" fmla="*/ 27 w 263"/>
                <a:gd name="T31" fmla="*/ 6 h 14"/>
                <a:gd name="T32" fmla="*/ 11 w 263"/>
                <a:gd name="T33" fmla="*/ 9 h 14"/>
                <a:gd name="T34" fmla="*/ 0 w 263"/>
                <a:gd name="T35" fmla="*/ 1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3"/>
                <a:gd name="T55" fmla="*/ 0 h 14"/>
                <a:gd name="T56" fmla="*/ 263 w 263"/>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3" h="14">
                  <a:moveTo>
                    <a:pt x="0" y="14"/>
                  </a:moveTo>
                  <a:lnTo>
                    <a:pt x="263" y="6"/>
                  </a:lnTo>
                  <a:lnTo>
                    <a:pt x="261" y="6"/>
                  </a:lnTo>
                  <a:lnTo>
                    <a:pt x="254" y="5"/>
                  </a:lnTo>
                  <a:lnTo>
                    <a:pt x="244" y="5"/>
                  </a:lnTo>
                  <a:lnTo>
                    <a:pt x="230" y="4"/>
                  </a:lnTo>
                  <a:lnTo>
                    <a:pt x="214" y="2"/>
                  </a:lnTo>
                  <a:lnTo>
                    <a:pt x="194" y="1"/>
                  </a:lnTo>
                  <a:lnTo>
                    <a:pt x="174" y="1"/>
                  </a:lnTo>
                  <a:lnTo>
                    <a:pt x="153" y="0"/>
                  </a:lnTo>
                  <a:lnTo>
                    <a:pt x="130" y="0"/>
                  </a:lnTo>
                  <a:lnTo>
                    <a:pt x="108" y="0"/>
                  </a:lnTo>
                  <a:lnTo>
                    <a:pt x="85" y="1"/>
                  </a:lnTo>
                  <a:lnTo>
                    <a:pt x="64" y="2"/>
                  </a:lnTo>
                  <a:lnTo>
                    <a:pt x="45" y="4"/>
                  </a:lnTo>
                  <a:lnTo>
                    <a:pt x="27" y="6"/>
                  </a:lnTo>
                  <a:lnTo>
                    <a:pt x="11" y="9"/>
                  </a:lnTo>
                  <a:lnTo>
                    <a:pt x="0" y="14"/>
                  </a:lnTo>
                  <a:close/>
                </a:path>
              </a:pathLst>
            </a:custGeom>
            <a:solidFill>
              <a:srgbClr val="000000"/>
            </a:solidFill>
            <a:ln w="9525">
              <a:noFill/>
              <a:round/>
              <a:headEnd/>
              <a:tailEnd/>
            </a:ln>
          </p:spPr>
          <p:txBody>
            <a:bodyPr/>
            <a:lstStyle/>
            <a:p>
              <a:endParaRPr lang="en-US"/>
            </a:p>
          </p:txBody>
        </p:sp>
        <p:sp>
          <p:nvSpPr>
            <p:cNvPr id="19" name="Freeform 57"/>
            <p:cNvSpPr>
              <a:spLocks/>
            </p:cNvSpPr>
            <p:nvPr/>
          </p:nvSpPr>
          <p:spPr bwMode="auto">
            <a:xfrm>
              <a:off x="3087" y="2442"/>
              <a:ext cx="132" cy="7"/>
            </a:xfrm>
            <a:custGeom>
              <a:avLst/>
              <a:gdLst>
                <a:gd name="T0" fmla="*/ 0 w 262"/>
                <a:gd name="T1" fmla="*/ 14 h 14"/>
                <a:gd name="T2" fmla="*/ 262 w 262"/>
                <a:gd name="T3" fmla="*/ 5 h 14"/>
                <a:gd name="T4" fmla="*/ 260 w 262"/>
                <a:gd name="T5" fmla="*/ 5 h 14"/>
                <a:gd name="T6" fmla="*/ 253 w 262"/>
                <a:gd name="T7" fmla="*/ 4 h 14"/>
                <a:gd name="T8" fmla="*/ 243 w 262"/>
                <a:gd name="T9" fmla="*/ 4 h 14"/>
                <a:gd name="T10" fmla="*/ 229 w 262"/>
                <a:gd name="T11" fmla="*/ 3 h 14"/>
                <a:gd name="T12" fmla="*/ 213 w 262"/>
                <a:gd name="T13" fmla="*/ 2 h 14"/>
                <a:gd name="T14" fmla="*/ 193 w 262"/>
                <a:gd name="T15" fmla="*/ 1 h 14"/>
                <a:gd name="T16" fmla="*/ 172 w 262"/>
                <a:gd name="T17" fmla="*/ 1 h 14"/>
                <a:gd name="T18" fmla="*/ 152 w 262"/>
                <a:gd name="T19" fmla="*/ 0 h 14"/>
                <a:gd name="T20" fmla="*/ 129 w 262"/>
                <a:gd name="T21" fmla="*/ 0 h 14"/>
                <a:gd name="T22" fmla="*/ 107 w 262"/>
                <a:gd name="T23" fmla="*/ 0 h 14"/>
                <a:gd name="T24" fmla="*/ 85 w 262"/>
                <a:gd name="T25" fmla="*/ 1 h 14"/>
                <a:gd name="T26" fmla="*/ 63 w 262"/>
                <a:gd name="T27" fmla="*/ 2 h 14"/>
                <a:gd name="T28" fmla="*/ 44 w 262"/>
                <a:gd name="T29" fmla="*/ 3 h 14"/>
                <a:gd name="T30" fmla="*/ 26 w 262"/>
                <a:gd name="T31" fmla="*/ 5 h 14"/>
                <a:gd name="T32" fmla="*/ 11 w 262"/>
                <a:gd name="T33" fmla="*/ 9 h 14"/>
                <a:gd name="T34" fmla="*/ 0 w 262"/>
                <a:gd name="T35" fmla="*/ 1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2"/>
                <a:gd name="T55" fmla="*/ 0 h 14"/>
                <a:gd name="T56" fmla="*/ 262 w 262"/>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2" h="14">
                  <a:moveTo>
                    <a:pt x="0" y="14"/>
                  </a:moveTo>
                  <a:lnTo>
                    <a:pt x="262" y="5"/>
                  </a:lnTo>
                  <a:lnTo>
                    <a:pt x="260" y="5"/>
                  </a:lnTo>
                  <a:lnTo>
                    <a:pt x="253" y="4"/>
                  </a:lnTo>
                  <a:lnTo>
                    <a:pt x="243" y="4"/>
                  </a:lnTo>
                  <a:lnTo>
                    <a:pt x="229" y="3"/>
                  </a:lnTo>
                  <a:lnTo>
                    <a:pt x="213" y="2"/>
                  </a:lnTo>
                  <a:lnTo>
                    <a:pt x="193" y="1"/>
                  </a:lnTo>
                  <a:lnTo>
                    <a:pt x="172" y="1"/>
                  </a:lnTo>
                  <a:lnTo>
                    <a:pt x="152" y="0"/>
                  </a:lnTo>
                  <a:lnTo>
                    <a:pt x="129" y="0"/>
                  </a:lnTo>
                  <a:lnTo>
                    <a:pt x="107" y="0"/>
                  </a:lnTo>
                  <a:lnTo>
                    <a:pt x="85" y="1"/>
                  </a:lnTo>
                  <a:lnTo>
                    <a:pt x="63" y="2"/>
                  </a:lnTo>
                  <a:lnTo>
                    <a:pt x="44" y="3"/>
                  </a:lnTo>
                  <a:lnTo>
                    <a:pt x="26" y="5"/>
                  </a:lnTo>
                  <a:lnTo>
                    <a:pt x="11" y="9"/>
                  </a:lnTo>
                  <a:lnTo>
                    <a:pt x="0" y="14"/>
                  </a:lnTo>
                  <a:close/>
                </a:path>
              </a:pathLst>
            </a:custGeom>
            <a:solidFill>
              <a:srgbClr val="000000"/>
            </a:solidFill>
            <a:ln w="9525">
              <a:noFill/>
              <a:round/>
              <a:headEnd/>
              <a:tailEnd/>
            </a:ln>
          </p:spPr>
          <p:txBody>
            <a:bodyPr/>
            <a:lstStyle/>
            <a:p>
              <a:endParaRPr lang="en-US"/>
            </a:p>
          </p:txBody>
        </p:sp>
        <p:sp>
          <p:nvSpPr>
            <p:cNvPr id="20" name="Freeform 58"/>
            <p:cNvSpPr>
              <a:spLocks/>
            </p:cNvSpPr>
            <p:nvPr/>
          </p:nvSpPr>
          <p:spPr bwMode="auto">
            <a:xfrm>
              <a:off x="3087" y="2467"/>
              <a:ext cx="132" cy="7"/>
            </a:xfrm>
            <a:custGeom>
              <a:avLst/>
              <a:gdLst>
                <a:gd name="T0" fmla="*/ 0 w 263"/>
                <a:gd name="T1" fmla="*/ 14 h 14"/>
                <a:gd name="T2" fmla="*/ 263 w 263"/>
                <a:gd name="T3" fmla="*/ 6 h 14"/>
                <a:gd name="T4" fmla="*/ 261 w 263"/>
                <a:gd name="T5" fmla="*/ 6 h 14"/>
                <a:gd name="T6" fmla="*/ 254 w 263"/>
                <a:gd name="T7" fmla="*/ 5 h 14"/>
                <a:gd name="T8" fmla="*/ 244 w 263"/>
                <a:gd name="T9" fmla="*/ 5 h 14"/>
                <a:gd name="T10" fmla="*/ 230 w 263"/>
                <a:gd name="T11" fmla="*/ 4 h 14"/>
                <a:gd name="T12" fmla="*/ 214 w 263"/>
                <a:gd name="T13" fmla="*/ 3 h 14"/>
                <a:gd name="T14" fmla="*/ 194 w 263"/>
                <a:gd name="T15" fmla="*/ 3 h 14"/>
                <a:gd name="T16" fmla="*/ 173 w 263"/>
                <a:gd name="T17" fmla="*/ 1 h 14"/>
                <a:gd name="T18" fmla="*/ 153 w 263"/>
                <a:gd name="T19" fmla="*/ 1 h 14"/>
                <a:gd name="T20" fmla="*/ 130 w 263"/>
                <a:gd name="T21" fmla="*/ 0 h 14"/>
                <a:gd name="T22" fmla="*/ 108 w 263"/>
                <a:gd name="T23" fmla="*/ 1 h 14"/>
                <a:gd name="T24" fmla="*/ 85 w 263"/>
                <a:gd name="T25" fmla="*/ 1 h 14"/>
                <a:gd name="T26" fmla="*/ 64 w 263"/>
                <a:gd name="T27" fmla="*/ 3 h 14"/>
                <a:gd name="T28" fmla="*/ 45 w 263"/>
                <a:gd name="T29" fmla="*/ 5 h 14"/>
                <a:gd name="T30" fmla="*/ 27 w 263"/>
                <a:gd name="T31" fmla="*/ 7 h 14"/>
                <a:gd name="T32" fmla="*/ 11 w 263"/>
                <a:gd name="T33" fmla="*/ 9 h 14"/>
                <a:gd name="T34" fmla="*/ 0 w 263"/>
                <a:gd name="T35" fmla="*/ 1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3"/>
                <a:gd name="T55" fmla="*/ 0 h 14"/>
                <a:gd name="T56" fmla="*/ 263 w 263"/>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3" h="14">
                  <a:moveTo>
                    <a:pt x="0" y="14"/>
                  </a:moveTo>
                  <a:lnTo>
                    <a:pt x="263" y="6"/>
                  </a:lnTo>
                  <a:lnTo>
                    <a:pt x="261" y="6"/>
                  </a:lnTo>
                  <a:lnTo>
                    <a:pt x="254" y="5"/>
                  </a:lnTo>
                  <a:lnTo>
                    <a:pt x="244" y="5"/>
                  </a:lnTo>
                  <a:lnTo>
                    <a:pt x="230" y="4"/>
                  </a:lnTo>
                  <a:lnTo>
                    <a:pt x="214" y="3"/>
                  </a:lnTo>
                  <a:lnTo>
                    <a:pt x="194" y="3"/>
                  </a:lnTo>
                  <a:lnTo>
                    <a:pt x="173" y="1"/>
                  </a:lnTo>
                  <a:lnTo>
                    <a:pt x="153" y="1"/>
                  </a:lnTo>
                  <a:lnTo>
                    <a:pt x="130" y="0"/>
                  </a:lnTo>
                  <a:lnTo>
                    <a:pt x="108" y="1"/>
                  </a:lnTo>
                  <a:lnTo>
                    <a:pt x="85" y="1"/>
                  </a:lnTo>
                  <a:lnTo>
                    <a:pt x="64" y="3"/>
                  </a:lnTo>
                  <a:lnTo>
                    <a:pt x="45" y="5"/>
                  </a:lnTo>
                  <a:lnTo>
                    <a:pt x="27" y="7"/>
                  </a:lnTo>
                  <a:lnTo>
                    <a:pt x="11" y="9"/>
                  </a:lnTo>
                  <a:lnTo>
                    <a:pt x="0" y="14"/>
                  </a:lnTo>
                  <a:close/>
                </a:path>
              </a:pathLst>
            </a:custGeom>
            <a:solidFill>
              <a:srgbClr val="000000"/>
            </a:solidFill>
            <a:ln w="9525">
              <a:noFill/>
              <a:round/>
              <a:headEnd/>
              <a:tailEnd/>
            </a:ln>
          </p:spPr>
          <p:txBody>
            <a:bodyPr/>
            <a:lstStyle/>
            <a:p>
              <a:endParaRPr lang="en-US"/>
            </a:p>
          </p:txBody>
        </p:sp>
        <p:sp>
          <p:nvSpPr>
            <p:cNvPr id="21" name="Freeform 61"/>
            <p:cNvSpPr>
              <a:spLocks/>
            </p:cNvSpPr>
            <p:nvPr/>
          </p:nvSpPr>
          <p:spPr bwMode="auto">
            <a:xfrm>
              <a:off x="3286" y="2852"/>
              <a:ext cx="121" cy="57"/>
            </a:xfrm>
            <a:custGeom>
              <a:avLst/>
              <a:gdLst>
                <a:gd name="T0" fmla="*/ 2 w 242"/>
                <a:gd name="T1" fmla="*/ 109 h 114"/>
                <a:gd name="T2" fmla="*/ 5 w 242"/>
                <a:gd name="T3" fmla="*/ 109 h 114"/>
                <a:gd name="T4" fmla="*/ 10 w 242"/>
                <a:gd name="T5" fmla="*/ 110 h 114"/>
                <a:gd name="T6" fmla="*/ 21 w 242"/>
                <a:gd name="T7" fmla="*/ 111 h 114"/>
                <a:gd name="T8" fmla="*/ 33 w 242"/>
                <a:gd name="T9" fmla="*/ 112 h 114"/>
                <a:gd name="T10" fmla="*/ 48 w 242"/>
                <a:gd name="T11" fmla="*/ 114 h 114"/>
                <a:gd name="T12" fmla="*/ 66 w 242"/>
                <a:gd name="T13" fmla="*/ 114 h 114"/>
                <a:gd name="T14" fmla="*/ 84 w 242"/>
                <a:gd name="T15" fmla="*/ 114 h 114"/>
                <a:gd name="T16" fmla="*/ 104 w 242"/>
                <a:gd name="T17" fmla="*/ 111 h 114"/>
                <a:gd name="T18" fmla="*/ 124 w 242"/>
                <a:gd name="T19" fmla="*/ 109 h 114"/>
                <a:gd name="T20" fmla="*/ 145 w 242"/>
                <a:gd name="T21" fmla="*/ 104 h 114"/>
                <a:gd name="T22" fmla="*/ 165 w 242"/>
                <a:gd name="T23" fmla="*/ 99 h 114"/>
                <a:gd name="T24" fmla="*/ 184 w 242"/>
                <a:gd name="T25" fmla="*/ 91 h 114"/>
                <a:gd name="T26" fmla="*/ 202 w 242"/>
                <a:gd name="T27" fmla="*/ 79 h 114"/>
                <a:gd name="T28" fmla="*/ 218 w 242"/>
                <a:gd name="T29" fmla="*/ 66 h 114"/>
                <a:gd name="T30" fmla="*/ 232 w 242"/>
                <a:gd name="T31" fmla="*/ 50 h 114"/>
                <a:gd name="T32" fmla="*/ 242 w 242"/>
                <a:gd name="T33" fmla="*/ 31 h 114"/>
                <a:gd name="T34" fmla="*/ 241 w 242"/>
                <a:gd name="T35" fmla="*/ 28 h 114"/>
                <a:gd name="T36" fmla="*/ 236 w 242"/>
                <a:gd name="T37" fmla="*/ 24 h 114"/>
                <a:gd name="T38" fmla="*/ 229 w 242"/>
                <a:gd name="T39" fmla="*/ 17 h 114"/>
                <a:gd name="T40" fmla="*/ 218 w 242"/>
                <a:gd name="T41" fmla="*/ 10 h 114"/>
                <a:gd name="T42" fmla="*/ 202 w 242"/>
                <a:gd name="T43" fmla="*/ 3 h 114"/>
                <a:gd name="T44" fmla="*/ 181 w 242"/>
                <a:gd name="T45" fmla="*/ 0 h 114"/>
                <a:gd name="T46" fmla="*/ 154 w 242"/>
                <a:gd name="T47" fmla="*/ 1 h 114"/>
                <a:gd name="T48" fmla="*/ 122 w 242"/>
                <a:gd name="T49" fmla="*/ 6 h 114"/>
                <a:gd name="T50" fmla="*/ 116 w 242"/>
                <a:gd name="T51" fmla="*/ 11 h 114"/>
                <a:gd name="T52" fmla="*/ 100 w 242"/>
                <a:gd name="T53" fmla="*/ 23 h 114"/>
                <a:gd name="T54" fmla="*/ 78 w 242"/>
                <a:gd name="T55" fmla="*/ 39 h 114"/>
                <a:gd name="T56" fmla="*/ 53 w 242"/>
                <a:gd name="T57" fmla="*/ 57 h 114"/>
                <a:gd name="T58" fmla="*/ 30 w 242"/>
                <a:gd name="T59" fmla="*/ 77 h 114"/>
                <a:gd name="T60" fmla="*/ 10 w 242"/>
                <a:gd name="T61" fmla="*/ 93 h 114"/>
                <a:gd name="T62" fmla="*/ 0 w 242"/>
                <a:gd name="T63" fmla="*/ 104 h 114"/>
                <a:gd name="T64" fmla="*/ 2 w 242"/>
                <a:gd name="T65" fmla="*/ 109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2"/>
                <a:gd name="T100" fmla="*/ 0 h 114"/>
                <a:gd name="T101" fmla="*/ 242 w 242"/>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2" h="114">
                  <a:moveTo>
                    <a:pt x="2" y="109"/>
                  </a:moveTo>
                  <a:lnTo>
                    <a:pt x="5" y="109"/>
                  </a:lnTo>
                  <a:lnTo>
                    <a:pt x="10" y="110"/>
                  </a:lnTo>
                  <a:lnTo>
                    <a:pt x="21" y="111"/>
                  </a:lnTo>
                  <a:lnTo>
                    <a:pt x="33" y="112"/>
                  </a:lnTo>
                  <a:lnTo>
                    <a:pt x="48" y="114"/>
                  </a:lnTo>
                  <a:lnTo>
                    <a:pt x="66" y="114"/>
                  </a:lnTo>
                  <a:lnTo>
                    <a:pt x="84" y="114"/>
                  </a:lnTo>
                  <a:lnTo>
                    <a:pt x="104" y="111"/>
                  </a:lnTo>
                  <a:lnTo>
                    <a:pt x="124" y="109"/>
                  </a:lnTo>
                  <a:lnTo>
                    <a:pt x="145" y="104"/>
                  </a:lnTo>
                  <a:lnTo>
                    <a:pt x="165" y="99"/>
                  </a:lnTo>
                  <a:lnTo>
                    <a:pt x="184" y="91"/>
                  </a:lnTo>
                  <a:lnTo>
                    <a:pt x="202" y="79"/>
                  </a:lnTo>
                  <a:lnTo>
                    <a:pt x="218" y="66"/>
                  </a:lnTo>
                  <a:lnTo>
                    <a:pt x="232" y="50"/>
                  </a:lnTo>
                  <a:lnTo>
                    <a:pt x="242" y="31"/>
                  </a:lnTo>
                  <a:lnTo>
                    <a:pt x="241" y="28"/>
                  </a:lnTo>
                  <a:lnTo>
                    <a:pt x="236" y="24"/>
                  </a:lnTo>
                  <a:lnTo>
                    <a:pt x="229" y="17"/>
                  </a:lnTo>
                  <a:lnTo>
                    <a:pt x="218" y="10"/>
                  </a:lnTo>
                  <a:lnTo>
                    <a:pt x="202" y="3"/>
                  </a:lnTo>
                  <a:lnTo>
                    <a:pt x="181" y="0"/>
                  </a:lnTo>
                  <a:lnTo>
                    <a:pt x="154" y="1"/>
                  </a:lnTo>
                  <a:lnTo>
                    <a:pt x="122" y="6"/>
                  </a:lnTo>
                  <a:lnTo>
                    <a:pt x="116" y="11"/>
                  </a:lnTo>
                  <a:lnTo>
                    <a:pt x="100" y="23"/>
                  </a:lnTo>
                  <a:lnTo>
                    <a:pt x="78" y="39"/>
                  </a:lnTo>
                  <a:lnTo>
                    <a:pt x="53" y="57"/>
                  </a:lnTo>
                  <a:lnTo>
                    <a:pt x="30" y="77"/>
                  </a:lnTo>
                  <a:lnTo>
                    <a:pt x="10" y="93"/>
                  </a:lnTo>
                  <a:lnTo>
                    <a:pt x="0" y="104"/>
                  </a:lnTo>
                  <a:lnTo>
                    <a:pt x="2" y="109"/>
                  </a:lnTo>
                  <a:close/>
                </a:path>
              </a:pathLst>
            </a:custGeom>
            <a:solidFill>
              <a:srgbClr val="7F7F7F"/>
            </a:solidFill>
            <a:ln w="9525">
              <a:noFill/>
              <a:round/>
              <a:headEnd/>
              <a:tailEnd/>
            </a:ln>
          </p:spPr>
          <p:txBody>
            <a:bodyPr/>
            <a:lstStyle/>
            <a:p>
              <a:endParaRPr lang="en-US"/>
            </a:p>
          </p:txBody>
        </p:sp>
        <p:sp>
          <p:nvSpPr>
            <p:cNvPr id="22" name="Freeform 62"/>
            <p:cNvSpPr>
              <a:spLocks/>
            </p:cNvSpPr>
            <p:nvPr/>
          </p:nvSpPr>
          <p:spPr bwMode="auto">
            <a:xfrm>
              <a:off x="3482" y="2010"/>
              <a:ext cx="91" cy="103"/>
            </a:xfrm>
            <a:custGeom>
              <a:avLst/>
              <a:gdLst>
                <a:gd name="T0" fmla="*/ 16 w 182"/>
                <a:gd name="T1" fmla="*/ 176 h 205"/>
                <a:gd name="T2" fmla="*/ 19 w 182"/>
                <a:gd name="T3" fmla="*/ 166 h 205"/>
                <a:gd name="T4" fmla="*/ 25 w 182"/>
                <a:gd name="T5" fmla="*/ 140 h 205"/>
                <a:gd name="T6" fmla="*/ 25 w 182"/>
                <a:gd name="T7" fmla="*/ 111 h 205"/>
                <a:gd name="T8" fmla="*/ 15 w 182"/>
                <a:gd name="T9" fmla="*/ 86 h 205"/>
                <a:gd name="T10" fmla="*/ 16 w 182"/>
                <a:gd name="T11" fmla="*/ 81 h 205"/>
                <a:gd name="T12" fmla="*/ 17 w 182"/>
                <a:gd name="T13" fmla="*/ 67 h 205"/>
                <a:gd name="T14" fmla="*/ 14 w 182"/>
                <a:gd name="T15" fmla="*/ 49 h 205"/>
                <a:gd name="T16" fmla="*/ 0 w 182"/>
                <a:gd name="T17" fmla="*/ 35 h 205"/>
                <a:gd name="T18" fmla="*/ 1 w 182"/>
                <a:gd name="T19" fmla="*/ 33 h 205"/>
                <a:gd name="T20" fmla="*/ 4 w 182"/>
                <a:gd name="T21" fmla="*/ 31 h 205"/>
                <a:gd name="T22" fmla="*/ 10 w 182"/>
                <a:gd name="T23" fmla="*/ 29 h 205"/>
                <a:gd name="T24" fmla="*/ 16 w 182"/>
                <a:gd name="T25" fmla="*/ 29 h 205"/>
                <a:gd name="T26" fmla="*/ 23 w 182"/>
                <a:gd name="T27" fmla="*/ 31 h 205"/>
                <a:gd name="T28" fmla="*/ 29 w 182"/>
                <a:gd name="T29" fmla="*/ 37 h 205"/>
                <a:gd name="T30" fmla="*/ 33 w 182"/>
                <a:gd name="T31" fmla="*/ 48 h 205"/>
                <a:gd name="T32" fmla="*/ 37 w 182"/>
                <a:gd name="T33" fmla="*/ 67 h 205"/>
                <a:gd name="T34" fmla="*/ 38 w 182"/>
                <a:gd name="T35" fmla="*/ 68 h 205"/>
                <a:gd name="T36" fmla="*/ 40 w 182"/>
                <a:gd name="T37" fmla="*/ 71 h 205"/>
                <a:gd name="T38" fmla="*/ 43 w 182"/>
                <a:gd name="T39" fmla="*/ 75 h 205"/>
                <a:gd name="T40" fmla="*/ 49 w 182"/>
                <a:gd name="T41" fmla="*/ 78 h 205"/>
                <a:gd name="T42" fmla="*/ 55 w 182"/>
                <a:gd name="T43" fmla="*/ 81 h 205"/>
                <a:gd name="T44" fmla="*/ 63 w 182"/>
                <a:gd name="T45" fmla="*/ 79 h 205"/>
                <a:gd name="T46" fmla="*/ 71 w 182"/>
                <a:gd name="T47" fmla="*/ 75 h 205"/>
                <a:gd name="T48" fmla="*/ 80 w 182"/>
                <a:gd name="T49" fmla="*/ 64 h 205"/>
                <a:gd name="T50" fmla="*/ 83 w 182"/>
                <a:gd name="T51" fmla="*/ 62 h 205"/>
                <a:gd name="T52" fmla="*/ 91 w 182"/>
                <a:gd name="T53" fmla="*/ 55 h 205"/>
                <a:gd name="T54" fmla="*/ 102 w 182"/>
                <a:gd name="T55" fmla="*/ 46 h 205"/>
                <a:gd name="T56" fmla="*/ 117 w 182"/>
                <a:gd name="T57" fmla="*/ 35 h 205"/>
                <a:gd name="T58" fmla="*/ 133 w 182"/>
                <a:gd name="T59" fmla="*/ 23 h 205"/>
                <a:gd name="T60" fmla="*/ 151 w 182"/>
                <a:gd name="T61" fmla="*/ 13 h 205"/>
                <a:gd name="T62" fmla="*/ 167 w 182"/>
                <a:gd name="T63" fmla="*/ 5 h 205"/>
                <a:gd name="T64" fmla="*/ 182 w 182"/>
                <a:gd name="T65" fmla="*/ 0 h 205"/>
                <a:gd name="T66" fmla="*/ 178 w 182"/>
                <a:gd name="T67" fmla="*/ 3 h 205"/>
                <a:gd name="T68" fmla="*/ 170 w 182"/>
                <a:gd name="T69" fmla="*/ 13 h 205"/>
                <a:gd name="T70" fmla="*/ 160 w 182"/>
                <a:gd name="T71" fmla="*/ 28 h 205"/>
                <a:gd name="T72" fmla="*/ 147 w 182"/>
                <a:gd name="T73" fmla="*/ 45 h 205"/>
                <a:gd name="T74" fmla="*/ 136 w 182"/>
                <a:gd name="T75" fmla="*/ 64 h 205"/>
                <a:gd name="T76" fmla="*/ 126 w 182"/>
                <a:gd name="T77" fmla="*/ 84 h 205"/>
                <a:gd name="T78" fmla="*/ 122 w 182"/>
                <a:gd name="T79" fmla="*/ 101 h 205"/>
                <a:gd name="T80" fmla="*/ 123 w 182"/>
                <a:gd name="T81" fmla="*/ 117 h 205"/>
                <a:gd name="T82" fmla="*/ 50 w 182"/>
                <a:gd name="T83" fmla="*/ 205 h 205"/>
                <a:gd name="T84" fmla="*/ 16 w 182"/>
                <a:gd name="T85" fmla="*/ 176 h 2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2"/>
                <a:gd name="T130" fmla="*/ 0 h 205"/>
                <a:gd name="T131" fmla="*/ 182 w 182"/>
                <a:gd name="T132" fmla="*/ 205 h 2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2" h="205">
                  <a:moveTo>
                    <a:pt x="16" y="176"/>
                  </a:moveTo>
                  <a:lnTo>
                    <a:pt x="19" y="166"/>
                  </a:lnTo>
                  <a:lnTo>
                    <a:pt x="25" y="140"/>
                  </a:lnTo>
                  <a:lnTo>
                    <a:pt x="25" y="111"/>
                  </a:lnTo>
                  <a:lnTo>
                    <a:pt x="15" y="86"/>
                  </a:lnTo>
                  <a:lnTo>
                    <a:pt x="16" y="81"/>
                  </a:lnTo>
                  <a:lnTo>
                    <a:pt x="17" y="67"/>
                  </a:lnTo>
                  <a:lnTo>
                    <a:pt x="14" y="49"/>
                  </a:lnTo>
                  <a:lnTo>
                    <a:pt x="0" y="35"/>
                  </a:lnTo>
                  <a:lnTo>
                    <a:pt x="1" y="33"/>
                  </a:lnTo>
                  <a:lnTo>
                    <a:pt x="4" y="31"/>
                  </a:lnTo>
                  <a:lnTo>
                    <a:pt x="10" y="29"/>
                  </a:lnTo>
                  <a:lnTo>
                    <a:pt x="16" y="29"/>
                  </a:lnTo>
                  <a:lnTo>
                    <a:pt x="23" y="31"/>
                  </a:lnTo>
                  <a:lnTo>
                    <a:pt x="29" y="37"/>
                  </a:lnTo>
                  <a:lnTo>
                    <a:pt x="33" y="48"/>
                  </a:lnTo>
                  <a:lnTo>
                    <a:pt x="37" y="67"/>
                  </a:lnTo>
                  <a:lnTo>
                    <a:pt x="38" y="68"/>
                  </a:lnTo>
                  <a:lnTo>
                    <a:pt x="40" y="71"/>
                  </a:lnTo>
                  <a:lnTo>
                    <a:pt x="43" y="75"/>
                  </a:lnTo>
                  <a:lnTo>
                    <a:pt x="49" y="78"/>
                  </a:lnTo>
                  <a:lnTo>
                    <a:pt x="55" y="81"/>
                  </a:lnTo>
                  <a:lnTo>
                    <a:pt x="63" y="79"/>
                  </a:lnTo>
                  <a:lnTo>
                    <a:pt x="71" y="75"/>
                  </a:lnTo>
                  <a:lnTo>
                    <a:pt x="80" y="64"/>
                  </a:lnTo>
                  <a:lnTo>
                    <a:pt x="83" y="62"/>
                  </a:lnTo>
                  <a:lnTo>
                    <a:pt x="91" y="55"/>
                  </a:lnTo>
                  <a:lnTo>
                    <a:pt x="102" y="46"/>
                  </a:lnTo>
                  <a:lnTo>
                    <a:pt x="117" y="35"/>
                  </a:lnTo>
                  <a:lnTo>
                    <a:pt x="133" y="23"/>
                  </a:lnTo>
                  <a:lnTo>
                    <a:pt x="151" y="13"/>
                  </a:lnTo>
                  <a:lnTo>
                    <a:pt x="167" y="5"/>
                  </a:lnTo>
                  <a:lnTo>
                    <a:pt x="182" y="0"/>
                  </a:lnTo>
                  <a:lnTo>
                    <a:pt x="178" y="3"/>
                  </a:lnTo>
                  <a:lnTo>
                    <a:pt x="170" y="13"/>
                  </a:lnTo>
                  <a:lnTo>
                    <a:pt x="160" y="28"/>
                  </a:lnTo>
                  <a:lnTo>
                    <a:pt x="147" y="45"/>
                  </a:lnTo>
                  <a:lnTo>
                    <a:pt x="136" y="64"/>
                  </a:lnTo>
                  <a:lnTo>
                    <a:pt x="126" y="84"/>
                  </a:lnTo>
                  <a:lnTo>
                    <a:pt x="122" y="101"/>
                  </a:lnTo>
                  <a:lnTo>
                    <a:pt x="123" y="117"/>
                  </a:lnTo>
                  <a:lnTo>
                    <a:pt x="50" y="205"/>
                  </a:lnTo>
                  <a:lnTo>
                    <a:pt x="16" y="176"/>
                  </a:lnTo>
                  <a:close/>
                </a:path>
              </a:pathLst>
            </a:custGeom>
            <a:solidFill>
              <a:srgbClr val="FFDBBC"/>
            </a:solidFill>
            <a:ln w="9525">
              <a:noFill/>
              <a:round/>
              <a:headEnd/>
              <a:tailEnd/>
            </a:ln>
          </p:spPr>
          <p:txBody>
            <a:bodyPr/>
            <a:lstStyle/>
            <a:p>
              <a:endParaRPr lang="en-US"/>
            </a:p>
          </p:txBody>
        </p:sp>
        <p:sp>
          <p:nvSpPr>
            <p:cNvPr id="23" name="Freeform 63"/>
            <p:cNvSpPr>
              <a:spLocks/>
            </p:cNvSpPr>
            <p:nvPr/>
          </p:nvSpPr>
          <p:spPr bwMode="auto">
            <a:xfrm>
              <a:off x="2995" y="2006"/>
              <a:ext cx="86" cy="95"/>
            </a:xfrm>
            <a:custGeom>
              <a:avLst/>
              <a:gdLst>
                <a:gd name="T0" fmla="*/ 119 w 172"/>
                <a:gd name="T1" fmla="*/ 191 h 191"/>
                <a:gd name="T2" fmla="*/ 113 w 172"/>
                <a:gd name="T3" fmla="*/ 189 h 191"/>
                <a:gd name="T4" fmla="*/ 101 w 172"/>
                <a:gd name="T5" fmla="*/ 181 h 191"/>
                <a:gd name="T6" fmla="*/ 81 w 172"/>
                <a:gd name="T7" fmla="*/ 170 h 191"/>
                <a:gd name="T8" fmla="*/ 62 w 172"/>
                <a:gd name="T9" fmla="*/ 156 h 191"/>
                <a:gd name="T10" fmla="*/ 43 w 172"/>
                <a:gd name="T11" fmla="*/ 141 h 191"/>
                <a:gd name="T12" fmla="*/ 29 w 172"/>
                <a:gd name="T13" fmla="*/ 128 h 191"/>
                <a:gd name="T14" fmla="*/ 25 w 172"/>
                <a:gd name="T15" fmla="*/ 114 h 191"/>
                <a:gd name="T16" fmla="*/ 33 w 172"/>
                <a:gd name="T17" fmla="*/ 102 h 191"/>
                <a:gd name="T18" fmla="*/ 36 w 172"/>
                <a:gd name="T19" fmla="*/ 101 h 191"/>
                <a:gd name="T20" fmla="*/ 40 w 172"/>
                <a:gd name="T21" fmla="*/ 95 h 191"/>
                <a:gd name="T22" fmla="*/ 38 w 172"/>
                <a:gd name="T23" fmla="*/ 84 h 191"/>
                <a:gd name="T24" fmla="*/ 26 w 172"/>
                <a:gd name="T25" fmla="*/ 63 h 191"/>
                <a:gd name="T26" fmla="*/ 24 w 172"/>
                <a:gd name="T27" fmla="*/ 61 h 191"/>
                <a:gd name="T28" fmla="*/ 18 w 172"/>
                <a:gd name="T29" fmla="*/ 53 h 191"/>
                <a:gd name="T30" fmla="*/ 10 w 172"/>
                <a:gd name="T31" fmla="*/ 42 h 191"/>
                <a:gd name="T32" fmla="*/ 4 w 172"/>
                <a:gd name="T33" fmla="*/ 31 h 191"/>
                <a:gd name="T34" fmla="*/ 0 w 172"/>
                <a:gd name="T35" fmla="*/ 20 h 191"/>
                <a:gd name="T36" fmla="*/ 3 w 172"/>
                <a:gd name="T37" fmla="*/ 12 h 191"/>
                <a:gd name="T38" fmla="*/ 13 w 172"/>
                <a:gd name="T39" fmla="*/ 8 h 191"/>
                <a:gd name="T40" fmla="*/ 33 w 172"/>
                <a:gd name="T41" fmla="*/ 9 h 191"/>
                <a:gd name="T42" fmla="*/ 35 w 172"/>
                <a:gd name="T43" fmla="*/ 10 h 191"/>
                <a:gd name="T44" fmla="*/ 43 w 172"/>
                <a:gd name="T45" fmla="*/ 14 h 191"/>
                <a:gd name="T46" fmla="*/ 55 w 172"/>
                <a:gd name="T47" fmla="*/ 18 h 191"/>
                <a:gd name="T48" fmla="*/ 67 w 172"/>
                <a:gd name="T49" fmla="*/ 25 h 191"/>
                <a:gd name="T50" fmla="*/ 81 w 172"/>
                <a:gd name="T51" fmla="*/ 33 h 191"/>
                <a:gd name="T52" fmla="*/ 95 w 172"/>
                <a:gd name="T53" fmla="*/ 42 h 191"/>
                <a:gd name="T54" fmla="*/ 106 w 172"/>
                <a:gd name="T55" fmla="*/ 53 h 191"/>
                <a:gd name="T56" fmla="*/ 116 w 172"/>
                <a:gd name="T57" fmla="*/ 63 h 191"/>
                <a:gd name="T58" fmla="*/ 116 w 172"/>
                <a:gd name="T59" fmla="*/ 60 h 191"/>
                <a:gd name="T60" fmla="*/ 117 w 172"/>
                <a:gd name="T61" fmla="*/ 49 h 191"/>
                <a:gd name="T62" fmla="*/ 119 w 172"/>
                <a:gd name="T63" fmla="*/ 37 h 191"/>
                <a:gd name="T64" fmla="*/ 123 w 172"/>
                <a:gd name="T65" fmla="*/ 23 h 191"/>
                <a:gd name="T66" fmla="*/ 129 w 172"/>
                <a:gd name="T67" fmla="*/ 10 h 191"/>
                <a:gd name="T68" fmla="*/ 140 w 172"/>
                <a:gd name="T69" fmla="*/ 2 h 191"/>
                <a:gd name="T70" fmla="*/ 154 w 172"/>
                <a:gd name="T71" fmla="*/ 0 h 191"/>
                <a:gd name="T72" fmla="*/ 172 w 172"/>
                <a:gd name="T73" fmla="*/ 7 h 191"/>
                <a:gd name="T74" fmla="*/ 170 w 172"/>
                <a:gd name="T75" fmla="*/ 8 h 191"/>
                <a:gd name="T76" fmla="*/ 165 w 172"/>
                <a:gd name="T77" fmla="*/ 11 h 191"/>
                <a:gd name="T78" fmla="*/ 159 w 172"/>
                <a:gd name="T79" fmla="*/ 17 h 191"/>
                <a:gd name="T80" fmla="*/ 154 w 172"/>
                <a:gd name="T81" fmla="*/ 25 h 191"/>
                <a:gd name="T82" fmla="*/ 150 w 172"/>
                <a:gd name="T83" fmla="*/ 35 h 191"/>
                <a:gd name="T84" fmla="*/ 149 w 172"/>
                <a:gd name="T85" fmla="*/ 47 h 191"/>
                <a:gd name="T86" fmla="*/ 152 w 172"/>
                <a:gd name="T87" fmla="*/ 61 h 191"/>
                <a:gd name="T88" fmla="*/ 162 w 172"/>
                <a:gd name="T89" fmla="*/ 76 h 191"/>
                <a:gd name="T90" fmla="*/ 170 w 172"/>
                <a:gd name="T91" fmla="*/ 94 h 191"/>
                <a:gd name="T92" fmla="*/ 166 w 172"/>
                <a:gd name="T93" fmla="*/ 103 h 191"/>
                <a:gd name="T94" fmla="*/ 159 w 172"/>
                <a:gd name="T95" fmla="*/ 125 h 191"/>
                <a:gd name="T96" fmla="*/ 157 w 172"/>
                <a:gd name="T97" fmla="*/ 153 h 191"/>
                <a:gd name="T98" fmla="*/ 166 w 172"/>
                <a:gd name="T99" fmla="*/ 177 h 191"/>
                <a:gd name="T100" fmla="*/ 119 w 172"/>
                <a:gd name="T101" fmla="*/ 191 h 1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2"/>
                <a:gd name="T154" fmla="*/ 0 h 191"/>
                <a:gd name="T155" fmla="*/ 172 w 172"/>
                <a:gd name="T156" fmla="*/ 191 h 1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2" h="191">
                  <a:moveTo>
                    <a:pt x="119" y="191"/>
                  </a:moveTo>
                  <a:lnTo>
                    <a:pt x="113" y="189"/>
                  </a:lnTo>
                  <a:lnTo>
                    <a:pt x="101" y="181"/>
                  </a:lnTo>
                  <a:lnTo>
                    <a:pt x="81" y="170"/>
                  </a:lnTo>
                  <a:lnTo>
                    <a:pt x="62" y="156"/>
                  </a:lnTo>
                  <a:lnTo>
                    <a:pt x="43" y="141"/>
                  </a:lnTo>
                  <a:lnTo>
                    <a:pt x="29" y="128"/>
                  </a:lnTo>
                  <a:lnTo>
                    <a:pt x="25" y="114"/>
                  </a:lnTo>
                  <a:lnTo>
                    <a:pt x="33" y="102"/>
                  </a:lnTo>
                  <a:lnTo>
                    <a:pt x="36" y="101"/>
                  </a:lnTo>
                  <a:lnTo>
                    <a:pt x="40" y="95"/>
                  </a:lnTo>
                  <a:lnTo>
                    <a:pt x="38" y="84"/>
                  </a:lnTo>
                  <a:lnTo>
                    <a:pt x="26" y="63"/>
                  </a:lnTo>
                  <a:lnTo>
                    <a:pt x="24" y="61"/>
                  </a:lnTo>
                  <a:lnTo>
                    <a:pt x="18" y="53"/>
                  </a:lnTo>
                  <a:lnTo>
                    <a:pt x="10" y="42"/>
                  </a:lnTo>
                  <a:lnTo>
                    <a:pt x="4" y="31"/>
                  </a:lnTo>
                  <a:lnTo>
                    <a:pt x="0" y="20"/>
                  </a:lnTo>
                  <a:lnTo>
                    <a:pt x="3" y="12"/>
                  </a:lnTo>
                  <a:lnTo>
                    <a:pt x="13" y="8"/>
                  </a:lnTo>
                  <a:lnTo>
                    <a:pt x="33" y="9"/>
                  </a:lnTo>
                  <a:lnTo>
                    <a:pt x="35" y="10"/>
                  </a:lnTo>
                  <a:lnTo>
                    <a:pt x="43" y="14"/>
                  </a:lnTo>
                  <a:lnTo>
                    <a:pt x="55" y="18"/>
                  </a:lnTo>
                  <a:lnTo>
                    <a:pt x="67" y="25"/>
                  </a:lnTo>
                  <a:lnTo>
                    <a:pt x="81" y="33"/>
                  </a:lnTo>
                  <a:lnTo>
                    <a:pt x="95" y="42"/>
                  </a:lnTo>
                  <a:lnTo>
                    <a:pt x="106" y="53"/>
                  </a:lnTo>
                  <a:lnTo>
                    <a:pt x="116" y="63"/>
                  </a:lnTo>
                  <a:lnTo>
                    <a:pt x="116" y="60"/>
                  </a:lnTo>
                  <a:lnTo>
                    <a:pt x="117" y="49"/>
                  </a:lnTo>
                  <a:lnTo>
                    <a:pt x="119" y="37"/>
                  </a:lnTo>
                  <a:lnTo>
                    <a:pt x="123" y="23"/>
                  </a:lnTo>
                  <a:lnTo>
                    <a:pt x="129" y="10"/>
                  </a:lnTo>
                  <a:lnTo>
                    <a:pt x="140" y="2"/>
                  </a:lnTo>
                  <a:lnTo>
                    <a:pt x="154" y="0"/>
                  </a:lnTo>
                  <a:lnTo>
                    <a:pt x="172" y="7"/>
                  </a:lnTo>
                  <a:lnTo>
                    <a:pt x="170" y="8"/>
                  </a:lnTo>
                  <a:lnTo>
                    <a:pt x="165" y="11"/>
                  </a:lnTo>
                  <a:lnTo>
                    <a:pt x="159" y="17"/>
                  </a:lnTo>
                  <a:lnTo>
                    <a:pt x="154" y="25"/>
                  </a:lnTo>
                  <a:lnTo>
                    <a:pt x="150" y="35"/>
                  </a:lnTo>
                  <a:lnTo>
                    <a:pt x="149" y="47"/>
                  </a:lnTo>
                  <a:lnTo>
                    <a:pt x="152" y="61"/>
                  </a:lnTo>
                  <a:lnTo>
                    <a:pt x="162" y="76"/>
                  </a:lnTo>
                  <a:lnTo>
                    <a:pt x="170" y="94"/>
                  </a:lnTo>
                  <a:lnTo>
                    <a:pt x="166" y="103"/>
                  </a:lnTo>
                  <a:lnTo>
                    <a:pt x="159" y="125"/>
                  </a:lnTo>
                  <a:lnTo>
                    <a:pt x="157" y="153"/>
                  </a:lnTo>
                  <a:lnTo>
                    <a:pt x="166" y="177"/>
                  </a:lnTo>
                  <a:lnTo>
                    <a:pt x="119" y="191"/>
                  </a:lnTo>
                  <a:close/>
                </a:path>
              </a:pathLst>
            </a:custGeom>
            <a:solidFill>
              <a:srgbClr val="FFDBBC"/>
            </a:solidFill>
            <a:ln w="9525">
              <a:noFill/>
              <a:round/>
              <a:headEnd/>
              <a:tailEnd/>
            </a:ln>
          </p:spPr>
          <p:txBody>
            <a:bodyPr/>
            <a:lstStyle/>
            <a:p>
              <a:endParaRPr lang="en-US"/>
            </a:p>
          </p:txBody>
        </p:sp>
        <p:sp>
          <p:nvSpPr>
            <p:cNvPr id="24" name="Freeform 64"/>
            <p:cNvSpPr>
              <a:spLocks/>
            </p:cNvSpPr>
            <p:nvPr/>
          </p:nvSpPr>
          <p:spPr bwMode="auto">
            <a:xfrm>
              <a:off x="3217" y="1868"/>
              <a:ext cx="136" cy="200"/>
            </a:xfrm>
            <a:custGeom>
              <a:avLst/>
              <a:gdLst>
                <a:gd name="T0" fmla="*/ 109 w 272"/>
                <a:gd name="T1" fmla="*/ 401 h 401"/>
                <a:gd name="T2" fmla="*/ 133 w 272"/>
                <a:gd name="T3" fmla="*/ 300 h 401"/>
                <a:gd name="T4" fmla="*/ 158 w 272"/>
                <a:gd name="T5" fmla="*/ 293 h 401"/>
                <a:gd name="T6" fmla="*/ 161 w 272"/>
                <a:gd name="T7" fmla="*/ 295 h 401"/>
                <a:gd name="T8" fmla="*/ 170 w 272"/>
                <a:gd name="T9" fmla="*/ 299 h 401"/>
                <a:gd name="T10" fmla="*/ 184 w 272"/>
                <a:gd name="T11" fmla="*/ 303 h 401"/>
                <a:gd name="T12" fmla="*/ 198 w 272"/>
                <a:gd name="T13" fmla="*/ 308 h 401"/>
                <a:gd name="T14" fmla="*/ 211 w 272"/>
                <a:gd name="T15" fmla="*/ 309 h 401"/>
                <a:gd name="T16" fmla="*/ 221 w 272"/>
                <a:gd name="T17" fmla="*/ 306 h 401"/>
                <a:gd name="T18" fmla="*/ 226 w 272"/>
                <a:gd name="T19" fmla="*/ 295 h 401"/>
                <a:gd name="T20" fmla="*/ 223 w 272"/>
                <a:gd name="T21" fmla="*/ 278 h 401"/>
                <a:gd name="T22" fmla="*/ 224 w 272"/>
                <a:gd name="T23" fmla="*/ 278 h 401"/>
                <a:gd name="T24" fmla="*/ 229 w 272"/>
                <a:gd name="T25" fmla="*/ 278 h 401"/>
                <a:gd name="T26" fmla="*/ 234 w 272"/>
                <a:gd name="T27" fmla="*/ 277 h 401"/>
                <a:gd name="T28" fmla="*/ 238 w 272"/>
                <a:gd name="T29" fmla="*/ 276 h 401"/>
                <a:gd name="T30" fmla="*/ 242 w 272"/>
                <a:gd name="T31" fmla="*/ 273 h 401"/>
                <a:gd name="T32" fmla="*/ 243 w 272"/>
                <a:gd name="T33" fmla="*/ 269 h 401"/>
                <a:gd name="T34" fmla="*/ 241 w 272"/>
                <a:gd name="T35" fmla="*/ 264 h 401"/>
                <a:gd name="T36" fmla="*/ 232 w 272"/>
                <a:gd name="T37" fmla="*/ 256 h 401"/>
                <a:gd name="T38" fmla="*/ 232 w 272"/>
                <a:gd name="T39" fmla="*/ 254 h 401"/>
                <a:gd name="T40" fmla="*/ 235 w 272"/>
                <a:gd name="T41" fmla="*/ 248 h 401"/>
                <a:gd name="T42" fmla="*/ 242 w 272"/>
                <a:gd name="T43" fmla="*/ 241 h 401"/>
                <a:gd name="T44" fmla="*/ 255 w 272"/>
                <a:gd name="T45" fmla="*/ 233 h 401"/>
                <a:gd name="T46" fmla="*/ 259 w 272"/>
                <a:gd name="T47" fmla="*/ 207 h 401"/>
                <a:gd name="T48" fmla="*/ 272 w 272"/>
                <a:gd name="T49" fmla="*/ 190 h 401"/>
                <a:gd name="T50" fmla="*/ 270 w 272"/>
                <a:gd name="T51" fmla="*/ 189 h 401"/>
                <a:gd name="T52" fmla="*/ 266 w 272"/>
                <a:gd name="T53" fmla="*/ 186 h 401"/>
                <a:gd name="T54" fmla="*/ 260 w 272"/>
                <a:gd name="T55" fmla="*/ 179 h 401"/>
                <a:gd name="T56" fmla="*/ 253 w 272"/>
                <a:gd name="T57" fmla="*/ 171 h 401"/>
                <a:gd name="T58" fmla="*/ 247 w 272"/>
                <a:gd name="T59" fmla="*/ 162 h 401"/>
                <a:gd name="T60" fmla="*/ 244 w 272"/>
                <a:gd name="T61" fmla="*/ 150 h 401"/>
                <a:gd name="T62" fmla="*/ 243 w 272"/>
                <a:gd name="T63" fmla="*/ 136 h 401"/>
                <a:gd name="T64" fmla="*/ 245 w 272"/>
                <a:gd name="T65" fmla="*/ 122 h 401"/>
                <a:gd name="T66" fmla="*/ 247 w 272"/>
                <a:gd name="T67" fmla="*/ 118 h 401"/>
                <a:gd name="T68" fmla="*/ 253 w 272"/>
                <a:gd name="T69" fmla="*/ 104 h 401"/>
                <a:gd name="T70" fmla="*/ 260 w 272"/>
                <a:gd name="T71" fmla="*/ 84 h 401"/>
                <a:gd name="T72" fmla="*/ 266 w 272"/>
                <a:gd name="T73" fmla="*/ 63 h 401"/>
                <a:gd name="T74" fmla="*/ 267 w 272"/>
                <a:gd name="T75" fmla="*/ 41 h 401"/>
                <a:gd name="T76" fmla="*/ 261 w 272"/>
                <a:gd name="T77" fmla="*/ 21 h 401"/>
                <a:gd name="T78" fmla="*/ 245 w 272"/>
                <a:gd name="T79" fmla="*/ 7 h 401"/>
                <a:gd name="T80" fmla="*/ 219 w 272"/>
                <a:gd name="T81" fmla="*/ 2 h 401"/>
                <a:gd name="T82" fmla="*/ 216 w 272"/>
                <a:gd name="T83" fmla="*/ 2 h 401"/>
                <a:gd name="T84" fmla="*/ 209 w 272"/>
                <a:gd name="T85" fmla="*/ 0 h 401"/>
                <a:gd name="T86" fmla="*/ 200 w 272"/>
                <a:gd name="T87" fmla="*/ 0 h 401"/>
                <a:gd name="T88" fmla="*/ 188 w 272"/>
                <a:gd name="T89" fmla="*/ 2 h 401"/>
                <a:gd name="T90" fmla="*/ 171 w 272"/>
                <a:gd name="T91" fmla="*/ 4 h 401"/>
                <a:gd name="T92" fmla="*/ 154 w 272"/>
                <a:gd name="T93" fmla="*/ 10 h 401"/>
                <a:gd name="T94" fmla="*/ 136 w 272"/>
                <a:gd name="T95" fmla="*/ 19 h 401"/>
                <a:gd name="T96" fmla="*/ 116 w 272"/>
                <a:gd name="T97" fmla="*/ 33 h 401"/>
                <a:gd name="T98" fmla="*/ 97 w 272"/>
                <a:gd name="T99" fmla="*/ 51 h 401"/>
                <a:gd name="T100" fmla="*/ 77 w 272"/>
                <a:gd name="T101" fmla="*/ 75 h 401"/>
                <a:gd name="T102" fmla="*/ 59 w 272"/>
                <a:gd name="T103" fmla="*/ 105 h 401"/>
                <a:gd name="T104" fmla="*/ 41 w 272"/>
                <a:gd name="T105" fmla="*/ 143 h 401"/>
                <a:gd name="T106" fmla="*/ 26 w 272"/>
                <a:gd name="T107" fmla="*/ 189 h 401"/>
                <a:gd name="T108" fmla="*/ 15 w 272"/>
                <a:gd name="T109" fmla="*/ 245 h 401"/>
                <a:gd name="T110" fmla="*/ 6 w 272"/>
                <a:gd name="T111" fmla="*/ 308 h 401"/>
                <a:gd name="T112" fmla="*/ 0 w 272"/>
                <a:gd name="T113" fmla="*/ 383 h 401"/>
                <a:gd name="T114" fmla="*/ 109 w 272"/>
                <a:gd name="T115" fmla="*/ 401 h 4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2"/>
                <a:gd name="T175" fmla="*/ 0 h 401"/>
                <a:gd name="T176" fmla="*/ 272 w 272"/>
                <a:gd name="T177" fmla="*/ 401 h 40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2" h="401">
                  <a:moveTo>
                    <a:pt x="109" y="401"/>
                  </a:moveTo>
                  <a:lnTo>
                    <a:pt x="133" y="300"/>
                  </a:lnTo>
                  <a:lnTo>
                    <a:pt x="158" y="293"/>
                  </a:lnTo>
                  <a:lnTo>
                    <a:pt x="161" y="295"/>
                  </a:lnTo>
                  <a:lnTo>
                    <a:pt x="170" y="299"/>
                  </a:lnTo>
                  <a:lnTo>
                    <a:pt x="184" y="303"/>
                  </a:lnTo>
                  <a:lnTo>
                    <a:pt x="198" y="308"/>
                  </a:lnTo>
                  <a:lnTo>
                    <a:pt x="211" y="309"/>
                  </a:lnTo>
                  <a:lnTo>
                    <a:pt x="221" y="306"/>
                  </a:lnTo>
                  <a:lnTo>
                    <a:pt x="226" y="295"/>
                  </a:lnTo>
                  <a:lnTo>
                    <a:pt x="223" y="278"/>
                  </a:lnTo>
                  <a:lnTo>
                    <a:pt x="224" y="278"/>
                  </a:lnTo>
                  <a:lnTo>
                    <a:pt x="229" y="278"/>
                  </a:lnTo>
                  <a:lnTo>
                    <a:pt x="234" y="277"/>
                  </a:lnTo>
                  <a:lnTo>
                    <a:pt x="238" y="276"/>
                  </a:lnTo>
                  <a:lnTo>
                    <a:pt x="242" y="273"/>
                  </a:lnTo>
                  <a:lnTo>
                    <a:pt x="243" y="269"/>
                  </a:lnTo>
                  <a:lnTo>
                    <a:pt x="241" y="264"/>
                  </a:lnTo>
                  <a:lnTo>
                    <a:pt x="232" y="256"/>
                  </a:lnTo>
                  <a:lnTo>
                    <a:pt x="232" y="254"/>
                  </a:lnTo>
                  <a:lnTo>
                    <a:pt x="235" y="248"/>
                  </a:lnTo>
                  <a:lnTo>
                    <a:pt x="242" y="241"/>
                  </a:lnTo>
                  <a:lnTo>
                    <a:pt x="255" y="233"/>
                  </a:lnTo>
                  <a:lnTo>
                    <a:pt x="259" y="207"/>
                  </a:lnTo>
                  <a:lnTo>
                    <a:pt x="272" y="190"/>
                  </a:lnTo>
                  <a:lnTo>
                    <a:pt x="270" y="189"/>
                  </a:lnTo>
                  <a:lnTo>
                    <a:pt x="266" y="186"/>
                  </a:lnTo>
                  <a:lnTo>
                    <a:pt x="260" y="179"/>
                  </a:lnTo>
                  <a:lnTo>
                    <a:pt x="253" y="171"/>
                  </a:lnTo>
                  <a:lnTo>
                    <a:pt x="247" y="162"/>
                  </a:lnTo>
                  <a:lnTo>
                    <a:pt x="244" y="150"/>
                  </a:lnTo>
                  <a:lnTo>
                    <a:pt x="243" y="136"/>
                  </a:lnTo>
                  <a:lnTo>
                    <a:pt x="245" y="122"/>
                  </a:lnTo>
                  <a:lnTo>
                    <a:pt x="247" y="118"/>
                  </a:lnTo>
                  <a:lnTo>
                    <a:pt x="253" y="104"/>
                  </a:lnTo>
                  <a:lnTo>
                    <a:pt x="260" y="84"/>
                  </a:lnTo>
                  <a:lnTo>
                    <a:pt x="266" y="63"/>
                  </a:lnTo>
                  <a:lnTo>
                    <a:pt x="267" y="41"/>
                  </a:lnTo>
                  <a:lnTo>
                    <a:pt x="261" y="21"/>
                  </a:lnTo>
                  <a:lnTo>
                    <a:pt x="245" y="7"/>
                  </a:lnTo>
                  <a:lnTo>
                    <a:pt x="219" y="2"/>
                  </a:lnTo>
                  <a:lnTo>
                    <a:pt x="216" y="2"/>
                  </a:lnTo>
                  <a:lnTo>
                    <a:pt x="209" y="0"/>
                  </a:lnTo>
                  <a:lnTo>
                    <a:pt x="200" y="0"/>
                  </a:lnTo>
                  <a:lnTo>
                    <a:pt x="188" y="2"/>
                  </a:lnTo>
                  <a:lnTo>
                    <a:pt x="171" y="4"/>
                  </a:lnTo>
                  <a:lnTo>
                    <a:pt x="154" y="10"/>
                  </a:lnTo>
                  <a:lnTo>
                    <a:pt x="136" y="19"/>
                  </a:lnTo>
                  <a:lnTo>
                    <a:pt x="116" y="33"/>
                  </a:lnTo>
                  <a:lnTo>
                    <a:pt x="97" y="51"/>
                  </a:lnTo>
                  <a:lnTo>
                    <a:pt x="77" y="75"/>
                  </a:lnTo>
                  <a:lnTo>
                    <a:pt x="59" y="105"/>
                  </a:lnTo>
                  <a:lnTo>
                    <a:pt x="41" y="143"/>
                  </a:lnTo>
                  <a:lnTo>
                    <a:pt x="26" y="189"/>
                  </a:lnTo>
                  <a:lnTo>
                    <a:pt x="15" y="245"/>
                  </a:lnTo>
                  <a:lnTo>
                    <a:pt x="6" y="308"/>
                  </a:lnTo>
                  <a:lnTo>
                    <a:pt x="0" y="383"/>
                  </a:lnTo>
                  <a:lnTo>
                    <a:pt x="109" y="401"/>
                  </a:lnTo>
                  <a:close/>
                </a:path>
              </a:pathLst>
            </a:custGeom>
            <a:solidFill>
              <a:srgbClr val="FFDBBC"/>
            </a:solidFill>
            <a:ln w="9525">
              <a:noFill/>
              <a:round/>
              <a:headEnd/>
              <a:tailEnd/>
            </a:ln>
          </p:spPr>
          <p:txBody>
            <a:bodyPr/>
            <a:lstStyle/>
            <a:p>
              <a:endParaRPr lang="en-US"/>
            </a:p>
          </p:txBody>
        </p:sp>
        <p:sp>
          <p:nvSpPr>
            <p:cNvPr id="25" name="Freeform 65"/>
            <p:cNvSpPr>
              <a:spLocks/>
            </p:cNvSpPr>
            <p:nvPr/>
          </p:nvSpPr>
          <p:spPr bwMode="auto">
            <a:xfrm>
              <a:off x="3170" y="2416"/>
              <a:ext cx="209" cy="478"/>
            </a:xfrm>
            <a:custGeom>
              <a:avLst/>
              <a:gdLst>
                <a:gd name="T0" fmla="*/ 58 w 416"/>
                <a:gd name="T1" fmla="*/ 0 h 955"/>
                <a:gd name="T2" fmla="*/ 57 w 416"/>
                <a:gd name="T3" fmla="*/ 10 h 955"/>
                <a:gd name="T4" fmla="*/ 57 w 416"/>
                <a:gd name="T5" fmla="*/ 39 h 955"/>
                <a:gd name="T6" fmla="*/ 56 w 416"/>
                <a:gd name="T7" fmla="*/ 82 h 955"/>
                <a:gd name="T8" fmla="*/ 58 w 416"/>
                <a:gd name="T9" fmla="*/ 133 h 955"/>
                <a:gd name="T10" fmla="*/ 63 w 416"/>
                <a:gd name="T11" fmla="*/ 192 h 955"/>
                <a:gd name="T12" fmla="*/ 71 w 416"/>
                <a:gd name="T13" fmla="*/ 252 h 955"/>
                <a:gd name="T14" fmla="*/ 86 w 416"/>
                <a:gd name="T15" fmla="*/ 310 h 955"/>
                <a:gd name="T16" fmla="*/ 107 w 416"/>
                <a:gd name="T17" fmla="*/ 360 h 955"/>
                <a:gd name="T18" fmla="*/ 101 w 416"/>
                <a:gd name="T19" fmla="*/ 376 h 955"/>
                <a:gd name="T20" fmla="*/ 87 w 416"/>
                <a:gd name="T21" fmla="*/ 421 h 955"/>
                <a:gd name="T22" fmla="*/ 68 w 416"/>
                <a:gd name="T23" fmla="*/ 487 h 955"/>
                <a:gd name="T24" fmla="*/ 46 w 416"/>
                <a:gd name="T25" fmla="*/ 565 h 955"/>
                <a:gd name="T26" fmla="*/ 25 w 416"/>
                <a:gd name="T27" fmla="*/ 648 h 955"/>
                <a:gd name="T28" fmla="*/ 8 w 416"/>
                <a:gd name="T29" fmla="*/ 728 h 955"/>
                <a:gd name="T30" fmla="*/ 0 w 416"/>
                <a:gd name="T31" fmla="*/ 797 h 955"/>
                <a:gd name="T32" fmla="*/ 2 w 416"/>
                <a:gd name="T33" fmla="*/ 848 h 955"/>
                <a:gd name="T34" fmla="*/ 4 w 416"/>
                <a:gd name="T35" fmla="*/ 851 h 955"/>
                <a:gd name="T36" fmla="*/ 10 w 416"/>
                <a:gd name="T37" fmla="*/ 858 h 955"/>
                <a:gd name="T38" fmla="*/ 19 w 416"/>
                <a:gd name="T39" fmla="*/ 868 h 955"/>
                <a:gd name="T40" fmla="*/ 33 w 416"/>
                <a:gd name="T41" fmla="*/ 879 h 955"/>
                <a:gd name="T42" fmla="*/ 50 w 416"/>
                <a:gd name="T43" fmla="*/ 888 h 955"/>
                <a:gd name="T44" fmla="*/ 73 w 416"/>
                <a:gd name="T45" fmla="*/ 891 h 955"/>
                <a:gd name="T46" fmla="*/ 99 w 416"/>
                <a:gd name="T47" fmla="*/ 890 h 955"/>
                <a:gd name="T48" fmla="*/ 130 w 416"/>
                <a:gd name="T49" fmla="*/ 880 h 955"/>
                <a:gd name="T50" fmla="*/ 156 w 416"/>
                <a:gd name="T51" fmla="*/ 950 h 955"/>
                <a:gd name="T52" fmla="*/ 158 w 416"/>
                <a:gd name="T53" fmla="*/ 950 h 955"/>
                <a:gd name="T54" fmla="*/ 164 w 416"/>
                <a:gd name="T55" fmla="*/ 951 h 955"/>
                <a:gd name="T56" fmla="*/ 173 w 416"/>
                <a:gd name="T57" fmla="*/ 952 h 955"/>
                <a:gd name="T58" fmla="*/ 186 w 416"/>
                <a:gd name="T59" fmla="*/ 955 h 955"/>
                <a:gd name="T60" fmla="*/ 200 w 416"/>
                <a:gd name="T61" fmla="*/ 955 h 955"/>
                <a:gd name="T62" fmla="*/ 217 w 416"/>
                <a:gd name="T63" fmla="*/ 955 h 955"/>
                <a:gd name="T64" fmla="*/ 234 w 416"/>
                <a:gd name="T65" fmla="*/ 955 h 955"/>
                <a:gd name="T66" fmla="*/ 252 w 416"/>
                <a:gd name="T67" fmla="*/ 951 h 955"/>
                <a:gd name="T68" fmla="*/ 270 w 416"/>
                <a:gd name="T69" fmla="*/ 948 h 955"/>
                <a:gd name="T70" fmla="*/ 289 w 416"/>
                <a:gd name="T71" fmla="*/ 941 h 955"/>
                <a:gd name="T72" fmla="*/ 305 w 416"/>
                <a:gd name="T73" fmla="*/ 933 h 955"/>
                <a:gd name="T74" fmla="*/ 320 w 416"/>
                <a:gd name="T75" fmla="*/ 921 h 955"/>
                <a:gd name="T76" fmla="*/ 334 w 416"/>
                <a:gd name="T77" fmla="*/ 906 h 955"/>
                <a:gd name="T78" fmla="*/ 344 w 416"/>
                <a:gd name="T79" fmla="*/ 888 h 955"/>
                <a:gd name="T80" fmla="*/ 351 w 416"/>
                <a:gd name="T81" fmla="*/ 866 h 955"/>
                <a:gd name="T82" fmla="*/ 354 w 416"/>
                <a:gd name="T83" fmla="*/ 839 h 955"/>
                <a:gd name="T84" fmla="*/ 350 w 416"/>
                <a:gd name="T85" fmla="*/ 831 h 955"/>
                <a:gd name="T86" fmla="*/ 339 w 416"/>
                <a:gd name="T87" fmla="*/ 808 h 955"/>
                <a:gd name="T88" fmla="*/ 325 w 416"/>
                <a:gd name="T89" fmla="*/ 774 h 955"/>
                <a:gd name="T90" fmla="*/ 312 w 416"/>
                <a:gd name="T91" fmla="*/ 729 h 955"/>
                <a:gd name="T92" fmla="*/ 301 w 416"/>
                <a:gd name="T93" fmla="*/ 677 h 955"/>
                <a:gd name="T94" fmla="*/ 297 w 416"/>
                <a:gd name="T95" fmla="*/ 621 h 955"/>
                <a:gd name="T96" fmla="*/ 302 w 416"/>
                <a:gd name="T97" fmla="*/ 562 h 955"/>
                <a:gd name="T98" fmla="*/ 322 w 416"/>
                <a:gd name="T99" fmla="*/ 504 h 955"/>
                <a:gd name="T100" fmla="*/ 363 w 416"/>
                <a:gd name="T101" fmla="*/ 424 h 955"/>
                <a:gd name="T102" fmla="*/ 367 w 416"/>
                <a:gd name="T103" fmla="*/ 414 h 955"/>
                <a:gd name="T104" fmla="*/ 376 w 416"/>
                <a:gd name="T105" fmla="*/ 389 h 955"/>
                <a:gd name="T106" fmla="*/ 389 w 416"/>
                <a:gd name="T107" fmla="*/ 350 h 955"/>
                <a:gd name="T108" fmla="*/ 400 w 416"/>
                <a:gd name="T109" fmla="*/ 298 h 955"/>
                <a:gd name="T110" fmla="*/ 411 w 416"/>
                <a:gd name="T111" fmla="*/ 237 h 955"/>
                <a:gd name="T112" fmla="*/ 416 w 416"/>
                <a:gd name="T113" fmla="*/ 168 h 955"/>
                <a:gd name="T114" fmla="*/ 414 w 416"/>
                <a:gd name="T115" fmla="*/ 93 h 955"/>
                <a:gd name="T116" fmla="*/ 401 w 416"/>
                <a:gd name="T117" fmla="*/ 16 h 955"/>
                <a:gd name="T118" fmla="*/ 58 w 416"/>
                <a:gd name="T119" fmla="*/ 0 h 9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16"/>
                <a:gd name="T181" fmla="*/ 0 h 955"/>
                <a:gd name="T182" fmla="*/ 416 w 416"/>
                <a:gd name="T183" fmla="*/ 955 h 95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16" h="955">
                  <a:moveTo>
                    <a:pt x="58" y="0"/>
                  </a:moveTo>
                  <a:lnTo>
                    <a:pt x="57" y="10"/>
                  </a:lnTo>
                  <a:lnTo>
                    <a:pt x="57" y="39"/>
                  </a:lnTo>
                  <a:lnTo>
                    <a:pt x="56" y="82"/>
                  </a:lnTo>
                  <a:lnTo>
                    <a:pt x="58" y="133"/>
                  </a:lnTo>
                  <a:lnTo>
                    <a:pt x="63" y="192"/>
                  </a:lnTo>
                  <a:lnTo>
                    <a:pt x="71" y="252"/>
                  </a:lnTo>
                  <a:lnTo>
                    <a:pt x="86" y="310"/>
                  </a:lnTo>
                  <a:lnTo>
                    <a:pt x="107" y="360"/>
                  </a:lnTo>
                  <a:lnTo>
                    <a:pt x="101" y="376"/>
                  </a:lnTo>
                  <a:lnTo>
                    <a:pt x="87" y="421"/>
                  </a:lnTo>
                  <a:lnTo>
                    <a:pt x="68" y="487"/>
                  </a:lnTo>
                  <a:lnTo>
                    <a:pt x="46" y="565"/>
                  </a:lnTo>
                  <a:lnTo>
                    <a:pt x="25" y="648"/>
                  </a:lnTo>
                  <a:lnTo>
                    <a:pt x="8" y="728"/>
                  </a:lnTo>
                  <a:lnTo>
                    <a:pt x="0" y="797"/>
                  </a:lnTo>
                  <a:lnTo>
                    <a:pt x="2" y="848"/>
                  </a:lnTo>
                  <a:lnTo>
                    <a:pt x="4" y="851"/>
                  </a:lnTo>
                  <a:lnTo>
                    <a:pt x="10" y="858"/>
                  </a:lnTo>
                  <a:lnTo>
                    <a:pt x="19" y="868"/>
                  </a:lnTo>
                  <a:lnTo>
                    <a:pt x="33" y="879"/>
                  </a:lnTo>
                  <a:lnTo>
                    <a:pt x="50" y="888"/>
                  </a:lnTo>
                  <a:lnTo>
                    <a:pt x="73" y="891"/>
                  </a:lnTo>
                  <a:lnTo>
                    <a:pt x="99" y="890"/>
                  </a:lnTo>
                  <a:lnTo>
                    <a:pt x="130" y="880"/>
                  </a:lnTo>
                  <a:lnTo>
                    <a:pt x="156" y="950"/>
                  </a:lnTo>
                  <a:lnTo>
                    <a:pt x="158" y="950"/>
                  </a:lnTo>
                  <a:lnTo>
                    <a:pt x="164" y="951"/>
                  </a:lnTo>
                  <a:lnTo>
                    <a:pt x="173" y="952"/>
                  </a:lnTo>
                  <a:lnTo>
                    <a:pt x="186" y="955"/>
                  </a:lnTo>
                  <a:lnTo>
                    <a:pt x="200" y="955"/>
                  </a:lnTo>
                  <a:lnTo>
                    <a:pt x="217" y="955"/>
                  </a:lnTo>
                  <a:lnTo>
                    <a:pt x="234" y="955"/>
                  </a:lnTo>
                  <a:lnTo>
                    <a:pt x="252" y="951"/>
                  </a:lnTo>
                  <a:lnTo>
                    <a:pt x="270" y="948"/>
                  </a:lnTo>
                  <a:lnTo>
                    <a:pt x="289" y="941"/>
                  </a:lnTo>
                  <a:lnTo>
                    <a:pt x="305" y="933"/>
                  </a:lnTo>
                  <a:lnTo>
                    <a:pt x="320" y="921"/>
                  </a:lnTo>
                  <a:lnTo>
                    <a:pt x="334" y="906"/>
                  </a:lnTo>
                  <a:lnTo>
                    <a:pt x="344" y="888"/>
                  </a:lnTo>
                  <a:lnTo>
                    <a:pt x="351" y="866"/>
                  </a:lnTo>
                  <a:lnTo>
                    <a:pt x="354" y="839"/>
                  </a:lnTo>
                  <a:lnTo>
                    <a:pt x="350" y="831"/>
                  </a:lnTo>
                  <a:lnTo>
                    <a:pt x="339" y="808"/>
                  </a:lnTo>
                  <a:lnTo>
                    <a:pt x="325" y="774"/>
                  </a:lnTo>
                  <a:lnTo>
                    <a:pt x="312" y="729"/>
                  </a:lnTo>
                  <a:lnTo>
                    <a:pt x="301" y="677"/>
                  </a:lnTo>
                  <a:lnTo>
                    <a:pt x="297" y="621"/>
                  </a:lnTo>
                  <a:lnTo>
                    <a:pt x="302" y="562"/>
                  </a:lnTo>
                  <a:lnTo>
                    <a:pt x="322" y="504"/>
                  </a:lnTo>
                  <a:lnTo>
                    <a:pt x="363" y="424"/>
                  </a:lnTo>
                  <a:lnTo>
                    <a:pt x="367" y="414"/>
                  </a:lnTo>
                  <a:lnTo>
                    <a:pt x="376" y="389"/>
                  </a:lnTo>
                  <a:lnTo>
                    <a:pt x="389" y="350"/>
                  </a:lnTo>
                  <a:lnTo>
                    <a:pt x="400" y="298"/>
                  </a:lnTo>
                  <a:lnTo>
                    <a:pt x="411" y="237"/>
                  </a:lnTo>
                  <a:lnTo>
                    <a:pt x="416" y="168"/>
                  </a:lnTo>
                  <a:lnTo>
                    <a:pt x="414" y="93"/>
                  </a:lnTo>
                  <a:lnTo>
                    <a:pt x="401" y="16"/>
                  </a:lnTo>
                  <a:lnTo>
                    <a:pt x="58" y="0"/>
                  </a:lnTo>
                  <a:close/>
                </a:path>
              </a:pathLst>
            </a:custGeom>
            <a:solidFill>
              <a:srgbClr val="AA3F3F"/>
            </a:solidFill>
            <a:ln w="9525">
              <a:noFill/>
              <a:round/>
              <a:headEnd/>
              <a:tailEnd/>
            </a:ln>
          </p:spPr>
          <p:txBody>
            <a:bodyPr/>
            <a:lstStyle/>
            <a:p>
              <a:endParaRPr lang="en-US"/>
            </a:p>
          </p:txBody>
        </p:sp>
        <p:sp>
          <p:nvSpPr>
            <p:cNvPr id="26" name="Freeform 66"/>
            <p:cNvSpPr>
              <a:spLocks/>
            </p:cNvSpPr>
            <p:nvPr/>
          </p:nvSpPr>
          <p:spPr bwMode="auto">
            <a:xfrm>
              <a:off x="3046" y="2056"/>
              <a:ext cx="466" cy="368"/>
            </a:xfrm>
            <a:custGeom>
              <a:avLst/>
              <a:gdLst>
                <a:gd name="T0" fmla="*/ 336 w 930"/>
                <a:gd name="T1" fmla="*/ 16 h 736"/>
                <a:gd name="T2" fmla="*/ 374 w 930"/>
                <a:gd name="T3" fmla="*/ 6 h 736"/>
                <a:gd name="T4" fmla="*/ 430 w 930"/>
                <a:gd name="T5" fmla="*/ 0 h 736"/>
                <a:gd name="T6" fmla="*/ 477 w 930"/>
                <a:gd name="T7" fmla="*/ 13 h 736"/>
                <a:gd name="T8" fmla="*/ 578 w 930"/>
                <a:gd name="T9" fmla="*/ 75 h 736"/>
                <a:gd name="T10" fmla="*/ 586 w 930"/>
                <a:gd name="T11" fmla="*/ 101 h 736"/>
                <a:gd name="T12" fmla="*/ 610 w 930"/>
                <a:gd name="T13" fmla="*/ 162 h 736"/>
                <a:gd name="T14" fmla="*/ 649 w 930"/>
                <a:gd name="T15" fmla="*/ 233 h 736"/>
                <a:gd name="T16" fmla="*/ 704 w 930"/>
                <a:gd name="T17" fmla="*/ 284 h 736"/>
                <a:gd name="T18" fmla="*/ 866 w 930"/>
                <a:gd name="T19" fmla="*/ 107 h 736"/>
                <a:gd name="T20" fmla="*/ 929 w 930"/>
                <a:gd name="T21" fmla="*/ 154 h 736"/>
                <a:gd name="T22" fmla="*/ 918 w 930"/>
                <a:gd name="T23" fmla="*/ 176 h 736"/>
                <a:gd name="T24" fmla="*/ 897 w 930"/>
                <a:gd name="T25" fmla="*/ 214 h 736"/>
                <a:gd name="T26" fmla="*/ 869 w 930"/>
                <a:gd name="T27" fmla="*/ 263 h 736"/>
                <a:gd name="T28" fmla="*/ 836 w 930"/>
                <a:gd name="T29" fmla="*/ 317 h 736"/>
                <a:gd name="T30" fmla="*/ 798 w 930"/>
                <a:gd name="T31" fmla="*/ 370 h 736"/>
                <a:gd name="T32" fmla="*/ 758 w 930"/>
                <a:gd name="T33" fmla="*/ 415 h 736"/>
                <a:gd name="T34" fmla="*/ 717 w 930"/>
                <a:gd name="T35" fmla="*/ 448 h 736"/>
                <a:gd name="T36" fmla="*/ 626 w 930"/>
                <a:gd name="T37" fmla="*/ 418 h 736"/>
                <a:gd name="T38" fmla="*/ 640 w 930"/>
                <a:gd name="T39" fmla="*/ 456 h 736"/>
                <a:gd name="T40" fmla="*/ 668 w 930"/>
                <a:gd name="T41" fmla="*/ 544 h 736"/>
                <a:gd name="T42" fmla="*/ 692 w 930"/>
                <a:gd name="T43" fmla="*/ 640 h 736"/>
                <a:gd name="T44" fmla="*/ 691 w 930"/>
                <a:gd name="T45" fmla="*/ 708 h 736"/>
                <a:gd name="T46" fmla="*/ 678 w 930"/>
                <a:gd name="T47" fmla="*/ 712 h 736"/>
                <a:gd name="T48" fmla="*/ 645 w 930"/>
                <a:gd name="T49" fmla="*/ 720 h 736"/>
                <a:gd name="T50" fmla="*/ 595 w 930"/>
                <a:gd name="T51" fmla="*/ 728 h 736"/>
                <a:gd name="T52" fmla="*/ 533 w 930"/>
                <a:gd name="T53" fmla="*/ 735 h 736"/>
                <a:gd name="T54" fmla="*/ 465 w 930"/>
                <a:gd name="T55" fmla="*/ 736 h 736"/>
                <a:gd name="T56" fmla="*/ 396 w 930"/>
                <a:gd name="T57" fmla="*/ 727 h 736"/>
                <a:gd name="T58" fmla="*/ 330 w 930"/>
                <a:gd name="T59" fmla="*/ 706 h 736"/>
                <a:gd name="T60" fmla="*/ 274 w 930"/>
                <a:gd name="T61" fmla="*/ 669 h 736"/>
                <a:gd name="T62" fmla="*/ 279 w 930"/>
                <a:gd name="T63" fmla="*/ 651 h 736"/>
                <a:gd name="T64" fmla="*/ 290 w 930"/>
                <a:gd name="T65" fmla="*/ 605 h 736"/>
                <a:gd name="T66" fmla="*/ 309 w 930"/>
                <a:gd name="T67" fmla="*/ 548 h 736"/>
                <a:gd name="T68" fmla="*/ 330 w 930"/>
                <a:gd name="T69" fmla="*/ 499 h 736"/>
                <a:gd name="T70" fmla="*/ 271 w 930"/>
                <a:gd name="T71" fmla="*/ 343 h 736"/>
                <a:gd name="T72" fmla="*/ 249 w 930"/>
                <a:gd name="T73" fmla="*/ 377 h 736"/>
                <a:gd name="T74" fmla="*/ 213 w 930"/>
                <a:gd name="T75" fmla="*/ 418 h 736"/>
                <a:gd name="T76" fmla="*/ 174 w 930"/>
                <a:gd name="T77" fmla="*/ 448 h 736"/>
                <a:gd name="T78" fmla="*/ 0 w 930"/>
                <a:gd name="T79" fmla="*/ 129 h 736"/>
                <a:gd name="T80" fmla="*/ 8 w 930"/>
                <a:gd name="T81" fmla="*/ 117 h 736"/>
                <a:gd name="T82" fmla="*/ 28 w 930"/>
                <a:gd name="T83" fmla="*/ 96 h 736"/>
                <a:gd name="T84" fmla="*/ 53 w 930"/>
                <a:gd name="T85" fmla="*/ 79 h 736"/>
                <a:gd name="T86" fmla="*/ 79 w 930"/>
                <a:gd name="T87" fmla="*/ 86 h 736"/>
                <a:gd name="T88" fmla="*/ 172 w 930"/>
                <a:gd name="T89" fmla="*/ 286 h 736"/>
                <a:gd name="T90" fmla="*/ 183 w 930"/>
                <a:gd name="T91" fmla="*/ 204 h 736"/>
                <a:gd name="T92" fmla="*/ 216 w 930"/>
                <a:gd name="T93" fmla="*/ 97 h 736"/>
                <a:gd name="T94" fmla="*/ 282 w 930"/>
                <a:gd name="T95" fmla="*/ 23 h 7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30"/>
                <a:gd name="T145" fmla="*/ 0 h 736"/>
                <a:gd name="T146" fmla="*/ 930 w 930"/>
                <a:gd name="T147" fmla="*/ 736 h 7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30" h="736">
                  <a:moveTo>
                    <a:pt x="330" y="18"/>
                  </a:moveTo>
                  <a:lnTo>
                    <a:pt x="336" y="16"/>
                  </a:lnTo>
                  <a:lnTo>
                    <a:pt x="352" y="11"/>
                  </a:lnTo>
                  <a:lnTo>
                    <a:pt x="374" y="6"/>
                  </a:lnTo>
                  <a:lnTo>
                    <a:pt x="402" y="1"/>
                  </a:lnTo>
                  <a:lnTo>
                    <a:pt x="430" y="0"/>
                  </a:lnTo>
                  <a:lnTo>
                    <a:pt x="455" y="2"/>
                  </a:lnTo>
                  <a:lnTo>
                    <a:pt x="477" y="13"/>
                  </a:lnTo>
                  <a:lnTo>
                    <a:pt x="491" y="32"/>
                  </a:lnTo>
                  <a:lnTo>
                    <a:pt x="578" y="75"/>
                  </a:lnTo>
                  <a:lnTo>
                    <a:pt x="580" y="82"/>
                  </a:lnTo>
                  <a:lnTo>
                    <a:pt x="586" y="101"/>
                  </a:lnTo>
                  <a:lnTo>
                    <a:pt x="596" y="129"/>
                  </a:lnTo>
                  <a:lnTo>
                    <a:pt x="610" y="162"/>
                  </a:lnTo>
                  <a:lnTo>
                    <a:pt x="628" y="198"/>
                  </a:lnTo>
                  <a:lnTo>
                    <a:pt x="649" y="233"/>
                  </a:lnTo>
                  <a:lnTo>
                    <a:pt x="675" y="263"/>
                  </a:lnTo>
                  <a:lnTo>
                    <a:pt x="704" y="284"/>
                  </a:lnTo>
                  <a:lnTo>
                    <a:pt x="810" y="187"/>
                  </a:lnTo>
                  <a:lnTo>
                    <a:pt x="866" y="107"/>
                  </a:lnTo>
                  <a:lnTo>
                    <a:pt x="930" y="151"/>
                  </a:lnTo>
                  <a:lnTo>
                    <a:pt x="929" y="154"/>
                  </a:lnTo>
                  <a:lnTo>
                    <a:pt x="925" y="162"/>
                  </a:lnTo>
                  <a:lnTo>
                    <a:pt x="918" y="176"/>
                  </a:lnTo>
                  <a:lnTo>
                    <a:pt x="909" y="193"/>
                  </a:lnTo>
                  <a:lnTo>
                    <a:pt x="897" y="214"/>
                  </a:lnTo>
                  <a:lnTo>
                    <a:pt x="884" y="237"/>
                  </a:lnTo>
                  <a:lnTo>
                    <a:pt x="869" y="263"/>
                  </a:lnTo>
                  <a:lnTo>
                    <a:pt x="853" y="289"/>
                  </a:lnTo>
                  <a:lnTo>
                    <a:pt x="836" y="317"/>
                  </a:lnTo>
                  <a:lnTo>
                    <a:pt x="816" y="343"/>
                  </a:lnTo>
                  <a:lnTo>
                    <a:pt x="798" y="370"/>
                  </a:lnTo>
                  <a:lnTo>
                    <a:pt x="778" y="394"/>
                  </a:lnTo>
                  <a:lnTo>
                    <a:pt x="758" y="415"/>
                  </a:lnTo>
                  <a:lnTo>
                    <a:pt x="738" y="433"/>
                  </a:lnTo>
                  <a:lnTo>
                    <a:pt x="717" y="448"/>
                  </a:lnTo>
                  <a:lnTo>
                    <a:pt x="698" y="458"/>
                  </a:lnTo>
                  <a:lnTo>
                    <a:pt x="626" y="418"/>
                  </a:lnTo>
                  <a:lnTo>
                    <a:pt x="630" y="428"/>
                  </a:lnTo>
                  <a:lnTo>
                    <a:pt x="640" y="456"/>
                  </a:lnTo>
                  <a:lnTo>
                    <a:pt x="654" y="496"/>
                  </a:lnTo>
                  <a:lnTo>
                    <a:pt x="668" y="544"/>
                  </a:lnTo>
                  <a:lnTo>
                    <a:pt x="682" y="593"/>
                  </a:lnTo>
                  <a:lnTo>
                    <a:pt x="692" y="640"/>
                  </a:lnTo>
                  <a:lnTo>
                    <a:pt x="696" y="681"/>
                  </a:lnTo>
                  <a:lnTo>
                    <a:pt x="691" y="708"/>
                  </a:lnTo>
                  <a:lnTo>
                    <a:pt x="687" y="709"/>
                  </a:lnTo>
                  <a:lnTo>
                    <a:pt x="678" y="712"/>
                  </a:lnTo>
                  <a:lnTo>
                    <a:pt x="664" y="715"/>
                  </a:lnTo>
                  <a:lnTo>
                    <a:pt x="645" y="720"/>
                  </a:lnTo>
                  <a:lnTo>
                    <a:pt x="622" y="724"/>
                  </a:lnTo>
                  <a:lnTo>
                    <a:pt x="595" y="728"/>
                  </a:lnTo>
                  <a:lnTo>
                    <a:pt x="565" y="732"/>
                  </a:lnTo>
                  <a:lnTo>
                    <a:pt x="533" y="735"/>
                  </a:lnTo>
                  <a:lnTo>
                    <a:pt x="500" y="736"/>
                  </a:lnTo>
                  <a:lnTo>
                    <a:pt x="465" y="736"/>
                  </a:lnTo>
                  <a:lnTo>
                    <a:pt x="431" y="732"/>
                  </a:lnTo>
                  <a:lnTo>
                    <a:pt x="396" y="727"/>
                  </a:lnTo>
                  <a:lnTo>
                    <a:pt x="363" y="719"/>
                  </a:lnTo>
                  <a:lnTo>
                    <a:pt x="330" y="706"/>
                  </a:lnTo>
                  <a:lnTo>
                    <a:pt x="302" y="690"/>
                  </a:lnTo>
                  <a:lnTo>
                    <a:pt x="274" y="669"/>
                  </a:lnTo>
                  <a:lnTo>
                    <a:pt x="275" y="664"/>
                  </a:lnTo>
                  <a:lnTo>
                    <a:pt x="279" y="651"/>
                  </a:lnTo>
                  <a:lnTo>
                    <a:pt x="283" y="630"/>
                  </a:lnTo>
                  <a:lnTo>
                    <a:pt x="290" y="605"/>
                  </a:lnTo>
                  <a:lnTo>
                    <a:pt x="298" y="577"/>
                  </a:lnTo>
                  <a:lnTo>
                    <a:pt x="309" y="548"/>
                  </a:lnTo>
                  <a:lnTo>
                    <a:pt x="319" y="522"/>
                  </a:lnTo>
                  <a:lnTo>
                    <a:pt x="330" y="499"/>
                  </a:lnTo>
                  <a:lnTo>
                    <a:pt x="274" y="339"/>
                  </a:lnTo>
                  <a:lnTo>
                    <a:pt x="271" y="343"/>
                  </a:lnTo>
                  <a:lnTo>
                    <a:pt x="263" y="357"/>
                  </a:lnTo>
                  <a:lnTo>
                    <a:pt x="249" y="377"/>
                  </a:lnTo>
                  <a:lnTo>
                    <a:pt x="233" y="397"/>
                  </a:lnTo>
                  <a:lnTo>
                    <a:pt x="213" y="418"/>
                  </a:lnTo>
                  <a:lnTo>
                    <a:pt x="193" y="436"/>
                  </a:lnTo>
                  <a:lnTo>
                    <a:pt x="174" y="448"/>
                  </a:lnTo>
                  <a:lnTo>
                    <a:pt x="154" y="450"/>
                  </a:lnTo>
                  <a:lnTo>
                    <a:pt x="0" y="129"/>
                  </a:lnTo>
                  <a:lnTo>
                    <a:pt x="2" y="125"/>
                  </a:lnTo>
                  <a:lnTo>
                    <a:pt x="8" y="117"/>
                  </a:lnTo>
                  <a:lnTo>
                    <a:pt x="16" y="107"/>
                  </a:lnTo>
                  <a:lnTo>
                    <a:pt x="28" y="96"/>
                  </a:lnTo>
                  <a:lnTo>
                    <a:pt x="40" y="85"/>
                  </a:lnTo>
                  <a:lnTo>
                    <a:pt x="53" y="79"/>
                  </a:lnTo>
                  <a:lnTo>
                    <a:pt x="67" y="79"/>
                  </a:lnTo>
                  <a:lnTo>
                    <a:pt x="79" y="86"/>
                  </a:lnTo>
                  <a:lnTo>
                    <a:pt x="170" y="298"/>
                  </a:lnTo>
                  <a:lnTo>
                    <a:pt x="172" y="286"/>
                  </a:lnTo>
                  <a:lnTo>
                    <a:pt x="175" y="251"/>
                  </a:lnTo>
                  <a:lnTo>
                    <a:pt x="183" y="204"/>
                  </a:lnTo>
                  <a:lnTo>
                    <a:pt x="197" y="150"/>
                  </a:lnTo>
                  <a:lnTo>
                    <a:pt x="216" y="97"/>
                  </a:lnTo>
                  <a:lnTo>
                    <a:pt x="245" y="52"/>
                  </a:lnTo>
                  <a:lnTo>
                    <a:pt x="282" y="23"/>
                  </a:lnTo>
                  <a:lnTo>
                    <a:pt x="330" y="18"/>
                  </a:lnTo>
                  <a:close/>
                </a:path>
              </a:pathLst>
            </a:custGeom>
            <a:solidFill>
              <a:srgbClr val="7FBFFF"/>
            </a:solidFill>
            <a:ln w="9525">
              <a:noFill/>
              <a:round/>
              <a:headEnd/>
              <a:tailEnd/>
            </a:ln>
          </p:spPr>
          <p:txBody>
            <a:bodyPr/>
            <a:lstStyle/>
            <a:p>
              <a:endParaRPr lang="en-US"/>
            </a:p>
          </p:txBody>
        </p:sp>
        <p:sp>
          <p:nvSpPr>
            <p:cNvPr id="27" name="Freeform 67"/>
            <p:cNvSpPr>
              <a:spLocks/>
            </p:cNvSpPr>
            <p:nvPr/>
          </p:nvSpPr>
          <p:spPr bwMode="auto">
            <a:xfrm>
              <a:off x="3787" y="2502"/>
              <a:ext cx="73" cy="293"/>
            </a:xfrm>
            <a:custGeom>
              <a:avLst/>
              <a:gdLst>
                <a:gd name="T0" fmla="*/ 119 w 146"/>
                <a:gd name="T1" fmla="*/ 6 h 587"/>
                <a:gd name="T2" fmla="*/ 117 w 146"/>
                <a:gd name="T3" fmla="*/ 15 h 587"/>
                <a:gd name="T4" fmla="*/ 114 w 146"/>
                <a:gd name="T5" fmla="*/ 41 h 587"/>
                <a:gd name="T6" fmla="*/ 113 w 146"/>
                <a:gd name="T7" fmla="*/ 72 h 587"/>
                <a:gd name="T8" fmla="*/ 116 w 146"/>
                <a:gd name="T9" fmla="*/ 104 h 587"/>
                <a:gd name="T10" fmla="*/ 121 w 146"/>
                <a:gd name="T11" fmla="*/ 120 h 587"/>
                <a:gd name="T12" fmla="*/ 128 w 146"/>
                <a:gd name="T13" fmla="*/ 141 h 587"/>
                <a:gd name="T14" fmla="*/ 135 w 146"/>
                <a:gd name="T15" fmla="*/ 165 h 587"/>
                <a:gd name="T16" fmla="*/ 140 w 146"/>
                <a:gd name="T17" fmla="*/ 194 h 587"/>
                <a:gd name="T18" fmla="*/ 145 w 146"/>
                <a:gd name="T19" fmla="*/ 226 h 587"/>
                <a:gd name="T20" fmla="*/ 146 w 146"/>
                <a:gd name="T21" fmla="*/ 264 h 587"/>
                <a:gd name="T22" fmla="*/ 143 w 146"/>
                <a:gd name="T23" fmla="*/ 306 h 587"/>
                <a:gd name="T24" fmla="*/ 133 w 146"/>
                <a:gd name="T25" fmla="*/ 353 h 587"/>
                <a:gd name="T26" fmla="*/ 132 w 146"/>
                <a:gd name="T27" fmla="*/ 361 h 587"/>
                <a:gd name="T28" fmla="*/ 129 w 146"/>
                <a:gd name="T29" fmla="*/ 382 h 587"/>
                <a:gd name="T30" fmla="*/ 124 w 146"/>
                <a:gd name="T31" fmla="*/ 413 h 587"/>
                <a:gd name="T32" fmla="*/ 120 w 146"/>
                <a:gd name="T33" fmla="*/ 448 h 587"/>
                <a:gd name="T34" fmla="*/ 117 w 146"/>
                <a:gd name="T35" fmla="*/ 487 h 587"/>
                <a:gd name="T36" fmla="*/ 116 w 146"/>
                <a:gd name="T37" fmla="*/ 525 h 587"/>
                <a:gd name="T38" fmla="*/ 120 w 146"/>
                <a:gd name="T39" fmla="*/ 558 h 587"/>
                <a:gd name="T40" fmla="*/ 128 w 146"/>
                <a:gd name="T41" fmla="*/ 582 h 587"/>
                <a:gd name="T42" fmla="*/ 125 w 146"/>
                <a:gd name="T43" fmla="*/ 583 h 587"/>
                <a:gd name="T44" fmla="*/ 121 w 146"/>
                <a:gd name="T45" fmla="*/ 584 h 587"/>
                <a:gd name="T46" fmla="*/ 113 w 146"/>
                <a:gd name="T47" fmla="*/ 585 h 587"/>
                <a:gd name="T48" fmla="*/ 102 w 146"/>
                <a:gd name="T49" fmla="*/ 587 h 587"/>
                <a:gd name="T50" fmla="*/ 90 w 146"/>
                <a:gd name="T51" fmla="*/ 587 h 587"/>
                <a:gd name="T52" fmla="*/ 76 w 146"/>
                <a:gd name="T53" fmla="*/ 585 h 587"/>
                <a:gd name="T54" fmla="*/ 62 w 146"/>
                <a:gd name="T55" fmla="*/ 581 h 587"/>
                <a:gd name="T56" fmla="*/ 47 w 146"/>
                <a:gd name="T57" fmla="*/ 574 h 587"/>
                <a:gd name="T58" fmla="*/ 48 w 146"/>
                <a:gd name="T59" fmla="*/ 567 h 587"/>
                <a:gd name="T60" fmla="*/ 52 w 146"/>
                <a:gd name="T61" fmla="*/ 546 h 587"/>
                <a:gd name="T62" fmla="*/ 55 w 146"/>
                <a:gd name="T63" fmla="*/ 516 h 587"/>
                <a:gd name="T64" fmla="*/ 57 w 146"/>
                <a:gd name="T65" fmla="*/ 479 h 587"/>
                <a:gd name="T66" fmla="*/ 59 w 146"/>
                <a:gd name="T67" fmla="*/ 438 h 587"/>
                <a:gd name="T68" fmla="*/ 57 w 146"/>
                <a:gd name="T69" fmla="*/ 397 h 587"/>
                <a:gd name="T70" fmla="*/ 53 w 146"/>
                <a:gd name="T71" fmla="*/ 357 h 587"/>
                <a:gd name="T72" fmla="*/ 43 w 146"/>
                <a:gd name="T73" fmla="*/ 323 h 587"/>
                <a:gd name="T74" fmla="*/ 43 w 146"/>
                <a:gd name="T75" fmla="*/ 316 h 587"/>
                <a:gd name="T76" fmla="*/ 40 w 146"/>
                <a:gd name="T77" fmla="*/ 297 h 587"/>
                <a:gd name="T78" fmla="*/ 37 w 146"/>
                <a:gd name="T79" fmla="*/ 270 h 587"/>
                <a:gd name="T80" fmla="*/ 33 w 146"/>
                <a:gd name="T81" fmla="*/ 236 h 587"/>
                <a:gd name="T82" fmla="*/ 28 w 146"/>
                <a:gd name="T83" fmla="*/ 200 h 587"/>
                <a:gd name="T84" fmla="*/ 19 w 146"/>
                <a:gd name="T85" fmla="*/ 162 h 587"/>
                <a:gd name="T86" fmla="*/ 10 w 146"/>
                <a:gd name="T87" fmla="*/ 125 h 587"/>
                <a:gd name="T88" fmla="*/ 0 w 146"/>
                <a:gd name="T89" fmla="*/ 92 h 587"/>
                <a:gd name="T90" fmla="*/ 0 w 146"/>
                <a:gd name="T91" fmla="*/ 88 h 587"/>
                <a:gd name="T92" fmla="*/ 0 w 146"/>
                <a:gd name="T93" fmla="*/ 74 h 587"/>
                <a:gd name="T94" fmla="*/ 1 w 146"/>
                <a:gd name="T95" fmla="*/ 56 h 587"/>
                <a:gd name="T96" fmla="*/ 8 w 146"/>
                <a:gd name="T97" fmla="*/ 36 h 587"/>
                <a:gd name="T98" fmla="*/ 22 w 146"/>
                <a:gd name="T99" fmla="*/ 19 h 587"/>
                <a:gd name="T100" fmla="*/ 43 w 146"/>
                <a:gd name="T101" fmla="*/ 5 h 587"/>
                <a:gd name="T102" fmla="*/ 75 w 146"/>
                <a:gd name="T103" fmla="*/ 0 h 587"/>
                <a:gd name="T104" fmla="*/ 119 w 146"/>
                <a:gd name="T105" fmla="*/ 6 h 58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6"/>
                <a:gd name="T160" fmla="*/ 0 h 587"/>
                <a:gd name="T161" fmla="*/ 146 w 146"/>
                <a:gd name="T162" fmla="*/ 587 h 58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6" h="587">
                  <a:moveTo>
                    <a:pt x="119" y="6"/>
                  </a:moveTo>
                  <a:lnTo>
                    <a:pt x="117" y="15"/>
                  </a:lnTo>
                  <a:lnTo>
                    <a:pt x="114" y="41"/>
                  </a:lnTo>
                  <a:lnTo>
                    <a:pt x="113" y="72"/>
                  </a:lnTo>
                  <a:lnTo>
                    <a:pt x="116" y="104"/>
                  </a:lnTo>
                  <a:lnTo>
                    <a:pt x="121" y="120"/>
                  </a:lnTo>
                  <a:lnTo>
                    <a:pt x="128" y="141"/>
                  </a:lnTo>
                  <a:lnTo>
                    <a:pt x="135" y="165"/>
                  </a:lnTo>
                  <a:lnTo>
                    <a:pt x="140" y="194"/>
                  </a:lnTo>
                  <a:lnTo>
                    <a:pt x="145" y="226"/>
                  </a:lnTo>
                  <a:lnTo>
                    <a:pt x="146" y="264"/>
                  </a:lnTo>
                  <a:lnTo>
                    <a:pt x="143" y="306"/>
                  </a:lnTo>
                  <a:lnTo>
                    <a:pt x="133" y="353"/>
                  </a:lnTo>
                  <a:lnTo>
                    <a:pt x="132" y="361"/>
                  </a:lnTo>
                  <a:lnTo>
                    <a:pt x="129" y="382"/>
                  </a:lnTo>
                  <a:lnTo>
                    <a:pt x="124" y="413"/>
                  </a:lnTo>
                  <a:lnTo>
                    <a:pt x="120" y="448"/>
                  </a:lnTo>
                  <a:lnTo>
                    <a:pt x="117" y="487"/>
                  </a:lnTo>
                  <a:lnTo>
                    <a:pt x="116" y="525"/>
                  </a:lnTo>
                  <a:lnTo>
                    <a:pt x="120" y="558"/>
                  </a:lnTo>
                  <a:lnTo>
                    <a:pt x="128" y="582"/>
                  </a:lnTo>
                  <a:lnTo>
                    <a:pt x="125" y="583"/>
                  </a:lnTo>
                  <a:lnTo>
                    <a:pt x="121" y="584"/>
                  </a:lnTo>
                  <a:lnTo>
                    <a:pt x="113" y="585"/>
                  </a:lnTo>
                  <a:lnTo>
                    <a:pt x="102" y="587"/>
                  </a:lnTo>
                  <a:lnTo>
                    <a:pt x="90" y="587"/>
                  </a:lnTo>
                  <a:lnTo>
                    <a:pt x="76" y="585"/>
                  </a:lnTo>
                  <a:lnTo>
                    <a:pt x="62" y="581"/>
                  </a:lnTo>
                  <a:lnTo>
                    <a:pt x="47" y="574"/>
                  </a:lnTo>
                  <a:lnTo>
                    <a:pt x="48" y="567"/>
                  </a:lnTo>
                  <a:lnTo>
                    <a:pt x="52" y="546"/>
                  </a:lnTo>
                  <a:lnTo>
                    <a:pt x="55" y="516"/>
                  </a:lnTo>
                  <a:lnTo>
                    <a:pt x="57" y="479"/>
                  </a:lnTo>
                  <a:lnTo>
                    <a:pt x="59" y="438"/>
                  </a:lnTo>
                  <a:lnTo>
                    <a:pt x="57" y="397"/>
                  </a:lnTo>
                  <a:lnTo>
                    <a:pt x="53" y="357"/>
                  </a:lnTo>
                  <a:lnTo>
                    <a:pt x="43" y="323"/>
                  </a:lnTo>
                  <a:lnTo>
                    <a:pt x="43" y="316"/>
                  </a:lnTo>
                  <a:lnTo>
                    <a:pt x="40" y="297"/>
                  </a:lnTo>
                  <a:lnTo>
                    <a:pt x="37" y="270"/>
                  </a:lnTo>
                  <a:lnTo>
                    <a:pt x="33" y="236"/>
                  </a:lnTo>
                  <a:lnTo>
                    <a:pt x="28" y="200"/>
                  </a:lnTo>
                  <a:lnTo>
                    <a:pt x="19" y="162"/>
                  </a:lnTo>
                  <a:lnTo>
                    <a:pt x="10" y="125"/>
                  </a:lnTo>
                  <a:lnTo>
                    <a:pt x="0" y="92"/>
                  </a:lnTo>
                  <a:lnTo>
                    <a:pt x="0" y="88"/>
                  </a:lnTo>
                  <a:lnTo>
                    <a:pt x="0" y="74"/>
                  </a:lnTo>
                  <a:lnTo>
                    <a:pt x="1" y="56"/>
                  </a:lnTo>
                  <a:lnTo>
                    <a:pt x="8" y="36"/>
                  </a:lnTo>
                  <a:lnTo>
                    <a:pt x="22" y="19"/>
                  </a:lnTo>
                  <a:lnTo>
                    <a:pt x="43" y="5"/>
                  </a:lnTo>
                  <a:lnTo>
                    <a:pt x="75" y="0"/>
                  </a:lnTo>
                  <a:lnTo>
                    <a:pt x="119" y="6"/>
                  </a:lnTo>
                  <a:close/>
                </a:path>
              </a:pathLst>
            </a:custGeom>
            <a:solidFill>
              <a:srgbClr val="FFFFFF"/>
            </a:solidFill>
            <a:ln w="9525">
              <a:noFill/>
              <a:round/>
              <a:headEnd/>
              <a:tailEnd/>
            </a:ln>
          </p:spPr>
          <p:txBody>
            <a:bodyPr/>
            <a:lstStyle/>
            <a:p>
              <a:endParaRPr lang="en-US"/>
            </a:p>
          </p:txBody>
        </p:sp>
        <p:sp>
          <p:nvSpPr>
            <p:cNvPr id="28" name="Freeform 68"/>
            <p:cNvSpPr>
              <a:spLocks/>
            </p:cNvSpPr>
            <p:nvPr/>
          </p:nvSpPr>
          <p:spPr bwMode="auto">
            <a:xfrm>
              <a:off x="3847" y="2543"/>
              <a:ext cx="22" cy="146"/>
            </a:xfrm>
            <a:custGeom>
              <a:avLst/>
              <a:gdLst>
                <a:gd name="T0" fmla="*/ 16 w 44"/>
                <a:gd name="T1" fmla="*/ 0 h 292"/>
                <a:gd name="T2" fmla="*/ 19 w 44"/>
                <a:gd name="T3" fmla="*/ 7 h 292"/>
                <a:gd name="T4" fmla="*/ 26 w 44"/>
                <a:gd name="T5" fmla="*/ 26 h 292"/>
                <a:gd name="T6" fmla="*/ 34 w 44"/>
                <a:gd name="T7" fmla="*/ 54 h 292"/>
                <a:gd name="T8" fmla="*/ 41 w 44"/>
                <a:gd name="T9" fmla="*/ 91 h 292"/>
                <a:gd name="T10" fmla="*/ 44 w 44"/>
                <a:gd name="T11" fmla="*/ 135 h 292"/>
                <a:gd name="T12" fmla="*/ 39 w 44"/>
                <a:gd name="T13" fmla="*/ 185 h 292"/>
                <a:gd name="T14" fmla="*/ 25 w 44"/>
                <a:gd name="T15" fmla="*/ 238 h 292"/>
                <a:gd name="T16" fmla="*/ 0 w 44"/>
                <a:gd name="T17" fmla="*/ 292 h 292"/>
                <a:gd name="T18" fmla="*/ 2 w 44"/>
                <a:gd name="T19" fmla="*/ 285 h 292"/>
                <a:gd name="T20" fmla="*/ 8 w 44"/>
                <a:gd name="T21" fmla="*/ 266 h 292"/>
                <a:gd name="T22" fmla="*/ 15 w 44"/>
                <a:gd name="T23" fmla="*/ 236 h 292"/>
                <a:gd name="T24" fmla="*/ 22 w 44"/>
                <a:gd name="T25" fmla="*/ 198 h 292"/>
                <a:gd name="T26" fmla="*/ 27 w 44"/>
                <a:gd name="T27" fmla="*/ 155 h 292"/>
                <a:gd name="T28" fmla="*/ 30 w 44"/>
                <a:gd name="T29" fmla="*/ 105 h 292"/>
                <a:gd name="T30" fmla="*/ 26 w 44"/>
                <a:gd name="T31" fmla="*/ 53 h 292"/>
                <a:gd name="T32" fmla="*/ 16 w 44"/>
                <a:gd name="T33" fmla="*/ 0 h 2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292"/>
                <a:gd name="T53" fmla="*/ 44 w 44"/>
                <a:gd name="T54" fmla="*/ 292 h 2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292">
                  <a:moveTo>
                    <a:pt x="16" y="0"/>
                  </a:moveTo>
                  <a:lnTo>
                    <a:pt x="19" y="7"/>
                  </a:lnTo>
                  <a:lnTo>
                    <a:pt x="26" y="26"/>
                  </a:lnTo>
                  <a:lnTo>
                    <a:pt x="34" y="54"/>
                  </a:lnTo>
                  <a:lnTo>
                    <a:pt x="41" y="91"/>
                  </a:lnTo>
                  <a:lnTo>
                    <a:pt x="44" y="135"/>
                  </a:lnTo>
                  <a:lnTo>
                    <a:pt x="39" y="185"/>
                  </a:lnTo>
                  <a:lnTo>
                    <a:pt x="25" y="238"/>
                  </a:lnTo>
                  <a:lnTo>
                    <a:pt x="0" y="292"/>
                  </a:lnTo>
                  <a:lnTo>
                    <a:pt x="2" y="285"/>
                  </a:lnTo>
                  <a:lnTo>
                    <a:pt x="8" y="266"/>
                  </a:lnTo>
                  <a:lnTo>
                    <a:pt x="15" y="236"/>
                  </a:lnTo>
                  <a:lnTo>
                    <a:pt x="22" y="198"/>
                  </a:lnTo>
                  <a:lnTo>
                    <a:pt x="27" y="155"/>
                  </a:lnTo>
                  <a:lnTo>
                    <a:pt x="30" y="105"/>
                  </a:lnTo>
                  <a:lnTo>
                    <a:pt x="26" y="53"/>
                  </a:lnTo>
                  <a:lnTo>
                    <a:pt x="16" y="0"/>
                  </a:lnTo>
                  <a:close/>
                </a:path>
              </a:pathLst>
            </a:custGeom>
            <a:solidFill>
              <a:srgbClr val="000000"/>
            </a:solidFill>
            <a:ln w="9525">
              <a:noFill/>
              <a:round/>
              <a:headEnd/>
              <a:tailEnd/>
            </a:ln>
          </p:spPr>
          <p:txBody>
            <a:bodyPr/>
            <a:lstStyle/>
            <a:p>
              <a:endParaRPr lang="en-US"/>
            </a:p>
          </p:txBody>
        </p:sp>
        <p:sp>
          <p:nvSpPr>
            <p:cNvPr id="29" name="Freeform 69"/>
            <p:cNvSpPr>
              <a:spLocks/>
            </p:cNvSpPr>
            <p:nvPr/>
          </p:nvSpPr>
          <p:spPr bwMode="auto">
            <a:xfrm>
              <a:off x="3836" y="2495"/>
              <a:ext cx="131" cy="295"/>
            </a:xfrm>
            <a:custGeom>
              <a:avLst/>
              <a:gdLst>
                <a:gd name="T0" fmla="*/ 95 w 261"/>
                <a:gd name="T1" fmla="*/ 0 h 589"/>
                <a:gd name="T2" fmla="*/ 97 w 261"/>
                <a:gd name="T3" fmla="*/ 10 h 589"/>
                <a:gd name="T4" fmla="*/ 101 w 261"/>
                <a:gd name="T5" fmla="*/ 34 h 589"/>
                <a:gd name="T6" fmla="*/ 108 w 261"/>
                <a:gd name="T7" fmla="*/ 66 h 589"/>
                <a:gd name="T8" fmla="*/ 120 w 261"/>
                <a:gd name="T9" fmla="*/ 98 h 589"/>
                <a:gd name="T10" fmla="*/ 129 w 261"/>
                <a:gd name="T11" fmla="*/ 113 h 589"/>
                <a:gd name="T12" fmla="*/ 140 w 261"/>
                <a:gd name="T13" fmla="*/ 132 h 589"/>
                <a:gd name="T14" fmla="*/ 154 w 261"/>
                <a:gd name="T15" fmla="*/ 155 h 589"/>
                <a:gd name="T16" fmla="*/ 167 w 261"/>
                <a:gd name="T17" fmla="*/ 182 h 589"/>
                <a:gd name="T18" fmla="*/ 181 w 261"/>
                <a:gd name="T19" fmla="*/ 214 h 589"/>
                <a:gd name="T20" fmla="*/ 191 w 261"/>
                <a:gd name="T21" fmla="*/ 251 h 589"/>
                <a:gd name="T22" fmla="*/ 199 w 261"/>
                <a:gd name="T23" fmla="*/ 293 h 589"/>
                <a:gd name="T24" fmla="*/ 204 w 261"/>
                <a:gd name="T25" fmla="*/ 343 h 589"/>
                <a:gd name="T26" fmla="*/ 205 w 261"/>
                <a:gd name="T27" fmla="*/ 351 h 589"/>
                <a:gd name="T28" fmla="*/ 207 w 261"/>
                <a:gd name="T29" fmla="*/ 373 h 589"/>
                <a:gd name="T30" fmla="*/ 212 w 261"/>
                <a:gd name="T31" fmla="*/ 405 h 589"/>
                <a:gd name="T32" fmla="*/ 217 w 261"/>
                <a:gd name="T33" fmla="*/ 443 h 589"/>
                <a:gd name="T34" fmla="*/ 225 w 261"/>
                <a:gd name="T35" fmla="*/ 482 h 589"/>
                <a:gd name="T36" fmla="*/ 235 w 261"/>
                <a:gd name="T37" fmla="*/ 520 h 589"/>
                <a:gd name="T38" fmla="*/ 247 w 261"/>
                <a:gd name="T39" fmla="*/ 552 h 589"/>
                <a:gd name="T40" fmla="*/ 261 w 261"/>
                <a:gd name="T41" fmla="*/ 576 h 589"/>
                <a:gd name="T42" fmla="*/ 260 w 261"/>
                <a:gd name="T43" fmla="*/ 577 h 589"/>
                <a:gd name="T44" fmla="*/ 255 w 261"/>
                <a:gd name="T45" fmla="*/ 579 h 589"/>
                <a:gd name="T46" fmla="*/ 249 w 261"/>
                <a:gd name="T47" fmla="*/ 582 h 589"/>
                <a:gd name="T48" fmla="*/ 238 w 261"/>
                <a:gd name="T49" fmla="*/ 586 h 589"/>
                <a:gd name="T50" fmla="*/ 227 w 261"/>
                <a:gd name="T51" fmla="*/ 588 h 589"/>
                <a:gd name="T52" fmla="*/ 214 w 261"/>
                <a:gd name="T53" fmla="*/ 589 h 589"/>
                <a:gd name="T54" fmla="*/ 200 w 261"/>
                <a:gd name="T55" fmla="*/ 589 h 589"/>
                <a:gd name="T56" fmla="*/ 184 w 261"/>
                <a:gd name="T57" fmla="*/ 586 h 589"/>
                <a:gd name="T58" fmla="*/ 183 w 261"/>
                <a:gd name="T59" fmla="*/ 578 h 589"/>
                <a:gd name="T60" fmla="*/ 181 w 261"/>
                <a:gd name="T61" fmla="*/ 557 h 589"/>
                <a:gd name="T62" fmla="*/ 175 w 261"/>
                <a:gd name="T63" fmla="*/ 526 h 589"/>
                <a:gd name="T64" fmla="*/ 168 w 261"/>
                <a:gd name="T65" fmla="*/ 488 h 589"/>
                <a:gd name="T66" fmla="*/ 158 w 261"/>
                <a:gd name="T67" fmla="*/ 447 h 589"/>
                <a:gd name="T68" fmla="*/ 145 w 261"/>
                <a:gd name="T69" fmla="*/ 405 h 589"/>
                <a:gd name="T70" fmla="*/ 130 w 261"/>
                <a:gd name="T71" fmla="*/ 367 h 589"/>
                <a:gd name="T72" fmla="*/ 110 w 261"/>
                <a:gd name="T73" fmla="*/ 335 h 589"/>
                <a:gd name="T74" fmla="*/ 108 w 261"/>
                <a:gd name="T75" fmla="*/ 328 h 589"/>
                <a:gd name="T76" fmla="*/ 101 w 261"/>
                <a:gd name="T77" fmla="*/ 311 h 589"/>
                <a:gd name="T78" fmla="*/ 91 w 261"/>
                <a:gd name="T79" fmla="*/ 283 h 589"/>
                <a:gd name="T80" fmla="*/ 78 w 261"/>
                <a:gd name="T81" fmla="*/ 251 h 589"/>
                <a:gd name="T82" fmla="*/ 62 w 261"/>
                <a:gd name="T83" fmla="*/ 214 h 589"/>
                <a:gd name="T84" fmla="*/ 45 w 261"/>
                <a:gd name="T85" fmla="*/ 177 h 589"/>
                <a:gd name="T86" fmla="*/ 26 w 261"/>
                <a:gd name="T87" fmla="*/ 142 h 589"/>
                <a:gd name="T88" fmla="*/ 8 w 261"/>
                <a:gd name="T89" fmla="*/ 113 h 589"/>
                <a:gd name="T90" fmla="*/ 6 w 261"/>
                <a:gd name="T91" fmla="*/ 108 h 589"/>
                <a:gd name="T92" fmla="*/ 2 w 261"/>
                <a:gd name="T93" fmla="*/ 94 h 589"/>
                <a:gd name="T94" fmla="*/ 0 w 261"/>
                <a:gd name="T95" fmla="*/ 76 h 589"/>
                <a:gd name="T96" fmla="*/ 0 w 261"/>
                <a:gd name="T97" fmla="*/ 54 h 589"/>
                <a:gd name="T98" fmla="*/ 8 w 261"/>
                <a:gd name="T99" fmla="*/ 33 h 589"/>
                <a:gd name="T100" fmla="*/ 24 w 261"/>
                <a:gd name="T101" fmla="*/ 16 h 589"/>
                <a:gd name="T102" fmla="*/ 53 w 261"/>
                <a:gd name="T103" fmla="*/ 3 h 589"/>
                <a:gd name="T104" fmla="*/ 95 w 261"/>
                <a:gd name="T105" fmla="*/ 0 h 58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61"/>
                <a:gd name="T160" fmla="*/ 0 h 589"/>
                <a:gd name="T161" fmla="*/ 261 w 261"/>
                <a:gd name="T162" fmla="*/ 589 h 58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61" h="589">
                  <a:moveTo>
                    <a:pt x="95" y="0"/>
                  </a:moveTo>
                  <a:lnTo>
                    <a:pt x="97" y="10"/>
                  </a:lnTo>
                  <a:lnTo>
                    <a:pt x="101" y="34"/>
                  </a:lnTo>
                  <a:lnTo>
                    <a:pt x="108" y="66"/>
                  </a:lnTo>
                  <a:lnTo>
                    <a:pt x="120" y="98"/>
                  </a:lnTo>
                  <a:lnTo>
                    <a:pt x="129" y="113"/>
                  </a:lnTo>
                  <a:lnTo>
                    <a:pt x="140" y="132"/>
                  </a:lnTo>
                  <a:lnTo>
                    <a:pt x="154" y="155"/>
                  </a:lnTo>
                  <a:lnTo>
                    <a:pt x="167" y="182"/>
                  </a:lnTo>
                  <a:lnTo>
                    <a:pt x="181" y="214"/>
                  </a:lnTo>
                  <a:lnTo>
                    <a:pt x="191" y="251"/>
                  </a:lnTo>
                  <a:lnTo>
                    <a:pt x="199" y="293"/>
                  </a:lnTo>
                  <a:lnTo>
                    <a:pt x="204" y="343"/>
                  </a:lnTo>
                  <a:lnTo>
                    <a:pt x="205" y="351"/>
                  </a:lnTo>
                  <a:lnTo>
                    <a:pt x="207" y="373"/>
                  </a:lnTo>
                  <a:lnTo>
                    <a:pt x="212" y="405"/>
                  </a:lnTo>
                  <a:lnTo>
                    <a:pt x="217" y="443"/>
                  </a:lnTo>
                  <a:lnTo>
                    <a:pt x="225" y="482"/>
                  </a:lnTo>
                  <a:lnTo>
                    <a:pt x="235" y="520"/>
                  </a:lnTo>
                  <a:lnTo>
                    <a:pt x="247" y="552"/>
                  </a:lnTo>
                  <a:lnTo>
                    <a:pt x="261" y="576"/>
                  </a:lnTo>
                  <a:lnTo>
                    <a:pt x="260" y="577"/>
                  </a:lnTo>
                  <a:lnTo>
                    <a:pt x="255" y="579"/>
                  </a:lnTo>
                  <a:lnTo>
                    <a:pt x="249" y="582"/>
                  </a:lnTo>
                  <a:lnTo>
                    <a:pt x="238" y="586"/>
                  </a:lnTo>
                  <a:lnTo>
                    <a:pt x="227" y="588"/>
                  </a:lnTo>
                  <a:lnTo>
                    <a:pt x="214" y="589"/>
                  </a:lnTo>
                  <a:lnTo>
                    <a:pt x="200" y="589"/>
                  </a:lnTo>
                  <a:lnTo>
                    <a:pt x="184" y="586"/>
                  </a:lnTo>
                  <a:lnTo>
                    <a:pt x="183" y="578"/>
                  </a:lnTo>
                  <a:lnTo>
                    <a:pt x="181" y="557"/>
                  </a:lnTo>
                  <a:lnTo>
                    <a:pt x="175" y="526"/>
                  </a:lnTo>
                  <a:lnTo>
                    <a:pt x="168" y="488"/>
                  </a:lnTo>
                  <a:lnTo>
                    <a:pt x="158" y="447"/>
                  </a:lnTo>
                  <a:lnTo>
                    <a:pt x="145" y="405"/>
                  </a:lnTo>
                  <a:lnTo>
                    <a:pt x="130" y="367"/>
                  </a:lnTo>
                  <a:lnTo>
                    <a:pt x="110" y="335"/>
                  </a:lnTo>
                  <a:lnTo>
                    <a:pt x="108" y="328"/>
                  </a:lnTo>
                  <a:lnTo>
                    <a:pt x="101" y="311"/>
                  </a:lnTo>
                  <a:lnTo>
                    <a:pt x="91" y="283"/>
                  </a:lnTo>
                  <a:lnTo>
                    <a:pt x="78" y="251"/>
                  </a:lnTo>
                  <a:lnTo>
                    <a:pt x="62" y="214"/>
                  </a:lnTo>
                  <a:lnTo>
                    <a:pt x="45" y="177"/>
                  </a:lnTo>
                  <a:lnTo>
                    <a:pt x="26" y="142"/>
                  </a:lnTo>
                  <a:lnTo>
                    <a:pt x="8" y="113"/>
                  </a:lnTo>
                  <a:lnTo>
                    <a:pt x="6" y="108"/>
                  </a:lnTo>
                  <a:lnTo>
                    <a:pt x="2" y="94"/>
                  </a:lnTo>
                  <a:lnTo>
                    <a:pt x="0" y="76"/>
                  </a:lnTo>
                  <a:lnTo>
                    <a:pt x="0" y="54"/>
                  </a:lnTo>
                  <a:lnTo>
                    <a:pt x="8" y="33"/>
                  </a:lnTo>
                  <a:lnTo>
                    <a:pt x="24" y="16"/>
                  </a:lnTo>
                  <a:lnTo>
                    <a:pt x="53" y="3"/>
                  </a:lnTo>
                  <a:lnTo>
                    <a:pt x="95" y="0"/>
                  </a:lnTo>
                  <a:close/>
                </a:path>
              </a:pathLst>
            </a:custGeom>
            <a:solidFill>
              <a:srgbClr val="FFFFFF"/>
            </a:solidFill>
            <a:ln w="9525">
              <a:noFill/>
              <a:round/>
              <a:headEnd/>
              <a:tailEnd/>
            </a:ln>
          </p:spPr>
          <p:txBody>
            <a:bodyPr/>
            <a:lstStyle/>
            <a:p>
              <a:endParaRPr lang="en-US"/>
            </a:p>
          </p:txBody>
        </p:sp>
        <p:sp>
          <p:nvSpPr>
            <p:cNvPr id="30" name="Freeform 70"/>
            <p:cNvSpPr>
              <a:spLocks/>
            </p:cNvSpPr>
            <p:nvPr/>
          </p:nvSpPr>
          <p:spPr bwMode="auto">
            <a:xfrm>
              <a:off x="3780" y="2479"/>
              <a:ext cx="140" cy="132"/>
            </a:xfrm>
            <a:custGeom>
              <a:avLst/>
              <a:gdLst>
                <a:gd name="T0" fmla="*/ 19 w 280"/>
                <a:gd name="T1" fmla="*/ 155 h 264"/>
                <a:gd name="T2" fmla="*/ 23 w 280"/>
                <a:gd name="T3" fmla="*/ 156 h 264"/>
                <a:gd name="T4" fmla="*/ 35 w 280"/>
                <a:gd name="T5" fmla="*/ 162 h 264"/>
                <a:gd name="T6" fmla="*/ 52 w 280"/>
                <a:gd name="T7" fmla="*/ 170 h 264"/>
                <a:gd name="T8" fmla="*/ 74 w 280"/>
                <a:gd name="T9" fmla="*/ 181 h 264"/>
                <a:gd name="T10" fmla="*/ 97 w 280"/>
                <a:gd name="T11" fmla="*/ 196 h 264"/>
                <a:gd name="T12" fmla="*/ 120 w 280"/>
                <a:gd name="T13" fmla="*/ 216 h 264"/>
                <a:gd name="T14" fmla="*/ 142 w 280"/>
                <a:gd name="T15" fmla="*/ 238 h 264"/>
                <a:gd name="T16" fmla="*/ 160 w 280"/>
                <a:gd name="T17" fmla="*/ 264 h 264"/>
                <a:gd name="T18" fmla="*/ 162 w 280"/>
                <a:gd name="T19" fmla="*/ 246 h 264"/>
                <a:gd name="T20" fmla="*/ 165 w 280"/>
                <a:gd name="T21" fmla="*/ 240 h 264"/>
                <a:gd name="T22" fmla="*/ 171 w 280"/>
                <a:gd name="T23" fmla="*/ 226 h 264"/>
                <a:gd name="T24" fmla="*/ 180 w 280"/>
                <a:gd name="T25" fmla="*/ 207 h 264"/>
                <a:gd name="T26" fmla="*/ 192 w 280"/>
                <a:gd name="T27" fmla="*/ 186 h 264"/>
                <a:gd name="T28" fmla="*/ 209 w 280"/>
                <a:gd name="T29" fmla="*/ 169 h 264"/>
                <a:gd name="T30" fmla="*/ 229 w 280"/>
                <a:gd name="T31" fmla="*/ 158 h 264"/>
                <a:gd name="T32" fmla="*/ 252 w 280"/>
                <a:gd name="T33" fmla="*/ 157 h 264"/>
                <a:gd name="T34" fmla="*/ 280 w 280"/>
                <a:gd name="T35" fmla="*/ 171 h 264"/>
                <a:gd name="T36" fmla="*/ 200 w 280"/>
                <a:gd name="T37" fmla="*/ 33 h 264"/>
                <a:gd name="T38" fmla="*/ 197 w 280"/>
                <a:gd name="T39" fmla="*/ 32 h 264"/>
                <a:gd name="T40" fmla="*/ 189 w 280"/>
                <a:gd name="T41" fmla="*/ 28 h 264"/>
                <a:gd name="T42" fmla="*/ 175 w 280"/>
                <a:gd name="T43" fmla="*/ 22 h 264"/>
                <a:gd name="T44" fmla="*/ 159 w 280"/>
                <a:gd name="T45" fmla="*/ 17 h 264"/>
                <a:gd name="T46" fmla="*/ 139 w 280"/>
                <a:gd name="T47" fmla="*/ 11 h 264"/>
                <a:gd name="T48" fmla="*/ 119 w 280"/>
                <a:gd name="T49" fmla="*/ 5 h 264"/>
                <a:gd name="T50" fmla="*/ 97 w 280"/>
                <a:gd name="T51" fmla="*/ 2 h 264"/>
                <a:gd name="T52" fmla="*/ 75 w 280"/>
                <a:gd name="T53" fmla="*/ 0 h 264"/>
                <a:gd name="T54" fmla="*/ 54 w 280"/>
                <a:gd name="T55" fmla="*/ 2 h 264"/>
                <a:gd name="T56" fmla="*/ 35 w 280"/>
                <a:gd name="T57" fmla="*/ 6 h 264"/>
                <a:gd name="T58" fmla="*/ 20 w 280"/>
                <a:gd name="T59" fmla="*/ 15 h 264"/>
                <a:gd name="T60" fmla="*/ 8 w 280"/>
                <a:gd name="T61" fmla="*/ 30 h 264"/>
                <a:gd name="T62" fmla="*/ 1 w 280"/>
                <a:gd name="T63" fmla="*/ 51 h 264"/>
                <a:gd name="T64" fmla="*/ 0 w 280"/>
                <a:gd name="T65" fmla="*/ 78 h 264"/>
                <a:gd name="T66" fmla="*/ 5 w 280"/>
                <a:gd name="T67" fmla="*/ 112 h 264"/>
                <a:gd name="T68" fmla="*/ 19 w 280"/>
                <a:gd name="T69" fmla="*/ 155 h 2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0"/>
                <a:gd name="T106" fmla="*/ 0 h 264"/>
                <a:gd name="T107" fmla="*/ 280 w 280"/>
                <a:gd name="T108" fmla="*/ 264 h 2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0" h="264">
                  <a:moveTo>
                    <a:pt x="19" y="155"/>
                  </a:moveTo>
                  <a:lnTo>
                    <a:pt x="23" y="156"/>
                  </a:lnTo>
                  <a:lnTo>
                    <a:pt x="35" y="162"/>
                  </a:lnTo>
                  <a:lnTo>
                    <a:pt x="52" y="170"/>
                  </a:lnTo>
                  <a:lnTo>
                    <a:pt x="74" y="181"/>
                  </a:lnTo>
                  <a:lnTo>
                    <a:pt x="97" y="196"/>
                  </a:lnTo>
                  <a:lnTo>
                    <a:pt x="120" y="216"/>
                  </a:lnTo>
                  <a:lnTo>
                    <a:pt x="142" y="238"/>
                  </a:lnTo>
                  <a:lnTo>
                    <a:pt x="160" y="264"/>
                  </a:lnTo>
                  <a:lnTo>
                    <a:pt x="162" y="246"/>
                  </a:lnTo>
                  <a:lnTo>
                    <a:pt x="165" y="240"/>
                  </a:lnTo>
                  <a:lnTo>
                    <a:pt x="171" y="226"/>
                  </a:lnTo>
                  <a:lnTo>
                    <a:pt x="180" y="207"/>
                  </a:lnTo>
                  <a:lnTo>
                    <a:pt x="192" y="186"/>
                  </a:lnTo>
                  <a:lnTo>
                    <a:pt x="209" y="169"/>
                  </a:lnTo>
                  <a:lnTo>
                    <a:pt x="229" y="158"/>
                  </a:lnTo>
                  <a:lnTo>
                    <a:pt x="252" y="157"/>
                  </a:lnTo>
                  <a:lnTo>
                    <a:pt x="280" y="171"/>
                  </a:lnTo>
                  <a:lnTo>
                    <a:pt x="200" y="33"/>
                  </a:lnTo>
                  <a:lnTo>
                    <a:pt x="197" y="32"/>
                  </a:lnTo>
                  <a:lnTo>
                    <a:pt x="189" y="28"/>
                  </a:lnTo>
                  <a:lnTo>
                    <a:pt x="175" y="22"/>
                  </a:lnTo>
                  <a:lnTo>
                    <a:pt x="159" y="17"/>
                  </a:lnTo>
                  <a:lnTo>
                    <a:pt x="139" y="11"/>
                  </a:lnTo>
                  <a:lnTo>
                    <a:pt x="119" y="5"/>
                  </a:lnTo>
                  <a:lnTo>
                    <a:pt x="97" y="2"/>
                  </a:lnTo>
                  <a:lnTo>
                    <a:pt x="75" y="0"/>
                  </a:lnTo>
                  <a:lnTo>
                    <a:pt x="54" y="2"/>
                  </a:lnTo>
                  <a:lnTo>
                    <a:pt x="35" y="6"/>
                  </a:lnTo>
                  <a:lnTo>
                    <a:pt x="20" y="15"/>
                  </a:lnTo>
                  <a:lnTo>
                    <a:pt x="8" y="30"/>
                  </a:lnTo>
                  <a:lnTo>
                    <a:pt x="1" y="51"/>
                  </a:lnTo>
                  <a:lnTo>
                    <a:pt x="0" y="78"/>
                  </a:lnTo>
                  <a:lnTo>
                    <a:pt x="5" y="112"/>
                  </a:lnTo>
                  <a:lnTo>
                    <a:pt x="19" y="155"/>
                  </a:lnTo>
                  <a:close/>
                </a:path>
              </a:pathLst>
            </a:custGeom>
            <a:solidFill>
              <a:srgbClr val="BFFFFF"/>
            </a:solidFill>
            <a:ln w="9525">
              <a:noFill/>
              <a:round/>
              <a:headEnd/>
              <a:tailEnd/>
            </a:ln>
          </p:spPr>
          <p:txBody>
            <a:bodyPr/>
            <a:lstStyle/>
            <a:p>
              <a:endParaRPr lang="en-US"/>
            </a:p>
          </p:txBody>
        </p:sp>
        <p:sp>
          <p:nvSpPr>
            <p:cNvPr id="31" name="Freeform 71"/>
            <p:cNvSpPr>
              <a:spLocks/>
            </p:cNvSpPr>
            <p:nvPr/>
          </p:nvSpPr>
          <p:spPr bwMode="auto">
            <a:xfrm>
              <a:off x="3684" y="2131"/>
              <a:ext cx="108" cy="241"/>
            </a:xfrm>
            <a:custGeom>
              <a:avLst/>
              <a:gdLst>
                <a:gd name="T0" fmla="*/ 107 w 215"/>
                <a:gd name="T1" fmla="*/ 81 h 481"/>
                <a:gd name="T2" fmla="*/ 0 w 215"/>
                <a:gd name="T3" fmla="*/ 359 h 481"/>
                <a:gd name="T4" fmla="*/ 97 w 215"/>
                <a:gd name="T5" fmla="*/ 402 h 481"/>
                <a:gd name="T6" fmla="*/ 80 w 215"/>
                <a:gd name="T7" fmla="*/ 466 h 481"/>
                <a:gd name="T8" fmla="*/ 123 w 215"/>
                <a:gd name="T9" fmla="*/ 481 h 481"/>
                <a:gd name="T10" fmla="*/ 125 w 215"/>
                <a:gd name="T11" fmla="*/ 473 h 481"/>
                <a:gd name="T12" fmla="*/ 132 w 215"/>
                <a:gd name="T13" fmla="*/ 451 h 481"/>
                <a:gd name="T14" fmla="*/ 141 w 215"/>
                <a:gd name="T15" fmla="*/ 417 h 481"/>
                <a:gd name="T16" fmla="*/ 154 w 215"/>
                <a:gd name="T17" fmla="*/ 374 h 481"/>
                <a:gd name="T18" fmla="*/ 167 w 215"/>
                <a:gd name="T19" fmla="*/ 324 h 481"/>
                <a:gd name="T20" fmla="*/ 179 w 215"/>
                <a:gd name="T21" fmla="*/ 270 h 481"/>
                <a:gd name="T22" fmla="*/ 192 w 215"/>
                <a:gd name="T23" fmla="*/ 215 h 481"/>
                <a:gd name="T24" fmla="*/ 204 w 215"/>
                <a:gd name="T25" fmla="*/ 162 h 481"/>
                <a:gd name="T26" fmla="*/ 211 w 215"/>
                <a:gd name="T27" fmla="*/ 111 h 481"/>
                <a:gd name="T28" fmla="*/ 215 w 215"/>
                <a:gd name="T29" fmla="*/ 68 h 481"/>
                <a:gd name="T30" fmla="*/ 215 w 215"/>
                <a:gd name="T31" fmla="*/ 33 h 481"/>
                <a:gd name="T32" fmla="*/ 208 w 215"/>
                <a:gd name="T33" fmla="*/ 9 h 481"/>
                <a:gd name="T34" fmla="*/ 196 w 215"/>
                <a:gd name="T35" fmla="*/ 0 h 481"/>
                <a:gd name="T36" fmla="*/ 175 w 215"/>
                <a:gd name="T37" fmla="*/ 7 h 481"/>
                <a:gd name="T38" fmla="*/ 146 w 215"/>
                <a:gd name="T39" fmla="*/ 33 h 481"/>
                <a:gd name="T40" fmla="*/ 107 w 215"/>
                <a:gd name="T41" fmla="*/ 81 h 4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5"/>
                <a:gd name="T64" fmla="*/ 0 h 481"/>
                <a:gd name="T65" fmla="*/ 215 w 215"/>
                <a:gd name="T66" fmla="*/ 481 h 48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5" h="481">
                  <a:moveTo>
                    <a:pt x="107" y="81"/>
                  </a:moveTo>
                  <a:lnTo>
                    <a:pt x="0" y="359"/>
                  </a:lnTo>
                  <a:lnTo>
                    <a:pt x="97" y="402"/>
                  </a:lnTo>
                  <a:lnTo>
                    <a:pt x="80" y="466"/>
                  </a:lnTo>
                  <a:lnTo>
                    <a:pt x="123" y="481"/>
                  </a:lnTo>
                  <a:lnTo>
                    <a:pt x="125" y="473"/>
                  </a:lnTo>
                  <a:lnTo>
                    <a:pt x="132" y="451"/>
                  </a:lnTo>
                  <a:lnTo>
                    <a:pt x="141" y="417"/>
                  </a:lnTo>
                  <a:lnTo>
                    <a:pt x="154" y="374"/>
                  </a:lnTo>
                  <a:lnTo>
                    <a:pt x="167" y="324"/>
                  </a:lnTo>
                  <a:lnTo>
                    <a:pt x="179" y="270"/>
                  </a:lnTo>
                  <a:lnTo>
                    <a:pt x="192" y="215"/>
                  </a:lnTo>
                  <a:lnTo>
                    <a:pt x="204" y="162"/>
                  </a:lnTo>
                  <a:lnTo>
                    <a:pt x="211" y="111"/>
                  </a:lnTo>
                  <a:lnTo>
                    <a:pt x="215" y="68"/>
                  </a:lnTo>
                  <a:lnTo>
                    <a:pt x="215" y="33"/>
                  </a:lnTo>
                  <a:lnTo>
                    <a:pt x="208" y="9"/>
                  </a:lnTo>
                  <a:lnTo>
                    <a:pt x="196" y="0"/>
                  </a:lnTo>
                  <a:lnTo>
                    <a:pt x="175" y="7"/>
                  </a:lnTo>
                  <a:lnTo>
                    <a:pt x="146" y="33"/>
                  </a:lnTo>
                  <a:lnTo>
                    <a:pt x="107" y="81"/>
                  </a:lnTo>
                  <a:close/>
                </a:path>
              </a:pathLst>
            </a:custGeom>
            <a:solidFill>
              <a:srgbClr val="6D7A02"/>
            </a:solidFill>
            <a:ln w="9525">
              <a:noFill/>
              <a:round/>
              <a:headEnd/>
              <a:tailEnd/>
            </a:ln>
          </p:spPr>
          <p:txBody>
            <a:bodyPr/>
            <a:lstStyle/>
            <a:p>
              <a:endParaRPr lang="en-US"/>
            </a:p>
          </p:txBody>
        </p:sp>
        <p:sp>
          <p:nvSpPr>
            <p:cNvPr id="32" name="Freeform 72"/>
            <p:cNvSpPr>
              <a:spLocks/>
            </p:cNvSpPr>
            <p:nvPr/>
          </p:nvSpPr>
          <p:spPr bwMode="auto">
            <a:xfrm>
              <a:off x="3877" y="1949"/>
              <a:ext cx="71" cy="67"/>
            </a:xfrm>
            <a:custGeom>
              <a:avLst/>
              <a:gdLst>
                <a:gd name="T0" fmla="*/ 2 w 141"/>
                <a:gd name="T1" fmla="*/ 14 h 133"/>
                <a:gd name="T2" fmla="*/ 1 w 141"/>
                <a:gd name="T3" fmla="*/ 17 h 133"/>
                <a:gd name="T4" fmla="*/ 0 w 141"/>
                <a:gd name="T5" fmla="*/ 27 h 133"/>
                <a:gd name="T6" fmla="*/ 0 w 141"/>
                <a:gd name="T7" fmla="*/ 42 h 133"/>
                <a:gd name="T8" fmla="*/ 2 w 141"/>
                <a:gd name="T9" fmla="*/ 61 h 133"/>
                <a:gd name="T10" fmla="*/ 6 w 141"/>
                <a:gd name="T11" fmla="*/ 79 h 133"/>
                <a:gd name="T12" fmla="*/ 17 w 141"/>
                <a:gd name="T13" fmla="*/ 98 h 133"/>
                <a:gd name="T14" fmla="*/ 33 w 141"/>
                <a:gd name="T15" fmla="*/ 113 h 133"/>
                <a:gd name="T16" fmla="*/ 57 w 141"/>
                <a:gd name="T17" fmla="*/ 124 h 133"/>
                <a:gd name="T18" fmla="*/ 63 w 141"/>
                <a:gd name="T19" fmla="*/ 125 h 133"/>
                <a:gd name="T20" fmla="*/ 79 w 141"/>
                <a:gd name="T21" fmla="*/ 129 h 133"/>
                <a:gd name="T22" fmla="*/ 99 w 141"/>
                <a:gd name="T23" fmla="*/ 132 h 133"/>
                <a:gd name="T24" fmla="*/ 119 w 141"/>
                <a:gd name="T25" fmla="*/ 133 h 133"/>
                <a:gd name="T26" fmla="*/ 134 w 141"/>
                <a:gd name="T27" fmla="*/ 132 h 133"/>
                <a:gd name="T28" fmla="*/ 141 w 141"/>
                <a:gd name="T29" fmla="*/ 126 h 133"/>
                <a:gd name="T30" fmla="*/ 132 w 141"/>
                <a:gd name="T31" fmla="*/ 114 h 133"/>
                <a:gd name="T32" fmla="*/ 105 w 141"/>
                <a:gd name="T33" fmla="*/ 94 h 133"/>
                <a:gd name="T34" fmla="*/ 103 w 141"/>
                <a:gd name="T35" fmla="*/ 88 h 133"/>
                <a:gd name="T36" fmla="*/ 97 w 141"/>
                <a:gd name="T37" fmla="*/ 73 h 133"/>
                <a:gd name="T38" fmla="*/ 88 w 141"/>
                <a:gd name="T39" fmla="*/ 53 h 133"/>
                <a:gd name="T40" fmla="*/ 77 w 141"/>
                <a:gd name="T41" fmla="*/ 32 h 133"/>
                <a:gd name="T42" fmla="*/ 62 w 141"/>
                <a:gd name="T43" fmla="*/ 14 h 133"/>
                <a:gd name="T44" fmla="*/ 43 w 141"/>
                <a:gd name="T45" fmla="*/ 1 h 133"/>
                <a:gd name="T46" fmla="*/ 24 w 141"/>
                <a:gd name="T47" fmla="*/ 0 h 133"/>
                <a:gd name="T48" fmla="*/ 2 w 141"/>
                <a:gd name="T49" fmla="*/ 14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1"/>
                <a:gd name="T76" fmla="*/ 0 h 133"/>
                <a:gd name="T77" fmla="*/ 141 w 141"/>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1" h="133">
                  <a:moveTo>
                    <a:pt x="2" y="14"/>
                  </a:moveTo>
                  <a:lnTo>
                    <a:pt x="1" y="17"/>
                  </a:lnTo>
                  <a:lnTo>
                    <a:pt x="0" y="27"/>
                  </a:lnTo>
                  <a:lnTo>
                    <a:pt x="0" y="42"/>
                  </a:lnTo>
                  <a:lnTo>
                    <a:pt x="2" y="61"/>
                  </a:lnTo>
                  <a:lnTo>
                    <a:pt x="6" y="79"/>
                  </a:lnTo>
                  <a:lnTo>
                    <a:pt x="17" y="98"/>
                  </a:lnTo>
                  <a:lnTo>
                    <a:pt x="33" y="113"/>
                  </a:lnTo>
                  <a:lnTo>
                    <a:pt x="57" y="124"/>
                  </a:lnTo>
                  <a:lnTo>
                    <a:pt x="63" y="125"/>
                  </a:lnTo>
                  <a:lnTo>
                    <a:pt x="79" y="129"/>
                  </a:lnTo>
                  <a:lnTo>
                    <a:pt x="99" y="132"/>
                  </a:lnTo>
                  <a:lnTo>
                    <a:pt x="119" y="133"/>
                  </a:lnTo>
                  <a:lnTo>
                    <a:pt x="134" y="132"/>
                  </a:lnTo>
                  <a:lnTo>
                    <a:pt x="141" y="126"/>
                  </a:lnTo>
                  <a:lnTo>
                    <a:pt x="132" y="114"/>
                  </a:lnTo>
                  <a:lnTo>
                    <a:pt x="105" y="94"/>
                  </a:lnTo>
                  <a:lnTo>
                    <a:pt x="103" y="88"/>
                  </a:lnTo>
                  <a:lnTo>
                    <a:pt x="97" y="73"/>
                  </a:lnTo>
                  <a:lnTo>
                    <a:pt x="88" y="53"/>
                  </a:lnTo>
                  <a:lnTo>
                    <a:pt x="77" y="32"/>
                  </a:lnTo>
                  <a:lnTo>
                    <a:pt x="62" y="14"/>
                  </a:lnTo>
                  <a:lnTo>
                    <a:pt x="43" y="1"/>
                  </a:lnTo>
                  <a:lnTo>
                    <a:pt x="24" y="0"/>
                  </a:lnTo>
                  <a:lnTo>
                    <a:pt x="2" y="14"/>
                  </a:lnTo>
                  <a:close/>
                </a:path>
              </a:pathLst>
            </a:custGeom>
            <a:solidFill>
              <a:srgbClr val="E89B35"/>
            </a:solidFill>
            <a:ln w="9525">
              <a:noFill/>
              <a:round/>
              <a:headEnd/>
              <a:tailEnd/>
            </a:ln>
          </p:spPr>
          <p:txBody>
            <a:bodyPr/>
            <a:lstStyle/>
            <a:p>
              <a:endParaRPr lang="en-US"/>
            </a:p>
          </p:txBody>
        </p:sp>
        <p:sp>
          <p:nvSpPr>
            <p:cNvPr id="33" name="Freeform 73"/>
            <p:cNvSpPr>
              <a:spLocks/>
            </p:cNvSpPr>
            <p:nvPr/>
          </p:nvSpPr>
          <p:spPr bwMode="auto">
            <a:xfrm>
              <a:off x="3726" y="2777"/>
              <a:ext cx="132" cy="73"/>
            </a:xfrm>
            <a:custGeom>
              <a:avLst/>
              <a:gdLst>
                <a:gd name="T0" fmla="*/ 249 w 263"/>
                <a:gd name="T1" fmla="*/ 30 h 145"/>
                <a:gd name="T2" fmla="*/ 251 w 263"/>
                <a:gd name="T3" fmla="*/ 33 h 145"/>
                <a:gd name="T4" fmla="*/ 254 w 263"/>
                <a:gd name="T5" fmla="*/ 43 h 145"/>
                <a:gd name="T6" fmla="*/ 260 w 263"/>
                <a:gd name="T7" fmla="*/ 55 h 145"/>
                <a:gd name="T8" fmla="*/ 263 w 263"/>
                <a:gd name="T9" fmla="*/ 70 h 145"/>
                <a:gd name="T10" fmla="*/ 263 w 263"/>
                <a:gd name="T11" fmla="*/ 86 h 145"/>
                <a:gd name="T12" fmla="*/ 256 w 263"/>
                <a:gd name="T13" fmla="*/ 101 h 145"/>
                <a:gd name="T14" fmla="*/ 242 w 263"/>
                <a:gd name="T15" fmla="*/ 113 h 145"/>
                <a:gd name="T16" fmla="*/ 218 w 263"/>
                <a:gd name="T17" fmla="*/ 120 h 145"/>
                <a:gd name="T18" fmla="*/ 215 w 263"/>
                <a:gd name="T19" fmla="*/ 119 h 145"/>
                <a:gd name="T20" fmla="*/ 207 w 263"/>
                <a:gd name="T21" fmla="*/ 116 h 145"/>
                <a:gd name="T22" fmla="*/ 196 w 263"/>
                <a:gd name="T23" fmla="*/ 114 h 145"/>
                <a:gd name="T24" fmla="*/ 182 w 263"/>
                <a:gd name="T25" fmla="*/ 112 h 145"/>
                <a:gd name="T26" fmla="*/ 166 w 263"/>
                <a:gd name="T27" fmla="*/ 112 h 145"/>
                <a:gd name="T28" fmla="*/ 150 w 263"/>
                <a:gd name="T29" fmla="*/ 114 h 145"/>
                <a:gd name="T30" fmla="*/ 132 w 263"/>
                <a:gd name="T31" fmla="*/ 121 h 145"/>
                <a:gd name="T32" fmla="*/ 117 w 263"/>
                <a:gd name="T33" fmla="*/ 132 h 145"/>
                <a:gd name="T34" fmla="*/ 114 w 263"/>
                <a:gd name="T35" fmla="*/ 134 h 145"/>
                <a:gd name="T36" fmla="*/ 105 w 263"/>
                <a:gd name="T37" fmla="*/ 138 h 145"/>
                <a:gd name="T38" fmla="*/ 91 w 263"/>
                <a:gd name="T39" fmla="*/ 142 h 145"/>
                <a:gd name="T40" fmla="*/ 75 w 263"/>
                <a:gd name="T41" fmla="*/ 145 h 145"/>
                <a:gd name="T42" fmla="*/ 56 w 263"/>
                <a:gd name="T43" fmla="*/ 145 h 145"/>
                <a:gd name="T44" fmla="*/ 37 w 263"/>
                <a:gd name="T45" fmla="*/ 142 h 145"/>
                <a:gd name="T46" fmla="*/ 17 w 263"/>
                <a:gd name="T47" fmla="*/ 132 h 145"/>
                <a:gd name="T48" fmla="*/ 0 w 263"/>
                <a:gd name="T49" fmla="*/ 115 h 145"/>
                <a:gd name="T50" fmla="*/ 47 w 263"/>
                <a:gd name="T51" fmla="*/ 105 h 145"/>
                <a:gd name="T52" fmla="*/ 169 w 263"/>
                <a:gd name="T53" fmla="*/ 0 h 145"/>
                <a:gd name="T54" fmla="*/ 168 w 263"/>
                <a:gd name="T55" fmla="*/ 1 h 145"/>
                <a:gd name="T56" fmla="*/ 165 w 263"/>
                <a:gd name="T57" fmla="*/ 5 h 145"/>
                <a:gd name="T58" fmla="*/ 164 w 263"/>
                <a:gd name="T59" fmla="*/ 10 h 145"/>
                <a:gd name="T60" fmla="*/ 165 w 263"/>
                <a:gd name="T61" fmla="*/ 16 h 145"/>
                <a:gd name="T62" fmla="*/ 172 w 263"/>
                <a:gd name="T63" fmla="*/ 22 h 145"/>
                <a:gd name="T64" fmla="*/ 187 w 263"/>
                <a:gd name="T65" fmla="*/ 26 h 145"/>
                <a:gd name="T66" fmla="*/ 212 w 263"/>
                <a:gd name="T67" fmla="*/ 29 h 145"/>
                <a:gd name="T68" fmla="*/ 249 w 263"/>
                <a:gd name="T69" fmla="*/ 30 h 1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3"/>
                <a:gd name="T106" fmla="*/ 0 h 145"/>
                <a:gd name="T107" fmla="*/ 263 w 263"/>
                <a:gd name="T108" fmla="*/ 145 h 1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3" h="145">
                  <a:moveTo>
                    <a:pt x="249" y="30"/>
                  </a:moveTo>
                  <a:lnTo>
                    <a:pt x="251" y="33"/>
                  </a:lnTo>
                  <a:lnTo>
                    <a:pt x="254" y="43"/>
                  </a:lnTo>
                  <a:lnTo>
                    <a:pt x="260" y="55"/>
                  </a:lnTo>
                  <a:lnTo>
                    <a:pt x="263" y="70"/>
                  </a:lnTo>
                  <a:lnTo>
                    <a:pt x="263" y="86"/>
                  </a:lnTo>
                  <a:lnTo>
                    <a:pt x="256" y="101"/>
                  </a:lnTo>
                  <a:lnTo>
                    <a:pt x="242" y="113"/>
                  </a:lnTo>
                  <a:lnTo>
                    <a:pt x="218" y="120"/>
                  </a:lnTo>
                  <a:lnTo>
                    <a:pt x="215" y="119"/>
                  </a:lnTo>
                  <a:lnTo>
                    <a:pt x="207" y="116"/>
                  </a:lnTo>
                  <a:lnTo>
                    <a:pt x="196" y="114"/>
                  </a:lnTo>
                  <a:lnTo>
                    <a:pt x="182" y="112"/>
                  </a:lnTo>
                  <a:lnTo>
                    <a:pt x="166" y="112"/>
                  </a:lnTo>
                  <a:lnTo>
                    <a:pt x="150" y="114"/>
                  </a:lnTo>
                  <a:lnTo>
                    <a:pt x="132" y="121"/>
                  </a:lnTo>
                  <a:lnTo>
                    <a:pt x="117" y="132"/>
                  </a:lnTo>
                  <a:lnTo>
                    <a:pt x="114" y="134"/>
                  </a:lnTo>
                  <a:lnTo>
                    <a:pt x="105" y="138"/>
                  </a:lnTo>
                  <a:lnTo>
                    <a:pt x="91" y="142"/>
                  </a:lnTo>
                  <a:lnTo>
                    <a:pt x="75" y="145"/>
                  </a:lnTo>
                  <a:lnTo>
                    <a:pt x="56" y="145"/>
                  </a:lnTo>
                  <a:lnTo>
                    <a:pt x="37" y="142"/>
                  </a:lnTo>
                  <a:lnTo>
                    <a:pt x="17" y="132"/>
                  </a:lnTo>
                  <a:lnTo>
                    <a:pt x="0" y="115"/>
                  </a:lnTo>
                  <a:lnTo>
                    <a:pt x="47" y="105"/>
                  </a:lnTo>
                  <a:lnTo>
                    <a:pt x="169" y="0"/>
                  </a:lnTo>
                  <a:lnTo>
                    <a:pt x="168" y="1"/>
                  </a:lnTo>
                  <a:lnTo>
                    <a:pt x="165" y="5"/>
                  </a:lnTo>
                  <a:lnTo>
                    <a:pt x="164" y="10"/>
                  </a:lnTo>
                  <a:lnTo>
                    <a:pt x="165" y="16"/>
                  </a:lnTo>
                  <a:lnTo>
                    <a:pt x="172" y="22"/>
                  </a:lnTo>
                  <a:lnTo>
                    <a:pt x="187" y="26"/>
                  </a:lnTo>
                  <a:lnTo>
                    <a:pt x="212" y="29"/>
                  </a:lnTo>
                  <a:lnTo>
                    <a:pt x="249" y="30"/>
                  </a:lnTo>
                  <a:close/>
                </a:path>
              </a:pathLst>
            </a:custGeom>
            <a:solidFill>
              <a:srgbClr val="000000"/>
            </a:solidFill>
            <a:ln w="9525">
              <a:noFill/>
              <a:round/>
              <a:headEnd/>
              <a:tailEnd/>
            </a:ln>
          </p:spPr>
          <p:txBody>
            <a:bodyPr/>
            <a:lstStyle/>
            <a:p>
              <a:endParaRPr lang="en-US"/>
            </a:p>
          </p:txBody>
        </p:sp>
        <p:sp>
          <p:nvSpPr>
            <p:cNvPr id="34" name="Freeform 74"/>
            <p:cNvSpPr>
              <a:spLocks/>
            </p:cNvSpPr>
            <p:nvPr/>
          </p:nvSpPr>
          <p:spPr bwMode="auto">
            <a:xfrm>
              <a:off x="3757" y="2818"/>
              <a:ext cx="99" cy="34"/>
            </a:xfrm>
            <a:custGeom>
              <a:avLst/>
              <a:gdLst>
                <a:gd name="T0" fmla="*/ 193 w 198"/>
                <a:gd name="T1" fmla="*/ 0 h 69"/>
                <a:gd name="T2" fmla="*/ 195 w 198"/>
                <a:gd name="T3" fmla="*/ 2 h 69"/>
                <a:gd name="T4" fmla="*/ 197 w 198"/>
                <a:gd name="T5" fmla="*/ 8 h 69"/>
                <a:gd name="T6" fmla="*/ 198 w 198"/>
                <a:gd name="T7" fmla="*/ 17 h 69"/>
                <a:gd name="T8" fmla="*/ 197 w 198"/>
                <a:gd name="T9" fmla="*/ 26 h 69"/>
                <a:gd name="T10" fmla="*/ 190 w 198"/>
                <a:gd name="T11" fmla="*/ 35 h 69"/>
                <a:gd name="T12" fmla="*/ 176 w 198"/>
                <a:gd name="T13" fmla="*/ 42 h 69"/>
                <a:gd name="T14" fmla="*/ 153 w 198"/>
                <a:gd name="T15" fmla="*/ 47 h 69"/>
                <a:gd name="T16" fmla="*/ 119 w 198"/>
                <a:gd name="T17" fmla="*/ 46 h 69"/>
                <a:gd name="T18" fmla="*/ 116 w 198"/>
                <a:gd name="T19" fmla="*/ 46 h 69"/>
                <a:gd name="T20" fmla="*/ 111 w 198"/>
                <a:gd name="T21" fmla="*/ 47 h 69"/>
                <a:gd name="T22" fmla="*/ 103 w 198"/>
                <a:gd name="T23" fmla="*/ 47 h 69"/>
                <a:gd name="T24" fmla="*/ 92 w 198"/>
                <a:gd name="T25" fmla="*/ 49 h 69"/>
                <a:gd name="T26" fmla="*/ 82 w 198"/>
                <a:gd name="T27" fmla="*/ 51 h 69"/>
                <a:gd name="T28" fmla="*/ 73 w 198"/>
                <a:gd name="T29" fmla="*/ 55 h 69"/>
                <a:gd name="T30" fmla="*/ 65 w 198"/>
                <a:gd name="T31" fmla="*/ 58 h 69"/>
                <a:gd name="T32" fmla="*/ 59 w 198"/>
                <a:gd name="T33" fmla="*/ 64 h 69"/>
                <a:gd name="T34" fmla="*/ 58 w 198"/>
                <a:gd name="T35" fmla="*/ 64 h 69"/>
                <a:gd name="T36" fmla="*/ 55 w 198"/>
                <a:gd name="T37" fmla="*/ 65 h 69"/>
                <a:gd name="T38" fmla="*/ 51 w 198"/>
                <a:gd name="T39" fmla="*/ 68 h 69"/>
                <a:gd name="T40" fmla="*/ 44 w 198"/>
                <a:gd name="T41" fmla="*/ 68 h 69"/>
                <a:gd name="T42" fmla="*/ 36 w 198"/>
                <a:gd name="T43" fmla="*/ 69 h 69"/>
                <a:gd name="T44" fmla="*/ 25 w 198"/>
                <a:gd name="T45" fmla="*/ 68 h 69"/>
                <a:gd name="T46" fmla="*/ 14 w 198"/>
                <a:gd name="T47" fmla="*/ 66 h 69"/>
                <a:gd name="T48" fmla="*/ 0 w 198"/>
                <a:gd name="T49" fmla="*/ 62 h 69"/>
                <a:gd name="T50" fmla="*/ 1 w 198"/>
                <a:gd name="T51" fmla="*/ 62 h 69"/>
                <a:gd name="T52" fmla="*/ 6 w 198"/>
                <a:gd name="T53" fmla="*/ 63 h 69"/>
                <a:gd name="T54" fmla="*/ 13 w 198"/>
                <a:gd name="T55" fmla="*/ 64 h 69"/>
                <a:gd name="T56" fmla="*/ 21 w 198"/>
                <a:gd name="T57" fmla="*/ 65 h 69"/>
                <a:gd name="T58" fmla="*/ 30 w 198"/>
                <a:gd name="T59" fmla="*/ 64 h 69"/>
                <a:gd name="T60" fmla="*/ 39 w 198"/>
                <a:gd name="T61" fmla="*/ 62 h 69"/>
                <a:gd name="T62" fmla="*/ 48 w 198"/>
                <a:gd name="T63" fmla="*/ 58 h 69"/>
                <a:gd name="T64" fmla="*/ 56 w 198"/>
                <a:gd name="T65" fmla="*/ 51 h 69"/>
                <a:gd name="T66" fmla="*/ 58 w 198"/>
                <a:gd name="T67" fmla="*/ 50 h 69"/>
                <a:gd name="T68" fmla="*/ 61 w 198"/>
                <a:gd name="T69" fmla="*/ 47 h 69"/>
                <a:gd name="T70" fmla="*/ 67 w 198"/>
                <a:gd name="T71" fmla="*/ 42 h 69"/>
                <a:gd name="T72" fmla="*/ 75 w 198"/>
                <a:gd name="T73" fmla="*/ 38 h 69"/>
                <a:gd name="T74" fmla="*/ 85 w 198"/>
                <a:gd name="T75" fmla="*/ 34 h 69"/>
                <a:gd name="T76" fmla="*/ 97 w 198"/>
                <a:gd name="T77" fmla="*/ 32 h 69"/>
                <a:gd name="T78" fmla="*/ 111 w 198"/>
                <a:gd name="T79" fmla="*/ 32 h 69"/>
                <a:gd name="T80" fmla="*/ 126 w 198"/>
                <a:gd name="T81" fmla="*/ 36 h 69"/>
                <a:gd name="T82" fmla="*/ 129 w 198"/>
                <a:gd name="T83" fmla="*/ 38 h 69"/>
                <a:gd name="T84" fmla="*/ 137 w 198"/>
                <a:gd name="T85" fmla="*/ 39 h 69"/>
                <a:gd name="T86" fmla="*/ 149 w 198"/>
                <a:gd name="T87" fmla="*/ 40 h 69"/>
                <a:gd name="T88" fmla="*/ 161 w 198"/>
                <a:gd name="T89" fmla="*/ 40 h 69"/>
                <a:gd name="T90" fmla="*/ 175 w 198"/>
                <a:gd name="T91" fmla="*/ 38 h 69"/>
                <a:gd name="T92" fmla="*/ 185 w 198"/>
                <a:gd name="T93" fmla="*/ 31 h 69"/>
                <a:gd name="T94" fmla="*/ 192 w 198"/>
                <a:gd name="T95" fmla="*/ 18 h 69"/>
                <a:gd name="T96" fmla="*/ 193 w 198"/>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8"/>
                <a:gd name="T148" fmla="*/ 0 h 69"/>
                <a:gd name="T149" fmla="*/ 198 w 198"/>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8" h="69">
                  <a:moveTo>
                    <a:pt x="193" y="0"/>
                  </a:moveTo>
                  <a:lnTo>
                    <a:pt x="195" y="2"/>
                  </a:lnTo>
                  <a:lnTo>
                    <a:pt x="197" y="8"/>
                  </a:lnTo>
                  <a:lnTo>
                    <a:pt x="198" y="17"/>
                  </a:lnTo>
                  <a:lnTo>
                    <a:pt x="197" y="26"/>
                  </a:lnTo>
                  <a:lnTo>
                    <a:pt x="190" y="35"/>
                  </a:lnTo>
                  <a:lnTo>
                    <a:pt x="176" y="42"/>
                  </a:lnTo>
                  <a:lnTo>
                    <a:pt x="153" y="47"/>
                  </a:lnTo>
                  <a:lnTo>
                    <a:pt x="119" y="46"/>
                  </a:lnTo>
                  <a:lnTo>
                    <a:pt x="116" y="46"/>
                  </a:lnTo>
                  <a:lnTo>
                    <a:pt x="111" y="47"/>
                  </a:lnTo>
                  <a:lnTo>
                    <a:pt x="103" y="47"/>
                  </a:lnTo>
                  <a:lnTo>
                    <a:pt x="92" y="49"/>
                  </a:lnTo>
                  <a:lnTo>
                    <a:pt x="82" y="51"/>
                  </a:lnTo>
                  <a:lnTo>
                    <a:pt x="73" y="55"/>
                  </a:lnTo>
                  <a:lnTo>
                    <a:pt x="65" y="58"/>
                  </a:lnTo>
                  <a:lnTo>
                    <a:pt x="59" y="64"/>
                  </a:lnTo>
                  <a:lnTo>
                    <a:pt x="58" y="64"/>
                  </a:lnTo>
                  <a:lnTo>
                    <a:pt x="55" y="65"/>
                  </a:lnTo>
                  <a:lnTo>
                    <a:pt x="51" y="68"/>
                  </a:lnTo>
                  <a:lnTo>
                    <a:pt x="44" y="68"/>
                  </a:lnTo>
                  <a:lnTo>
                    <a:pt x="36" y="69"/>
                  </a:lnTo>
                  <a:lnTo>
                    <a:pt x="25" y="68"/>
                  </a:lnTo>
                  <a:lnTo>
                    <a:pt x="14" y="66"/>
                  </a:lnTo>
                  <a:lnTo>
                    <a:pt x="0" y="62"/>
                  </a:lnTo>
                  <a:lnTo>
                    <a:pt x="1" y="62"/>
                  </a:lnTo>
                  <a:lnTo>
                    <a:pt x="6" y="63"/>
                  </a:lnTo>
                  <a:lnTo>
                    <a:pt x="13" y="64"/>
                  </a:lnTo>
                  <a:lnTo>
                    <a:pt x="21" y="65"/>
                  </a:lnTo>
                  <a:lnTo>
                    <a:pt x="30" y="64"/>
                  </a:lnTo>
                  <a:lnTo>
                    <a:pt x="39" y="62"/>
                  </a:lnTo>
                  <a:lnTo>
                    <a:pt x="48" y="58"/>
                  </a:lnTo>
                  <a:lnTo>
                    <a:pt x="56" y="51"/>
                  </a:lnTo>
                  <a:lnTo>
                    <a:pt x="58" y="50"/>
                  </a:lnTo>
                  <a:lnTo>
                    <a:pt x="61" y="47"/>
                  </a:lnTo>
                  <a:lnTo>
                    <a:pt x="67" y="42"/>
                  </a:lnTo>
                  <a:lnTo>
                    <a:pt x="75" y="38"/>
                  </a:lnTo>
                  <a:lnTo>
                    <a:pt x="85" y="34"/>
                  </a:lnTo>
                  <a:lnTo>
                    <a:pt x="97" y="32"/>
                  </a:lnTo>
                  <a:lnTo>
                    <a:pt x="111" y="32"/>
                  </a:lnTo>
                  <a:lnTo>
                    <a:pt x="126" y="36"/>
                  </a:lnTo>
                  <a:lnTo>
                    <a:pt x="129" y="38"/>
                  </a:lnTo>
                  <a:lnTo>
                    <a:pt x="137" y="39"/>
                  </a:lnTo>
                  <a:lnTo>
                    <a:pt x="149" y="40"/>
                  </a:lnTo>
                  <a:lnTo>
                    <a:pt x="161" y="40"/>
                  </a:lnTo>
                  <a:lnTo>
                    <a:pt x="175" y="38"/>
                  </a:lnTo>
                  <a:lnTo>
                    <a:pt x="185" y="31"/>
                  </a:lnTo>
                  <a:lnTo>
                    <a:pt x="192" y="18"/>
                  </a:lnTo>
                  <a:lnTo>
                    <a:pt x="193" y="0"/>
                  </a:lnTo>
                  <a:close/>
                </a:path>
              </a:pathLst>
            </a:custGeom>
            <a:solidFill>
              <a:srgbClr val="000000"/>
            </a:solidFill>
            <a:ln w="9525">
              <a:noFill/>
              <a:round/>
              <a:headEnd/>
              <a:tailEnd/>
            </a:ln>
          </p:spPr>
          <p:txBody>
            <a:bodyPr/>
            <a:lstStyle/>
            <a:p>
              <a:endParaRPr lang="en-US"/>
            </a:p>
          </p:txBody>
        </p:sp>
        <p:sp>
          <p:nvSpPr>
            <p:cNvPr id="35" name="Freeform 75"/>
            <p:cNvSpPr>
              <a:spLocks/>
            </p:cNvSpPr>
            <p:nvPr/>
          </p:nvSpPr>
          <p:spPr bwMode="auto">
            <a:xfrm>
              <a:off x="3717" y="2777"/>
              <a:ext cx="94" cy="58"/>
            </a:xfrm>
            <a:custGeom>
              <a:avLst/>
              <a:gdLst>
                <a:gd name="T0" fmla="*/ 187 w 187"/>
                <a:gd name="T1" fmla="*/ 0 h 115"/>
                <a:gd name="T2" fmla="*/ 185 w 187"/>
                <a:gd name="T3" fmla="*/ 2 h 115"/>
                <a:gd name="T4" fmla="*/ 180 w 187"/>
                <a:gd name="T5" fmla="*/ 9 h 115"/>
                <a:gd name="T6" fmla="*/ 172 w 187"/>
                <a:gd name="T7" fmla="*/ 18 h 115"/>
                <a:gd name="T8" fmla="*/ 162 w 187"/>
                <a:gd name="T9" fmla="*/ 29 h 115"/>
                <a:gd name="T10" fmla="*/ 150 w 187"/>
                <a:gd name="T11" fmla="*/ 41 h 115"/>
                <a:gd name="T12" fmla="*/ 138 w 187"/>
                <a:gd name="T13" fmla="*/ 53 h 115"/>
                <a:gd name="T14" fmla="*/ 124 w 187"/>
                <a:gd name="T15" fmla="*/ 63 h 115"/>
                <a:gd name="T16" fmla="*/ 111 w 187"/>
                <a:gd name="T17" fmla="*/ 71 h 115"/>
                <a:gd name="T18" fmla="*/ 99 w 187"/>
                <a:gd name="T19" fmla="*/ 78 h 115"/>
                <a:gd name="T20" fmla="*/ 89 w 187"/>
                <a:gd name="T21" fmla="*/ 84 h 115"/>
                <a:gd name="T22" fmla="*/ 81 w 187"/>
                <a:gd name="T23" fmla="*/ 90 h 115"/>
                <a:gd name="T24" fmla="*/ 74 w 187"/>
                <a:gd name="T25" fmla="*/ 94 h 115"/>
                <a:gd name="T26" fmla="*/ 70 w 187"/>
                <a:gd name="T27" fmla="*/ 99 h 115"/>
                <a:gd name="T28" fmla="*/ 68 w 187"/>
                <a:gd name="T29" fmla="*/ 102 h 115"/>
                <a:gd name="T30" fmla="*/ 65 w 187"/>
                <a:gd name="T31" fmla="*/ 104 h 115"/>
                <a:gd name="T32" fmla="*/ 65 w 187"/>
                <a:gd name="T33" fmla="*/ 105 h 115"/>
                <a:gd name="T34" fmla="*/ 62 w 187"/>
                <a:gd name="T35" fmla="*/ 104 h 115"/>
                <a:gd name="T36" fmla="*/ 54 w 187"/>
                <a:gd name="T37" fmla="*/ 101 h 115"/>
                <a:gd name="T38" fmla="*/ 42 w 187"/>
                <a:gd name="T39" fmla="*/ 99 h 115"/>
                <a:gd name="T40" fmla="*/ 30 w 187"/>
                <a:gd name="T41" fmla="*/ 98 h 115"/>
                <a:gd name="T42" fmla="*/ 19 w 187"/>
                <a:gd name="T43" fmla="*/ 98 h 115"/>
                <a:gd name="T44" fmla="*/ 12 w 187"/>
                <a:gd name="T45" fmla="*/ 100 h 115"/>
                <a:gd name="T46" fmla="*/ 11 w 187"/>
                <a:gd name="T47" fmla="*/ 106 h 115"/>
                <a:gd name="T48" fmla="*/ 18 w 187"/>
                <a:gd name="T49" fmla="*/ 115 h 115"/>
                <a:gd name="T50" fmla="*/ 16 w 187"/>
                <a:gd name="T51" fmla="*/ 113 h 115"/>
                <a:gd name="T52" fmla="*/ 10 w 187"/>
                <a:gd name="T53" fmla="*/ 108 h 115"/>
                <a:gd name="T54" fmla="*/ 4 w 187"/>
                <a:gd name="T55" fmla="*/ 101 h 115"/>
                <a:gd name="T56" fmla="*/ 0 w 187"/>
                <a:gd name="T57" fmla="*/ 94 h 115"/>
                <a:gd name="T58" fmla="*/ 0 w 187"/>
                <a:gd name="T59" fmla="*/ 89 h 115"/>
                <a:gd name="T60" fmla="*/ 6 w 187"/>
                <a:gd name="T61" fmla="*/ 84 h 115"/>
                <a:gd name="T62" fmla="*/ 23 w 187"/>
                <a:gd name="T63" fmla="*/ 82 h 115"/>
                <a:gd name="T64" fmla="*/ 50 w 187"/>
                <a:gd name="T65" fmla="*/ 85 h 115"/>
                <a:gd name="T66" fmla="*/ 51 w 187"/>
                <a:gd name="T67" fmla="*/ 85 h 115"/>
                <a:gd name="T68" fmla="*/ 55 w 187"/>
                <a:gd name="T69" fmla="*/ 85 h 115"/>
                <a:gd name="T70" fmla="*/ 61 w 187"/>
                <a:gd name="T71" fmla="*/ 84 h 115"/>
                <a:gd name="T72" fmla="*/ 69 w 187"/>
                <a:gd name="T73" fmla="*/ 82 h 115"/>
                <a:gd name="T74" fmla="*/ 77 w 187"/>
                <a:gd name="T75" fmla="*/ 78 h 115"/>
                <a:gd name="T76" fmla="*/ 87 w 187"/>
                <a:gd name="T77" fmla="*/ 73 h 115"/>
                <a:gd name="T78" fmla="*/ 97 w 187"/>
                <a:gd name="T79" fmla="*/ 64 h 115"/>
                <a:gd name="T80" fmla="*/ 109 w 187"/>
                <a:gd name="T81" fmla="*/ 54 h 115"/>
                <a:gd name="T82" fmla="*/ 111 w 187"/>
                <a:gd name="T83" fmla="*/ 53 h 115"/>
                <a:gd name="T84" fmla="*/ 117 w 187"/>
                <a:gd name="T85" fmla="*/ 51 h 115"/>
                <a:gd name="T86" fmla="*/ 125 w 187"/>
                <a:gd name="T87" fmla="*/ 47 h 115"/>
                <a:gd name="T88" fmla="*/ 137 w 187"/>
                <a:gd name="T89" fmla="*/ 41 h 115"/>
                <a:gd name="T90" fmla="*/ 149 w 187"/>
                <a:gd name="T91" fmla="*/ 33 h 115"/>
                <a:gd name="T92" fmla="*/ 162 w 187"/>
                <a:gd name="T93" fmla="*/ 24 h 115"/>
                <a:gd name="T94" fmla="*/ 175 w 187"/>
                <a:gd name="T95" fmla="*/ 13 h 115"/>
                <a:gd name="T96" fmla="*/ 187 w 187"/>
                <a:gd name="T97" fmla="*/ 0 h 1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7"/>
                <a:gd name="T148" fmla="*/ 0 h 115"/>
                <a:gd name="T149" fmla="*/ 187 w 187"/>
                <a:gd name="T150" fmla="*/ 115 h 1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7" h="115">
                  <a:moveTo>
                    <a:pt x="187" y="0"/>
                  </a:moveTo>
                  <a:lnTo>
                    <a:pt x="185" y="2"/>
                  </a:lnTo>
                  <a:lnTo>
                    <a:pt x="180" y="9"/>
                  </a:lnTo>
                  <a:lnTo>
                    <a:pt x="172" y="18"/>
                  </a:lnTo>
                  <a:lnTo>
                    <a:pt x="162" y="29"/>
                  </a:lnTo>
                  <a:lnTo>
                    <a:pt x="150" y="41"/>
                  </a:lnTo>
                  <a:lnTo>
                    <a:pt x="138" y="53"/>
                  </a:lnTo>
                  <a:lnTo>
                    <a:pt x="124" y="63"/>
                  </a:lnTo>
                  <a:lnTo>
                    <a:pt x="111" y="71"/>
                  </a:lnTo>
                  <a:lnTo>
                    <a:pt x="99" y="78"/>
                  </a:lnTo>
                  <a:lnTo>
                    <a:pt x="89" y="84"/>
                  </a:lnTo>
                  <a:lnTo>
                    <a:pt x="81" y="90"/>
                  </a:lnTo>
                  <a:lnTo>
                    <a:pt x="74" y="94"/>
                  </a:lnTo>
                  <a:lnTo>
                    <a:pt x="70" y="99"/>
                  </a:lnTo>
                  <a:lnTo>
                    <a:pt x="68" y="102"/>
                  </a:lnTo>
                  <a:lnTo>
                    <a:pt x="65" y="104"/>
                  </a:lnTo>
                  <a:lnTo>
                    <a:pt x="65" y="105"/>
                  </a:lnTo>
                  <a:lnTo>
                    <a:pt x="62" y="104"/>
                  </a:lnTo>
                  <a:lnTo>
                    <a:pt x="54" y="101"/>
                  </a:lnTo>
                  <a:lnTo>
                    <a:pt x="42" y="99"/>
                  </a:lnTo>
                  <a:lnTo>
                    <a:pt x="30" y="98"/>
                  </a:lnTo>
                  <a:lnTo>
                    <a:pt x="19" y="98"/>
                  </a:lnTo>
                  <a:lnTo>
                    <a:pt x="12" y="100"/>
                  </a:lnTo>
                  <a:lnTo>
                    <a:pt x="11" y="106"/>
                  </a:lnTo>
                  <a:lnTo>
                    <a:pt x="18" y="115"/>
                  </a:lnTo>
                  <a:lnTo>
                    <a:pt x="16" y="113"/>
                  </a:lnTo>
                  <a:lnTo>
                    <a:pt x="10" y="108"/>
                  </a:lnTo>
                  <a:lnTo>
                    <a:pt x="4" y="101"/>
                  </a:lnTo>
                  <a:lnTo>
                    <a:pt x="0" y="94"/>
                  </a:lnTo>
                  <a:lnTo>
                    <a:pt x="0" y="89"/>
                  </a:lnTo>
                  <a:lnTo>
                    <a:pt x="6" y="84"/>
                  </a:lnTo>
                  <a:lnTo>
                    <a:pt x="23" y="82"/>
                  </a:lnTo>
                  <a:lnTo>
                    <a:pt x="50" y="85"/>
                  </a:lnTo>
                  <a:lnTo>
                    <a:pt x="51" y="85"/>
                  </a:lnTo>
                  <a:lnTo>
                    <a:pt x="55" y="85"/>
                  </a:lnTo>
                  <a:lnTo>
                    <a:pt x="61" y="84"/>
                  </a:lnTo>
                  <a:lnTo>
                    <a:pt x="69" y="82"/>
                  </a:lnTo>
                  <a:lnTo>
                    <a:pt x="77" y="78"/>
                  </a:lnTo>
                  <a:lnTo>
                    <a:pt x="87" y="73"/>
                  </a:lnTo>
                  <a:lnTo>
                    <a:pt x="97" y="64"/>
                  </a:lnTo>
                  <a:lnTo>
                    <a:pt x="109" y="54"/>
                  </a:lnTo>
                  <a:lnTo>
                    <a:pt x="111" y="53"/>
                  </a:lnTo>
                  <a:lnTo>
                    <a:pt x="117" y="51"/>
                  </a:lnTo>
                  <a:lnTo>
                    <a:pt x="125" y="47"/>
                  </a:lnTo>
                  <a:lnTo>
                    <a:pt x="137" y="41"/>
                  </a:lnTo>
                  <a:lnTo>
                    <a:pt x="149" y="33"/>
                  </a:lnTo>
                  <a:lnTo>
                    <a:pt x="162" y="24"/>
                  </a:lnTo>
                  <a:lnTo>
                    <a:pt x="175" y="13"/>
                  </a:lnTo>
                  <a:lnTo>
                    <a:pt x="187" y="0"/>
                  </a:lnTo>
                  <a:close/>
                </a:path>
              </a:pathLst>
            </a:custGeom>
            <a:solidFill>
              <a:srgbClr val="000000"/>
            </a:solidFill>
            <a:ln w="9525">
              <a:noFill/>
              <a:round/>
              <a:headEnd/>
              <a:tailEnd/>
            </a:ln>
          </p:spPr>
          <p:txBody>
            <a:bodyPr/>
            <a:lstStyle/>
            <a:p>
              <a:endParaRPr lang="en-US"/>
            </a:p>
          </p:txBody>
        </p:sp>
        <p:sp>
          <p:nvSpPr>
            <p:cNvPr id="36" name="Freeform 76"/>
            <p:cNvSpPr>
              <a:spLocks/>
            </p:cNvSpPr>
            <p:nvPr/>
          </p:nvSpPr>
          <p:spPr bwMode="auto">
            <a:xfrm>
              <a:off x="3843" y="2703"/>
              <a:ext cx="11" cy="99"/>
            </a:xfrm>
            <a:custGeom>
              <a:avLst/>
              <a:gdLst>
                <a:gd name="T0" fmla="*/ 22 w 22"/>
                <a:gd name="T1" fmla="*/ 0 h 197"/>
                <a:gd name="T2" fmla="*/ 19 w 22"/>
                <a:gd name="T3" fmla="*/ 7 h 197"/>
                <a:gd name="T4" fmla="*/ 15 w 22"/>
                <a:gd name="T5" fmla="*/ 25 h 197"/>
                <a:gd name="T6" fmla="*/ 9 w 22"/>
                <a:gd name="T7" fmla="*/ 50 h 197"/>
                <a:gd name="T8" fmla="*/ 3 w 22"/>
                <a:gd name="T9" fmla="*/ 81 h 197"/>
                <a:gd name="T10" fmla="*/ 0 w 22"/>
                <a:gd name="T11" fmla="*/ 114 h 197"/>
                <a:gd name="T12" fmla="*/ 0 w 22"/>
                <a:gd name="T13" fmla="*/ 147 h 197"/>
                <a:gd name="T14" fmla="*/ 7 w 22"/>
                <a:gd name="T15" fmla="*/ 175 h 197"/>
                <a:gd name="T16" fmla="*/ 20 w 22"/>
                <a:gd name="T17" fmla="*/ 197 h 197"/>
                <a:gd name="T18" fmla="*/ 18 w 22"/>
                <a:gd name="T19" fmla="*/ 172 h 197"/>
                <a:gd name="T20" fmla="*/ 15 w 22"/>
                <a:gd name="T21" fmla="*/ 113 h 197"/>
                <a:gd name="T22" fmla="*/ 15 w 22"/>
                <a:gd name="T23" fmla="*/ 48 h 197"/>
                <a:gd name="T24" fmla="*/ 22 w 22"/>
                <a:gd name="T25" fmla="*/ 0 h 1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97"/>
                <a:gd name="T41" fmla="*/ 22 w 22"/>
                <a:gd name="T42" fmla="*/ 197 h 1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97">
                  <a:moveTo>
                    <a:pt x="22" y="0"/>
                  </a:moveTo>
                  <a:lnTo>
                    <a:pt x="19" y="7"/>
                  </a:lnTo>
                  <a:lnTo>
                    <a:pt x="15" y="25"/>
                  </a:lnTo>
                  <a:lnTo>
                    <a:pt x="9" y="50"/>
                  </a:lnTo>
                  <a:lnTo>
                    <a:pt x="3" y="81"/>
                  </a:lnTo>
                  <a:lnTo>
                    <a:pt x="0" y="114"/>
                  </a:lnTo>
                  <a:lnTo>
                    <a:pt x="0" y="147"/>
                  </a:lnTo>
                  <a:lnTo>
                    <a:pt x="7" y="175"/>
                  </a:lnTo>
                  <a:lnTo>
                    <a:pt x="20" y="197"/>
                  </a:lnTo>
                  <a:lnTo>
                    <a:pt x="18" y="172"/>
                  </a:lnTo>
                  <a:lnTo>
                    <a:pt x="15" y="113"/>
                  </a:lnTo>
                  <a:lnTo>
                    <a:pt x="15" y="48"/>
                  </a:lnTo>
                  <a:lnTo>
                    <a:pt x="22" y="0"/>
                  </a:lnTo>
                  <a:close/>
                </a:path>
              </a:pathLst>
            </a:custGeom>
            <a:solidFill>
              <a:srgbClr val="000000"/>
            </a:solidFill>
            <a:ln w="9525">
              <a:noFill/>
              <a:round/>
              <a:headEnd/>
              <a:tailEnd/>
            </a:ln>
          </p:spPr>
          <p:txBody>
            <a:bodyPr/>
            <a:lstStyle/>
            <a:p>
              <a:endParaRPr lang="en-US"/>
            </a:p>
          </p:txBody>
        </p:sp>
        <p:sp>
          <p:nvSpPr>
            <p:cNvPr id="37" name="Freeform 77"/>
            <p:cNvSpPr>
              <a:spLocks/>
            </p:cNvSpPr>
            <p:nvPr/>
          </p:nvSpPr>
          <p:spPr bwMode="auto">
            <a:xfrm>
              <a:off x="3811" y="2788"/>
              <a:ext cx="40" cy="19"/>
            </a:xfrm>
            <a:custGeom>
              <a:avLst/>
              <a:gdLst>
                <a:gd name="T0" fmla="*/ 81 w 81"/>
                <a:gd name="T1" fmla="*/ 8 h 37"/>
                <a:gd name="T2" fmla="*/ 80 w 81"/>
                <a:gd name="T3" fmla="*/ 9 h 37"/>
                <a:gd name="T4" fmla="*/ 77 w 81"/>
                <a:gd name="T5" fmla="*/ 11 h 37"/>
                <a:gd name="T6" fmla="*/ 73 w 81"/>
                <a:gd name="T7" fmla="*/ 15 h 37"/>
                <a:gd name="T8" fmla="*/ 65 w 81"/>
                <a:gd name="T9" fmla="*/ 17 h 37"/>
                <a:gd name="T10" fmla="*/ 54 w 81"/>
                <a:gd name="T11" fmla="*/ 18 h 37"/>
                <a:gd name="T12" fmla="*/ 40 w 81"/>
                <a:gd name="T13" fmla="*/ 17 h 37"/>
                <a:gd name="T14" fmla="*/ 22 w 81"/>
                <a:gd name="T15" fmla="*/ 10 h 37"/>
                <a:gd name="T16" fmla="*/ 0 w 81"/>
                <a:gd name="T17" fmla="*/ 0 h 37"/>
                <a:gd name="T18" fmla="*/ 1 w 81"/>
                <a:gd name="T19" fmla="*/ 3 h 37"/>
                <a:gd name="T20" fmla="*/ 7 w 81"/>
                <a:gd name="T21" fmla="*/ 11 h 37"/>
                <a:gd name="T22" fmla="*/ 14 w 81"/>
                <a:gd name="T23" fmla="*/ 21 h 37"/>
                <a:gd name="T24" fmla="*/ 24 w 81"/>
                <a:gd name="T25" fmla="*/ 30 h 37"/>
                <a:gd name="T26" fmla="*/ 36 w 81"/>
                <a:gd name="T27" fmla="*/ 37 h 37"/>
                <a:gd name="T28" fmla="*/ 50 w 81"/>
                <a:gd name="T29" fmla="*/ 37 h 37"/>
                <a:gd name="T30" fmla="*/ 65 w 81"/>
                <a:gd name="T31" fmla="*/ 28 h 37"/>
                <a:gd name="T32" fmla="*/ 81 w 81"/>
                <a:gd name="T33" fmla="*/ 8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37"/>
                <a:gd name="T53" fmla="*/ 81 w 81"/>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37">
                  <a:moveTo>
                    <a:pt x="81" y="8"/>
                  </a:moveTo>
                  <a:lnTo>
                    <a:pt x="80" y="9"/>
                  </a:lnTo>
                  <a:lnTo>
                    <a:pt x="77" y="11"/>
                  </a:lnTo>
                  <a:lnTo>
                    <a:pt x="73" y="15"/>
                  </a:lnTo>
                  <a:lnTo>
                    <a:pt x="65" y="17"/>
                  </a:lnTo>
                  <a:lnTo>
                    <a:pt x="54" y="18"/>
                  </a:lnTo>
                  <a:lnTo>
                    <a:pt x="40" y="17"/>
                  </a:lnTo>
                  <a:lnTo>
                    <a:pt x="22" y="10"/>
                  </a:lnTo>
                  <a:lnTo>
                    <a:pt x="0" y="0"/>
                  </a:lnTo>
                  <a:lnTo>
                    <a:pt x="1" y="3"/>
                  </a:lnTo>
                  <a:lnTo>
                    <a:pt x="7" y="11"/>
                  </a:lnTo>
                  <a:lnTo>
                    <a:pt x="14" y="21"/>
                  </a:lnTo>
                  <a:lnTo>
                    <a:pt x="24" y="30"/>
                  </a:lnTo>
                  <a:lnTo>
                    <a:pt x="36" y="37"/>
                  </a:lnTo>
                  <a:lnTo>
                    <a:pt x="50" y="37"/>
                  </a:lnTo>
                  <a:lnTo>
                    <a:pt x="65" y="28"/>
                  </a:lnTo>
                  <a:lnTo>
                    <a:pt x="81" y="8"/>
                  </a:lnTo>
                  <a:close/>
                </a:path>
              </a:pathLst>
            </a:custGeom>
            <a:solidFill>
              <a:srgbClr val="000000"/>
            </a:solidFill>
            <a:ln w="9525">
              <a:noFill/>
              <a:round/>
              <a:headEnd/>
              <a:tailEnd/>
            </a:ln>
          </p:spPr>
          <p:txBody>
            <a:bodyPr/>
            <a:lstStyle/>
            <a:p>
              <a:endParaRPr lang="en-US"/>
            </a:p>
          </p:txBody>
        </p:sp>
        <p:sp>
          <p:nvSpPr>
            <p:cNvPr id="38" name="Freeform 78"/>
            <p:cNvSpPr>
              <a:spLocks/>
            </p:cNvSpPr>
            <p:nvPr/>
          </p:nvSpPr>
          <p:spPr bwMode="auto">
            <a:xfrm>
              <a:off x="3743" y="2825"/>
              <a:ext cx="31" cy="10"/>
            </a:xfrm>
            <a:custGeom>
              <a:avLst/>
              <a:gdLst>
                <a:gd name="T0" fmla="*/ 61 w 61"/>
                <a:gd name="T1" fmla="*/ 18 h 18"/>
                <a:gd name="T2" fmla="*/ 0 w 61"/>
                <a:gd name="T3" fmla="*/ 4 h 18"/>
                <a:gd name="T4" fmla="*/ 3 w 61"/>
                <a:gd name="T5" fmla="*/ 3 h 18"/>
                <a:gd name="T6" fmla="*/ 10 w 61"/>
                <a:gd name="T7" fmla="*/ 2 h 18"/>
                <a:gd name="T8" fmla="*/ 19 w 61"/>
                <a:gd name="T9" fmla="*/ 1 h 18"/>
                <a:gd name="T10" fmla="*/ 29 w 61"/>
                <a:gd name="T11" fmla="*/ 0 h 18"/>
                <a:gd name="T12" fmla="*/ 41 w 61"/>
                <a:gd name="T13" fmla="*/ 1 h 18"/>
                <a:gd name="T14" fmla="*/ 50 w 61"/>
                <a:gd name="T15" fmla="*/ 3 h 18"/>
                <a:gd name="T16" fmla="*/ 58 w 61"/>
                <a:gd name="T17" fmla="*/ 9 h 18"/>
                <a:gd name="T18" fmla="*/ 61 w 61"/>
                <a:gd name="T19" fmla="*/ 18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18"/>
                <a:gd name="T32" fmla="*/ 61 w 61"/>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18">
                  <a:moveTo>
                    <a:pt x="61" y="18"/>
                  </a:moveTo>
                  <a:lnTo>
                    <a:pt x="0" y="4"/>
                  </a:lnTo>
                  <a:lnTo>
                    <a:pt x="3" y="3"/>
                  </a:lnTo>
                  <a:lnTo>
                    <a:pt x="10" y="2"/>
                  </a:lnTo>
                  <a:lnTo>
                    <a:pt x="19" y="1"/>
                  </a:lnTo>
                  <a:lnTo>
                    <a:pt x="29" y="0"/>
                  </a:lnTo>
                  <a:lnTo>
                    <a:pt x="41" y="1"/>
                  </a:lnTo>
                  <a:lnTo>
                    <a:pt x="50" y="3"/>
                  </a:lnTo>
                  <a:lnTo>
                    <a:pt x="58" y="9"/>
                  </a:lnTo>
                  <a:lnTo>
                    <a:pt x="61" y="18"/>
                  </a:lnTo>
                  <a:close/>
                </a:path>
              </a:pathLst>
            </a:custGeom>
            <a:solidFill>
              <a:srgbClr val="000000"/>
            </a:solidFill>
            <a:ln w="9525">
              <a:noFill/>
              <a:round/>
              <a:headEnd/>
              <a:tailEnd/>
            </a:ln>
          </p:spPr>
          <p:txBody>
            <a:bodyPr/>
            <a:lstStyle/>
            <a:p>
              <a:endParaRPr lang="en-US"/>
            </a:p>
          </p:txBody>
        </p:sp>
        <p:sp>
          <p:nvSpPr>
            <p:cNvPr id="39" name="Freeform 79"/>
            <p:cNvSpPr>
              <a:spLocks/>
            </p:cNvSpPr>
            <p:nvPr/>
          </p:nvSpPr>
          <p:spPr bwMode="auto">
            <a:xfrm>
              <a:off x="3786" y="2517"/>
              <a:ext cx="26" cy="17"/>
            </a:xfrm>
            <a:custGeom>
              <a:avLst/>
              <a:gdLst>
                <a:gd name="T0" fmla="*/ 0 w 51"/>
                <a:gd name="T1" fmla="*/ 0 h 36"/>
                <a:gd name="T2" fmla="*/ 0 w 51"/>
                <a:gd name="T3" fmla="*/ 3 h 36"/>
                <a:gd name="T4" fmla="*/ 1 w 51"/>
                <a:gd name="T5" fmla="*/ 9 h 36"/>
                <a:gd name="T6" fmla="*/ 2 w 51"/>
                <a:gd name="T7" fmla="*/ 19 h 36"/>
                <a:gd name="T8" fmla="*/ 5 w 51"/>
                <a:gd name="T9" fmla="*/ 27 h 36"/>
                <a:gd name="T10" fmla="*/ 12 w 51"/>
                <a:gd name="T11" fmla="*/ 34 h 36"/>
                <a:gd name="T12" fmla="*/ 21 w 51"/>
                <a:gd name="T13" fmla="*/ 36 h 36"/>
                <a:gd name="T14" fmla="*/ 34 w 51"/>
                <a:gd name="T15" fmla="*/ 33 h 36"/>
                <a:gd name="T16" fmla="*/ 51 w 51"/>
                <a:gd name="T17" fmla="*/ 20 h 36"/>
                <a:gd name="T18" fmla="*/ 49 w 51"/>
                <a:gd name="T19" fmla="*/ 20 h 36"/>
                <a:gd name="T20" fmla="*/ 42 w 51"/>
                <a:gd name="T21" fmla="*/ 22 h 36"/>
                <a:gd name="T22" fmla="*/ 33 w 51"/>
                <a:gd name="T23" fmla="*/ 23 h 36"/>
                <a:gd name="T24" fmla="*/ 24 w 51"/>
                <a:gd name="T25" fmla="*/ 23 h 36"/>
                <a:gd name="T26" fmla="*/ 13 w 51"/>
                <a:gd name="T27" fmla="*/ 22 h 36"/>
                <a:gd name="T28" fmla="*/ 5 w 51"/>
                <a:gd name="T29" fmla="*/ 18 h 36"/>
                <a:gd name="T30" fmla="*/ 0 w 51"/>
                <a:gd name="T31" fmla="*/ 11 h 36"/>
                <a:gd name="T32" fmla="*/ 0 w 51"/>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36"/>
                <a:gd name="T53" fmla="*/ 51 w 51"/>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36">
                  <a:moveTo>
                    <a:pt x="0" y="0"/>
                  </a:moveTo>
                  <a:lnTo>
                    <a:pt x="0" y="3"/>
                  </a:lnTo>
                  <a:lnTo>
                    <a:pt x="1" y="9"/>
                  </a:lnTo>
                  <a:lnTo>
                    <a:pt x="2" y="19"/>
                  </a:lnTo>
                  <a:lnTo>
                    <a:pt x="5" y="27"/>
                  </a:lnTo>
                  <a:lnTo>
                    <a:pt x="12" y="34"/>
                  </a:lnTo>
                  <a:lnTo>
                    <a:pt x="21" y="36"/>
                  </a:lnTo>
                  <a:lnTo>
                    <a:pt x="34" y="33"/>
                  </a:lnTo>
                  <a:lnTo>
                    <a:pt x="51" y="20"/>
                  </a:lnTo>
                  <a:lnTo>
                    <a:pt x="49" y="20"/>
                  </a:lnTo>
                  <a:lnTo>
                    <a:pt x="42" y="22"/>
                  </a:lnTo>
                  <a:lnTo>
                    <a:pt x="33" y="23"/>
                  </a:lnTo>
                  <a:lnTo>
                    <a:pt x="24" y="23"/>
                  </a:lnTo>
                  <a:lnTo>
                    <a:pt x="13" y="22"/>
                  </a:lnTo>
                  <a:lnTo>
                    <a:pt x="5" y="18"/>
                  </a:lnTo>
                  <a:lnTo>
                    <a:pt x="0" y="11"/>
                  </a:lnTo>
                  <a:lnTo>
                    <a:pt x="0" y="0"/>
                  </a:lnTo>
                  <a:close/>
                </a:path>
              </a:pathLst>
            </a:custGeom>
            <a:solidFill>
              <a:srgbClr val="000000"/>
            </a:solidFill>
            <a:ln w="9525">
              <a:noFill/>
              <a:round/>
              <a:headEnd/>
              <a:tailEnd/>
            </a:ln>
          </p:spPr>
          <p:txBody>
            <a:bodyPr/>
            <a:lstStyle/>
            <a:p>
              <a:endParaRPr lang="en-US"/>
            </a:p>
          </p:txBody>
        </p:sp>
        <p:sp>
          <p:nvSpPr>
            <p:cNvPr id="40" name="Freeform 80"/>
            <p:cNvSpPr>
              <a:spLocks/>
            </p:cNvSpPr>
            <p:nvPr/>
          </p:nvSpPr>
          <p:spPr bwMode="auto">
            <a:xfrm>
              <a:off x="3783" y="2534"/>
              <a:ext cx="33" cy="249"/>
            </a:xfrm>
            <a:custGeom>
              <a:avLst/>
              <a:gdLst>
                <a:gd name="T0" fmla="*/ 0 w 67"/>
                <a:gd name="T1" fmla="*/ 0 h 497"/>
                <a:gd name="T2" fmla="*/ 4 w 67"/>
                <a:gd name="T3" fmla="*/ 17 h 497"/>
                <a:gd name="T4" fmla="*/ 17 w 67"/>
                <a:gd name="T5" fmla="*/ 63 h 497"/>
                <a:gd name="T6" fmla="*/ 33 w 67"/>
                <a:gd name="T7" fmla="*/ 131 h 497"/>
                <a:gd name="T8" fmla="*/ 51 w 67"/>
                <a:gd name="T9" fmla="*/ 212 h 497"/>
                <a:gd name="T10" fmla="*/ 62 w 67"/>
                <a:gd name="T11" fmla="*/ 297 h 497"/>
                <a:gd name="T12" fmla="*/ 67 w 67"/>
                <a:gd name="T13" fmla="*/ 378 h 497"/>
                <a:gd name="T14" fmla="*/ 60 w 67"/>
                <a:gd name="T15" fmla="*/ 448 h 497"/>
                <a:gd name="T16" fmla="*/ 38 w 67"/>
                <a:gd name="T17" fmla="*/ 497 h 497"/>
                <a:gd name="T18" fmla="*/ 39 w 67"/>
                <a:gd name="T19" fmla="*/ 492 h 497"/>
                <a:gd name="T20" fmla="*/ 44 w 67"/>
                <a:gd name="T21" fmla="*/ 473 h 497"/>
                <a:gd name="T22" fmla="*/ 47 w 67"/>
                <a:gd name="T23" fmla="*/ 441 h 497"/>
                <a:gd name="T24" fmla="*/ 48 w 67"/>
                <a:gd name="T25" fmla="*/ 391 h 497"/>
                <a:gd name="T26" fmla="*/ 47 w 67"/>
                <a:gd name="T27" fmla="*/ 325 h 497"/>
                <a:gd name="T28" fmla="*/ 39 w 67"/>
                <a:gd name="T29" fmla="*/ 238 h 497"/>
                <a:gd name="T30" fmla="*/ 24 w 67"/>
                <a:gd name="T31" fmla="*/ 131 h 497"/>
                <a:gd name="T32" fmla="*/ 0 w 67"/>
                <a:gd name="T33" fmla="*/ 0 h 4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497"/>
                <a:gd name="T53" fmla="*/ 67 w 67"/>
                <a:gd name="T54" fmla="*/ 497 h 4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497">
                  <a:moveTo>
                    <a:pt x="0" y="0"/>
                  </a:moveTo>
                  <a:lnTo>
                    <a:pt x="4" y="17"/>
                  </a:lnTo>
                  <a:lnTo>
                    <a:pt x="17" y="63"/>
                  </a:lnTo>
                  <a:lnTo>
                    <a:pt x="33" y="131"/>
                  </a:lnTo>
                  <a:lnTo>
                    <a:pt x="51" y="212"/>
                  </a:lnTo>
                  <a:lnTo>
                    <a:pt x="62" y="297"/>
                  </a:lnTo>
                  <a:lnTo>
                    <a:pt x="67" y="378"/>
                  </a:lnTo>
                  <a:lnTo>
                    <a:pt x="60" y="448"/>
                  </a:lnTo>
                  <a:lnTo>
                    <a:pt x="38" y="497"/>
                  </a:lnTo>
                  <a:lnTo>
                    <a:pt x="39" y="492"/>
                  </a:lnTo>
                  <a:lnTo>
                    <a:pt x="44" y="473"/>
                  </a:lnTo>
                  <a:lnTo>
                    <a:pt x="47" y="441"/>
                  </a:lnTo>
                  <a:lnTo>
                    <a:pt x="48" y="391"/>
                  </a:lnTo>
                  <a:lnTo>
                    <a:pt x="47" y="325"/>
                  </a:lnTo>
                  <a:lnTo>
                    <a:pt x="39" y="238"/>
                  </a:lnTo>
                  <a:lnTo>
                    <a:pt x="24" y="131"/>
                  </a:lnTo>
                  <a:lnTo>
                    <a:pt x="0" y="0"/>
                  </a:lnTo>
                  <a:close/>
                </a:path>
              </a:pathLst>
            </a:custGeom>
            <a:solidFill>
              <a:srgbClr val="000000"/>
            </a:solidFill>
            <a:ln w="9525">
              <a:noFill/>
              <a:round/>
              <a:headEnd/>
              <a:tailEnd/>
            </a:ln>
          </p:spPr>
          <p:txBody>
            <a:bodyPr/>
            <a:lstStyle/>
            <a:p>
              <a:endParaRPr lang="en-US"/>
            </a:p>
          </p:txBody>
        </p:sp>
        <p:sp>
          <p:nvSpPr>
            <p:cNvPr id="41" name="Freeform 81"/>
            <p:cNvSpPr>
              <a:spLocks/>
            </p:cNvSpPr>
            <p:nvPr/>
          </p:nvSpPr>
          <p:spPr bwMode="auto">
            <a:xfrm>
              <a:off x="3862" y="2777"/>
              <a:ext cx="119" cy="86"/>
            </a:xfrm>
            <a:custGeom>
              <a:avLst/>
              <a:gdLst>
                <a:gd name="T0" fmla="*/ 209 w 238"/>
                <a:gd name="T1" fmla="*/ 13 h 171"/>
                <a:gd name="T2" fmla="*/ 211 w 238"/>
                <a:gd name="T3" fmla="*/ 16 h 171"/>
                <a:gd name="T4" fmla="*/ 218 w 238"/>
                <a:gd name="T5" fmla="*/ 23 h 171"/>
                <a:gd name="T6" fmla="*/ 226 w 238"/>
                <a:gd name="T7" fmla="*/ 36 h 171"/>
                <a:gd name="T8" fmla="*/ 233 w 238"/>
                <a:gd name="T9" fmla="*/ 49 h 171"/>
                <a:gd name="T10" fmla="*/ 238 w 238"/>
                <a:gd name="T11" fmla="*/ 65 h 171"/>
                <a:gd name="T12" fmla="*/ 236 w 238"/>
                <a:gd name="T13" fmla="*/ 82 h 171"/>
                <a:gd name="T14" fmla="*/ 225 w 238"/>
                <a:gd name="T15" fmla="*/ 97 h 171"/>
                <a:gd name="T16" fmla="*/ 205 w 238"/>
                <a:gd name="T17" fmla="*/ 109 h 171"/>
                <a:gd name="T18" fmla="*/ 202 w 238"/>
                <a:gd name="T19" fmla="*/ 109 h 171"/>
                <a:gd name="T20" fmla="*/ 194 w 238"/>
                <a:gd name="T21" fmla="*/ 108 h 171"/>
                <a:gd name="T22" fmla="*/ 183 w 238"/>
                <a:gd name="T23" fmla="*/ 108 h 171"/>
                <a:gd name="T24" fmla="*/ 169 w 238"/>
                <a:gd name="T25" fmla="*/ 109 h 171"/>
                <a:gd name="T26" fmla="*/ 154 w 238"/>
                <a:gd name="T27" fmla="*/ 112 h 171"/>
                <a:gd name="T28" fmla="*/ 139 w 238"/>
                <a:gd name="T29" fmla="*/ 118 h 171"/>
                <a:gd name="T30" fmla="*/ 126 w 238"/>
                <a:gd name="T31" fmla="*/ 129 h 171"/>
                <a:gd name="T32" fmla="*/ 115 w 238"/>
                <a:gd name="T33" fmla="*/ 144 h 171"/>
                <a:gd name="T34" fmla="*/ 112 w 238"/>
                <a:gd name="T35" fmla="*/ 146 h 171"/>
                <a:gd name="T36" fmla="*/ 104 w 238"/>
                <a:gd name="T37" fmla="*/ 152 h 171"/>
                <a:gd name="T38" fmla="*/ 93 w 238"/>
                <a:gd name="T39" fmla="*/ 159 h 171"/>
                <a:gd name="T40" fmla="*/ 78 w 238"/>
                <a:gd name="T41" fmla="*/ 166 h 171"/>
                <a:gd name="T42" fmla="*/ 61 w 238"/>
                <a:gd name="T43" fmla="*/ 171 h 171"/>
                <a:gd name="T44" fmla="*/ 41 w 238"/>
                <a:gd name="T45" fmla="*/ 171 h 171"/>
                <a:gd name="T46" fmla="*/ 20 w 238"/>
                <a:gd name="T47" fmla="*/ 167 h 171"/>
                <a:gd name="T48" fmla="*/ 0 w 238"/>
                <a:gd name="T49" fmla="*/ 154 h 171"/>
                <a:gd name="T50" fmla="*/ 41 w 238"/>
                <a:gd name="T51" fmla="*/ 133 h 171"/>
                <a:gd name="T52" fmla="*/ 126 w 238"/>
                <a:gd name="T53" fmla="*/ 0 h 171"/>
                <a:gd name="T54" fmla="*/ 125 w 238"/>
                <a:gd name="T55" fmla="*/ 2 h 171"/>
                <a:gd name="T56" fmla="*/ 124 w 238"/>
                <a:gd name="T57" fmla="*/ 9 h 171"/>
                <a:gd name="T58" fmla="*/ 124 w 238"/>
                <a:gd name="T59" fmla="*/ 17 h 171"/>
                <a:gd name="T60" fmla="*/ 126 w 238"/>
                <a:gd name="T61" fmla="*/ 24 h 171"/>
                <a:gd name="T62" fmla="*/ 134 w 238"/>
                <a:gd name="T63" fmla="*/ 30 h 171"/>
                <a:gd name="T64" fmla="*/ 150 w 238"/>
                <a:gd name="T65" fmla="*/ 31 h 171"/>
                <a:gd name="T66" fmla="*/ 175 w 238"/>
                <a:gd name="T67" fmla="*/ 26 h 171"/>
                <a:gd name="T68" fmla="*/ 209 w 238"/>
                <a:gd name="T69" fmla="*/ 13 h 17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8"/>
                <a:gd name="T106" fmla="*/ 0 h 171"/>
                <a:gd name="T107" fmla="*/ 238 w 238"/>
                <a:gd name="T108" fmla="*/ 171 h 17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8" h="171">
                  <a:moveTo>
                    <a:pt x="209" y="13"/>
                  </a:moveTo>
                  <a:lnTo>
                    <a:pt x="211" y="16"/>
                  </a:lnTo>
                  <a:lnTo>
                    <a:pt x="218" y="23"/>
                  </a:lnTo>
                  <a:lnTo>
                    <a:pt x="226" y="36"/>
                  </a:lnTo>
                  <a:lnTo>
                    <a:pt x="233" y="49"/>
                  </a:lnTo>
                  <a:lnTo>
                    <a:pt x="238" y="65"/>
                  </a:lnTo>
                  <a:lnTo>
                    <a:pt x="236" y="82"/>
                  </a:lnTo>
                  <a:lnTo>
                    <a:pt x="225" y="97"/>
                  </a:lnTo>
                  <a:lnTo>
                    <a:pt x="205" y="109"/>
                  </a:lnTo>
                  <a:lnTo>
                    <a:pt x="202" y="109"/>
                  </a:lnTo>
                  <a:lnTo>
                    <a:pt x="194" y="108"/>
                  </a:lnTo>
                  <a:lnTo>
                    <a:pt x="183" y="108"/>
                  </a:lnTo>
                  <a:lnTo>
                    <a:pt x="169" y="109"/>
                  </a:lnTo>
                  <a:lnTo>
                    <a:pt x="154" y="112"/>
                  </a:lnTo>
                  <a:lnTo>
                    <a:pt x="139" y="118"/>
                  </a:lnTo>
                  <a:lnTo>
                    <a:pt x="126" y="129"/>
                  </a:lnTo>
                  <a:lnTo>
                    <a:pt x="115" y="144"/>
                  </a:lnTo>
                  <a:lnTo>
                    <a:pt x="112" y="146"/>
                  </a:lnTo>
                  <a:lnTo>
                    <a:pt x="104" y="152"/>
                  </a:lnTo>
                  <a:lnTo>
                    <a:pt x="93" y="159"/>
                  </a:lnTo>
                  <a:lnTo>
                    <a:pt x="78" y="166"/>
                  </a:lnTo>
                  <a:lnTo>
                    <a:pt x="61" y="171"/>
                  </a:lnTo>
                  <a:lnTo>
                    <a:pt x="41" y="171"/>
                  </a:lnTo>
                  <a:lnTo>
                    <a:pt x="20" y="167"/>
                  </a:lnTo>
                  <a:lnTo>
                    <a:pt x="0" y="154"/>
                  </a:lnTo>
                  <a:lnTo>
                    <a:pt x="41" y="133"/>
                  </a:lnTo>
                  <a:lnTo>
                    <a:pt x="126" y="0"/>
                  </a:lnTo>
                  <a:lnTo>
                    <a:pt x="125" y="2"/>
                  </a:lnTo>
                  <a:lnTo>
                    <a:pt x="124" y="9"/>
                  </a:lnTo>
                  <a:lnTo>
                    <a:pt x="124" y="17"/>
                  </a:lnTo>
                  <a:lnTo>
                    <a:pt x="126" y="24"/>
                  </a:lnTo>
                  <a:lnTo>
                    <a:pt x="134" y="30"/>
                  </a:lnTo>
                  <a:lnTo>
                    <a:pt x="150" y="31"/>
                  </a:lnTo>
                  <a:lnTo>
                    <a:pt x="175" y="26"/>
                  </a:lnTo>
                  <a:lnTo>
                    <a:pt x="209" y="13"/>
                  </a:lnTo>
                  <a:close/>
                </a:path>
              </a:pathLst>
            </a:custGeom>
            <a:solidFill>
              <a:srgbClr val="000000"/>
            </a:solidFill>
            <a:ln w="9525">
              <a:noFill/>
              <a:round/>
              <a:headEnd/>
              <a:tailEnd/>
            </a:ln>
          </p:spPr>
          <p:txBody>
            <a:bodyPr/>
            <a:lstStyle/>
            <a:p>
              <a:endParaRPr lang="en-US"/>
            </a:p>
          </p:txBody>
        </p:sp>
        <p:sp>
          <p:nvSpPr>
            <p:cNvPr id="42" name="Freeform 82"/>
            <p:cNvSpPr>
              <a:spLocks/>
            </p:cNvSpPr>
            <p:nvPr/>
          </p:nvSpPr>
          <p:spPr bwMode="auto">
            <a:xfrm>
              <a:off x="3894" y="2807"/>
              <a:ext cx="88" cy="55"/>
            </a:xfrm>
            <a:custGeom>
              <a:avLst/>
              <a:gdLst>
                <a:gd name="T0" fmla="*/ 165 w 175"/>
                <a:gd name="T1" fmla="*/ 0 h 108"/>
                <a:gd name="T2" fmla="*/ 167 w 175"/>
                <a:gd name="T3" fmla="*/ 2 h 108"/>
                <a:gd name="T4" fmla="*/ 171 w 175"/>
                <a:gd name="T5" fmla="*/ 8 h 108"/>
                <a:gd name="T6" fmla="*/ 174 w 175"/>
                <a:gd name="T7" fmla="*/ 16 h 108"/>
                <a:gd name="T8" fmla="*/ 175 w 175"/>
                <a:gd name="T9" fmla="*/ 26 h 108"/>
                <a:gd name="T10" fmla="*/ 171 w 175"/>
                <a:gd name="T11" fmla="*/ 37 h 108"/>
                <a:gd name="T12" fmla="*/ 160 w 175"/>
                <a:gd name="T13" fmla="*/ 47 h 108"/>
                <a:gd name="T14" fmla="*/ 139 w 175"/>
                <a:gd name="T15" fmla="*/ 56 h 108"/>
                <a:gd name="T16" fmla="*/ 107 w 175"/>
                <a:gd name="T17" fmla="*/ 63 h 108"/>
                <a:gd name="T18" fmla="*/ 105 w 175"/>
                <a:gd name="T19" fmla="*/ 64 h 108"/>
                <a:gd name="T20" fmla="*/ 100 w 175"/>
                <a:gd name="T21" fmla="*/ 66 h 108"/>
                <a:gd name="T22" fmla="*/ 92 w 175"/>
                <a:gd name="T23" fmla="*/ 69 h 108"/>
                <a:gd name="T24" fmla="*/ 84 w 175"/>
                <a:gd name="T25" fmla="*/ 72 h 108"/>
                <a:gd name="T26" fmla="*/ 75 w 175"/>
                <a:gd name="T27" fmla="*/ 77 h 108"/>
                <a:gd name="T28" fmla="*/ 67 w 175"/>
                <a:gd name="T29" fmla="*/ 83 h 108"/>
                <a:gd name="T30" fmla="*/ 60 w 175"/>
                <a:gd name="T31" fmla="*/ 89 h 108"/>
                <a:gd name="T32" fmla="*/ 57 w 175"/>
                <a:gd name="T33" fmla="*/ 95 h 108"/>
                <a:gd name="T34" fmla="*/ 55 w 175"/>
                <a:gd name="T35" fmla="*/ 97 h 108"/>
                <a:gd name="T36" fmla="*/ 53 w 175"/>
                <a:gd name="T37" fmla="*/ 98 h 108"/>
                <a:gd name="T38" fmla="*/ 50 w 175"/>
                <a:gd name="T39" fmla="*/ 100 h 108"/>
                <a:gd name="T40" fmla="*/ 44 w 175"/>
                <a:gd name="T41" fmla="*/ 104 h 108"/>
                <a:gd name="T42" fmla="*/ 36 w 175"/>
                <a:gd name="T43" fmla="*/ 106 h 108"/>
                <a:gd name="T44" fmla="*/ 27 w 175"/>
                <a:gd name="T45" fmla="*/ 108 h 108"/>
                <a:gd name="T46" fmla="*/ 14 w 175"/>
                <a:gd name="T47" fmla="*/ 108 h 108"/>
                <a:gd name="T48" fmla="*/ 0 w 175"/>
                <a:gd name="T49" fmla="*/ 107 h 108"/>
                <a:gd name="T50" fmla="*/ 1 w 175"/>
                <a:gd name="T51" fmla="*/ 107 h 108"/>
                <a:gd name="T52" fmla="*/ 6 w 175"/>
                <a:gd name="T53" fmla="*/ 107 h 108"/>
                <a:gd name="T54" fmla="*/ 13 w 175"/>
                <a:gd name="T55" fmla="*/ 107 h 108"/>
                <a:gd name="T56" fmla="*/ 21 w 175"/>
                <a:gd name="T57" fmla="*/ 105 h 108"/>
                <a:gd name="T58" fmla="*/ 29 w 175"/>
                <a:gd name="T59" fmla="*/ 102 h 108"/>
                <a:gd name="T60" fmla="*/ 37 w 175"/>
                <a:gd name="T61" fmla="*/ 98 h 108"/>
                <a:gd name="T62" fmla="*/ 45 w 175"/>
                <a:gd name="T63" fmla="*/ 92 h 108"/>
                <a:gd name="T64" fmla="*/ 51 w 175"/>
                <a:gd name="T65" fmla="*/ 83 h 108"/>
                <a:gd name="T66" fmla="*/ 52 w 175"/>
                <a:gd name="T67" fmla="*/ 82 h 108"/>
                <a:gd name="T68" fmla="*/ 54 w 175"/>
                <a:gd name="T69" fmla="*/ 77 h 108"/>
                <a:gd name="T70" fmla="*/ 58 w 175"/>
                <a:gd name="T71" fmla="*/ 71 h 108"/>
                <a:gd name="T72" fmla="*/ 65 w 175"/>
                <a:gd name="T73" fmla="*/ 66 h 108"/>
                <a:gd name="T74" fmla="*/ 73 w 175"/>
                <a:gd name="T75" fmla="*/ 60 h 108"/>
                <a:gd name="T76" fmla="*/ 83 w 175"/>
                <a:gd name="T77" fmla="*/ 55 h 108"/>
                <a:gd name="T78" fmla="*/ 97 w 175"/>
                <a:gd name="T79" fmla="*/ 52 h 108"/>
                <a:gd name="T80" fmla="*/ 112 w 175"/>
                <a:gd name="T81" fmla="*/ 53 h 108"/>
                <a:gd name="T82" fmla="*/ 115 w 175"/>
                <a:gd name="T83" fmla="*/ 53 h 108"/>
                <a:gd name="T84" fmla="*/ 123 w 175"/>
                <a:gd name="T85" fmla="*/ 53 h 108"/>
                <a:gd name="T86" fmla="*/ 134 w 175"/>
                <a:gd name="T87" fmla="*/ 52 h 108"/>
                <a:gd name="T88" fmla="*/ 146 w 175"/>
                <a:gd name="T89" fmla="*/ 48 h 108"/>
                <a:gd name="T90" fmla="*/ 157 w 175"/>
                <a:gd name="T91" fmla="*/ 42 h 108"/>
                <a:gd name="T92" fmla="*/ 165 w 175"/>
                <a:gd name="T93" fmla="*/ 33 h 108"/>
                <a:gd name="T94" fmla="*/ 168 w 175"/>
                <a:gd name="T95" fmla="*/ 19 h 108"/>
                <a:gd name="T96" fmla="*/ 165 w 175"/>
                <a:gd name="T97" fmla="*/ 0 h 1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5"/>
                <a:gd name="T148" fmla="*/ 0 h 108"/>
                <a:gd name="T149" fmla="*/ 175 w 175"/>
                <a:gd name="T150" fmla="*/ 108 h 10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5" h="108">
                  <a:moveTo>
                    <a:pt x="165" y="0"/>
                  </a:moveTo>
                  <a:lnTo>
                    <a:pt x="167" y="2"/>
                  </a:lnTo>
                  <a:lnTo>
                    <a:pt x="171" y="8"/>
                  </a:lnTo>
                  <a:lnTo>
                    <a:pt x="174" y="16"/>
                  </a:lnTo>
                  <a:lnTo>
                    <a:pt x="175" y="26"/>
                  </a:lnTo>
                  <a:lnTo>
                    <a:pt x="171" y="37"/>
                  </a:lnTo>
                  <a:lnTo>
                    <a:pt x="160" y="47"/>
                  </a:lnTo>
                  <a:lnTo>
                    <a:pt x="139" y="56"/>
                  </a:lnTo>
                  <a:lnTo>
                    <a:pt x="107" y="63"/>
                  </a:lnTo>
                  <a:lnTo>
                    <a:pt x="105" y="64"/>
                  </a:lnTo>
                  <a:lnTo>
                    <a:pt x="100" y="66"/>
                  </a:lnTo>
                  <a:lnTo>
                    <a:pt x="92" y="69"/>
                  </a:lnTo>
                  <a:lnTo>
                    <a:pt x="84" y="72"/>
                  </a:lnTo>
                  <a:lnTo>
                    <a:pt x="75" y="77"/>
                  </a:lnTo>
                  <a:lnTo>
                    <a:pt x="67" y="83"/>
                  </a:lnTo>
                  <a:lnTo>
                    <a:pt x="60" y="89"/>
                  </a:lnTo>
                  <a:lnTo>
                    <a:pt x="57" y="95"/>
                  </a:lnTo>
                  <a:lnTo>
                    <a:pt x="55" y="97"/>
                  </a:lnTo>
                  <a:lnTo>
                    <a:pt x="53" y="98"/>
                  </a:lnTo>
                  <a:lnTo>
                    <a:pt x="50" y="100"/>
                  </a:lnTo>
                  <a:lnTo>
                    <a:pt x="44" y="104"/>
                  </a:lnTo>
                  <a:lnTo>
                    <a:pt x="36" y="106"/>
                  </a:lnTo>
                  <a:lnTo>
                    <a:pt x="27" y="108"/>
                  </a:lnTo>
                  <a:lnTo>
                    <a:pt x="14" y="108"/>
                  </a:lnTo>
                  <a:lnTo>
                    <a:pt x="0" y="107"/>
                  </a:lnTo>
                  <a:lnTo>
                    <a:pt x="1" y="107"/>
                  </a:lnTo>
                  <a:lnTo>
                    <a:pt x="6" y="107"/>
                  </a:lnTo>
                  <a:lnTo>
                    <a:pt x="13" y="107"/>
                  </a:lnTo>
                  <a:lnTo>
                    <a:pt x="21" y="105"/>
                  </a:lnTo>
                  <a:lnTo>
                    <a:pt x="29" y="102"/>
                  </a:lnTo>
                  <a:lnTo>
                    <a:pt x="37" y="98"/>
                  </a:lnTo>
                  <a:lnTo>
                    <a:pt x="45" y="92"/>
                  </a:lnTo>
                  <a:lnTo>
                    <a:pt x="51" y="83"/>
                  </a:lnTo>
                  <a:lnTo>
                    <a:pt x="52" y="82"/>
                  </a:lnTo>
                  <a:lnTo>
                    <a:pt x="54" y="77"/>
                  </a:lnTo>
                  <a:lnTo>
                    <a:pt x="58" y="71"/>
                  </a:lnTo>
                  <a:lnTo>
                    <a:pt x="65" y="66"/>
                  </a:lnTo>
                  <a:lnTo>
                    <a:pt x="73" y="60"/>
                  </a:lnTo>
                  <a:lnTo>
                    <a:pt x="83" y="55"/>
                  </a:lnTo>
                  <a:lnTo>
                    <a:pt x="97" y="52"/>
                  </a:lnTo>
                  <a:lnTo>
                    <a:pt x="112" y="53"/>
                  </a:lnTo>
                  <a:lnTo>
                    <a:pt x="115" y="53"/>
                  </a:lnTo>
                  <a:lnTo>
                    <a:pt x="123" y="53"/>
                  </a:lnTo>
                  <a:lnTo>
                    <a:pt x="134" y="52"/>
                  </a:lnTo>
                  <a:lnTo>
                    <a:pt x="146" y="48"/>
                  </a:lnTo>
                  <a:lnTo>
                    <a:pt x="157" y="42"/>
                  </a:lnTo>
                  <a:lnTo>
                    <a:pt x="165" y="33"/>
                  </a:lnTo>
                  <a:lnTo>
                    <a:pt x="168" y="19"/>
                  </a:lnTo>
                  <a:lnTo>
                    <a:pt x="165" y="0"/>
                  </a:lnTo>
                  <a:close/>
                </a:path>
              </a:pathLst>
            </a:custGeom>
            <a:solidFill>
              <a:srgbClr val="000000"/>
            </a:solidFill>
            <a:ln w="9525">
              <a:noFill/>
              <a:round/>
              <a:headEnd/>
              <a:tailEnd/>
            </a:ln>
          </p:spPr>
          <p:txBody>
            <a:bodyPr/>
            <a:lstStyle/>
            <a:p>
              <a:endParaRPr lang="en-US"/>
            </a:p>
          </p:txBody>
        </p:sp>
        <p:sp>
          <p:nvSpPr>
            <p:cNvPr id="43" name="Freeform 83"/>
            <p:cNvSpPr>
              <a:spLocks/>
            </p:cNvSpPr>
            <p:nvPr/>
          </p:nvSpPr>
          <p:spPr bwMode="auto">
            <a:xfrm>
              <a:off x="3908" y="2533"/>
              <a:ext cx="37" cy="148"/>
            </a:xfrm>
            <a:custGeom>
              <a:avLst/>
              <a:gdLst>
                <a:gd name="T0" fmla="*/ 0 w 72"/>
                <a:gd name="T1" fmla="*/ 0 h 297"/>
                <a:gd name="T2" fmla="*/ 4 w 72"/>
                <a:gd name="T3" fmla="*/ 5 h 297"/>
                <a:gd name="T4" fmla="*/ 16 w 72"/>
                <a:gd name="T5" fmla="*/ 23 h 297"/>
                <a:gd name="T6" fmla="*/ 31 w 72"/>
                <a:gd name="T7" fmla="*/ 49 h 297"/>
                <a:gd name="T8" fmla="*/ 47 w 72"/>
                <a:gd name="T9" fmla="*/ 86 h 297"/>
                <a:gd name="T10" fmla="*/ 62 w 72"/>
                <a:gd name="T11" fmla="*/ 130 h 297"/>
                <a:gd name="T12" fmla="*/ 71 w 72"/>
                <a:gd name="T13" fmla="*/ 180 h 297"/>
                <a:gd name="T14" fmla="*/ 72 w 72"/>
                <a:gd name="T15" fmla="*/ 236 h 297"/>
                <a:gd name="T16" fmla="*/ 63 w 72"/>
                <a:gd name="T17" fmla="*/ 297 h 297"/>
                <a:gd name="T18" fmla="*/ 63 w 72"/>
                <a:gd name="T19" fmla="*/ 290 h 297"/>
                <a:gd name="T20" fmla="*/ 63 w 72"/>
                <a:gd name="T21" fmla="*/ 269 h 297"/>
                <a:gd name="T22" fmla="*/ 62 w 72"/>
                <a:gd name="T23" fmla="*/ 238 h 297"/>
                <a:gd name="T24" fmla="*/ 59 w 72"/>
                <a:gd name="T25" fmla="*/ 198 h 297"/>
                <a:gd name="T26" fmla="*/ 52 w 72"/>
                <a:gd name="T27" fmla="*/ 153 h 297"/>
                <a:gd name="T28" fmla="*/ 40 w 72"/>
                <a:gd name="T29" fmla="*/ 102 h 297"/>
                <a:gd name="T30" fmla="*/ 23 w 72"/>
                <a:gd name="T31" fmla="*/ 50 h 297"/>
                <a:gd name="T32" fmla="*/ 0 w 72"/>
                <a:gd name="T33" fmla="*/ 0 h 2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297"/>
                <a:gd name="T53" fmla="*/ 72 w 72"/>
                <a:gd name="T54" fmla="*/ 297 h 2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297">
                  <a:moveTo>
                    <a:pt x="0" y="0"/>
                  </a:moveTo>
                  <a:lnTo>
                    <a:pt x="4" y="5"/>
                  </a:lnTo>
                  <a:lnTo>
                    <a:pt x="16" y="23"/>
                  </a:lnTo>
                  <a:lnTo>
                    <a:pt x="31" y="49"/>
                  </a:lnTo>
                  <a:lnTo>
                    <a:pt x="47" y="86"/>
                  </a:lnTo>
                  <a:lnTo>
                    <a:pt x="62" y="130"/>
                  </a:lnTo>
                  <a:lnTo>
                    <a:pt x="71" y="180"/>
                  </a:lnTo>
                  <a:lnTo>
                    <a:pt x="72" y="236"/>
                  </a:lnTo>
                  <a:lnTo>
                    <a:pt x="63" y="297"/>
                  </a:lnTo>
                  <a:lnTo>
                    <a:pt x="63" y="290"/>
                  </a:lnTo>
                  <a:lnTo>
                    <a:pt x="63" y="269"/>
                  </a:lnTo>
                  <a:lnTo>
                    <a:pt x="62" y="238"/>
                  </a:lnTo>
                  <a:lnTo>
                    <a:pt x="59" y="198"/>
                  </a:lnTo>
                  <a:lnTo>
                    <a:pt x="52" y="153"/>
                  </a:lnTo>
                  <a:lnTo>
                    <a:pt x="40" y="102"/>
                  </a:lnTo>
                  <a:lnTo>
                    <a:pt x="23" y="50"/>
                  </a:lnTo>
                  <a:lnTo>
                    <a:pt x="0" y="0"/>
                  </a:lnTo>
                  <a:close/>
                </a:path>
              </a:pathLst>
            </a:custGeom>
            <a:solidFill>
              <a:srgbClr val="000000"/>
            </a:solidFill>
            <a:ln w="9525">
              <a:noFill/>
              <a:round/>
              <a:headEnd/>
              <a:tailEnd/>
            </a:ln>
          </p:spPr>
          <p:txBody>
            <a:bodyPr/>
            <a:lstStyle/>
            <a:p>
              <a:endParaRPr lang="en-US"/>
            </a:p>
          </p:txBody>
        </p:sp>
        <p:sp>
          <p:nvSpPr>
            <p:cNvPr id="44" name="Freeform 84"/>
            <p:cNvSpPr>
              <a:spLocks/>
            </p:cNvSpPr>
            <p:nvPr/>
          </p:nvSpPr>
          <p:spPr bwMode="auto">
            <a:xfrm>
              <a:off x="3945" y="2693"/>
              <a:ext cx="27" cy="98"/>
            </a:xfrm>
            <a:custGeom>
              <a:avLst/>
              <a:gdLst>
                <a:gd name="T0" fmla="*/ 0 w 54"/>
                <a:gd name="T1" fmla="*/ 0 h 197"/>
                <a:gd name="T2" fmla="*/ 0 w 54"/>
                <a:gd name="T3" fmla="*/ 7 h 197"/>
                <a:gd name="T4" fmla="*/ 0 w 54"/>
                <a:gd name="T5" fmla="*/ 25 h 197"/>
                <a:gd name="T6" fmla="*/ 1 w 54"/>
                <a:gd name="T7" fmla="*/ 53 h 197"/>
                <a:gd name="T8" fmla="*/ 4 w 54"/>
                <a:gd name="T9" fmla="*/ 85 h 197"/>
                <a:gd name="T10" fmla="*/ 11 w 54"/>
                <a:gd name="T11" fmla="*/ 118 h 197"/>
                <a:gd name="T12" fmla="*/ 20 w 54"/>
                <a:gd name="T13" fmla="*/ 151 h 197"/>
                <a:gd name="T14" fmla="*/ 34 w 54"/>
                <a:gd name="T15" fmla="*/ 178 h 197"/>
                <a:gd name="T16" fmla="*/ 54 w 54"/>
                <a:gd name="T17" fmla="*/ 197 h 197"/>
                <a:gd name="T18" fmla="*/ 51 w 54"/>
                <a:gd name="T19" fmla="*/ 190 h 197"/>
                <a:gd name="T20" fmla="*/ 44 w 54"/>
                <a:gd name="T21" fmla="*/ 171 h 197"/>
                <a:gd name="T22" fmla="*/ 35 w 54"/>
                <a:gd name="T23" fmla="*/ 146 h 197"/>
                <a:gd name="T24" fmla="*/ 25 w 54"/>
                <a:gd name="T25" fmla="*/ 114 h 197"/>
                <a:gd name="T26" fmla="*/ 15 w 54"/>
                <a:gd name="T27" fmla="*/ 80 h 197"/>
                <a:gd name="T28" fmla="*/ 6 w 54"/>
                <a:gd name="T29" fmla="*/ 48 h 197"/>
                <a:gd name="T30" fmla="*/ 1 w 54"/>
                <a:gd name="T31" fmla="*/ 20 h 197"/>
                <a:gd name="T32" fmla="*/ 0 w 54"/>
                <a:gd name="T33" fmla="*/ 0 h 1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197"/>
                <a:gd name="T53" fmla="*/ 54 w 54"/>
                <a:gd name="T54" fmla="*/ 197 h 1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197">
                  <a:moveTo>
                    <a:pt x="0" y="0"/>
                  </a:moveTo>
                  <a:lnTo>
                    <a:pt x="0" y="7"/>
                  </a:lnTo>
                  <a:lnTo>
                    <a:pt x="0" y="25"/>
                  </a:lnTo>
                  <a:lnTo>
                    <a:pt x="1" y="53"/>
                  </a:lnTo>
                  <a:lnTo>
                    <a:pt x="4" y="85"/>
                  </a:lnTo>
                  <a:lnTo>
                    <a:pt x="11" y="118"/>
                  </a:lnTo>
                  <a:lnTo>
                    <a:pt x="20" y="151"/>
                  </a:lnTo>
                  <a:lnTo>
                    <a:pt x="34" y="178"/>
                  </a:lnTo>
                  <a:lnTo>
                    <a:pt x="54" y="197"/>
                  </a:lnTo>
                  <a:lnTo>
                    <a:pt x="51" y="190"/>
                  </a:lnTo>
                  <a:lnTo>
                    <a:pt x="44" y="171"/>
                  </a:lnTo>
                  <a:lnTo>
                    <a:pt x="35" y="146"/>
                  </a:lnTo>
                  <a:lnTo>
                    <a:pt x="25" y="114"/>
                  </a:lnTo>
                  <a:lnTo>
                    <a:pt x="15" y="80"/>
                  </a:lnTo>
                  <a:lnTo>
                    <a:pt x="6" y="48"/>
                  </a:lnTo>
                  <a:lnTo>
                    <a:pt x="1" y="20"/>
                  </a:lnTo>
                  <a:lnTo>
                    <a:pt x="0" y="0"/>
                  </a:lnTo>
                  <a:close/>
                </a:path>
              </a:pathLst>
            </a:custGeom>
            <a:solidFill>
              <a:srgbClr val="000000"/>
            </a:solidFill>
            <a:ln w="9525">
              <a:noFill/>
              <a:round/>
              <a:headEnd/>
              <a:tailEnd/>
            </a:ln>
          </p:spPr>
          <p:txBody>
            <a:bodyPr/>
            <a:lstStyle/>
            <a:p>
              <a:endParaRPr lang="en-US"/>
            </a:p>
          </p:txBody>
        </p:sp>
        <p:sp>
          <p:nvSpPr>
            <p:cNvPr id="45" name="Freeform 85"/>
            <p:cNvSpPr>
              <a:spLocks/>
            </p:cNvSpPr>
            <p:nvPr/>
          </p:nvSpPr>
          <p:spPr bwMode="auto">
            <a:xfrm>
              <a:off x="3928" y="2783"/>
              <a:ext cx="39" cy="20"/>
            </a:xfrm>
            <a:custGeom>
              <a:avLst/>
              <a:gdLst>
                <a:gd name="T0" fmla="*/ 77 w 77"/>
                <a:gd name="T1" fmla="*/ 0 h 39"/>
                <a:gd name="T2" fmla="*/ 77 w 77"/>
                <a:gd name="T3" fmla="*/ 1 h 39"/>
                <a:gd name="T4" fmla="*/ 75 w 77"/>
                <a:gd name="T5" fmla="*/ 4 h 39"/>
                <a:gd name="T6" fmla="*/ 71 w 77"/>
                <a:gd name="T7" fmla="*/ 9 h 39"/>
                <a:gd name="T8" fmla="*/ 66 w 77"/>
                <a:gd name="T9" fmla="*/ 12 h 39"/>
                <a:gd name="T10" fmla="*/ 55 w 77"/>
                <a:gd name="T11" fmla="*/ 16 h 39"/>
                <a:gd name="T12" fmla="*/ 43 w 77"/>
                <a:gd name="T13" fmla="*/ 17 h 39"/>
                <a:gd name="T14" fmla="*/ 24 w 77"/>
                <a:gd name="T15" fmla="*/ 16 h 39"/>
                <a:gd name="T16" fmla="*/ 0 w 77"/>
                <a:gd name="T17" fmla="*/ 10 h 39"/>
                <a:gd name="T18" fmla="*/ 2 w 77"/>
                <a:gd name="T19" fmla="*/ 12 h 39"/>
                <a:gd name="T20" fmla="*/ 9 w 77"/>
                <a:gd name="T21" fmla="*/ 19 h 39"/>
                <a:gd name="T22" fmla="*/ 18 w 77"/>
                <a:gd name="T23" fmla="*/ 28 h 39"/>
                <a:gd name="T24" fmla="*/ 30 w 77"/>
                <a:gd name="T25" fmla="*/ 35 h 39"/>
                <a:gd name="T26" fmla="*/ 43 w 77"/>
                <a:gd name="T27" fmla="*/ 39 h 39"/>
                <a:gd name="T28" fmla="*/ 56 w 77"/>
                <a:gd name="T29" fmla="*/ 35 h 39"/>
                <a:gd name="T30" fmla="*/ 68 w 77"/>
                <a:gd name="T31" fmla="*/ 23 h 39"/>
                <a:gd name="T32" fmla="*/ 77 w 77"/>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39"/>
                <a:gd name="T53" fmla="*/ 77 w 77"/>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39">
                  <a:moveTo>
                    <a:pt x="77" y="0"/>
                  </a:moveTo>
                  <a:lnTo>
                    <a:pt x="77" y="1"/>
                  </a:lnTo>
                  <a:lnTo>
                    <a:pt x="75" y="4"/>
                  </a:lnTo>
                  <a:lnTo>
                    <a:pt x="71" y="9"/>
                  </a:lnTo>
                  <a:lnTo>
                    <a:pt x="66" y="12"/>
                  </a:lnTo>
                  <a:lnTo>
                    <a:pt x="55" y="16"/>
                  </a:lnTo>
                  <a:lnTo>
                    <a:pt x="43" y="17"/>
                  </a:lnTo>
                  <a:lnTo>
                    <a:pt x="24" y="16"/>
                  </a:lnTo>
                  <a:lnTo>
                    <a:pt x="0" y="10"/>
                  </a:lnTo>
                  <a:lnTo>
                    <a:pt x="2" y="12"/>
                  </a:lnTo>
                  <a:lnTo>
                    <a:pt x="9" y="19"/>
                  </a:lnTo>
                  <a:lnTo>
                    <a:pt x="18" y="28"/>
                  </a:lnTo>
                  <a:lnTo>
                    <a:pt x="30" y="35"/>
                  </a:lnTo>
                  <a:lnTo>
                    <a:pt x="43" y="39"/>
                  </a:lnTo>
                  <a:lnTo>
                    <a:pt x="56" y="35"/>
                  </a:lnTo>
                  <a:lnTo>
                    <a:pt x="68" y="23"/>
                  </a:lnTo>
                  <a:lnTo>
                    <a:pt x="77" y="0"/>
                  </a:lnTo>
                  <a:close/>
                </a:path>
              </a:pathLst>
            </a:custGeom>
            <a:solidFill>
              <a:srgbClr val="000000"/>
            </a:solidFill>
            <a:ln w="9525">
              <a:noFill/>
              <a:round/>
              <a:headEnd/>
              <a:tailEnd/>
            </a:ln>
          </p:spPr>
          <p:txBody>
            <a:bodyPr/>
            <a:lstStyle/>
            <a:p>
              <a:endParaRPr lang="en-US"/>
            </a:p>
          </p:txBody>
        </p:sp>
        <p:sp>
          <p:nvSpPr>
            <p:cNvPr id="46" name="Freeform 86"/>
            <p:cNvSpPr>
              <a:spLocks/>
            </p:cNvSpPr>
            <p:nvPr/>
          </p:nvSpPr>
          <p:spPr bwMode="auto">
            <a:xfrm>
              <a:off x="3876" y="2836"/>
              <a:ext cx="30" cy="7"/>
            </a:xfrm>
            <a:custGeom>
              <a:avLst/>
              <a:gdLst>
                <a:gd name="T0" fmla="*/ 61 w 61"/>
                <a:gd name="T1" fmla="*/ 14 h 14"/>
                <a:gd name="T2" fmla="*/ 0 w 61"/>
                <a:gd name="T3" fmla="*/ 13 h 14"/>
                <a:gd name="T4" fmla="*/ 3 w 61"/>
                <a:gd name="T5" fmla="*/ 12 h 14"/>
                <a:gd name="T6" fmla="*/ 8 w 61"/>
                <a:gd name="T7" fmla="*/ 9 h 14"/>
                <a:gd name="T8" fmla="*/ 16 w 61"/>
                <a:gd name="T9" fmla="*/ 5 h 14"/>
                <a:gd name="T10" fmla="*/ 27 w 61"/>
                <a:gd name="T11" fmla="*/ 3 h 14"/>
                <a:gd name="T12" fmla="*/ 37 w 61"/>
                <a:gd name="T13" fmla="*/ 0 h 14"/>
                <a:gd name="T14" fmla="*/ 47 w 61"/>
                <a:gd name="T15" fmla="*/ 2 h 14"/>
                <a:gd name="T16" fmla="*/ 56 w 61"/>
                <a:gd name="T17" fmla="*/ 5 h 14"/>
                <a:gd name="T18" fmla="*/ 61 w 61"/>
                <a:gd name="T19" fmla="*/ 14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14"/>
                <a:gd name="T32" fmla="*/ 61 w 61"/>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14">
                  <a:moveTo>
                    <a:pt x="61" y="14"/>
                  </a:moveTo>
                  <a:lnTo>
                    <a:pt x="0" y="13"/>
                  </a:lnTo>
                  <a:lnTo>
                    <a:pt x="3" y="12"/>
                  </a:lnTo>
                  <a:lnTo>
                    <a:pt x="8" y="9"/>
                  </a:lnTo>
                  <a:lnTo>
                    <a:pt x="16" y="5"/>
                  </a:lnTo>
                  <a:lnTo>
                    <a:pt x="27" y="3"/>
                  </a:lnTo>
                  <a:lnTo>
                    <a:pt x="37" y="0"/>
                  </a:lnTo>
                  <a:lnTo>
                    <a:pt x="47" y="2"/>
                  </a:lnTo>
                  <a:lnTo>
                    <a:pt x="56" y="5"/>
                  </a:lnTo>
                  <a:lnTo>
                    <a:pt x="61" y="14"/>
                  </a:lnTo>
                  <a:close/>
                </a:path>
              </a:pathLst>
            </a:custGeom>
            <a:solidFill>
              <a:srgbClr val="000000"/>
            </a:solidFill>
            <a:ln w="9525">
              <a:noFill/>
              <a:round/>
              <a:headEnd/>
              <a:tailEnd/>
            </a:ln>
          </p:spPr>
          <p:txBody>
            <a:bodyPr/>
            <a:lstStyle/>
            <a:p>
              <a:endParaRPr lang="en-US"/>
            </a:p>
          </p:txBody>
        </p:sp>
        <p:sp>
          <p:nvSpPr>
            <p:cNvPr id="47" name="Freeform 87"/>
            <p:cNvSpPr>
              <a:spLocks/>
            </p:cNvSpPr>
            <p:nvPr/>
          </p:nvSpPr>
          <p:spPr bwMode="auto">
            <a:xfrm>
              <a:off x="3850" y="2777"/>
              <a:ext cx="75" cy="77"/>
            </a:xfrm>
            <a:custGeom>
              <a:avLst/>
              <a:gdLst>
                <a:gd name="T0" fmla="*/ 151 w 151"/>
                <a:gd name="T1" fmla="*/ 0 h 154"/>
                <a:gd name="T2" fmla="*/ 150 w 151"/>
                <a:gd name="T3" fmla="*/ 2 h 154"/>
                <a:gd name="T4" fmla="*/ 147 w 151"/>
                <a:gd name="T5" fmla="*/ 10 h 154"/>
                <a:gd name="T6" fmla="*/ 142 w 151"/>
                <a:gd name="T7" fmla="*/ 22 h 154"/>
                <a:gd name="T8" fmla="*/ 136 w 151"/>
                <a:gd name="T9" fmla="*/ 36 h 154"/>
                <a:gd name="T10" fmla="*/ 128 w 151"/>
                <a:gd name="T11" fmla="*/ 51 h 154"/>
                <a:gd name="T12" fmla="*/ 120 w 151"/>
                <a:gd name="T13" fmla="*/ 65 h 154"/>
                <a:gd name="T14" fmla="*/ 110 w 151"/>
                <a:gd name="T15" fmla="*/ 78 h 154"/>
                <a:gd name="T16" fmla="*/ 99 w 151"/>
                <a:gd name="T17" fmla="*/ 90 h 154"/>
                <a:gd name="T18" fmla="*/ 82 w 151"/>
                <a:gd name="T19" fmla="*/ 107 h 154"/>
                <a:gd name="T20" fmla="*/ 73 w 151"/>
                <a:gd name="T21" fmla="*/ 121 h 154"/>
                <a:gd name="T22" fmla="*/ 67 w 151"/>
                <a:gd name="T23" fmla="*/ 130 h 154"/>
                <a:gd name="T24" fmla="*/ 66 w 151"/>
                <a:gd name="T25" fmla="*/ 133 h 154"/>
                <a:gd name="T26" fmla="*/ 63 w 151"/>
                <a:gd name="T27" fmla="*/ 133 h 154"/>
                <a:gd name="T28" fmla="*/ 55 w 151"/>
                <a:gd name="T29" fmla="*/ 133 h 154"/>
                <a:gd name="T30" fmla="*/ 43 w 151"/>
                <a:gd name="T31" fmla="*/ 133 h 154"/>
                <a:gd name="T32" fmla="*/ 30 w 151"/>
                <a:gd name="T33" fmla="*/ 133 h 154"/>
                <a:gd name="T34" fmla="*/ 20 w 151"/>
                <a:gd name="T35" fmla="*/ 136 h 154"/>
                <a:gd name="T36" fmla="*/ 14 w 151"/>
                <a:gd name="T37" fmla="*/ 139 h 154"/>
                <a:gd name="T38" fmla="*/ 15 w 151"/>
                <a:gd name="T39" fmla="*/ 146 h 154"/>
                <a:gd name="T40" fmla="*/ 25 w 151"/>
                <a:gd name="T41" fmla="*/ 154 h 154"/>
                <a:gd name="T42" fmla="*/ 22 w 151"/>
                <a:gd name="T43" fmla="*/ 153 h 154"/>
                <a:gd name="T44" fmla="*/ 15 w 151"/>
                <a:gd name="T45" fmla="*/ 150 h 154"/>
                <a:gd name="T46" fmla="*/ 8 w 151"/>
                <a:gd name="T47" fmla="*/ 144 h 154"/>
                <a:gd name="T48" fmla="*/ 3 w 151"/>
                <a:gd name="T49" fmla="*/ 137 h 154"/>
                <a:gd name="T50" fmla="*/ 0 w 151"/>
                <a:gd name="T51" fmla="*/ 131 h 154"/>
                <a:gd name="T52" fmla="*/ 6 w 151"/>
                <a:gd name="T53" fmla="*/ 124 h 154"/>
                <a:gd name="T54" fmla="*/ 21 w 151"/>
                <a:gd name="T55" fmla="*/ 120 h 154"/>
                <a:gd name="T56" fmla="*/ 48 w 151"/>
                <a:gd name="T57" fmla="*/ 116 h 154"/>
                <a:gd name="T58" fmla="*/ 49 w 151"/>
                <a:gd name="T59" fmla="*/ 116 h 154"/>
                <a:gd name="T60" fmla="*/ 52 w 151"/>
                <a:gd name="T61" fmla="*/ 115 h 154"/>
                <a:gd name="T62" fmla="*/ 57 w 151"/>
                <a:gd name="T63" fmla="*/ 113 h 154"/>
                <a:gd name="T64" fmla="*/ 64 w 151"/>
                <a:gd name="T65" fmla="*/ 109 h 154"/>
                <a:gd name="T66" fmla="*/ 71 w 151"/>
                <a:gd name="T67" fmla="*/ 103 h 154"/>
                <a:gd name="T68" fmla="*/ 79 w 151"/>
                <a:gd name="T69" fmla="*/ 95 h 154"/>
                <a:gd name="T70" fmla="*/ 86 w 151"/>
                <a:gd name="T71" fmla="*/ 85 h 154"/>
                <a:gd name="T72" fmla="*/ 94 w 151"/>
                <a:gd name="T73" fmla="*/ 71 h 154"/>
                <a:gd name="T74" fmla="*/ 96 w 151"/>
                <a:gd name="T75" fmla="*/ 70 h 154"/>
                <a:gd name="T76" fmla="*/ 101 w 151"/>
                <a:gd name="T77" fmla="*/ 67 h 154"/>
                <a:gd name="T78" fmla="*/ 108 w 151"/>
                <a:gd name="T79" fmla="*/ 61 h 154"/>
                <a:gd name="T80" fmla="*/ 116 w 151"/>
                <a:gd name="T81" fmla="*/ 53 h 154"/>
                <a:gd name="T82" fmla="*/ 126 w 151"/>
                <a:gd name="T83" fmla="*/ 42 h 154"/>
                <a:gd name="T84" fmla="*/ 135 w 151"/>
                <a:gd name="T85" fmla="*/ 31 h 154"/>
                <a:gd name="T86" fmla="*/ 144 w 151"/>
                <a:gd name="T87" fmla="*/ 16 h 154"/>
                <a:gd name="T88" fmla="*/ 151 w 151"/>
                <a:gd name="T89" fmla="*/ 0 h 1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1"/>
                <a:gd name="T136" fmla="*/ 0 h 154"/>
                <a:gd name="T137" fmla="*/ 151 w 151"/>
                <a:gd name="T138" fmla="*/ 154 h 15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1" h="154">
                  <a:moveTo>
                    <a:pt x="151" y="0"/>
                  </a:moveTo>
                  <a:lnTo>
                    <a:pt x="150" y="2"/>
                  </a:lnTo>
                  <a:lnTo>
                    <a:pt x="147" y="10"/>
                  </a:lnTo>
                  <a:lnTo>
                    <a:pt x="142" y="22"/>
                  </a:lnTo>
                  <a:lnTo>
                    <a:pt x="136" y="36"/>
                  </a:lnTo>
                  <a:lnTo>
                    <a:pt x="128" y="51"/>
                  </a:lnTo>
                  <a:lnTo>
                    <a:pt x="120" y="65"/>
                  </a:lnTo>
                  <a:lnTo>
                    <a:pt x="110" y="78"/>
                  </a:lnTo>
                  <a:lnTo>
                    <a:pt x="99" y="90"/>
                  </a:lnTo>
                  <a:lnTo>
                    <a:pt x="82" y="107"/>
                  </a:lnTo>
                  <a:lnTo>
                    <a:pt x="73" y="121"/>
                  </a:lnTo>
                  <a:lnTo>
                    <a:pt x="67" y="130"/>
                  </a:lnTo>
                  <a:lnTo>
                    <a:pt x="66" y="133"/>
                  </a:lnTo>
                  <a:lnTo>
                    <a:pt x="63" y="133"/>
                  </a:lnTo>
                  <a:lnTo>
                    <a:pt x="55" y="133"/>
                  </a:lnTo>
                  <a:lnTo>
                    <a:pt x="43" y="133"/>
                  </a:lnTo>
                  <a:lnTo>
                    <a:pt x="30" y="133"/>
                  </a:lnTo>
                  <a:lnTo>
                    <a:pt x="20" y="136"/>
                  </a:lnTo>
                  <a:lnTo>
                    <a:pt x="14" y="139"/>
                  </a:lnTo>
                  <a:lnTo>
                    <a:pt x="15" y="146"/>
                  </a:lnTo>
                  <a:lnTo>
                    <a:pt x="25" y="154"/>
                  </a:lnTo>
                  <a:lnTo>
                    <a:pt x="22" y="153"/>
                  </a:lnTo>
                  <a:lnTo>
                    <a:pt x="15" y="150"/>
                  </a:lnTo>
                  <a:lnTo>
                    <a:pt x="8" y="144"/>
                  </a:lnTo>
                  <a:lnTo>
                    <a:pt x="3" y="137"/>
                  </a:lnTo>
                  <a:lnTo>
                    <a:pt x="0" y="131"/>
                  </a:lnTo>
                  <a:lnTo>
                    <a:pt x="6" y="124"/>
                  </a:lnTo>
                  <a:lnTo>
                    <a:pt x="21" y="120"/>
                  </a:lnTo>
                  <a:lnTo>
                    <a:pt x="48" y="116"/>
                  </a:lnTo>
                  <a:lnTo>
                    <a:pt x="49" y="116"/>
                  </a:lnTo>
                  <a:lnTo>
                    <a:pt x="52" y="115"/>
                  </a:lnTo>
                  <a:lnTo>
                    <a:pt x="57" y="113"/>
                  </a:lnTo>
                  <a:lnTo>
                    <a:pt x="64" y="109"/>
                  </a:lnTo>
                  <a:lnTo>
                    <a:pt x="71" y="103"/>
                  </a:lnTo>
                  <a:lnTo>
                    <a:pt x="79" y="95"/>
                  </a:lnTo>
                  <a:lnTo>
                    <a:pt x="86" y="85"/>
                  </a:lnTo>
                  <a:lnTo>
                    <a:pt x="94" y="71"/>
                  </a:lnTo>
                  <a:lnTo>
                    <a:pt x="96" y="70"/>
                  </a:lnTo>
                  <a:lnTo>
                    <a:pt x="101" y="67"/>
                  </a:lnTo>
                  <a:lnTo>
                    <a:pt x="108" y="61"/>
                  </a:lnTo>
                  <a:lnTo>
                    <a:pt x="116" y="53"/>
                  </a:lnTo>
                  <a:lnTo>
                    <a:pt x="126" y="42"/>
                  </a:lnTo>
                  <a:lnTo>
                    <a:pt x="135" y="31"/>
                  </a:lnTo>
                  <a:lnTo>
                    <a:pt x="144" y="16"/>
                  </a:lnTo>
                  <a:lnTo>
                    <a:pt x="151" y="0"/>
                  </a:lnTo>
                  <a:close/>
                </a:path>
              </a:pathLst>
            </a:custGeom>
            <a:solidFill>
              <a:srgbClr val="000000"/>
            </a:solidFill>
            <a:ln w="9525">
              <a:noFill/>
              <a:round/>
              <a:headEnd/>
              <a:tailEnd/>
            </a:ln>
          </p:spPr>
          <p:txBody>
            <a:bodyPr/>
            <a:lstStyle/>
            <a:p>
              <a:endParaRPr lang="en-US"/>
            </a:p>
          </p:txBody>
        </p:sp>
        <p:sp>
          <p:nvSpPr>
            <p:cNvPr id="48" name="Freeform 88"/>
            <p:cNvSpPr>
              <a:spLocks/>
            </p:cNvSpPr>
            <p:nvPr/>
          </p:nvSpPr>
          <p:spPr bwMode="auto">
            <a:xfrm>
              <a:off x="3830" y="2521"/>
              <a:ext cx="27" cy="15"/>
            </a:xfrm>
            <a:custGeom>
              <a:avLst/>
              <a:gdLst>
                <a:gd name="T0" fmla="*/ 0 w 54"/>
                <a:gd name="T1" fmla="*/ 0 h 31"/>
                <a:gd name="T2" fmla="*/ 1 w 54"/>
                <a:gd name="T3" fmla="*/ 3 h 31"/>
                <a:gd name="T4" fmla="*/ 4 w 54"/>
                <a:gd name="T5" fmla="*/ 10 h 31"/>
                <a:gd name="T6" fmla="*/ 7 w 54"/>
                <a:gd name="T7" fmla="*/ 19 h 31"/>
                <a:gd name="T8" fmla="*/ 14 w 54"/>
                <a:gd name="T9" fmla="*/ 27 h 31"/>
                <a:gd name="T10" fmla="*/ 21 w 54"/>
                <a:gd name="T11" fmla="*/ 31 h 31"/>
                <a:gd name="T12" fmla="*/ 30 w 54"/>
                <a:gd name="T13" fmla="*/ 31 h 31"/>
                <a:gd name="T14" fmla="*/ 42 w 54"/>
                <a:gd name="T15" fmla="*/ 25 h 31"/>
                <a:gd name="T16" fmla="*/ 54 w 54"/>
                <a:gd name="T17" fmla="*/ 8 h 31"/>
                <a:gd name="T18" fmla="*/ 52 w 54"/>
                <a:gd name="T19" fmla="*/ 10 h 31"/>
                <a:gd name="T20" fmla="*/ 46 w 54"/>
                <a:gd name="T21" fmla="*/ 12 h 31"/>
                <a:gd name="T22" fmla="*/ 38 w 54"/>
                <a:gd name="T23" fmla="*/ 15 h 31"/>
                <a:gd name="T24" fmla="*/ 29 w 54"/>
                <a:gd name="T25" fmla="*/ 18 h 31"/>
                <a:gd name="T26" fmla="*/ 19 w 54"/>
                <a:gd name="T27" fmla="*/ 19 h 31"/>
                <a:gd name="T28" fmla="*/ 11 w 54"/>
                <a:gd name="T29" fmla="*/ 16 h 31"/>
                <a:gd name="T30" fmla="*/ 4 w 54"/>
                <a:gd name="T31" fmla="*/ 11 h 31"/>
                <a:gd name="T32" fmla="*/ 0 w 54"/>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31"/>
                <a:gd name="T53" fmla="*/ 54 w 54"/>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31">
                  <a:moveTo>
                    <a:pt x="0" y="0"/>
                  </a:moveTo>
                  <a:lnTo>
                    <a:pt x="1" y="3"/>
                  </a:lnTo>
                  <a:lnTo>
                    <a:pt x="4" y="10"/>
                  </a:lnTo>
                  <a:lnTo>
                    <a:pt x="7" y="19"/>
                  </a:lnTo>
                  <a:lnTo>
                    <a:pt x="14" y="27"/>
                  </a:lnTo>
                  <a:lnTo>
                    <a:pt x="21" y="31"/>
                  </a:lnTo>
                  <a:lnTo>
                    <a:pt x="30" y="31"/>
                  </a:lnTo>
                  <a:lnTo>
                    <a:pt x="42" y="25"/>
                  </a:lnTo>
                  <a:lnTo>
                    <a:pt x="54" y="8"/>
                  </a:lnTo>
                  <a:lnTo>
                    <a:pt x="52" y="10"/>
                  </a:lnTo>
                  <a:lnTo>
                    <a:pt x="46" y="12"/>
                  </a:lnTo>
                  <a:lnTo>
                    <a:pt x="38" y="15"/>
                  </a:lnTo>
                  <a:lnTo>
                    <a:pt x="29" y="18"/>
                  </a:lnTo>
                  <a:lnTo>
                    <a:pt x="19" y="19"/>
                  </a:lnTo>
                  <a:lnTo>
                    <a:pt x="11" y="16"/>
                  </a:lnTo>
                  <a:lnTo>
                    <a:pt x="4" y="11"/>
                  </a:lnTo>
                  <a:lnTo>
                    <a:pt x="0" y="0"/>
                  </a:lnTo>
                  <a:close/>
                </a:path>
              </a:pathLst>
            </a:custGeom>
            <a:solidFill>
              <a:srgbClr val="000000"/>
            </a:solidFill>
            <a:ln w="9525">
              <a:noFill/>
              <a:round/>
              <a:headEnd/>
              <a:tailEnd/>
            </a:ln>
          </p:spPr>
          <p:txBody>
            <a:bodyPr/>
            <a:lstStyle/>
            <a:p>
              <a:endParaRPr lang="en-US"/>
            </a:p>
          </p:txBody>
        </p:sp>
        <p:sp>
          <p:nvSpPr>
            <p:cNvPr id="49" name="Freeform 89"/>
            <p:cNvSpPr>
              <a:spLocks/>
            </p:cNvSpPr>
            <p:nvPr/>
          </p:nvSpPr>
          <p:spPr bwMode="auto">
            <a:xfrm>
              <a:off x="3832" y="2539"/>
              <a:ext cx="90" cy="245"/>
            </a:xfrm>
            <a:custGeom>
              <a:avLst/>
              <a:gdLst>
                <a:gd name="T0" fmla="*/ 0 w 179"/>
                <a:gd name="T1" fmla="*/ 0 h 491"/>
                <a:gd name="T2" fmla="*/ 2 w 179"/>
                <a:gd name="T3" fmla="*/ 5 h 491"/>
                <a:gd name="T4" fmla="*/ 9 w 179"/>
                <a:gd name="T5" fmla="*/ 16 h 491"/>
                <a:gd name="T6" fmla="*/ 20 w 179"/>
                <a:gd name="T7" fmla="*/ 36 h 491"/>
                <a:gd name="T8" fmla="*/ 34 w 179"/>
                <a:gd name="T9" fmla="*/ 60 h 491"/>
                <a:gd name="T10" fmla="*/ 50 w 179"/>
                <a:gd name="T11" fmla="*/ 90 h 491"/>
                <a:gd name="T12" fmla="*/ 68 w 179"/>
                <a:gd name="T13" fmla="*/ 124 h 491"/>
                <a:gd name="T14" fmla="*/ 86 w 179"/>
                <a:gd name="T15" fmla="*/ 161 h 491"/>
                <a:gd name="T16" fmla="*/ 106 w 179"/>
                <a:gd name="T17" fmla="*/ 202 h 491"/>
                <a:gd name="T18" fmla="*/ 123 w 179"/>
                <a:gd name="T19" fmla="*/ 242 h 491"/>
                <a:gd name="T20" fmla="*/ 140 w 179"/>
                <a:gd name="T21" fmla="*/ 283 h 491"/>
                <a:gd name="T22" fmla="*/ 155 w 179"/>
                <a:gd name="T23" fmla="*/ 325 h 491"/>
                <a:gd name="T24" fmla="*/ 167 w 179"/>
                <a:gd name="T25" fmla="*/ 364 h 491"/>
                <a:gd name="T26" fmla="*/ 175 w 179"/>
                <a:gd name="T27" fmla="*/ 402 h 491"/>
                <a:gd name="T28" fmla="*/ 179 w 179"/>
                <a:gd name="T29" fmla="*/ 435 h 491"/>
                <a:gd name="T30" fmla="*/ 179 w 179"/>
                <a:gd name="T31" fmla="*/ 465 h 491"/>
                <a:gd name="T32" fmla="*/ 172 w 179"/>
                <a:gd name="T33" fmla="*/ 491 h 491"/>
                <a:gd name="T34" fmla="*/ 172 w 179"/>
                <a:gd name="T35" fmla="*/ 485 h 491"/>
                <a:gd name="T36" fmla="*/ 171 w 179"/>
                <a:gd name="T37" fmla="*/ 465 h 491"/>
                <a:gd name="T38" fmla="*/ 166 w 179"/>
                <a:gd name="T39" fmla="*/ 432 h 491"/>
                <a:gd name="T40" fmla="*/ 154 w 179"/>
                <a:gd name="T41" fmla="*/ 382 h 491"/>
                <a:gd name="T42" fmla="*/ 133 w 179"/>
                <a:gd name="T43" fmla="*/ 317 h 491"/>
                <a:gd name="T44" fmla="*/ 102 w 179"/>
                <a:gd name="T45" fmla="*/ 232 h 491"/>
                <a:gd name="T46" fmla="*/ 58 w 179"/>
                <a:gd name="T47" fmla="*/ 127 h 491"/>
                <a:gd name="T48" fmla="*/ 0 w 179"/>
                <a:gd name="T49" fmla="*/ 0 h 4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9"/>
                <a:gd name="T76" fmla="*/ 0 h 491"/>
                <a:gd name="T77" fmla="*/ 179 w 179"/>
                <a:gd name="T78" fmla="*/ 491 h 4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9" h="491">
                  <a:moveTo>
                    <a:pt x="0" y="0"/>
                  </a:moveTo>
                  <a:lnTo>
                    <a:pt x="2" y="5"/>
                  </a:lnTo>
                  <a:lnTo>
                    <a:pt x="9" y="16"/>
                  </a:lnTo>
                  <a:lnTo>
                    <a:pt x="20" y="36"/>
                  </a:lnTo>
                  <a:lnTo>
                    <a:pt x="34" y="60"/>
                  </a:lnTo>
                  <a:lnTo>
                    <a:pt x="50" y="90"/>
                  </a:lnTo>
                  <a:lnTo>
                    <a:pt x="68" y="124"/>
                  </a:lnTo>
                  <a:lnTo>
                    <a:pt x="86" y="161"/>
                  </a:lnTo>
                  <a:lnTo>
                    <a:pt x="106" y="202"/>
                  </a:lnTo>
                  <a:lnTo>
                    <a:pt x="123" y="242"/>
                  </a:lnTo>
                  <a:lnTo>
                    <a:pt x="140" y="283"/>
                  </a:lnTo>
                  <a:lnTo>
                    <a:pt x="155" y="325"/>
                  </a:lnTo>
                  <a:lnTo>
                    <a:pt x="167" y="364"/>
                  </a:lnTo>
                  <a:lnTo>
                    <a:pt x="175" y="402"/>
                  </a:lnTo>
                  <a:lnTo>
                    <a:pt x="179" y="435"/>
                  </a:lnTo>
                  <a:lnTo>
                    <a:pt x="179" y="465"/>
                  </a:lnTo>
                  <a:lnTo>
                    <a:pt x="172" y="491"/>
                  </a:lnTo>
                  <a:lnTo>
                    <a:pt x="172" y="485"/>
                  </a:lnTo>
                  <a:lnTo>
                    <a:pt x="171" y="465"/>
                  </a:lnTo>
                  <a:lnTo>
                    <a:pt x="166" y="432"/>
                  </a:lnTo>
                  <a:lnTo>
                    <a:pt x="154" y="382"/>
                  </a:lnTo>
                  <a:lnTo>
                    <a:pt x="133" y="317"/>
                  </a:lnTo>
                  <a:lnTo>
                    <a:pt x="102" y="232"/>
                  </a:lnTo>
                  <a:lnTo>
                    <a:pt x="58" y="127"/>
                  </a:lnTo>
                  <a:lnTo>
                    <a:pt x="0" y="0"/>
                  </a:lnTo>
                  <a:close/>
                </a:path>
              </a:pathLst>
            </a:custGeom>
            <a:solidFill>
              <a:srgbClr val="000000"/>
            </a:solidFill>
            <a:ln w="9525">
              <a:noFill/>
              <a:round/>
              <a:headEnd/>
              <a:tailEnd/>
            </a:ln>
          </p:spPr>
          <p:txBody>
            <a:bodyPr/>
            <a:lstStyle/>
            <a:p>
              <a:endParaRPr lang="en-US"/>
            </a:p>
          </p:txBody>
        </p:sp>
        <p:sp>
          <p:nvSpPr>
            <p:cNvPr id="50" name="Freeform 90"/>
            <p:cNvSpPr>
              <a:spLocks/>
            </p:cNvSpPr>
            <p:nvPr/>
          </p:nvSpPr>
          <p:spPr bwMode="auto">
            <a:xfrm>
              <a:off x="3682" y="2280"/>
              <a:ext cx="332" cy="254"/>
            </a:xfrm>
            <a:custGeom>
              <a:avLst/>
              <a:gdLst>
                <a:gd name="T0" fmla="*/ 529 w 665"/>
                <a:gd name="T1" fmla="*/ 66 h 509"/>
                <a:gd name="T2" fmla="*/ 530 w 665"/>
                <a:gd name="T3" fmla="*/ 76 h 509"/>
                <a:gd name="T4" fmla="*/ 535 w 665"/>
                <a:gd name="T5" fmla="*/ 106 h 509"/>
                <a:gd name="T6" fmla="*/ 544 w 665"/>
                <a:gd name="T7" fmla="*/ 149 h 509"/>
                <a:gd name="T8" fmla="*/ 557 w 665"/>
                <a:gd name="T9" fmla="*/ 198 h 509"/>
                <a:gd name="T10" fmla="*/ 575 w 665"/>
                <a:gd name="T11" fmla="*/ 250 h 509"/>
                <a:gd name="T12" fmla="*/ 598 w 665"/>
                <a:gd name="T13" fmla="*/ 299 h 509"/>
                <a:gd name="T14" fmla="*/ 628 w 665"/>
                <a:gd name="T15" fmla="*/ 341 h 509"/>
                <a:gd name="T16" fmla="*/ 665 w 665"/>
                <a:gd name="T17" fmla="*/ 368 h 509"/>
                <a:gd name="T18" fmla="*/ 603 w 665"/>
                <a:gd name="T19" fmla="*/ 458 h 509"/>
                <a:gd name="T20" fmla="*/ 558 w 665"/>
                <a:gd name="T21" fmla="*/ 425 h 509"/>
                <a:gd name="T22" fmla="*/ 472 w 665"/>
                <a:gd name="T23" fmla="*/ 464 h 509"/>
                <a:gd name="T24" fmla="*/ 445 w 665"/>
                <a:gd name="T25" fmla="*/ 509 h 509"/>
                <a:gd name="T26" fmla="*/ 299 w 665"/>
                <a:gd name="T27" fmla="*/ 499 h 509"/>
                <a:gd name="T28" fmla="*/ 292 w 665"/>
                <a:gd name="T29" fmla="*/ 466 h 509"/>
                <a:gd name="T30" fmla="*/ 190 w 665"/>
                <a:gd name="T31" fmla="*/ 450 h 509"/>
                <a:gd name="T32" fmla="*/ 152 w 665"/>
                <a:gd name="T33" fmla="*/ 504 h 509"/>
                <a:gd name="T34" fmla="*/ 39 w 665"/>
                <a:gd name="T35" fmla="*/ 454 h 509"/>
                <a:gd name="T36" fmla="*/ 61 w 665"/>
                <a:gd name="T37" fmla="*/ 380 h 509"/>
                <a:gd name="T38" fmla="*/ 11 w 665"/>
                <a:gd name="T39" fmla="*/ 397 h 509"/>
                <a:gd name="T40" fmla="*/ 0 w 665"/>
                <a:gd name="T41" fmla="*/ 324 h 509"/>
                <a:gd name="T42" fmla="*/ 6 w 665"/>
                <a:gd name="T43" fmla="*/ 320 h 509"/>
                <a:gd name="T44" fmla="*/ 22 w 665"/>
                <a:gd name="T45" fmla="*/ 310 h 509"/>
                <a:gd name="T46" fmla="*/ 45 w 665"/>
                <a:gd name="T47" fmla="*/ 291 h 509"/>
                <a:gd name="T48" fmla="*/ 73 w 665"/>
                <a:gd name="T49" fmla="*/ 264 h 509"/>
                <a:gd name="T50" fmla="*/ 99 w 665"/>
                <a:gd name="T51" fmla="*/ 227 h 509"/>
                <a:gd name="T52" fmla="*/ 125 w 665"/>
                <a:gd name="T53" fmla="*/ 177 h 509"/>
                <a:gd name="T54" fmla="*/ 143 w 665"/>
                <a:gd name="T55" fmla="*/ 117 h 509"/>
                <a:gd name="T56" fmla="*/ 152 w 665"/>
                <a:gd name="T57" fmla="*/ 44 h 509"/>
                <a:gd name="T58" fmla="*/ 157 w 665"/>
                <a:gd name="T59" fmla="*/ 43 h 509"/>
                <a:gd name="T60" fmla="*/ 167 w 665"/>
                <a:gd name="T61" fmla="*/ 39 h 509"/>
                <a:gd name="T62" fmla="*/ 186 w 665"/>
                <a:gd name="T63" fmla="*/ 34 h 509"/>
                <a:gd name="T64" fmla="*/ 209 w 665"/>
                <a:gd name="T65" fmla="*/ 29 h 509"/>
                <a:gd name="T66" fmla="*/ 236 w 665"/>
                <a:gd name="T67" fmla="*/ 22 h 509"/>
                <a:gd name="T68" fmla="*/ 267 w 665"/>
                <a:gd name="T69" fmla="*/ 15 h 509"/>
                <a:gd name="T70" fmla="*/ 300 w 665"/>
                <a:gd name="T71" fmla="*/ 9 h 509"/>
                <a:gd name="T72" fmla="*/ 334 w 665"/>
                <a:gd name="T73" fmla="*/ 5 h 509"/>
                <a:gd name="T74" fmla="*/ 369 w 665"/>
                <a:gd name="T75" fmla="*/ 1 h 509"/>
                <a:gd name="T76" fmla="*/ 402 w 665"/>
                <a:gd name="T77" fmla="*/ 0 h 509"/>
                <a:gd name="T78" fmla="*/ 434 w 665"/>
                <a:gd name="T79" fmla="*/ 1 h 509"/>
                <a:gd name="T80" fmla="*/ 463 w 665"/>
                <a:gd name="T81" fmla="*/ 6 h 509"/>
                <a:gd name="T82" fmla="*/ 489 w 665"/>
                <a:gd name="T83" fmla="*/ 14 h 509"/>
                <a:gd name="T84" fmla="*/ 508 w 665"/>
                <a:gd name="T85" fmla="*/ 26 h 509"/>
                <a:gd name="T86" fmla="*/ 522 w 665"/>
                <a:gd name="T87" fmla="*/ 44 h 509"/>
                <a:gd name="T88" fmla="*/ 529 w 665"/>
                <a:gd name="T89" fmla="*/ 66 h 50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65"/>
                <a:gd name="T136" fmla="*/ 0 h 509"/>
                <a:gd name="T137" fmla="*/ 665 w 665"/>
                <a:gd name="T138" fmla="*/ 509 h 50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65" h="509">
                  <a:moveTo>
                    <a:pt x="529" y="66"/>
                  </a:moveTo>
                  <a:lnTo>
                    <a:pt x="530" y="76"/>
                  </a:lnTo>
                  <a:lnTo>
                    <a:pt x="535" y="106"/>
                  </a:lnTo>
                  <a:lnTo>
                    <a:pt x="544" y="149"/>
                  </a:lnTo>
                  <a:lnTo>
                    <a:pt x="557" y="198"/>
                  </a:lnTo>
                  <a:lnTo>
                    <a:pt x="575" y="250"/>
                  </a:lnTo>
                  <a:lnTo>
                    <a:pt x="598" y="299"/>
                  </a:lnTo>
                  <a:lnTo>
                    <a:pt x="628" y="341"/>
                  </a:lnTo>
                  <a:lnTo>
                    <a:pt x="665" y="368"/>
                  </a:lnTo>
                  <a:lnTo>
                    <a:pt x="603" y="458"/>
                  </a:lnTo>
                  <a:lnTo>
                    <a:pt x="558" y="425"/>
                  </a:lnTo>
                  <a:lnTo>
                    <a:pt x="472" y="464"/>
                  </a:lnTo>
                  <a:lnTo>
                    <a:pt x="445" y="509"/>
                  </a:lnTo>
                  <a:lnTo>
                    <a:pt x="299" y="499"/>
                  </a:lnTo>
                  <a:lnTo>
                    <a:pt x="292" y="466"/>
                  </a:lnTo>
                  <a:lnTo>
                    <a:pt x="190" y="450"/>
                  </a:lnTo>
                  <a:lnTo>
                    <a:pt x="152" y="504"/>
                  </a:lnTo>
                  <a:lnTo>
                    <a:pt x="39" y="454"/>
                  </a:lnTo>
                  <a:lnTo>
                    <a:pt x="61" y="380"/>
                  </a:lnTo>
                  <a:lnTo>
                    <a:pt x="11" y="397"/>
                  </a:lnTo>
                  <a:lnTo>
                    <a:pt x="0" y="324"/>
                  </a:lnTo>
                  <a:lnTo>
                    <a:pt x="6" y="320"/>
                  </a:lnTo>
                  <a:lnTo>
                    <a:pt x="22" y="310"/>
                  </a:lnTo>
                  <a:lnTo>
                    <a:pt x="45" y="291"/>
                  </a:lnTo>
                  <a:lnTo>
                    <a:pt x="73" y="264"/>
                  </a:lnTo>
                  <a:lnTo>
                    <a:pt x="99" y="227"/>
                  </a:lnTo>
                  <a:lnTo>
                    <a:pt x="125" y="177"/>
                  </a:lnTo>
                  <a:lnTo>
                    <a:pt x="143" y="117"/>
                  </a:lnTo>
                  <a:lnTo>
                    <a:pt x="152" y="44"/>
                  </a:lnTo>
                  <a:lnTo>
                    <a:pt x="157" y="43"/>
                  </a:lnTo>
                  <a:lnTo>
                    <a:pt x="167" y="39"/>
                  </a:lnTo>
                  <a:lnTo>
                    <a:pt x="186" y="34"/>
                  </a:lnTo>
                  <a:lnTo>
                    <a:pt x="209" y="29"/>
                  </a:lnTo>
                  <a:lnTo>
                    <a:pt x="236" y="22"/>
                  </a:lnTo>
                  <a:lnTo>
                    <a:pt x="267" y="15"/>
                  </a:lnTo>
                  <a:lnTo>
                    <a:pt x="300" y="9"/>
                  </a:lnTo>
                  <a:lnTo>
                    <a:pt x="334" y="5"/>
                  </a:lnTo>
                  <a:lnTo>
                    <a:pt x="369" y="1"/>
                  </a:lnTo>
                  <a:lnTo>
                    <a:pt x="402" y="0"/>
                  </a:lnTo>
                  <a:lnTo>
                    <a:pt x="434" y="1"/>
                  </a:lnTo>
                  <a:lnTo>
                    <a:pt x="463" y="6"/>
                  </a:lnTo>
                  <a:lnTo>
                    <a:pt x="489" y="14"/>
                  </a:lnTo>
                  <a:lnTo>
                    <a:pt x="508" y="26"/>
                  </a:lnTo>
                  <a:lnTo>
                    <a:pt x="522" y="44"/>
                  </a:lnTo>
                  <a:lnTo>
                    <a:pt x="529" y="66"/>
                  </a:lnTo>
                  <a:close/>
                </a:path>
              </a:pathLst>
            </a:custGeom>
            <a:solidFill>
              <a:srgbClr val="6D7A02"/>
            </a:solidFill>
            <a:ln w="9525">
              <a:noFill/>
              <a:round/>
              <a:headEnd/>
              <a:tailEnd/>
            </a:ln>
          </p:spPr>
          <p:txBody>
            <a:bodyPr/>
            <a:lstStyle/>
            <a:p>
              <a:endParaRPr lang="en-US"/>
            </a:p>
          </p:txBody>
        </p:sp>
        <p:sp>
          <p:nvSpPr>
            <p:cNvPr id="51" name="Freeform 91"/>
            <p:cNvSpPr>
              <a:spLocks/>
            </p:cNvSpPr>
            <p:nvPr/>
          </p:nvSpPr>
          <p:spPr bwMode="auto">
            <a:xfrm>
              <a:off x="3915" y="2217"/>
              <a:ext cx="46" cy="13"/>
            </a:xfrm>
            <a:custGeom>
              <a:avLst/>
              <a:gdLst>
                <a:gd name="T0" fmla="*/ 91 w 91"/>
                <a:gd name="T1" fmla="*/ 0 h 28"/>
                <a:gd name="T2" fmla="*/ 90 w 91"/>
                <a:gd name="T3" fmla="*/ 3 h 28"/>
                <a:gd name="T4" fmla="*/ 87 w 91"/>
                <a:gd name="T5" fmla="*/ 8 h 28"/>
                <a:gd name="T6" fmla="*/ 81 w 91"/>
                <a:gd name="T7" fmla="*/ 16 h 28"/>
                <a:gd name="T8" fmla="*/ 73 w 91"/>
                <a:gd name="T9" fmla="*/ 23 h 28"/>
                <a:gd name="T10" fmla="*/ 62 w 91"/>
                <a:gd name="T11" fmla="*/ 28 h 28"/>
                <a:gd name="T12" fmla="*/ 46 w 91"/>
                <a:gd name="T13" fmla="*/ 28 h 28"/>
                <a:gd name="T14" fmla="*/ 25 w 91"/>
                <a:gd name="T15" fmla="*/ 23 h 28"/>
                <a:gd name="T16" fmla="*/ 0 w 91"/>
                <a:gd name="T17" fmla="*/ 9 h 28"/>
                <a:gd name="T18" fmla="*/ 3 w 91"/>
                <a:gd name="T19" fmla="*/ 9 h 28"/>
                <a:gd name="T20" fmla="*/ 12 w 91"/>
                <a:gd name="T21" fmla="*/ 11 h 28"/>
                <a:gd name="T22" fmla="*/ 26 w 91"/>
                <a:gd name="T23" fmla="*/ 12 h 28"/>
                <a:gd name="T24" fmla="*/ 42 w 91"/>
                <a:gd name="T25" fmla="*/ 13 h 28"/>
                <a:gd name="T26" fmla="*/ 57 w 91"/>
                <a:gd name="T27" fmla="*/ 12 h 28"/>
                <a:gd name="T28" fmla="*/ 72 w 91"/>
                <a:gd name="T29" fmla="*/ 11 h 28"/>
                <a:gd name="T30" fmla="*/ 84 w 91"/>
                <a:gd name="T31" fmla="*/ 7 h 28"/>
                <a:gd name="T32" fmla="*/ 91 w 91"/>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1"/>
                <a:gd name="T52" fmla="*/ 0 h 28"/>
                <a:gd name="T53" fmla="*/ 91 w 91"/>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1" h="28">
                  <a:moveTo>
                    <a:pt x="91" y="0"/>
                  </a:moveTo>
                  <a:lnTo>
                    <a:pt x="90" y="3"/>
                  </a:lnTo>
                  <a:lnTo>
                    <a:pt x="87" y="8"/>
                  </a:lnTo>
                  <a:lnTo>
                    <a:pt x="81" y="16"/>
                  </a:lnTo>
                  <a:lnTo>
                    <a:pt x="73" y="23"/>
                  </a:lnTo>
                  <a:lnTo>
                    <a:pt x="62" y="28"/>
                  </a:lnTo>
                  <a:lnTo>
                    <a:pt x="46" y="28"/>
                  </a:lnTo>
                  <a:lnTo>
                    <a:pt x="25" y="23"/>
                  </a:lnTo>
                  <a:lnTo>
                    <a:pt x="0" y="9"/>
                  </a:lnTo>
                  <a:lnTo>
                    <a:pt x="3" y="9"/>
                  </a:lnTo>
                  <a:lnTo>
                    <a:pt x="12" y="11"/>
                  </a:lnTo>
                  <a:lnTo>
                    <a:pt x="26" y="12"/>
                  </a:lnTo>
                  <a:lnTo>
                    <a:pt x="42" y="13"/>
                  </a:lnTo>
                  <a:lnTo>
                    <a:pt x="57" y="12"/>
                  </a:lnTo>
                  <a:lnTo>
                    <a:pt x="72" y="11"/>
                  </a:lnTo>
                  <a:lnTo>
                    <a:pt x="84" y="7"/>
                  </a:lnTo>
                  <a:lnTo>
                    <a:pt x="91" y="0"/>
                  </a:lnTo>
                  <a:close/>
                </a:path>
              </a:pathLst>
            </a:custGeom>
            <a:solidFill>
              <a:srgbClr val="000000"/>
            </a:solidFill>
            <a:ln w="9525">
              <a:noFill/>
              <a:round/>
              <a:headEnd/>
              <a:tailEnd/>
            </a:ln>
          </p:spPr>
          <p:txBody>
            <a:bodyPr/>
            <a:lstStyle/>
            <a:p>
              <a:endParaRPr lang="en-US"/>
            </a:p>
          </p:txBody>
        </p:sp>
        <p:sp>
          <p:nvSpPr>
            <p:cNvPr id="52" name="Freeform 92"/>
            <p:cNvSpPr>
              <a:spLocks/>
            </p:cNvSpPr>
            <p:nvPr/>
          </p:nvSpPr>
          <p:spPr bwMode="auto">
            <a:xfrm>
              <a:off x="3645" y="1993"/>
              <a:ext cx="445" cy="312"/>
            </a:xfrm>
            <a:custGeom>
              <a:avLst/>
              <a:gdLst>
                <a:gd name="T0" fmla="*/ 534 w 889"/>
                <a:gd name="T1" fmla="*/ 443 h 624"/>
                <a:gd name="T2" fmla="*/ 524 w 889"/>
                <a:gd name="T3" fmla="*/ 361 h 624"/>
                <a:gd name="T4" fmla="*/ 600 w 889"/>
                <a:gd name="T5" fmla="*/ 196 h 624"/>
                <a:gd name="T6" fmla="*/ 639 w 889"/>
                <a:gd name="T7" fmla="*/ 212 h 624"/>
                <a:gd name="T8" fmla="*/ 709 w 889"/>
                <a:gd name="T9" fmla="*/ 254 h 624"/>
                <a:gd name="T10" fmla="*/ 563 w 889"/>
                <a:gd name="T11" fmla="*/ 437 h 624"/>
                <a:gd name="T12" fmla="*/ 665 w 889"/>
                <a:gd name="T13" fmla="*/ 529 h 624"/>
                <a:gd name="T14" fmla="*/ 719 w 889"/>
                <a:gd name="T15" fmla="*/ 485 h 624"/>
                <a:gd name="T16" fmla="*/ 792 w 889"/>
                <a:gd name="T17" fmla="*/ 419 h 624"/>
                <a:gd name="T18" fmla="*/ 858 w 889"/>
                <a:gd name="T19" fmla="*/ 347 h 624"/>
                <a:gd name="T20" fmla="*/ 889 w 889"/>
                <a:gd name="T21" fmla="*/ 282 h 624"/>
                <a:gd name="T22" fmla="*/ 873 w 889"/>
                <a:gd name="T23" fmla="*/ 248 h 624"/>
                <a:gd name="T24" fmla="*/ 813 w 889"/>
                <a:gd name="T25" fmla="*/ 203 h 624"/>
                <a:gd name="T26" fmla="*/ 733 w 889"/>
                <a:gd name="T27" fmla="*/ 159 h 624"/>
                <a:gd name="T28" fmla="*/ 712 w 889"/>
                <a:gd name="T29" fmla="*/ 142 h 624"/>
                <a:gd name="T30" fmla="*/ 677 w 889"/>
                <a:gd name="T31" fmla="*/ 96 h 624"/>
                <a:gd name="T32" fmla="*/ 560 w 889"/>
                <a:gd name="T33" fmla="*/ 80 h 624"/>
                <a:gd name="T34" fmla="*/ 530 w 889"/>
                <a:gd name="T35" fmla="*/ 67 h 624"/>
                <a:gd name="T36" fmla="*/ 480 w 889"/>
                <a:gd name="T37" fmla="*/ 33 h 624"/>
                <a:gd name="T38" fmla="*/ 458 w 889"/>
                <a:gd name="T39" fmla="*/ 4 h 624"/>
                <a:gd name="T40" fmla="*/ 411 w 889"/>
                <a:gd name="T41" fmla="*/ 33 h 624"/>
                <a:gd name="T42" fmla="*/ 350 w 889"/>
                <a:gd name="T43" fmla="*/ 35 h 624"/>
                <a:gd name="T44" fmla="*/ 328 w 889"/>
                <a:gd name="T45" fmla="*/ 27 h 624"/>
                <a:gd name="T46" fmla="*/ 291 w 889"/>
                <a:gd name="T47" fmla="*/ 56 h 624"/>
                <a:gd name="T48" fmla="*/ 239 w 889"/>
                <a:gd name="T49" fmla="*/ 71 h 624"/>
                <a:gd name="T50" fmla="*/ 206 w 889"/>
                <a:gd name="T51" fmla="*/ 67 h 624"/>
                <a:gd name="T52" fmla="*/ 148 w 889"/>
                <a:gd name="T53" fmla="*/ 83 h 624"/>
                <a:gd name="T54" fmla="*/ 127 w 889"/>
                <a:gd name="T55" fmla="*/ 127 h 624"/>
                <a:gd name="T56" fmla="*/ 104 w 889"/>
                <a:gd name="T57" fmla="*/ 185 h 624"/>
                <a:gd name="T58" fmla="*/ 54 w 889"/>
                <a:gd name="T59" fmla="*/ 259 h 624"/>
                <a:gd name="T60" fmla="*/ 19 w 889"/>
                <a:gd name="T61" fmla="*/ 299 h 624"/>
                <a:gd name="T62" fmla="*/ 0 w 889"/>
                <a:gd name="T63" fmla="*/ 372 h 624"/>
                <a:gd name="T64" fmla="*/ 34 w 889"/>
                <a:gd name="T65" fmla="*/ 434 h 624"/>
                <a:gd name="T66" fmla="*/ 57 w 889"/>
                <a:gd name="T67" fmla="*/ 437 h 624"/>
                <a:gd name="T68" fmla="*/ 106 w 889"/>
                <a:gd name="T69" fmla="*/ 410 h 624"/>
                <a:gd name="T70" fmla="*/ 221 w 889"/>
                <a:gd name="T71" fmla="*/ 294 h 624"/>
                <a:gd name="T72" fmla="*/ 240 w 889"/>
                <a:gd name="T73" fmla="*/ 350 h 624"/>
                <a:gd name="T74" fmla="*/ 259 w 889"/>
                <a:gd name="T75" fmla="*/ 467 h 624"/>
                <a:gd name="T76" fmla="*/ 224 w 889"/>
                <a:gd name="T77" fmla="*/ 613 h 624"/>
                <a:gd name="T78" fmla="*/ 250 w 889"/>
                <a:gd name="T79" fmla="*/ 616 h 624"/>
                <a:gd name="T80" fmla="*/ 314 w 889"/>
                <a:gd name="T81" fmla="*/ 622 h 624"/>
                <a:gd name="T82" fmla="*/ 398 w 889"/>
                <a:gd name="T83" fmla="*/ 624 h 624"/>
                <a:gd name="T84" fmla="*/ 486 w 889"/>
                <a:gd name="T85" fmla="*/ 621 h 624"/>
                <a:gd name="T86" fmla="*/ 556 w 889"/>
                <a:gd name="T87" fmla="*/ 604 h 624"/>
                <a:gd name="T88" fmla="*/ 574 w 889"/>
                <a:gd name="T89" fmla="*/ 580 h 624"/>
                <a:gd name="T90" fmla="*/ 570 w 889"/>
                <a:gd name="T91" fmla="*/ 521 h 624"/>
                <a:gd name="T92" fmla="*/ 544 w 889"/>
                <a:gd name="T93" fmla="*/ 457 h 6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89"/>
                <a:gd name="T142" fmla="*/ 0 h 624"/>
                <a:gd name="T143" fmla="*/ 889 w 889"/>
                <a:gd name="T144" fmla="*/ 624 h 62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89" h="624">
                  <a:moveTo>
                    <a:pt x="544" y="457"/>
                  </a:moveTo>
                  <a:lnTo>
                    <a:pt x="541" y="454"/>
                  </a:lnTo>
                  <a:lnTo>
                    <a:pt x="534" y="443"/>
                  </a:lnTo>
                  <a:lnTo>
                    <a:pt x="527" y="424"/>
                  </a:lnTo>
                  <a:lnTo>
                    <a:pt x="522" y="398"/>
                  </a:lnTo>
                  <a:lnTo>
                    <a:pt x="524" y="361"/>
                  </a:lnTo>
                  <a:lnTo>
                    <a:pt x="535" y="316"/>
                  </a:lnTo>
                  <a:lnTo>
                    <a:pt x="559" y="262"/>
                  </a:lnTo>
                  <a:lnTo>
                    <a:pt x="600" y="196"/>
                  </a:lnTo>
                  <a:lnTo>
                    <a:pt x="605" y="198"/>
                  </a:lnTo>
                  <a:lnTo>
                    <a:pt x="619" y="203"/>
                  </a:lnTo>
                  <a:lnTo>
                    <a:pt x="639" y="212"/>
                  </a:lnTo>
                  <a:lnTo>
                    <a:pt x="662" y="224"/>
                  </a:lnTo>
                  <a:lnTo>
                    <a:pt x="686" y="238"/>
                  </a:lnTo>
                  <a:lnTo>
                    <a:pt x="709" y="254"/>
                  </a:lnTo>
                  <a:lnTo>
                    <a:pt x="726" y="272"/>
                  </a:lnTo>
                  <a:lnTo>
                    <a:pt x="738" y="292"/>
                  </a:lnTo>
                  <a:lnTo>
                    <a:pt x="563" y="437"/>
                  </a:lnTo>
                  <a:lnTo>
                    <a:pt x="653" y="538"/>
                  </a:lnTo>
                  <a:lnTo>
                    <a:pt x="656" y="536"/>
                  </a:lnTo>
                  <a:lnTo>
                    <a:pt x="665" y="529"/>
                  </a:lnTo>
                  <a:lnTo>
                    <a:pt x="679" y="517"/>
                  </a:lnTo>
                  <a:lnTo>
                    <a:pt x="697" y="502"/>
                  </a:lnTo>
                  <a:lnTo>
                    <a:pt x="719" y="485"/>
                  </a:lnTo>
                  <a:lnTo>
                    <a:pt x="742" y="464"/>
                  </a:lnTo>
                  <a:lnTo>
                    <a:pt x="767" y="443"/>
                  </a:lnTo>
                  <a:lnTo>
                    <a:pt x="792" y="419"/>
                  </a:lnTo>
                  <a:lnTo>
                    <a:pt x="816" y="395"/>
                  </a:lnTo>
                  <a:lnTo>
                    <a:pt x="838" y="371"/>
                  </a:lnTo>
                  <a:lnTo>
                    <a:pt x="858" y="347"/>
                  </a:lnTo>
                  <a:lnTo>
                    <a:pt x="873" y="324"/>
                  </a:lnTo>
                  <a:lnTo>
                    <a:pt x="884" y="302"/>
                  </a:lnTo>
                  <a:lnTo>
                    <a:pt x="889" y="282"/>
                  </a:lnTo>
                  <a:lnTo>
                    <a:pt x="887" y="266"/>
                  </a:lnTo>
                  <a:lnTo>
                    <a:pt x="878" y="252"/>
                  </a:lnTo>
                  <a:lnTo>
                    <a:pt x="873" y="248"/>
                  </a:lnTo>
                  <a:lnTo>
                    <a:pt x="859" y="236"/>
                  </a:lnTo>
                  <a:lnTo>
                    <a:pt x="838" y="221"/>
                  </a:lnTo>
                  <a:lnTo>
                    <a:pt x="813" y="203"/>
                  </a:lnTo>
                  <a:lnTo>
                    <a:pt x="785" y="186"/>
                  </a:lnTo>
                  <a:lnTo>
                    <a:pt x="757" y="170"/>
                  </a:lnTo>
                  <a:lnTo>
                    <a:pt x="733" y="159"/>
                  </a:lnTo>
                  <a:lnTo>
                    <a:pt x="715" y="157"/>
                  </a:lnTo>
                  <a:lnTo>
                    <a:pt x="715" y="152"/>
                  </a:lnTo>
                  <a:lnTo>
                    <a:pt x="712" y="142"/>
                  </a:lnTo>
                  <a:lnTo>
                    <a:pt x="707" y="127"/>
                  </a:lnTo>
                  <a:lnTo>
                    <a:pt x="695" y="111"/>
                  </a:lnTo>
                  <a:lnTo>
                    <a:pt x="677" y="96"/>
                  </a:lnTo>
                  <a:lnTo>
                    <a:pt x="649" y="83"/>
                  </a:lnTo>
                  <a:lnTo>
                    <a:pt x="611" y="77"/>
                  </a:lnTo>
                  <a:lnTo>
                    <a:pt x="560" y="80"/>
                  </a:lnTo>
                  <a:lnTo>
                    <a:pt x="557" y="79"/>
                  </a:lnTo>
                  <a:lnTo>
                    <a:pt x="545" y="74"/>
                  </a:lnTo>
                  <a:lnTo>
                    <a:pt x="530" y="67"/>
                  </a:lnTo>
                  <a:lnTo>
                    <a:pt x="513" y="58"/>
                  </a:lnTo>
                  <a:lnTo>
                    <a:pt x="496" y="46"/>
                  </a:lnTo>
                  <a:lnTo>
                    <a:pt x="480" y="33"/>
                  </a:lnTo>
                  <a:lnTo>
                    <a:pt x="468" y="18"/>
                  </a:lnTo>
                  <a:lnTo>
                    <a:pt x="463" y="0"/>
                  </a:lnTo>
                  <a:lnTo>
                    <a:pt x="458" y="4"/>
                  </a:lnTo>
                  <a:lnTo>
                    <a:pt x="446" y="12"/>
                  </a:lnTo>
                  <a:lnTo>
                    <a:pt x="430" y="22"/>
                  </a:lnTo>
                  <a:lnTo>
                    <a:pt x="411" y="33"/>
                  </a:lnTo>
                  <a:lnTo>
                    <a:pt x="389" y="39"/>
                  </a:lnTo>
                  <a:lnTo>
                    <a:pt x="368" y="42"/>
                  </a:lnTo>
                  <a:lnTo>
                    <a:pt x="350" y="35"/>
                  </a:lnTo>
                  <a:lnTo>
                    <a:pt x="336" y="18"/>
                  </a:lnTo>
                  <a:lnTo>
                    <a:pt x="334" y="20"/>
                  </a:lnTo>
                  <a:lnTo>
                    <a:pt x="328" y="27"/>
                  </a:lnTo>
                  <a:lnTo>
                    <a:pt x="317" y="35"/>
                  </a:lnTo>
                  <a:lnTo>
                    <a:pt x="306" y="45"/>
                  </a:lnTo>
                  <a:lnTo>
                    <a:pt x="291" y="56"/>
                  </a:lnTo>
                  <a:lnTo>
                    <a:pt x="275" y="64"/>
                  </a:lnTo>
                  <a:lnTo>
                    <a:pt x="258" y="69"/>
                  </a:lnTo>
                  <a:lnTo>
                    <a:pt x="239" y="71"/>
                  </a:lnTo>
                  <a:lnTo>
                    <a:pt x="235" y="69"/>
                  </a:lnTo>
                  <a:lnTo>
                    <a:pt x="223" y="68"/>
                  </a:lnTo>
                  <a:lnTo>
                    <a:pt x="206" y="67"/>
                  </a:lnTo>
                  <a:lnTo>
                    <a:pt x="186" y="68"/>
                  </a:lnTo>
                  <a:lnTo>
                    <a:pt x="165" y="73"/>
                  </a:lnTo>
                  <a:lnTo>
                    <a:pt x="148" y="83"/>
                  </a:lnTo>
                  <a:lnTo>
                    <a:pt x="134" y="98"/>
                  </a:lnTo>
                  <a:lnTo>
                    <a:pt x="129" y="122"/>
                  </a:lnTo>
                  <a:lnTo>
                    <a:pt x="127" y="127"/>
                  </a:lnTo>
                  <a:lnTo>
                    <a:pt x="123" y="141"/>
                  </a:lnTo>
                  <a:lnTo>
                    <a:pt x="115" y="160"/>
                  </a:lnTo>
                  <a:lnTo>
                    <a:pt x="104" y="185"/>
                  </a:lnTo>
                  <a:lnTo>
                    <a:pt x="91" y="210"/>
                  </a:lnTo>
                  <a:lnTo>
                    <a:pt x="73" y="235"/>
                  </a:lnTo>
                  <a:lnTo>
                    <a:pt x="54" y="259"/>
                  </a:lnTo>
                  <a:lnTo>
                    <a:pt x="30" y="278"/>
                  </a:lnTo>
                  <a:lnTo>
                    <a:pt x="26" y="284"/>
                  </a:lnTo>
                  <a:lnTo>
                    <a:pt x="19" y="299"/>
                  </a:lnTo>
                  <a:lnTo>
                    <a:pt x="11" y="319"/>
                  </a:lnTo>
                  <a:lnTo>
                    <a:pt x="3" y="346"/>
                  </a:lnTo>
                  <a:lnTo>
                    <a:pt x="0" y="372"/>
                  </a:lnTo>
                  <a:lnTo>
                    <a:pt x="2" y="398"/>
                  </a:lnTo>
                  <a:lnTo>
                    <a:pt x="12" y="419"/>
                  </a:lnTo>
                  <a:lnTo>
                    <a:pt x="34" y="434"/>
                  </a:lnTo>
                  <a:lnTo>
                    <a:pt x="38" y="436"/>
                  </a:lnTo>
                  <a:lnTo>
                    <a:pt x="46" y="437"/>
                  </a:lnTo>
                  <a:lnTo>
                    <a:pt x="57" y="437"/>
                  </a:lnTo>
                  <a:lnTo>
                    <a:pt x="72" y="434"/>
                  </a:lnTo>
                  <a:lnTo>
                    <a:pt x="88" y="426"/>
                  </a:lnTo>
                  <a:lnTo>
                    <a:pt x="106" y="410"/>
                  </a:lnTo>
                  <a:lnTo>
                    <a:pt x="122" y="386"/>
                  </a:lnTo>
                  <a:lnTo>
                    <a:pt x="136" y="352"/>
                  </a:lnTo>
                  <a:lnTo>
                    <a:pt x="221" y="294"/>
                  </a:lnTo>
                  <a:lnTo>
                    <a:pt x="224" y="301"/>
                  </a:lnTo>
                  <a:lnTo>
                    <a:pt x="231" y="322"/>
                  </a:lnTo>
                  <a:lnTo>
                    <a:pt x="240" y="350"/>
                  </a:lnTo>
                  <a:lnTo>
                    <a:pt x="250" y="387"/>
                  </a:lnTo>
                  <a:lnTo>
                    <a:pt x="256" y="426"/>
                  </a:lnTo>
                  <a:lnTo>
                    <a:pt x="259" y="467"/>
                  </a:lnTo>
                  <a:lnTo>
                    <a:pt x="254" y="504"/>
                  </a:lnTo>
                  <a:lnTo>
                    <a:pt x="240" y="536"/>
                  </a:lnTo>
                  <a:lnTo>
                    <a:pt x="224" y="613"/>
                  </a:lnTo>
                  <a:lnTo>
                    <a:pt x="228" y="613"/>
                  </a:lnTo>
                  <a:lnTo>
                    <a:pt x="236" y="614"/>
                  </a:lnTo>
                  <a:lnTo>
                    <a:pt x="250" y="616"/>
                  </a:lnTo>
                  <a:lnTo>
                    <a:pt x="268" y="618"/>
                  </a:lnTo>
                  <a:lnTo>
                    <a:pt x="289" y="620"/>
                  </a:lnTo>
                  <a:lnTo>
                    <a:pt x="314" y="622"/>
                  </a:lnTo>
                  <a:lnTo>
                    <a:pt x="340" y="623"/>
                  </a:lnTo>
                  <a:lnTo>
                    <a:pt x="369" y="624"/>
                  </a:lnTo>
                  <a:lnTo>
                    <a:pt x="398" y="624"/>
                  </a:lnTo>
                  <a:lnTo>
                    <a:pt x="428" y="624"/>
                  </a:lnTo>
                  <a:lnTo>
                    <a:pt x="457" y="623"/>
                  </a:lnTo>
                  <a:lnTo>
                    <a:pt x="486" y="621"/>
                  </a:lnTo>
                  <a:lnTo>
                    <a:pt x="511" y="616"/>
                  </a:lnTo>
                  <a:lnTo>
                    <a:pt x="535" y="611"/>
                  </a:lnTo>
                  <a:lnTo>
                    <a:pt x="556" y="604"/>
                  </a:lnTo>
                  <a:lnTo>
                    <a:pt x="573" y="595"/>
                  </a:lnTo>
                  <a:lnTo>
                    <a:pt x="573" y="591"/>
                  </a:lnTo>
                  <a:lnTo>
                    <a:pt x="574" y="580"/>
                  </a:lnTo>
                  <a:lnTo>
                    <a:pt x="574" y="563"/>
                  </a:lnTo>
                  <a:lnTo>
                    <a:pt x="573" y="543"/>
                  </a:lnTo>
                  <a:lnTo>
                    <a:pt x="570" y="521"/>
                  </a:lnTo>
                  <a:lnTo>
                    <a:pt x="564" y="498"/>
                  </a:lnTo>
                  <a:lnTo>
                    <a:pt x="556" y="477"/>
                  </a:lnTo>
                  <a:lnTo>
                    <a:pt x="544" y="457"/>
                  </a:lnTo>
                  <a:close/>
                </a:path>
              </a:pathLst>
            </a:custGeom>
            <a:solidFill>
              <a:srgbClr val="FFF4EF"/>
            </a:solidFill>
            <a:ln w="9525">
              <a:noFill/>
              <a:round/>
              <a:headEnd/>
              <a:tailEnd/>
            </a:ln>
          </p:spPr>
          <p:txBody>
            <a:bodyPr/>
            <a:lstStyle/>
            <a:p>
              <a:endParaRPr lang="en-US"/>
            </a:p>
          </p:txBody>
        </p:sp>
        <p:sp>
          <p:nvSpPr>
            <p:cNvPr id="53" name="Freeform 93"/>
            <p:cNvSpPr>
              <a:spLocks/>
            </p:cNvSpPr>
            <p:nvPr/>
          </p:nvSpPr>
          <p:spPr bwMode="auto">
            <a:xfrm>
              <a:off x="3811" y="1952"/>
              <a:ext cx="70" cy="79"/>
            </a:xfrm>
            <a:custGeom>
              <a:avLst/>
              <a:gdLst>
                <a:gd name="T0" fmla="*/ 8 w 140"/>
                <a:gd name="T1" fmla="*/ 42 h 159"/>
                <a:gd name="T2" fmla="*/ 0 w 140"/>
                <a:gd name="T3" fmla="*/ 140 h 159"/>
                <a:gd name="T4" fmla="*/ 4 w 140"/>
                <a:gd name="T5" fmla="*/ 142 h 159"/>
                <a:gd name="T6" fmla="*/ 13 w 140"/>
                <a:gd name="T7" fmla="*/ 148 h 159"/>
                <a:gd name="T8" fmla="*/ 28 w 140"/>
                <a:gd name="T9" fmla="*/ 155 h 159"/>
                <a:gd name="T10" fmla="*/ 47 w 140"/>
                <a:gd name="T11" fmla="*/ 159 h 159"/>
                <a:gd name="T12" fmla="*/ 68 w 140"/>
                <a:gd name="T13" fmla="*/ 159 h 159"/>
                <a:gd name="T14" fmla="*/ 92 w 140"/>
                <a:gd name="T15" fmla="*/ 153 h 159"/>
                <a:gd name="T16" fmla="*/ 117 w 140"/>
                <a:gd name="T17" fmla="*/ 135 h 159"/>
                <a:gd name="T18" fmla="*/ 140 w 140"/>
                <a:gd name="T19" fmla="*/ 106 h 159"/>
                <a:gd name="T20" fmla="*/ 137 w 140"/>
                <a:gd name="T21" fmla="*/ 98 h 159"/>
                <a:gd name="T22" fmla="*/ 133 w 140"/>
                <a:gd name="T23" fmla="*/ 80 h 159"/>
                <a:gd name="T24" fmla="*/ 130 w 140"/>
                <a:gd name="T25" fmla="*/ 57 h 159"/>
                <a:gd name="T26" fmla="*/ 133 w 140"/>
                <a:gd name="T27" fmla="*/ 36 h 159"/>
                <a:gd name="T28" fmla="*/ 130 w 140"/>
                <a:gd name="T29" fmla="*/ 34 h 159"/>
                <a:gd name="T30" fmla="*/ 123 w 140"/>
                <a:gd name="T31" fmla="*/ 26 h 159"/>
                <a:gd name="T32" fmla="*/ 113 w 140"/>
                <a:gd name="T33" fmla="*/ 17 h 159"/>
                <a:gd name="T34" fmla="*/ 102 w 140"/>
                <a:gd name="T35" fmla="*/ 9 h 159"/>
                <a:gd name="T36" fmla="*/ 89 w 140"/>
                <a:gd name="T37" fmla="*/ 2 h 159"/>
                <a:gd name="T38" fmla="*/ 79 w 140"/>
                <a:gd name="T39" fmla="*/ 0 h 159"/>
                <a:gd name="T40" fmla="*/ 71 w 140"/>
                <a:gd name="T41" fmla="*/ 5 h 159"/>
                <a:gd name="T42" fmla="*/ 66 w 140"/>
                <a:gd name="T43" fmla="*/ 20 h 159"/>
                <a:gd name="T44" fmla="*/ 64 w 140"/>
                <a:gd name="T45" fmla="*/ 21 h 159"/>
                <a:gd name="T46" fmla="*/ 59 w 140"/>
                <a:gd name="T47" fmla="*/ 22 h 159"/>
                <a:gd name="T48" fmla="*/ 52 w 140"/>
                <a:gd name="T49" fmla="*/ 25 h 159"/>
                <a:gd name="T50" fmla="*/ 43 w 140"/>
                <a:gd name="T51" fmla="*/ 28 h 159"/>
                <a:gd name="T52" fmla="*/ 34 w 140"/>
                <a:gd name="T53" fmla="*/ 32 h 159"/>
                <a:gd name="T54" fmla="*/ 24 w 140"/>
                <a:gd name="T55" fmla="*/ 35 h 159"/>
                <a:gd name="T56" fmla="*/ 15 w 140"/>
                <a:gd name="T57" fmla="*/ 39 h 159"/>
                <a:gd name="T58" fmla="*/ 8 w 140"/>
                <a:gd name="T59" fmla="*/ 42 h 1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0"/>
                <a:gd name="T91" fmla="*/ 0 h 159"/>
                <a:gd name="T92" fmla="*/ 140 w 140"/>
                <a:gd name="T93" fmla="*/ 159 h 15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0" h="159">
                  <a:moveTo>
                    <a:pt x="8" y="42"/>
                  </a:moveTo>
                  <a:lnTo>
                    <a:pt x="0" y="140"/>
                  </a:lnTo>
                  <a:lnTo>
                    <a:pt x="4" y="142"/>
                  </a:lnTo>
                  <a:lnTo>
                    <a:pt x="13" y="148"/>
                  </a:lnTo>
                  <a:lnTo>
                    <a:pt x="28" y="155"/>
                  </a:lnTo>
                  <a:lnTo>
                    <a:pt x="47" y="159"/>
                  </a:lnTo>
                  <a:lnTo>
                    <a:pt x="68" y="159"/>
                  </a:lnTo>
                  <a:lnTo>
                    <a:pt x="92" y="153"/>
                  </a:lnTo>
                  <a:lnTo>
                    <a:pt x="117" y="135"/>
                  </a:lnTo>
                  <a:lnTo>
                    <a:pt x="140" y="106"/>
                  </a:lnTo>
                  <a:lnTo>
                    <a:pt x="137" y="98"/>
                  </a:lnTo>
                  <a:lnTo>
                    <a:pt x="133" y="80"/>
                  </a:lnTo>
                  <a:lnTo>
                    <a:pt x="130" y="57"/>
                  </a:lnTo>
                  <a:lnTo>
                    <a:pt x="133" y="36"/>
                  </a:lnTo>
                  <a:lnTo>
                    <a:pt x="130" y="34"/>
                  </a:lnTo>
                  <a:lnTo>
                    <a:pt x="123" y="26"/>
                  </a:lnTo>
                  <a:lnTo>
                    <a:pt x="113" y="17"/>
                  </a:lnTo>
                  <a:lnTo>
                    <a:pt x="102" y="9"/>
                  </a:lnTo>
                  <a:lnTo>
                    <a:pt x="89" y="2"/>
                  </a:lnTo>
                  <a:lnTo>
                    <a:pt x="79" y="0"/>
                  </a:lnTo>
                  <a:lnTo>
                    <a:pt x="71" y="5"/>
                  </a:lnTo>
                  <a:lnTo>
                    <a:pt x="66" y="20"/>
                  </a:lnTo>
                  <a:lnTo>
                    <a:pt x="64" y="21"/>
                  </a:lnTo>
                  <a:lnTo>
                    <a:pt x="59" y="22"/>
                  </a:lnTo>
                  <a:lnTo>
                    <a:pt x="52" y="25"/>
                  </a:lnTo>
                  <a:lnTo>
                    <a:pt x="43" y="28"/>
                  </a:lnTo>
                  <a:lnTo>
                    <a:pt x="34" y="32"/>
                  </a:lnTo>
                  <a:lnTo>
                    <a:pt x="24" y="35"/>
                  </a:lnTo>
                  <a:lnTo>
                    <a:pt x="15" y="39"/>
                  </a:lnTo>
                  <a:lnTo>
                    <a:pt x="8" y="42"/>
                  </a:lnTo>
                  <a:close/>
                </a:path>
              </a:pathLst>
            </a:custGeom>
            <a:solidFill>
              <a:srgbClr val="FFBFBF"/>
            </a:solidFill>
            <a:ln w="9525">
              <a:noFill/>
              <a:round/>
              <a:headEnd/>
              <a:tailEnd/>
            </a:ln>
          </p:spPr>
          <p:txBody>
            <a:bodyPr/>
            <a:lstStyle/>
            <a:p>
              <a:endParaRPr lang="en-US"/>
            </a:p>
          </p:txBody>
        </p:sp>
        <p:sp>
          <p:nvSpPr>
            <p:cNvPr id="54" name="Freeform 94"/>
            <p:cNvSpPr>
              <a:spLocks/>
            </p:cNvSpPr>
            <p:nvPr/>
          </p:nvSpPr>
          <p:spPr bwMode="auto">
            <a:xfrm>
              <a:off x="3927" y="2211"/>
              <a:ext cx="45" cy="57"/>
            </a:xfrm>
            <a:custGeom>
              <a:avLst/>
              <a:gdLst>
                <a:gd name="T0" fmla="*/ 0 w 90"/>
                <a:gd name="T1" fmla="*/ 0 h 114"/>
                <a:gd name="T2" fmla="*/ 5 w 90"/>
                <a:gd name="T3" fmla="*/ 4 h 114"/>
                <a:gd name="T4" fmla="*/ 20 w 90"/>
                <a:gd name="T5" fmla="*/ 16 h 114"/>
                <a:gd name="T6" fmla="*/ 40 w 90"/>
                <a:gd name="T7" fmla="*/ 33 h 114"/>
                <a:gd name="T8" fmla="*/ 62 w 90"/>
                <a:gd name="T9" fmla="*/ 53 h 114"/>
                <a:gd name="T10" fmla="*/ 79 w 90"/>
                <a:gd name="T11" fmla="*/ 72 h 114"/>
                <a:gd name="T12" fmla="*/ 90 w 90"/>
                <a:gd name="T13" fmla="*/ 91 h 114"/>
                <a:gd name="T14" fmla="*/ 88 w 90"/>
                <a:gd name="T15" fmla="*/ 106 h 114"/>
                <a:gd name="T16" fmla="*/ 71 w 90"/>
                <a:gd name="T17" fmla="*/ 114 h 114"/>
                <a:gd name="T18" fmla="*/ 72 w 90"/>
                <a:gd name="T19" fmla="*/ 113 h 114"/>
                <a:gd name="T20" fmla="*/ 73 w 90"/>
                <a:gd name="T21" fmla="*/ 108 h 114"/>
                <a:gd name="T22" fmla="*/ 75 w 90"/>
                <a:gd name="T23" fmla="*/ 100 h 114"/>
                <a:gd name="T24" fmla="*/ 72 w 90"/>
                <a:gd name="T25" fmla="*/ 88 h 114"/>
                <a:gd name="T26" fmla="*/ 65 w 90"/>
                <a:gd name="T27" fmla="*/ 72 h 114"/>
                <a:gd name="T28" fmla="*/ 53 w 90"/>
                <a:gd name="T29" fmla="*/ 53 h 114"/>
                <a:gd name="T30" fmla="*/ 31 w 90"/>
                <a:gd name="T31" fmla="*/ 29 h 114"/>
                <a:gd name="T32" fmla="*/ 0 w 90"/>
                <a:gd name="T33" fmla="*/ 0 h 1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114"/>
                <a:gd name="T53" fmla="*/ 90 w 90"/>
                <a:gd name="T54" fmla="*/ 114 h 1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114">
                  <a:moveTo>
                    <a:pt x="0" y="0"/>
                  </a:moveTo>
                  <a:lnTo>
                    <a:pt x="5" y="4"/>
                  </a:lnTo>
                  <a:lnTo>
                    <a:pt x="20" y="16"/>
                  </a:lnTo>
                  <a:lnTo>
                    <a:pt x="40" y="33"/>
                  </a:lnTo>
                  <a:lnTo>
                    <a:pt x="62" y="53"/>
                  </a:lnTo>
                  <a:lnTo>
                    <a:pt x="79" y="72"/>
                  </a:lnTo>
                  <a:lnTo>
                    <a:pt x="90" y="91"/>
                  </a:lnTo>
                  <a:lnTo>
                    <a:pt x="88" y="106"/>
                  </a:lnTo>
                  <a:lnTo>
                    <a:pt x="71" y="114"/>
                  </a:lnTo>
                  <a:lnTo>
                    <a:pt x="72" y="113"/>
                  </a:lnTo>
                  <a:lnTo>
                    <a:pt x="73" y="108"/>
                  </a:lnTo>
                  <a:lnTo>
                    <a:pt x="75" y="100"/>
                  </a:lnTo>
                  <a:lnTo>
                    <a:pt x="72" y="88"/>
                  </a:lnTo>
                  <a:lnTo>
                    <a:pt x="65" y="72"/>
                  </a:lnTo>
                  <a:lnTo>
                    <a:pt x="53" y="53"/>
                  </a:lnTo>
                  <a:lnTo>
                    <a:pt x="31" y="29"/>
                  </a:lnTo>
                  <a:lnTo>
                    <a:pt x="0" y="0"/>
                  </a:lnTo>
                  <a:close/>
                </a:path>
              </a:pathLst>
            </a:custGeom>
            <a:solidFill>
              <a:srgbClr val="000000"/>
            </a:solidFill>
            <a:ln w="9525">
              <a:noFill/>
              <a:round/>
              <a:headEnd/>
              <a:tailEnd/>
            </a:ln>
          </p:spPr>
          <p:txBody>
            <a:bodyPr/>
            <a:lstStyle/>
            <a:p>
              <a:endParaRPr lang="en-US"/>
            </a:p>
          </p:txBody>
        </p:sp>
        <p:sp>
          <p:nvSpPr>
            <p:cNvPr id="55" name="Freeform 95"/>
            <p:cNvSpPr>
              <a:spLocks/>
            </p:cNvSpPr>
            <p:nvPr/>
          </p:nvSpPr>
          <p:spPr bwMode="auto">
            <a:xfrm>
              <a:off x="3809" y="1968"/>
              <a:ext cx="4" cy="53"/>
            </a:xfrm>
            <a:custGeom>
              <a:avLst/>
              <a:gdLst>
                <a:gd name="T0" fmla="*/ 4 w 9"/>
                <a:gd name="T1" fmla="*/ 0 h 107"/>
                <a:gd name="T2" fmla="*/ 4 w 9"/>
                <a:gd name="T3" fmla="*/ 7 h 107"/>
                <a:gd name="T4" fmla="*/ 7 w 9"/>
                <a:gd name="T5" fmla="*/ 24 h 107"/>
                <a:gd name="T6" fmla="*/ 8 w 9"/>
                <a:gd name="T7" fmla="*/ 46 h 107"/>
                <a:gd name="T8" fmla="*/ 9 w 9"/>
                <a:gd name="T9" fmla="*/ 67 h 107"/>
                <a:gd name="T10" fmla="*/ 9 w 9"/>
                <a:gd name="T11" fmla="*/ 72 h 107"/>
                <a:gd name="T12" fmla="*/ 9 w 9"/>
                <a:gd name="T13" fmla="*/ 85 h 107"/>
                <a:gd name="T14" fmla="*/ 8 w 9"/>
                <a:gd name="T15" fmla="*/ 98 h 107"/>
                <a:gd name="T16" fmla="*/ 4 w 9"/>
                <a:gd name="T17" fmla="*/ 107 h 107"/>
                <a:gd name="T18" fmla="*/ 5 w 9"/>
                <a:gd name="T19" fmla="*/ 103 h 107"/>
                <a:gd name="T20" fmla="*/ 5 w 9"/>
                <a:gd name="T21" fmla="*/ 94 h 107"/>
                <a:gd name="T22" fmla="*/ 5 w 9"/>
                <a:gd name="T23" fmla="*/ 83 h 107"/>
                <a:gd name="T24" fmla="*/ 2 w 9"/>
                <a:gd name="T25" fmla="*/ 75 h 107"/>
                <a:gd name="T26" fmla="*/ 1 w 9"/>
                <a:gd name="T27" fmla="*/ 65 h 107"/>
                <a:gd name="T28" fmla="*/ 0 w 9"/>
                <a:gd name="T29" fmla="*/ 44 h 107"/>
                <a:gd name="T30" fmla="*/ 0 w 9"/>
                <a:gd name="T31" fmla="*/ 18 h 107"/>
                <a:gd name="T32" fmla="*/ 4 w 9"/>
                <a:gd name="T33" fmla="*/ 0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107"/>
                <a:gd name="T53" fmla="*/ 9 w 9"/>
                <a:gd name="T54" fmla="*/ 107 h 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107">
                  <a:moveTo>
                    <a:pt x="4" y="0"/>
                  </a:moveTo>
                  <a:lnTo>
                    <a:pt x="4" y="7"/>
                  </a:lnTo>
                  <a:lnTo>
                    <a:pt x="7" y="24"/>
                  </a:lnTo>
                  <a:lnTo>
                    <a:pt x="8" y="46"/>
                  </a:lnTo>
                  <a:lnTo>
                    <a:pt x="9" y="67"/>
                  </a:lnTo>
                  <a:lnTo>
                    <a:pt x="9" y="72"/>
                  </a:lnTo>
                  <a:lnTo>
                    <a:pt x="9" y="85"/>
                  </a:lnTo>
                  <a:lnTo>
                    <a:pt x="8" y="98"/>
                  </a:lnTo>
                  <a:lnTo>
                    <a:pt x="4" y="107"/>
                  </a:lnTo>
                  <a:lnTo>
                    <a:pt x="5" y="103"/>
                  </a:lnTo>
                  <a:lnTo>
                    <a:pt x="5" y="94"/>
                  </a:lnTo>
                  <a:lnTo>
                    <a:pt x="5" y="83"/>
                  </a:lnTo>
                  <a:lnTo>
                    <a:pt x="2" y="75"/>
                  </a:lnTo>
                  <a:lnTo>
                    <a:pt x="1" y="65"/>
                  </a:lnTo>
                  <a:lnTo>
                    <a:pt x="0" y="44"/>
                  </a:lnTo>
                  <a:lnTo>
                    <a:pt x="0" y="18"/>
                  </a:lnTo>
                  <a:lnTo>
                    <a:pt x="4" y="0"/>
                  </a:lnTo>
                  <a:close/>
                </a:path>
              </a:pathLst>
            </a:custGeom>
            <a:solidFill>
              <a:srgbClr val="000000"/>
            </a:solidFill>
            <a:ln w="9525">
              <a:noFill/>
              <a:round/>
              <a:headEnd/>
              <a:tailEnd/>
            </a:ln>
          </p:spPr>
          <p:txBody>
            <a:bodyPr/>
            <a:lstStyle/>
            <a:p>
              <a:endParaRPr lang="en-US"/>
            </a:p>
          </p:txBody>
        </p:sp>
        <p:sp>
          <p:nvSpPr>
            <p:cNvPr id="56" name="Freeform 96"/>
            <p:cNvSpPr>
              <a:spLocks/>
            </p:cNvSpPr>
            <p:nvPr/>
          </p:nvSpPr>
          <p:spPr bwMode="auto">
            <a:xfrm>
              <a:off x="3876" y="1964"/>
              <a:ext cx="12" cy="38"/>
            </a:xfrm>
            <a:custGeom>
              <a:avLst/>
              <a:gdLst>
                <a:gd name="T0" fmla="*/ 7 w 26"/>
                <a:gd name="T1" fmla="*/ 0 h 76"/>
                <a:gd name="T2" fmla="*/ 6 w 26"/>
                <a:gd name="T3" fmla="*/ 3 h 76"/>
                <a:gd name="T4" fmla="*/ 4 w 26"/>
                <a:gd name="T5" fmla="*/ 13 h 76"/>
                <a:gd name="T6" fmla="*/ 1 w 26"/>
                <a:gd name="T7" fmla="*/ 24 h 76"/>
                <a:gd name="T8" fmla="*/ 0 w 26"/>
                <a:gd name="T9" fmla="*/ 39 h 76"/>
                <a:gd name="T10" fmla="*/ 0 w 26"/>
                <a:gd name="T11" fmla="*/ 53 h 76"/>
                <a:gd name="T12" fmla="*/ 4 w 26"/>
                <a:gd name="T13" fmla="*/ 65 h 76"/>
                <a:gd name="T14" fmla="*/ 12 w 26"/>
                <a:gd name="T15" fmla="*/ 74 h 76"/>
                <a:gd name="T16" fmla="*/ 26 w 26"/>
                <a:gd name="T17" fmla="*/ 76 h 76"/>
                <a:gd name="T18" fmla="*/ 22 w 26"/>
                <a:gd name="T19" fmla="*/ 74 h 76"/>
                <a:gd name="T20" fmla="*/ 13 w 26"/>
                <a:gd name="T21" fmla="*/ 63 h 76"/>
                <a:gd name="T22" fmla="*/ 7 w 26"/>
                <a:gd name="T23" fmla="*/ 40 h 76"/>
                <a:gd name="T24" fmla="*/ 7 w 26"/>
                <a:gd name="T25" fmla="*/ 0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76"/>
                <a:gd name="T41" fmla="*/ 26 w 26"/>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76">
                  <a:moveTo>
                    <a:pt x="7" y="0"/>
                  </a:moveTo>
                  <a:lnTo>
                    <a:pt x="6" y="3"/>
                  </a:lnTo>
                  <a:lnTo>
                    <a:pt x="4" y="13"/>
                  </a:lnTo>
                  <a:lnTo>
                    <a:pt x="1" y="24"/>
                  </a:lnTo>
                  <a:lnTo>
                    <a:pt x="0" y="39"/>
                  </a:lnTo>
                  <a:lnTo>
                    <a:pt x="0" y="53"/>
                  </a:lnTo>
                  <a:lnTo>
                    <a:pt x="4" y="65"/>
                  </a:lnTo>
                  <a:lnTo>
                    <a:pt x="12" y="74"/>
                  </a:lnTo>
                  <a:lnTo>
                    <a:pt x="26" y="76"/>
                  </a:lnTo>
                  <a:lnTo>
                    <a:pt x="22" y="74"/>
                  </a:lnTo>
                  <a:lnTo>
                    <a:pt x="13" y="63"/>
                  </a:lnTo>
                  <a:lnTo>
                    <a:pt x="7" y="40"/>
                  </a:lnTo>
                  <a:lnTo>
                    <a:pt x="7" y="0"/>
                  </a:lnTo>
                  <a:close/>
                </a:path>
              </a:pathLst>
            </a:custGeom>
            <a:solidFill>
              <a:srgbClr val="000000"/>
            </a:solidFill>
            <a:ln w="9525">
              <a:noFill/>
              <a:round/>
              <a:headEnd/>
              <a:tailEnd/>
            </a:ln>
          </p:spPr>
          <p:txBody>
            <a:bodyPr/>
            <a:lstStyle/>
            <a:p>
              <a:endParaRPr lang="en-US"/>
            </a:p>
          </p:txBody>
        </p:sp>
        <p:sp>
          <p:nvSpPr>
            <p:cNvPr id="57" name="Freeform 97"/>
            <p:cNvSpPr>
              <a:spLocks/>
            </p:cNvSpPr>
            <p:nvPr/>
          </p:nvSpPr>
          <p:spPr bwMode="auto">
            <a:xfrm>
              <a:off x="3845" y="2012"/>
              <a:ext cx="32" cy="19"/>
            </a:xfrm>
            <a:custGeom>
              <a:avLst/>
              <a:gdLst>
                <a:gd name="T0" fmla="*/ 64 w 64"/>
                <a:gd name="T1" fmla="*/ 0 h 38"/>
                <a:gd name="T2" fmla="*/ 62 w 64"/>
                <a:gd name="T3" fmla="*/ 3 h 38"/>
                <a:gd name="T4" fmla="*/ 60 w 64"/>
                <a:gd name="T5" fmla="*/ 7 h 38"/>
                <a:gd name="T6" fmla="*/ 54 w 64"/>
                <a:gd name="T7" fmla="*/ 13 h 38"/>
                <a:gd name="T8" fmla="*/ 47 w 64"/>
                <a:gd name="T9" fmla="*/ 21 h 38"/>
                <a:gd name="T10" fmla="*/ 39 w 64"/>
                <a:gd name="T11" fmla="*/ 28 h 38"/>
                <a:gd name="T12" fmla="*/ 28 w 64"/>
                <a:gd name="T13" fmla="*/ 34 h 38"/>
                <a:gd name="T14" fmla="*/ 15 w 64"/>
                <a:gd name="T15" fmla="*/ 37 h 38"/>
                <a:gd name="T16" fmla="*/ 0 w 64"/>
                <a:gd name="T17" fmla="*/ 38 h 38"/>
                <a:gd name="T18" fmla="*/ 3 w 64"/>
                <a:gd name="T19" fmla="*/ 37 h 38"/>
                <a:gd name="T20" fmla="*/ 8 w 64"/>
                <a:gd name="T21" fmla="*/ 34 h 38"/>
                <a:gd name="T22" fmla="*/ 17 w 64"/>
                <a:gd name="T23" fmla="*/ 29 h 38"/>
                <a:gd name="T24" fmla="*/ 28 w 64"/>
                <a:gd name="T25" fmla="*/ 22 h 38"/>
                <a:gd name="T26" fmla="*/ 39 w 64"/>
                <a:gd name="T27" fmla="*/ 17 h 38"/>
                <a:gd name="T28" fmla="*/ 50 w 64"/>
                <a:gd name="T29" fmla="*/ 11 h 38"/>
                <a:gd name="T30" fmla="*/ 58 w 64"/>
                <a:gd name="T31" fmla="*/ 5 h 38"/>
                <a:gd name="T32" fmla="*/ 64 w 64"/>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38"/>
                <a:gd name="T53" fmla="*/ 64 w 64"/>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38">
                  <a:moveTo>
                    <a:pt x="64" y="0"/>
                  </a:moveTo>
                  <a:lnTo>
                    <a:pt x="62" y="3"/>
                  </a:lnTo>
                  <a:lnTo>
                    <a:pt x="60" y="7"/>
                  </a:lnTo>
                  <a:lnTo>
                    <a:pt x="54" y="13"/>
                  </a:lnTo>
                  <a:lnTo>
                    <a:pt x="47" y="21"/>
                  </a:lnTo>
                  <a:lnTo>
                    <a:pt x="39" y="28"/>
                  </a:lnTo>
                  <a:lnTo>
                    <a:pt x="28" y="34"/>
                  </a:lnTo>
                  <a:lnTo>
                    <a:pt x="15" y="37"/>
                  </a:lnTo>
                  <a:lnTo>
                    <a:pt x="0" y="38"/>
                  </a:lnTo>
                  <a:lnTo>
                    <a:pt x="3" y="37"/>
                  </a:lnTo>
                  <a:lnTo>
                    <a:pt x="8" y="34"/>
                  </a:lnTo>
                  <a:lnTo>
                    <a:pt x="17" y="29"/>
                  </a:lnTo>
                  <a:lnTo>
                    <a:pt x="28" y="22"/>
                  </a:lnTo>
                  <a:lnTo>
                    <a:pt x="39" y="17"/>
                  </a:lnTo>
                  <a:lnTo>
                    <a:pt x="50" y="11"/>
                  </a:lnTo>
                  <a:lnTo>
                    <a:pt x="58" y="5"/>
                  </a:lnTo>
                  <a:lnTo>
                    <a:pt x="64" y="0"/>
                  </a:lnTo>
                  <a:close/>
                </a:path>
              </a:pathLst>
            </a:custGeom>
            <a:solidFill>
              <a:srgbClr val="000000"/>
            </a:solidFill>
            <a:ln w="9525">
              <a:noFill/>
              <a:round/>
              <a:headEnd/>
              <a:tailEnd/>
            </a:ln>
          </p:spPr>
          <p:txBody>
            <a:bodyPr/>
            <a:lstStyle/>
            <a:p>
              <a:endParaRPr lang="en-US"/>
            </a:p>
          </p:txBody>
        </p:sp>
        <p:sp>
          <p:nvSpPr>
            <p:cNvPr id="58" name="Freeform 98"/>
            <p:cNvSpPr>
              <a:spLocks/>
            </p:cNvSpPr>
            <p:nvPr/>
          </p:nvSpPr>
          <p:spPr bwMode="auto">
            <a:xfrm>
              <a:off x="3896" y="2003"/>
              <a:ext cx="94" cy="29"/>
            </a:xfrm>
            <a:custGeom>
              <a:avLst/>
              <a:gdLst>
                <a:gd name="T0" fmla="*/ 0 w 186"/>
                <a:gd name="T1" fmla="*/ 0 h 59"/>
                <a:gd name="T2" fmla="*/ 1 w 186"/>
                <a:gd name="T3" fmla="*/ 1 h 59"/>
                <a:gd name="T4" fmla="*/ 4 w 186"/>
                <a:gd name="T5" fmla="*/ 5 h 59"/>
                <a:gd name="T6" fmla="*/ 10 w 186"/>
                <a:gd name="T7" fmla="*/ 9 h 59"/>
                <a:gd name="T8" fmla="*/ 19 w 186"/>
                <a:gd name="T9" fmla="*/ 15 h 59"/>
                <a:gd name="T10" fmla="*/ 31 w 186"/>
                <a:gd name="T11" fmla="*/ 20 h 59"/>
                <a:gd name="T12" fmla="*/ 46 w 186"/>
                <a:gd name="T13" fmla="*/ 24 h 59"/>
                <a:gd name="T14" fmla="*/ 63 w 186"/>
                <a:gd name="T15" fmla="*/ 26 h 59"/>
                <a:gd name="T16" fmla="*/ 84 w 186"/>
                <a:gd name="T17" fmla="*/ 26 h 59"/>
                <a:gd name="T18" fmla="*/ 86 w 186"/>
                <a:gd name="T19" fmla="*/ 25 h 59"/>
                <a:gd name="T20" fmla="*/ 94 w 186"/>
                <a:gd name="T21" fmla="*/ 22 h 59"/>
                <a:gd name="T22" fmla="*/ 106 w 186"/>
                <a:gd name="T23" fmla="*/ 20 h 59"/>
                <a:gd name="T24" fmla="*/ 119 w 186"/>
                <a:gd name="T25" fmla="*/ 18 h 59"/>
                <a:gd name="T26" fmla="*/ 136 w 186"/>
                <a:gd name="T27" fmla="*/ 20 h 59"/>
                <a:gd name="T28" fmla="*/ 153 w 186"/>
                <a:gd name="T29" fmla="*/ 26 h 59"/>
                <a:gd name="T30" fmla="*/ 170 w 186"/>
                <a:gd name="T31" fmla="*/ 38 h 59"/>
                <a:gd name="T32" fmla="*/ 186 w 186"/>
                <a:gd name="T33" fmla="*/ 59 h 59"/>
                <a:gd name="T34" fmla="*/ 184 w 186"/>
                <a:gd name="T35" fmla="*/ 58 h 59"/>
                <a:gd name="T36" fmla="*/ 178 w 186"/>
                <a:gd name="T37" fmla="*/ 53 h 59"/>
                <a:gd name="T38" fmla="*/ 169 w 186"/>
                <a:gd name="T39" fmla="*/ 47 h 59"/>
                <a:gd name="T40" fmla="*/ 157 w 186"/>
                <a:gd name="T41" fmla="*/ 41 h 59"/>
                <a:gd name="T42" fmla="*/ 142 w 186"/>
                <a:gd name="T43" fmla="*/ 37 h 59"/>
                <a:gd name="T44" fmla="*/ 128 w 186"/>
                <a:gd name="T45" fmla="*/ 33 h 59"/>
                <a:gd name="T46" fmla="*/ 111 w 186"/>
                <a:gd name="T47" fmla="*/ 35 h 59"/>
                <a:gd name="T48" fmla="*/ 94 w 186"/>
                <a:gd name="T49" fmla="*/ 39 h 59"/>
                <a:gd name="T50" fmla="*/ 92 w 186"/>
                <a:gd name="T51" fmla="*/ 40 h 59"/>
                <a:gd name="T52" fmla="*/ 86 w 186"/>
                <a:gd name="T53" fmla="*/ 43 h 59"/>
                <a:gd name="T54" fmla="*/ 76 w 186"/>
                <a:gd name="T55" fmla="*/ 45 h 59"/>
                <a:gd name="T56" fmla="*/ 64 w 186"/>
                <a:gd name="T57" fmla="*/ 46 h 59"/>
                <a:gd name="T58" fmla="*/ 49 w 186"/>
                <a:gd name="T59" fmla="*/ 44 h 59"/>
                <a:gd name="T60" fmla="*/ 33 w 186"/>
                <a:gd name="T61" fmla="*/ 36 h 59"/>
                <a:gd name="T62" fmla="*/ 17 w 186"/>
                <a:gd name="T63" fmla="*/ 22 h 59"/>
                <a:gd name="T64" fmla="*/ 0 w 186"/>
                <a:gd name="T65" fmla="*/ 0 h 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59"/>
                <a:gd name="T101" fmla="*/ 186 w 186"/>
                <a:gd name="T102" fmla="*/ 59 h 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59">
                  <a:moveTo>
                    <a:pt x="0" y="0"/>
                  </a:moveTo>
                  <a:lnTo>
                    <a:pt x="1" y="1"/>
                  </a:lnTo>
                  <a:lnTo>
                    <a:pt x="4" y="5"/>
                  </a:lnTo>
                  <a:lnTo>
                    <a:pt x="10" y="9"/>
                  </a:lnTo>
                  <a:lnTo>
                    <a:pt x="19" y="15"/>
                  </a:lnTo>
                  <a:lnTo>
                    <a:pt x="31" y="20"/>
                  </a:lnTo>
                  <a:lnTo>
                    <a:pt x="46" y="24"/>
                  </a:lnTo>
                  <a:lnTo>
                    <a:pt x="63" y="26"/>
                  </a:lnTo>
                  <a:lnTo>
                    <a:pt x="84" y="26"/>
                  </a:lnTo>
                  <a:lnTo>
                    <a:pt x="86" y="25"/>
                  </a:lnTo>
                  <a:lnTo>
                    <a:pt x="94" y="22"/>
                  </a:lnTo>
                  <a:lnTo>
                    <a:pt x="106" y="20"/>
                  </a:lnTo>
                  <a:lnTo>
                    <a:pt x="119" y="18"/>
                  </a:lnTo>
                  <a:lnTo>
                    <a:pt x="136" y="20"/>
                  </a:lnTo>
                  <a:lnTo>
                    <a:pt x="153" y="26"/>
                  </a:lnTo>
                  <a:lnTo>
                    <a:pt x="170" y="38"/>
                  </a:lnTo>
                  <a:lnTo>
                    <a:pt x="186" y="59"/>
                  </a:lnTo>
                  <a:lnTo>
                    <a:pt x="184" y="58"/>
                  </a:lnTo>
                  <a:lnTo>
                    <a:pt x="178" y="53"/>
                  </a:lnTo>
                  <a:lnTo>
                    <a:pt x="169" y="47"/>
                  </a:lnTo>
                  <a:lnTo>
                    <a:pt x="157" y="41"/>
                  </a:lnTo>
                  <a:lnTo>
                    <a:pt x="142" y="37"/>
                  </a:lnTo>
                  <a:lnTo>
                    <a:pt x="128" y="33"/>
                  </a:lnTo>
                  <a:lnTo>
                    <a:pt x="111" y="35"/>
                  </a:lnTo>
                  <a:lnTo>
                    <a:pt x="94" y="39"/>
                  </a:lnTo>
                  <a:lnTo>
                    <a:pt x="92" y="40"/>
                  </a:lnTo>
                  <a:lnTo>
                    <a:pt x="86" y="43"/>
                  </a:lnTo>
                  <a:lnTo>
                    <a:pt x="76" y="45"/>
                  </a:lnTo>
                  <a:lnTo>
                    <a:pt x="64" y="46"/>
                  </a:lnTo>
                  <a:lnTo>
                    <a:pt x="49" y="44"/>
                  </a:lnTo>
                  <a:lnTo>
                    <a:pt x="33" y="36"/>
                  </a:lnTo>
                  <a:lnTo>
                    <a:pt x="17" y="22"/>
                  </a:lnTo>
                  <a:lnTo>
                    <a:pt x="0" y="0"/>
                  </a:lnTo>
                  <a:close/>
                </a:path>
              </a:pathLst>
            </a:custGeom>
            <a:solidFill>
              <a:srgbClr val="000000"/>
            </a:solidFill>
            <a:ln w="9525">
              <a:noFill/>
              <a:round/>
              <a:headEnd/>
              <a:tailEnd/>
            </a:ln>
          </p:spPr>
          <p:txBody>
            <a:bodyPr/>
            <a:lstStyle/>
            <a:p>
              <a:endParaRPr lang="en-US"/>
            </a:p>
          </p:txBody>
        </p:sp>
        <p:sp>
          <p:nvSpPr>
            <p:cNvPr id="59" name="Freeform 99"/>
            <p:cNvSpPr>
              <a:spLocks/>
            </p:cNvSpPr>
            <p:nvPr/>
          </p:nvSpPr>
          <p:spPr bwMode="auto">
            <a:xfrm>
              <a:off x="3988" y="2035"/>
              <a:ext cx="25" cy="29"/>
            </a:xfrm>
            <a:custGeom>
              <a:avLst/>
              <a:gdLst>
                <a:gd name="T0" fmla="*/ 3 w 49"/>
                <a:gd name="T1" fmla="*/ 0 h 59"/>
                <a:gd name="T2" fmla="*/ 2 w 49"/>
                <a:gd name="T3" fmla="*/ 1 h 59"/>
                <a:gd name="T4" fmla="*/ 1 w 49"/>
                <a:gd name="T5" fmla="*/ 6 h 59"/>
                <a:gd name="T6" fmla="*/ 0 w 49"/>
                <a:gd name="T7" fmla="*/ 13 h 59"/>
                <a:gd name="T8" fmla="*/ 0 w 49"/>
                <a:gd name="T9" fmla="*/ 21 h 59"/>
                <a:gd name="T10" fmla="*/ 5 w 49"/>
                <a:gd name="T11" fmla="*/ 30 h 59"/>
                <a:gd name="T12" fmla="*/ 13 w 49"/>
                <a:gd name="T13" fmla="*/ 39 h 59"/>
                <a:gd name="T14" fmla="*/ 28 w 49"/>
                <a:gd name="T15" fmla="*/ 50 h 59"/>
                <a:gd name="T16" fmla="*/ 49 w 49"/>
                <a:gd name="T17" fmla="*/ 59 h 59"/>
                <a:gd name="T18" fmla="*/ 47 w 49"/>
                <a:gd name="T19" fmla="*/ 58 h 59"/>
                <a:gd name="T20" fmla="*/ 41 w 49"/>
                <a:gd name="T21" fmla="*/ 54 h 59"/>
                <a:gd name="T22" fmla="*/ 35 w 49"/>
                <a:gd name="T23" fmla="*/ 50 h 59"/>
                <a:gd name="T24" fmla="*/ 25 w 49"/>
                <a:gd name="T25" fmla="*/ 42 h 59"/>
                <a:gd name="T26" fmla="*/ 17 w 49"/>
                <a:gd name="T27" fmla="*/ 34 h 59"/>
                <a:gd name="T28" fmla="*/ 9 w 49"/>
                <a:gd name="T29" fmla="*/ 23 h 59"/>
                <a:gd name="T30" fmla="*/ 5 w 49"/>
                <a:gd name="T31" fmla="*/ 13 h 59"/>
                <a:gd name="T32" fmla="*/ 3 w 49"/>
                <a:gd name="T33" fmla="*/ 0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59"/>
                <a:gd name="T53" fmla="*/ 49 w 49"/>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59">
                  <a:moveTo>
                    <a:pt x="3" y="0"/>
                  </a:moveTo>
                  <a:lnTo>
                    <a:pt x="2" y="1"/>
                  </a:lnTo>
                  <a:lnTo>
                    <a:pt x="1" y="6"/>
                  </a:lnTo>
                  <a:lnTo>
                    <a:pt x="0" y="13"/>
                  </a:lnTo>
                  <a:lnTo>
                    <a:pt x="0" y="21"/>
                  </a:lnTo>
                  <a:lnTo>
                    <a:pt x="5" y="30"/>
                  </a:lnTo>
                  <a:lnTo>
                    <a:pt x="13" y="39"/>
                  </a:lnTo>
                  <a:lnTo>
                    <a:pt x="28" y="50"/>
                  </a:lnTo>
                  <a:lnTo>
                    <a:pt x="49" y="59"/>
                  </a:lnTo>
                  <a:lnTo>
                    <a:pt x="47" y="58"/>
                  </a:lnTo>
                  <a:lnTo>
                    <a:pt x="41" y="54"/>
                  </a:lnTo>
                  <a:lnTo>
                    <a:pt x="35" y="50"/>
                  </a:lnTo>
                  <a:lnTo>
                    <a:pt x="25" y="42"/>
                  </a:lnTo>
                  <a:lnTo>
                    <a:pt x="17" y="34"/>
                  </a:lnTo>
                  <a:lnTo>
                    <a:pt x="9" y="23"/>
                  </a:lnTo>
                  <a:lnTo>
                    <a:pt x="5" y="13"/>
                  </a:lnTo>
                  <a:lnTo>
                    <a:pt x="3" y="0"/>
                  </a:lnTo>
                  <a:close/>
                </a:path>
              </a:pathLst>
            </a:custGeom>
            <a:solidFill>
              <a:srgbClr val="000000"/>
            </a:solidFill>
            <a:ln w="9525">
              <a:noFill/>
              <a:round/>
              <a:headEnd/>
              <a:tailEnd/>
            </a:ln>
          </p:spPr>
          <p:txBody>
            <a:bodyPr/>
            <a:lstStyle/>
            <a:p>
              <a:endParaRPr lang="en-US"/>
            </a:p>
          </p:txBody>
        </p:sp>
        <p:sp>
          <p:nvSpPr>
            <p:cNvPr id="60" name="Freeform 100"/>
            <p:cNvSpPr>
              <a:spLocks/>
            </p:cNvSpPr>
            <p:nvPr/>
          </p:nvSpPr>
          <p:spPr bwMode="auto">
            <a:xfrm>
              <a:off x="4018" y="2070"/>
              <a:ext cx="46" cy="31"/>
            </a:xfrm>
            <a:custGeom>
              <a:avLst/>
              <a:gdLst>
                <a:gd name="T0" fmla="*/ 0 w 92"/>
                <a:gd name="T1" fmla="*/ 0 h 62"/>
                <a:gd name="T2" fmla="*/ 3 w 92"/>
                <a:gd name="T3" fmla="*/ 1 h 62"/>
                <a:gd name="T4" fmla="*/ 11 w 92"/>
                <a:gd name="T5" fmla="*/ 4 h 62"/>
                <a:gd name="T6" fmla="*/ 24 w 92"/>
                <a:gd name="T7" fmla="*/ 10 h 62"/>
                <a:gd name="T8" fmla="*/ 39 w 92"/>
                <a:gd name="T9" fmla="*/ 18 h 62"/>
                <a:gd name="T10" fmla="*/ 55 w 92"/>
                <a:gd name="T11" fmla="*/ 27 h 62"/>
                <a:gd name="T12" fmla="*/ 70 w 92"/>
                <a:gd name="T13" fmla="*/ 38 h 62"/>
                <a:gd name="T14" fmla="*/ 83 w 92"/>
                <a:gd name="T15" fmla="*/ 49 h 62"/>
                <a:gd name="T16" fmla="*/ 92 w 92"/>
                <a:gd name="T17" fmla="*/ 62 h 62"/>
                <a:gd name="T18" fmla="*/ 90 w 92"/>
                <a:gd name="T19" fmla="*/ 59 h 62"/>
                <a:gd name="T20" fmla="*/ 85 w 92"/>
                <a:gd name="T21" fmla="*/ 51 h 62"/>
                <a:gd name="T22" fmla="*/ 77 w 92"/>
                <a:gd name="T23" fmla="*/ 41 h 62"/>
                <a:gd name="T24" fmla="*/ 67 w 92"/>
                <a:gd name="T25" fmla="*/ 30 h 62"/>
                <a:gd name="T26" fmla="*/ 53 w 92"/>
                <a:gd name="T27" fmla="*/ 18 h 62"/>
                <a:gd name="T28" fmla="*/ 37 w 92"/>
                <a:gd name="T29" fmla="*/ 9 h 62"/>
                <a:gd name="T30" fmla="*/ 19 w 92"/>
                <a:gd name="T31" fmla="*/ 2 h 62"/>
                <a:gd name="T32" fmla="*/ 0 w 92"/>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62"/>
                <a:gd name="T53" fmla="*/ 92 w 92"/>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62">
                  <a:moveTo>
                    <a:pt x="0" y="0"/>
                  </a:moveTo>
                  <a:lnTo>
                    <a:pt x="3" y="1"/>
                  </a:lnTo>
                  <a:lnTo>
                    <a:pt x="11" y="4"/>
                  </a:lnTo>
                  <a:lnTo>
                    <a:pt x="24" y="10"/>
                  </a:lnTo>
                  <a:lnTo>
                    <a:pt x="39" y="18"/>
                  </a:lnTo>
                  <a:lnTo>
                    <a:pt x="55" y="27"/>
                  </a:lnTo>
                  <a:lnTo>
                    <a:pt x="70" y="38"/>
                  </a:lnTo>
                  <a:lnTo>
                    <a:pt x="83" y="49"/>
                  </a:lnTo>
                  <a:lnTo>
                    <a:pt x="92" y="62"/>
                  </a:lnTo>
                  <a:lnTo>
                    <a:pt x="90" y="59"/>
                  </a:lnTo>
                  <a:lnTo>
                    <a:pt x="85" y="51"/>
                  </a:lnTo>
                  <a:lnTo>
                    <a:pt x="77" y="41"/>
                  </a:lnTo>
                  <a:lnTo>
                    <a:pt x="67" y="30"/>
                  </a:lnTo>
                  <a:lnTo>
                    <a:pt x="53" y="18"/>
                  </a:lnTo>
                  <a:lnTo>
                    <a:pt x="37" y="9"/>
                  </a:lnTo>
                  <a:lnTo>
                    <a:pt x="19" y="2"/>
                  </a:lnTo>
                  <a:lnTo>
                    <a:pt x="0" y="0"/>
                  </a:lnTo>
                  <a:close/>
                </a:path>
              </a:pathLst>
            </a:custGeom>
            <a:solidFill>
              <a:srgbClr val="000000"/>
            </a:solidFill>
            <a:ln w="9525">
              <a:noFill/>
              <a:round/>
              <a:headEnd/>
              <a:tailEnd/>
            </a:ln>
          </p:spPr>
          <p:txBody>
            <a:bodyPr/>
            <a:lstStyle/>
            <a:p>
              <a:endParaRPr lang="en-US"/>
            </a:p>
          </p:txBody>
        </p:sp>
        <p:sp>
          <p:nvSpPr>
            <p:cNvPr id="61" name="Freeform 101"/>
            <p:cNvSpPr>
              <a:spLocks/>
            </p:cNvSpPr>
            <p:nvPr/>
          </p:nvSpPr>
          <p:spPr bwMode="auto">
            <a:xfrm>
              <a:off x="4028" y="2103"/>
              <a:ext cx="57" cy="20"/>
            </a:xfrm>
            <a:custGeom>
              <a:avLst/>
              <a:gdLst>
                <a:gd name="T0" fmla="*/ 0 w 113"/>
                <a:gd name="T1" fmla="*/ 41 h 41"/>
                <a:gd name="T2" fmla="*/ 5 w 113"/>
                <a:gd name="T3" fmla="*/ 37 h 41"/>
                <a:gd name="T4" fmla="*/ 18 w 113"/>
                <a:gd name="T5" fmla="*/ 28 h 41"/>
                <a:gd name="T6" fmla="*/ 35 w 113"/>
                <a:gd name="T7" fmla="*/ 18 h 41"/>
                <a:gd name="T8" fmla="*/ 56 w 113"/>
                <a:gd name="T9" fmla="*/ 7 h 41"/>
                <a:gd name="T10" fmla="*/ 75 w 113"/>
                <a:gd name="T11" fmla="*/ 0 h 41"/>
                <a:gd name="T12" fmla="*/ 94 w 113"/>
                <a:gd name="T13" fmla="*/ 0 h 41"/>
                <a:gd name="T14" fmla="*/ 108 w 113"/>
                <a:gd name="T15" fmla="*/ 10 h 41"/>
                <a:gd name="T16" fmla="*/ 113 w 113"/>
                <a:gd name="T17" fmla="*/ 31 h 41"/>
                <a:gd name="T18" fmla="*/ 113 w 113"/>
                <a:gd name="T19" fmla="*/ 29 h 41"/>
                <a:gd name="T20" fmla="*/ 111 w 113"/>
                <a:gd name="T21" fmla="*/ 23 h 41"/>
                <a:gd name="T22" fmla="*/ 106 w 113"/>
                <a:gd name="T23" fmla="*/ 18 h 41"/>
                <a:gd name="T24" fmla="*/ 97 w 113"/>
                <a:gd name="T25" fmla="*/ 12 h 41"/>
                <a:gd name="T26" fmla="*/ 83 w 113"/>
                <a:gd name="T27" fmla="*/ 10 h 41"/>
                <a:gd name="T28" fmla="*/ 64 w 113"/>
                <a:gd name="T29" fmla="*/ 12 h 41"/>
                <a:gd name="T30" fmla="*/ 36 w 113"/>
                <a:gd name="T31" fmla="*/ 22 h 41"/>
                <a:gd name="T32" fmla="*/ 0 w 113"/>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41"/>
                <a:gd name="T53" fmla="*/ 113 w 113"/>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41">
                  <a:moveTo>
                    <a:pt x="0" y="41"/>
                  </a:moveTo>
                  <a:lnTo>
                    <a:pt x="5" y="37"/>
                  </a:lnTo>
                  <a:lnTo>
                    <a:pt x="18" y="28"/>
                  </a:lnTo>
                  <a:lnTo>
                    <a:pt x="35" y="18"/>
                  </a:lnTo>
                  <a:lnTo>
                    <a:pt x="56" y="7"/>
                  </a:lnTo>
                  <a:lnTo>
                    <a:pt x="75" y="0"/>
                  </a:lnTo>
                  <a:lnTo>
                    <a:pt x="94" y="0"/>
                  </a:lnTo>
                  <a:lnTo>
                    <a:pt x="108" y="10"/>
                  </a:lnTo>
                  <a:lnTo>
                    <a:pt x="113" y="31"/>
                  </a:lnTo>
                  <a:lnTo>
                    <a:pt x="113" y="29"/>
                  </a:lnTo>
                  <a:lnTo>
                    <a:pt x="111" y="23"/>
                  </a:lnTo>
                  <a:lnTo>
                    <a:pt x="106" y="18"/>
                  </a:lnTo>
                  <a:lnTo>
                    <a:pt x="97" y="12"/>
                  </a:lnTo>
                  <a:lnTo>
                    <a:pt x="83" y="10"/>
                  </a:lnTo>
                  <a:lnTo>
                    <a:pt x="64" y="12"/>
                  </a:lnTo>
                  <a:lnTo>
                    <a:pt x="36" y="22"/>
                  </a:lnTo>
                  <a:lnTo>
                    <a:pt x="0" y="41"/>
                  </a:lnTo>
                  <a:close/>
                </a:path>
              </a:pathLst>
            </a:custGeom>
            <a:solidFill>
              <a:srgbClr val="000000"/>
            </a:solidFill>
            <a:ln w="9525">
              <a:noFill/>
              <a:round/>
              <a:headEnd/>
              <a:tailEnd/>
            </a:ln>
          </p:spPr>
          <p:txBody>
            <a:bodyPr/>
            <a:lstStyle/>
            <a:p>
              <a:endParaRPr lang="en-US"/>
            </a:p>
          </p:txBody>
        </p:sp>
        <p:sp>
          <p:nvSpPr>
            <p:cNvPr id="62" name="Freeform 102"/>
            <p:cNvSpPr>
              <a:spLocks/>
            </p:cNvSpPr>
            <p:nvPr/>
          </p:nvSpPr>
          <p:spPr bwMode="auto">
            <a:xfrm>
              <a:off x="3923" y="2077"/>
              <a:ext cx="63" cy="30"/>
            </a:xfrm>
            <a:custGeom>
              <a:avLst/>
              <a:gdLst>
                <a:gd name="T0" fmla="*/ 0 w 125"/>
                <a:gd name="T1" fmla="*/ 2 h 59"/>
                <a:gd name="T2" fmla="*/ 3 w 125"/>
                <a:gd name="T3" fmla="*/ 1 h 59"/>
                <a:gd name="T4" fmla="*/ 11 w 125"/>
                <a:gd name="T5" fmla="*/ 0 h 59"/>
                <a:gd name="T6" fmla="*/ 24 w 125"/>
                <a:gd name="T7" fmla="*/ 0 h 59"/>
                <a:gd name="T8" fmla="*/ 40 w 125"/>
                <a:gd name="T9" fmla="*/ 2 h 59"/>
                <a:gd name="T10" fmla="*/ 60 w 125"/>
                <a:gd name="T11" fmla="*/ 8 h 59"/>
                <a:gd name="T12" fmla="*/ 80 w 125"/>
                <a:gd name="T13" fmla="*/ 18 h 59"/>
                <a:gd name="T14" fmla="*/ 103 w 125"/>
                <a:gd name="T15" fmla="*/ 35 h 59"/>
                <a:gd name="T16" fmla="*/ 125 w 125"/>
                <a:gd name="T17" fmla="*/ 59 h 59"/>
                <a:gd name="T18" fmla="*/ 122 w 125"/>
                <a:gd name="T19" fmla="*/ 56 h 59"/>
                <a:gd name="T20" fmla="*/ 112 w 125"/>
                <a:gd name="T21" fmla="*/ 49 h 59"/>
                <a:gd name="T22" fmla="*/ 98 w 125"/>
                <a:gd name="T23" fmla="*/ 39 h 59"/>
                <a:gd name="T24" fmla="*/ 79 w 125"/>
                <a:gd name="T25" fmla="*/ 26 h 59"/>
                <a:gd name="T26" fmla="*/ 59 w 125"/>
                <a:gd name="T27" fmla="*/ 15 h 59"/>
                <a:gd name="T28" fmla="*/ 38 w 125"/>
                <a:gd name="T29" fmla="*/ 6 h 59"/>
                <a:gd name="T30" fmla="*/ 18 w 125"/>
                <a:gd name="T31" fmla="*/ 1 h 59"/>
                <a:gd name="T32" fmla="*/ 0 w 125"/>
                <a:gd name="T33" fmla="*/ 2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5"/>
                <a:gd name="T52" fmla="*/ 0 h 59"/>
                <a:gd name="T53" fmla="*/ 125 w 125"/>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5" h="59">
                  <a:moveTo>
                    <a:pt x="0" y="2"/>
                  </a:moveTo>
                  <a:lnTo>
                    <a:pt x="3" y="1"/>
                  </a:lnTo>
                  <a:lnTo>
                    <a:pt x="11" y="0"/>
                  </a:lnTo>
                  <a:lnTo>
                    <a:pt x="24" y="0"/>
                  </a:lnTo>
                  <a:lnTo>
                    <a:pt x="40" y="2"/>
                  </a:lnTo>
                  <a:lnTo>
                    <a:pt x="60" y="8"/>
                  </a:lnTo>
                  <a:lnTo>
                    <a:pt x="80" y="18"/>
                  </a:lnTo>
                  <a:lnTo>
                    <a:pt x="103" y="35"/>
                  </a:lnTo>
                  <a:lnTo>
                    <a:pt x="125" y="59"/>
                  </a:lnTo>
                  <a:lnTo>
                    <a:pt x="122" y="56"/>
                  </a:lnTo>
                  <a:lnTo>
                    <a:pt x="112" y="49"/>
                  </a:lnTo>
                  <a:lnTo>
                    <a:pt x="98" y="39"/>
                  </a:lnTo>
                  <a:lnTo>
                    <a:pt x="79" y="26"/>
                  </a:lnTo>
                  <a:lnTo>
                    <a:pt x="59" y="15"/>
                  </a:lnTo>
                  <a:lnTo>
                    <a:pt x="38" y="6"/>
                  </a:lnTo>
                  <a:lnTo>
                    <a:pt x="18" y="1"/>
                  </a:lnTo>
                  <a:lnTo>
                    <a:pt x="0" y="2"/>
                  </a:lnTo>
                  <a:close/>
                </a:path>
              </a:pathLst>
            </a:custGeom>
            <a:solidFill>
              <a:srgbClr val="000000"/>
            </a:solidFill>
            <a:ln w="9525">
              <a:noFill/>
              <a:round/>
              <a:headEnd/>
              <a:tailEnd/>
            </a:ln>
          </p:spPr>
          <p:txBody>
            <a:bodyPr/>
            <a:lstStyle/>
            <a:p>
              <a:endParaRPr lang="en-US"/>
            </a:p>
          </p:txBody>
        </p:sp>
        <p:sp>
          <p:nvSpPr>
            <p:cNvPr id="63" name="Freeform 103"/>
            <p:cNvSpPr>
              <a:spLocks/>
            </p:cNvSpPr>
            <p:nvPr/>
          </p:nvSpPr>
          <p:spPr bwMode="auto">
            <a:xfrm>
              <a:off x="3929" y="2097"/>
              <a:ext cx="58" cy="18"/>
            </a:xfrm>
            <a:custGeom>
              <a:avLst/>
              <a:gdLst>
                <a:gd name="T0" fmla="*/ 0 w 118"/>
                <a:gd name="T1" fmla="*/ 9 h 37"/>
                <a:gd name="T2" fmla="*/ 4 w 118"/>
                <a:gd name="T3" fmla="*/ 9 h 37"/>
                <a:gd name="T4" fmla="*/ 14 w 118"/>
                <a:gd name="T5" fmla="*/ 9 h 37"/>
                <a:gd name="T6" fmla="*/ 28 w 118"/>
                <a:gd name="T7" fmla="*/ 10 h 37"/>
                <a:gd name="T8" fmla="*/ 46 w 118"/>
                <a:gd name="T9" fmla="*/ 12 h 37"/>
                <a:gd name="T10" fmla="*/ 66 w 118"/>
                <a:gd name="T11" fmla="*/ 16 h 37"/>
                <a:gd name="T12" fmla="*/ 84 w 118"/>
                <a:gd name="T13" fmla="*/ 20 h 37"/>
                <a:gd name="T14" fmla="*/ 103 w 118"/>
                <a:gd name="T15" fmla="*/ 27 h 37"/>
                <a:gd name="T16" fmla="*/ 118 w 118"/>
                <a:gd name="T17" fmla="*/ 37 h 37"/>
                <a:gd name="T18" fmla="*/ 114 w 118"/>
                <a:gd name="T19" fmla="*/ 34 h 37"/>
                <a:gd name="T20" fmla="*/ 106 w 118"/>
                <a:gd name="T21" fmla="*/ 27 h 37"/>
                <a:gd name="T22" fmla="*/ 92 w 118"/>
                <a:gd name="T23" fmla="*/ 19 h 37"/>
                <a:gd name="T24" fmla="*/ 76 w 118"/>
                <a:gd name="T25" fmla="*/ 10 h 37"/>
                <a:gd name="T26" fmla="*/ 58 w 118"/>
                <a:gd name="T27" fmla="*/ 3 h 37"/>
                <a:gd name="T28" fmla="*/ 38 w 118"/>
                <a:gd name="T29" fmla="*/ 0 h 37"/>
                <a:gd name="T30" fmla="*/ 19 w 118"/>
                <a:gd name="T31" fmla="*/ 1 h 37"/>
                <a:gd name="T32" fmla="*/ 0 w 118"/>
                <a:gd name="T33" fmla="*/ 9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37"/>
                <a:gd name="T53" fmla="*/ 118 w 118"/>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37">
                  <a:moveTo>
                    <a:pt x="0" y="9"/>
                  </a:moveTo>
                  <a:lnTo>
                    <a:pt x="4" y="9"/>
                  </a:lnTo>
                  <a:lnTo>
                    <a:pt x="14" y="9"/>
                  </a:lnTo>
                  <a:lnTo>
                    <a:pt x="28" y="10"/>
                  </a:lnTo>
                  <a:lnTo>
                    <a:pt x="46" y="12"/>
                  </a:lnTo>
                  <a:lnTo>
                    <a:pt x="66" y="16"/>
                  </a:lnTo>
                  <a:lnTo>
                    <a:pt x="84" y="20"/>
                  </a:lnTo>
                  <a:lnTo>
                    <a:pt x="103" y="27"/>
                  </a:lnTo>
                  <a:lnTo>
                    <a:pt x="118" y="37"/>
                  </a:lnTo>
                  <a:lnTo>
                    <a:pt x="114" y="34"/>
                  </a:lnTo>
                  <a:lnTo>
                    <a:pt x="106" y="27"/>
                  </a:lnTo>
                  <a:lnTo>
                    <a:pt x="92" y="19"/>
                  </a:lnTo>
                  <a:lnTo>
                    <a:pt x="76" y="10"/>
                  </a:lnTo>
                  <a:lnTo>
                    <a:pt x="58" y="3"/>
                  </a:lnTo>
                  <a:lnTo>
                    <a:pt x="38" y="0"/>
                  </a:lnTo>
                  <a:lnTo>
                    <a:pt x="19" y="1"/>
                  </a:lnTo>
                  <a:lnTo>
                    <a:pt x="0" y="9"/>
                  </a:lnTo>
                  <a:close/>
                </a:path>
              </a:pathLst>
            </a:custGeom>
            <a:solidFill>
              <a:srgbClr val="000000"/>
            </a:solidFill>
            <a:ln w="9525">
              <a:noFill/>
              <a:round/>
              <a:headEnd/>
              <a:tailEnd/>
            </a:ln>
          </p:spPr>
          <p:txBody>
            <a:bodyPr/>
            <a:lstStyle/>
            <a:p>
              <a:endParaRPr lang="en-US"/>
            </a:p>
          </p:txBody>
        </p:sp>
        <p:sp>
          <p:nvSpPr>
            <p:cNvPr id="64" name="Freeform 104"/>
            <p:cNvSpPr>
              <a:spLocks/>
            </p:cNvSpPr>
            <p:nvPr/>
          </p:nvSpPr>
          <p:spPr bwMode="auto">
            <a:xfrm>
              <a:off x="4014" y="2097"/>
              <a:ext cx="34" cy="41"/>
            </a:xfrm>
            <a:custGeom>
              <a:avLst/>
              <a:gdLst>
                <a:gd name="T0" fmla="*/ 0 w 68"/>
                <a:gd name="T1" fmla="*/ 82 h 82"/>
                <a:gd name="T2" fmla="*/ 0 w 68"/>
                <a:gd name="T3" fmla="*/ 77 h 82"/>
                <a:gd name="T4" fmla="*/ 1 w 68"/>
                <a:gd name="T5" fmla="*/ 67 h 82"/>
                <a:gd name="T6" fmla="*/ 4 w 68"/>
                <a:gd name="T7" fmla="*/ 53 h 82"/>
                <a:gd name="T8" fmla="*/ 10 w 68"/>
                <a:gd name="T9" fmla="*/ 36 h 82"/>
                <a:gd name="T10" fmla="*/ 18 w 68"/>
                <a:gd name="T11" fmla="*/ 21 h 82"/>
                <a:gd name="T12" fmla="*/ 31 w 68"/>
                <a:gd name="T13" fmla="*/ 7 h 82"/>
                <a:gd name="T14" fmla="*/ 47 w 68"/>
                <a:gd name="T15" fmla="*/ 0 h 82"/>
                <a:gd name="T16" fmla="*/ 68 w 68"/>
                <a:gd name="T17" fmla="*/ 0 h 82"/>
                <a:gd name="T18" fmla="*/ 65 w 68"/>
                <a:gd name="T19" fmla="*/ 0 h 82"/>
                <a:gd name="T20" fmla="*/ 59 w 68"/>
                <a:gd name="T21" fmla="*/ 1 h 82"/>
                <a:gd name="T22" fmla="*/ 48 w 68"/>
                <a:gd name="T23" fmla="*/ 4 h 82"/>
                <a:gd name="T24" fmla="*/ 37 w 68"/>
                <a:gd name="T25" fmla="*/ 11 h 82"/>
                <a:gd name="T26" fmla="*/ 24 w 68"/>
                <a:gd name="T27" fmla="*/ 21 h 82"/>
                <a:gd name="T28" fmla="*/ 14 w 68"/>
                <a:gd name="T29" fmla="*/ 36 h 82"/>
                <a:gd name="T30" fmla="*/ 4 w 68"/>
                <a:gd name="T31" fmla="*/ 55 h 82"/>
                <a:gd name="T32" fmla="*/ 0 w 68"/>
                <a:gd name="T33" fmla="*/ 82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82"/>
                <a:gd name="T53" fmla="*/ 68 w 68"/>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82">
                  <a:moveTo>
                    <a:pt x="0" y="82"/>
                  </a:moveTo>
                  <a:lnTo>
                    <a:pt x="0" y="77"/>
                  </a:lnTo>
                  <a:lnTo>
                    <a:pt x="1" y="67"/>
                  </a:lnTo>
                  <a:lnTo>
                    <a:pt x="4" y="53"/>
                  </a:lnTo>
                  <a:lnTo>
                    <a:pt x="10" y="36"/>
                  </a:lnTo>
                  <a:lnTo>
                    <a:pt x="18" y="21"/>
                  </a:lnTo>
                  <a:lnTo>
                    <a:pt x="31" y="7"/>
                  </a:lnTo>
                  <a:lnTo>
                    <a:pt x="47" y="0"/>
                  </a:lnTo>
                  <a:lnTo>
                    <a:pt x="68" y="0"/>
                  </a:lnTo>
                  <a:lnTo>
                    <a:pt x="65" y="0"/>
                  </a:lnTo>
                  <a:lnTo>
                    <a:pt x="59" y="1"/>
                  </a:lnTo>
                  <a:lnTo>
                    <a:pt x="48" y="4"/>
                  </a:lnTo>
                  <a:lnTo>
                    <a:pt x="37" y="11"/>
                  </a:lnTo>
                  <a:lnTo>
                    <a:pt x="24" y="21"/>
                  </a:lnTo>
                  <a:lnTo>
                    <a:pt x="14" y="36"/>
                  </a:lnTo>
                  <a:lnTo>
                    <a:pt x="4" y="55"/>
                  </a:lnTo>
                  <a:lnTo>
                    <a:pt x="0" y="82"/>
                  </a:lnTo>
                  <a:close/>
                </a:path>
              </a:pathLst>
            </a:custGeom>
            <a:solidFill>
              <a:srgbClr val="000000"/>
            </a:solidFill>
            <a:ln w="9525">
              <a:noFill/>
              <a:round/>
              <a:headEnd/>
              <a:tailEnd/>
            </a:ln>
          </p:spPr>
          <p:txBody>
            <a:bodyPr/>
            <a:lstStyle/>
            <a:p>
              <a:endParaRPr lang="en-US"/>
            </a:p>
          </p:txBody>
        </p:sp>
        <p:sp>
          <p:nvSpPr>
            <p:cNvPr id="65" name="Freeform 105"/>
            <p:cNvSpPr>
              <a:spLocks/>
            </p:cNvSpPr>
            <p:nvPr/>
          </p:nvSpPr>
          <p:spPr bwMode="auto">
            <a:xfrm>
              <a:off x="3937" y="2134"/>
              <a:ext cx="85" cy="69"/>
            </a:xfrm>
            <a:custGeom>
              <a:avLst/>
              <a:gdLst>
                <a:gd name="T0" fmla="*/ 171 w 171"/>
                <a:gd name="T1" fmla="*/ 0 h 139"/>
                <a:gd name="T2" fmla="*/ 168 w 171"/>
                <a:gd name="T3" fmla="*/ 3 h 139"/>
                <a:gd name="T4" fmla="*/ 164 w 171"/>
                <a:gd name="T5" fmla="*/ 11 h 139"/>
                <a:gd name="T6" fmla="*/ 156 w 171"/>
                <a:gd name="T7" fmla="*/ 21 h 139"/>
                <a:gd name="T8" fmla="*/ 144 w 171"/>
                <a:gd name="T9" fmla="*/ 35 h 139"/>
                <a:gd name="T10" fmla="*/ 132 w 171"/>
                <a:gd name="T11" fmla="*/ 48 h 139"/>
                <a:gd name="T12" fmla="*/ 118 w 171"/>
                <a:gd name="T13" fmla="*/ 61 h 139"/>
                <a:gd name="T14" fmla="*/ 102 w 171"/>
                <a:gd name="T15" fmla="*/ 72 h 139"/>
                <a:gd name="T16" fmla="*/ 86 w 171"/>
                <a:gd name="T17" fmla="*/ 80 h 139"/>
                <a:gd name="T18" fmla="*/ 82 w 171"/>
                <a:gd name="T19" fmla="*/ 81 h 139"/>
                <a:gd name="T20" fmla="*/ 74 w 171"/>
                <a:gd name="T21" fmla="*/ 86 h 139"/>
                <a:gd name="T22" fmla="*/ 61 w 171"/>
                <a:gd name="T23" fmla="*/ 93 h 139"/>
                <a:gd name="T24" fmla="*/ 48 w 171"/>
                <a:gd name="T25" fmla="*/ 102 h 139"/>
                <a:gd name="T26" fmla="*/ 33 w 171"/>
                <a:gd name="T27" fmla="*/ 111 h 139"/>
                <a:gd name="T28" fmla="*/ 19 w 171"/>
                <a:gd name="T29" fmla="*/ 120 h 139"/>
                <a:gd name="T30" fmla="*/ 7 w 171"/>
                <a:gd name="T31" fmla="*/ 131 h 139"/>
                <a:gd name="T32" fmla="*/ 0 w 171"/>
                <a:gd name="T33" fmla="*/ 139 h 139"/>
                <a:gd name="T34" fmla="*/ 3 w 171"/>
                <a:gd name="T35" fmla="*/ 136 h 139"/>
                <a:gd name="T36" fmla="*/ 7 w 171"/>
                <a:gd name="T37" fmla="*/ 128 h 139"/>
                <a:gd name="T38" fmla="*/ 15 w 171"/>
                <a:gd name="T39" fmla="*/ 118 h 139"/>
                <a:gd name="T40" fmla="*/ 27 w 171"/>
                <a:gd name="T41" fmla="*/ 105 h 139"/>
                <a:gd name="T42" fmla="*/ 39 w 171"/>
                <a:gd name="T43" fmla="*/ 93 h 139"/>
                <a:gd name="T44" fmla="*/ 54 w 171"/>
                <a:gd name="T45" fmla="*/ 80 h 139"/>
                <a:gd name="T46" fmla="*/ 71 w 171"/>
                <a:gd name="T47" fmla="*/ 71 h 139"/>
                <a:gd name="T48" fmla="*/ 87 w 171"/>
                <a:gd name="T49" fmla="*/ 66 h 139"/>
                <a:gd name="T50" fmla="*/ 88 w 171"/>
                <a:gd name="T51" fmla="*/ 66 h 139"/>
                <a:gd name="T52" fmla="*/ 92 w 171"/>
                <a:gd name="T53" fmla="*/ 64 h 139"/>
                <a:gd name="T54" fmla="*/ 99 w 171"/>
                <a:gd name="T55" fmla="*/ 60 h 139"/>
                <a:gd name="T56" fmla="*/ 110 w 171"/>
                <a:gd name="T57" fmla="*/ 55 h 139"/>
                <a:gd name="T58" fmla="*/ 121 w 171"/>
                <a:gd name="T59" fmla="*/ 46 h 139"/>
                <a:gd name="T60" fmla="*/ 136 w 171"/>
                <a:gd name="T61" fmla="*/ 35 h 139"/>
                <a:gd name="T62" fmla="*/ 152 w 171"/>
                <a:gd name="T63" fmla="*/ 20 h 139"/>
                <a:gd name="T64" fmla="*/ 171 w 171"/>
                <a:gd name="T65" fmla="*/ 0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1"/>
                <a:gd name="T100" fmla="*/ 0 h 139"/>
                <a:gd name="T101" fmla="*/ 171 w 171"/>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1" h="139">
                  <a:moveTo>
                    <a:pt x="171" y="0"/>
                  </a:moveTo>
                  <a:lnTo>
                    <a:pt x="168" y="3"/>
                  </a:lnTo>
                  <a:lnTo>
                    <a:pt x="164" y="11"/>
                  </a:lnTo>
                  <a:lnTo>
                    <a:pt x="156" y="21"/>
                  </a:lnTo>
                  <a:lnTo>
                    <a:pt x="144" y="35"/>
                  </a:lnTo>
                  <a:lnTo>
                    <a:pt x="132" y="48"/>
                  </a:lnTo>
                  <a:lnTo>
                    <a:pt x="118" y="61"/>
                  </a:lnTo>
                  <a:lnTo>
                    <a:pt x="102" y="72"/>
                  </a:lnTo>
                  <a:lnTo>
                    <a:pt x="86" y="80"/>
                  </a:lnTo>
                  <a:lnTo>
                    <a:pt x="82" y="81"/>
                  </a:lnTo>
                  <a:lnTo>
                    <a:pt x="74" y="86"/>
                  </a:lnTo>
                  <a:lnTo>
                    <a:pt x="61" y="93"/>
                  </a:lnTo>
                  <a:lnTo>
                    <a:pt x="48" y="102"/>
                  </a:lnTo>
                  <a:lnTo>
                    <a:pt x="33" y="111"/>
                  </a:lnTo>
                  <a:lnTo>
                    <a:pt x="19" y="120"/>
                  </a:lnTo>
                  <a:lnTo>
                    <a:pt x="7" y="131"/>
                  </a:lnTo>
                  <a:lnTo>
                    <a:pt x="0" y="139"/>
                  </a:lnTo>
                  <a:lnTo>
                    <a:pt x="3" y="136"/>
                  </a:lnTo>
                  <a:lnTo>
                    <a:pt x="7" y="128"/>
                  </a:lnTo>
                  <a:lnTo>
                    <a:pt x="15" y="118"/>
                  </a:lnTo>
                  <a:lnTo>
                    <a:pt x="27" y="105"/>
                  </a:lnTo>
                  <a:lnTo>
                    <a:pt x="39" y="93"/>
                  </a:lnTo>
                  <a:lnTo>
                    <a:pt x="54" y="80"/>
                  </a:lnTo>
                  <a:lnTo>
                    <a:pt x="71" y="71"/>
                  </a:lnTo>
                  <a:lnTo>
                    <a:pt x="87" y="66"/>
                  </a:lnTo>
                  <a:lnTo>
                    <a:pt x="88" y="66"/>
                  </a:lnTo>
                  <a:lnTo>
                    <a:pt x="92" y="64"/>
                  </a:lnTo>
                  <a:lnTo>
                    <a:pt x="99" y="60"/>
                  </a:lnTo>
                  <a:lnTo>
                    <a:pt x="110" y="55"/>
                  </a:lnTo>
                  <a:lnTo>
                    <a:pt x="121" y="46"/>
                  </a:lnTo>
                  <a:lnTo>
                    <a:pt x="136" y="35"/>
                  </a:lnTo>
                  <a:lnTo>
                    <a:pt x="152" y="20"/>
                  </a:lnTo>
                  <a:lnTo>
                    <a:pt x="171" y="0"/>
                  </a:lnTo>
                  <a:close/>
                </a:path>
              </a:pathLst>
            </a:custGeom>
            <a:solidFill>
              <a:srgbClr val="000000"/>
            </a:solidFill>
            <a:ln w="9525">
              <a:noFill/>
              <a:round/>
              <a:headEnd/>
              <a:tailEnd/>
            </a:ln>
          </p:spPr>
          <p:txBody>
            <a:bodyPr/>
            <a:lstStyle/>
            <a:p>
              <a:endParaRPr lang="en-US"/>
            </a:p>
          </p:txBody>
        </p:sp>
        <p:sp>
          <p:nvSpPr>
            <p:cNvPr id="66" name="Freeform 106"/>
            <p:cNvSpPr>
              <a:spLocks/>
            </p:cNvSpPr>
            <p:nvPr/>
          </p:nvSpPr>
          <p:spPr bwMode="auto">
            <a:xfrm>
              <a:off x="3982" y="2143"/>
              <a:ext cx="119" cy="114"/>
            </a:xfrm>
            <a:custGeom>
              <a:avLst/>
              <a:gdLst>
                <a:gd name="T0" fmla="*/ 0 w 240"/>
                <a:gd name="T1" fmla="*/ 228 h 228"/>
                <a:gd name="T2" fmla="*/ 4 w 240"/>
                <a:gd name="T3" fmla="*/ 226 h 228"/>
                <a:gd name="T4" fmla="*/ 13 w 240"/>
                <a:gd name="T5" fmla="*/ 219 h 228"/>
                <a:gd name="T6" fmla="*/ 28 w 240"/>
                <a:gd name="T7" fmla="*/ 208 h 228"/>
                <a:gd name="T8" fmla="*/ 46 w 240"/>
                <a:gd name="T9" fmla="*/ 196 h 228"/>
                <a:gd name="T10" fmla="*/ 68 w 240"/>
                <a:gd name="T11" fmla="*/ 180 h 228"/>
                <a:gd name="T12" fmla="*/ 92 w 240"/>
                <a:gd name="T13" fmla="*/ 161 h 228"/>
                <a:gd name="T14" fmla="*/ 118 w 240"/>
                <a:gd name="T15" fmla="*/ 142 h 228"/>
                <a:gd name="T16" fmla="*/ 142 w 240"/>
                <a:gd name="T17" fmla="*/ 122 h 228"/>
                <a:gd name="T18" fmla="*/ 166 w 240"/>
                <a:gd name="T19" fmla="*/ 101 h 228"/>
                <a:gd name="T20" fmla="*/ 189 w 240"/>
                <a:gd name="T21" fmla="*/ 82 h 228"/>
                <a:gd name="T22" fmla="*/ 209 w 240"/>
                <a:gd name="T23" fmla="*/ 62 h 228"/>
                <a:gd name="T24" fmla="*/ 224 w 240"/>
                <a:gd name="T25" fmla="*/ 45 h 228"/>
                <a:gd name="T26" fmla="*/ 235 w 240"/>
                <a:gd name="T27" fmla="*/ 29 h 228"/>
                <a:gd name="T28" fmla="*/ 240 w 240"/>
                <a:gd name="T29" fmla="*/ 16 h 228"/>
                <a:gd name="T30" fmla="*/ 237 w 240"/>
                <a:gd name="T31" fmla="*/ 6 h 228"/>
                <a:gd name="T32" fmla="*/ 228 w 240"/>
                <a:gd name="T33" fmla="*/ 0 h 228"/>
                <a:gd name="T34" fmla="*/ 228 w 240"/>
                <a:gd name="T35" fmla="*/ 0 h 228"/>
                <a:gd name="T36" fmla="*/ 228 w 240"/>
                <a:gd name="T37" fmla="*/ 2 h 228"/>
                <a:gd name="T38" fmla="*/ 228 w 240"/>
                <a:gd name="T39" fmla="*/ 4 h 228"/>
                <a:gd name="T40" fmla="*/ 226 w 240"/>
                <a:gd name="T41" fmla="*/ 9 h 228"/>
                <a:gd name="T42" fmla="*/ 224 w 240"/>
                <a:gd name="T43" fmla="*/ 15 h 228"/>
                <a:gd name="T44" fmla="*/ 219 w 240"/>
                <a:gd name="T45" fmla="*/ 23 h 228"/>
                <a:gd name="T46" fmla="*/ 213 w 240"/>
                <a:gd name="T47" fmla="*/ 32 h 228"/>
                <a:gd name="T48" fmla="*/ 204 w 240"/>
                <a:gd name="T49" fmla="*/ 44 h 228"/>
                <a:gd name="T50" fmla="*/ 192 w 240"/>
                <a:gd name="T51" fmla="*/ 57 h 228"/>
                <a:gd name="T52" fmla="*/ 177 w 240"/>
                <a:gd name="T53" fmla="*/ 74 h 228"/>
                <a:gd name="T54" fmla="*/ 159 w 240"/>
                <a:gd name="T55" fmla="*/ 92 h 228"/>
                <a:gd name="T56" fmla="*/ 137 w 240"/>
                <a:gd name="T57" fmla="*/ 114 h 228"/>
                <a:gd name="T58" fmla="*/ 111 w 240"/>
                <a:gd name="T59" fmla="*/ 138 h 228"/>
                <a:gd name="T60" fmla="*/ 78 w 240"/>
                <a:gd name="T61" fmla="*/ 165 h 228"/>
                <a:gd name="T62" fmla="*/ 43 w 240"/>
                <a:gd name="T63" fmla="*/ 194 h 228"/>
                <a:gd name="T64" fmla="*/ 0 w 240"/>
                <a:gd name="T65" fmla="*/ 228 h 2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0"/>
                <a:gd name="T100" fmla="*/ 0 h 228"/>
                <a:gd name="T101" fmla="*/ 240 w 240"/>
                <a:gd name="T102" fmla="*/ 228 h 2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0" h="228">
                  <a:moveTo>
                    <a:pt x="0" y="228"/>
                  </a:moveTo>
                  <a:lnTo>
                    <a:pt x="4" y="226"/>
                  </a:lnTo>
                  <a:lnTo>
                    <a:pt x="13" y="219"/>
                  </a:lnTo>
                  <a:lnTo>
                    <a:pt x="28" y="208"/>
                  </a:lnTo>
                  <a:lnTo>
                    <a:pt x="46" y="196"/>
                  </a:lnTo>
                  <a:lnTo>
                    <a:pt x="68" y="180"/>
                  </a:lnTo>
                  <a:lnTo>
                    <a:pt x="92" y="161"/>
                  </a:lnTo>
                  <a:lnTo>
                    <a:pt x="118" y="142"/>
                  </a:lnTo>
                  <a:lnTo>
                    <a:pt x="142" y="122"/>
                  </a:lnTo>
                  <a:lnTo>
                    <a:pt x="166" y="101"/>
                  </a:lnTo>
                  <a:lnTo>
                    <a:pt x="189" y="82"/>
                  </a:lnTo>
                  <a:lnTo>
                    <a:pt x="209" y="62"/>
                  </a:lnTo>
                  <a:lnTo>
                    <a:pt x="224" y="45"/>
                  </a:lnTo>
                  <a:lnTo>
                    <a:pt x="235" y="29"/>
                  </a:lnTo>
                  <a:lnTo>
                    <a:pt x="240" y="16"/>
                  </a:lnTo>
                  <a:lnTo>
                    <a:pt x="237" y="6"/>
                  </a:lnTo>
                  <a:lnTo>
                    <a:pt x="228" y="0"/>
                  </a:lnTo>
                  <a:lnTo>
                    <a:pt x="228" y="2"/>
                  </a:lnTo>
                  <a:lnTo>
                    <a:pt x="228" y="4"/>
                  </a:lnTo>
                  <a:lnTo>
                    <a:pt x="226" y="9"/>
                  </a:lnTo>
                  <a:lnTo>
                    <a:pt x="224" y="15"/>
                  </a:lnTo>
                  <a:lnTo>
                    <a:pt x="219" y="23"/>
                  </a:lnTo>
                  <a:lnTo>
                    <a:pt x="213" y="32"/>
                  </a:lnTo>
                  <a:lnTo>
                    <a:pt x="204" y="44"/>
                  </a:lnTo>
                  <a:lnTo>
                    <a:pt x="192" y="57"/>
                  </a:lnTo>
                  <a:lnTo>
                    <a:pt x="177" y="74"/>
                  </a:lnTo>
                  <a:lnTo>
                    <a:pt x="159" y="92"/>
                  </a:lnTo>
                  <a:lnTo>
                    <a:pt x="137" y="114"/>
                  </a:lnTo>
                  <a:lnTo>
                    <a:pt x="111" y="138"/>
                  </a:lnTo>
                  <a:lnTo>
                    <a:pt x="78" y="165"/>
                  </a:lnTo>
                  <a:lnTo>
                    <a:pt x="43" y="194"/>
                  </a:lnTo>
                  <a:lnTo>
                    <a:pt x="0" y="228"/>
                  </a:lnTo>
                  <a:close/>
                </a:path>
              </a:pathLst>
            </a:custGeom>
            <a:solidFill>
              <a:srgbClr val="000000"/>
            </a:solidFill>
            <a:ln w="9525">
              <a:noFill/>
              <a:round/>
              <a:headEnd/>
              <a:tailEnd/>
            </a:ln>
          </p:spPr>
          <p:txBody>
            <a:bodyPr/>
            <a:lstStyle/>
            <a:p>
              <a:endParaRPr lang="en-US"/>
            </a:p>
          </p:txBody>
        </p:sp>
        <p:sp>
          <p:nvSpPr>
            <p:cNvPr id="67" name="Freeform 107"/>
            <p:cNvSpPr>
              <a:spLocks/>
            </p:cNvSpPr>
            <p:nvPr/>
          </p:nvSpPr>
          <p:spPr bwMode="auto">
            <a:xfrm>
              <a:off x="3912" y="2110"/>
              <a:ext cx="23" cy="101"/>
            </a:xfrm>
            <a:custGeom>
              <a:avLst/>
              <a:gdLst>
                <a:gd name="T0" fmla="*/ 46 w 46"/>
                <a:gd name="T1" fmla="*/ 0 h 203"/>
                <a:gd name="T2" fmla="*/ 44 w 46"/>
                <a:gd name="T3" fmla="*/ 4 h 203"/>
                <a:gd name="T4" fmla="*/ 35 w 46"/>
                <a:gd name="T5" fmla="*/ 15 h 203"/>
                <a:gd name="T6" fmla="*/ 26 w 46"/>
                <a:gd name="T7" fmla="*/ 34 h 203"/>
                <a:gd name="T8" fmla="*/ 16 w 46"/>
                <a:gd name="T9" fmla="*/ 58 h 203"/>
                <a:gd name="T10" fmla="*/ 7 w 46"/>
                <a:gd name="T11" fmla="*/ 88 h 203"/>
                <a:gd name="T12" fmla="*/ 1 w 46"/>
                <a:gd name="T13" fmla="*/ 122 h 203"/>
                <a:gd name="T14" fmla="*/ 0 w 46"/>
                <a:gd name="T15" fmla="*/ 160 h 203"/>
                <a:gd name="T16" fmla="*/ 4 w 46"/>
                <a:gd name="T17" fmla="*/ 203 h 203"/>
                <a:gd name="T18" fmla="*/ 4 w 46"/>
                <a:gd name="T19" fmla="*/ 198 h 203"/>
                <a:gd name="T20" fmla="*/ 7 w 46"/>
                <a:gd name="T21" fmla="*/ 184 h 203"/>
                <a:gd name="T22" fmla="*/ 9 w 46"/>
                <a:gd name="T23" fmla="*/ 164 h 203"/>
                <a:gd name="T24" fmla="*/ 14 w 46"/>
                <a:gd name="T25" fmla="*/ 137 h 203"/>
                <a:gd name="T26" fmla="*/ 19 w 46"/>
                <a:gd name="T27" fmla="*/ 106 h 203"/>
                <a:gd name="T28" fmla="*/ 26 w 46"/>
                <a:gd name="T29" fmla="*/ 72 h 203"/>
                <a:gd name="T30" fmla="*/ 35 w 46"/>
                <a:gd name="T31" fmla="*/ 36 h 203"/>
                <a:gd name="T32" fmla="*/ 46 w 46"/>
                <a:gd name="T33" fmla="*/ 0 h 2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203"/>
                <a:gd name="T53" fmla="*/ 46 w 46"/>
                <a:gd name="T54" fmla="*/ 203 h 20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203">
                  <a:moveTo>
                    <a:pt x="46" y="0"/>
                  </a:moveTo>
                  <a:lnTo>
                    <a:pt x="44" y="4"/>
                  </a:lnTo>
                  <a:lnTo>
                    <a:pt x="35" y="15"/>
                  </a:lnTo>
                  <a:lnTo>
                    <a:pt x="26" y="34"/>
                  </a:lnTo>
                  <a:lnTo>
                    <a:pt x="16" y="58"/>
                  </a:lnTo>
                  <a:lnTo>
                    <a:pt x="7" y="88"/>
                  </a:lnTo>
                  <a:lnTo>
                    <a:pt x="1" y="122"/>
                  </a:lnTo>
                  <a:lnTo>
                    <a:pt x="0" y="160"/>
                  </a:lnTo>
                  <a:lnTo>
                    <a:pt x="4" y="203"/>
                  </a:lnTo>
                  <a:lnTo>
                    <a:pt x="4" y="198"/>
                  </a:lnTo>
                  <a:lnTo>
                    <a:pt x="7" y="184"/>
                  </a:lnTo>
                  <a:lnTo>
                    <a:pt x="9" y="164"/>
                  </a:lnTo>
                  <a:lnTo>
                    <a:pt x="14" y="137"/>
                  </a:lnTo>
                  <a:lnTo>
                    <a:pt x="19" y="106"/>
                  </a:lnTo>
                  <a:lnTo>
                    <a:pt x="26" y="72"/>
                  </a:lnTo>
                  <a:lnTo>
                    <a:pt x="35" y="36"/>
                  </a:lnTo>
                  <a:lnTo>
                    <a:pt x="46" y="0"/>
                  </a:lnTo>
                  <a:close/>
                </a:path>
              </a:pathLst>
            </a:custGeom>
            <a:solidFill>
              <a:srgbClr val="000000"/>
            </a:solidFill>
            <a:ln w="9525">
              <a:noFill/>
              <a:round/>
              <a:headEnd/>
              <a:tailEnd/>
            </a:ln>
          </p:spPr>
          <p:txBody>
            <a:bodyPr/>
            <a:lstStyle/>
            <a:p>
              <a:endParaRPr lang="en-US"/>
            </a:p>
          </p:txBody>
        </p:sp>
        <p:sp>
          <p:nvSpPr>
            <p:cNvPr id="68" name="Freeform 108"/>
            <p:cNvSpPr>
              <a:spLocks/>
            </p:cNvSpPr>
            <p:nvPr/>
          </p:nvSpPr>
          <p:spPr bwMode="auto">
            <a:xfrm>
              <a:off x="3986" y="2107"/>
              <a:ext cx="28" cy="31"/>
            </a:xfrm>
            <a:custGeom>
              <a:avLst/>
              <a:gdLst>
                <a:gd name="T0" fmla="*/ 0 w 57"/>
                <a:gd name="T1" fmla="*/ 0 h 63"/>
                <a:gd name="T2" fmla="*/ 0 w 57"/>
                <a:gd name="T3" fmla="*/ 3 h 63"/>
                <a:gd name="T4" fmla="*/ 0 w 57"/>
                <a:gd name="T5" fmla="*/ 9 h 63"/>
                <a:gd name="T6" fmla="*/ 3 w 57"/>
                <a:gd name="T7" fmla="*/ 18 h 63"/>
                <a:gd name="T8" fmla="*/ 6 w 57"/>
                <a:gd name="T9" fmla="*/ 28 h 63"/>
                <a:gd name="T10" fmla="*/ 12 w 57"/>
                <a:gd name="T11" fmla="*/ 40 h 63"/>
                <a:gd name="T12" fmla="*/ 22 w 57"/>
                <a:gd name="T13" fmla="*/ 50 h 63"/>
                <a:gd name="T14" fmla="*/ 37 w 57"/>
                <a:gd name="T15" fmla="*/ 58 h 63"/>
                <a:gd name="T16" fmla="*/ 57 w 57"/>
                <a:gd name="T17" fmla="*/ 63 h 63"/>
                <a:gd name="T18" fmla="*/ 54 w 57"/>
                <a:gd name="T19" fmla="*/ 60 h 63"/>
                <a:gd name="T20" fmla="*/ 48 w 57"/>
                <a:gd name="T21" fmla="*/ 56 h 63"/>
                <a:gd name="T22" fmla="*/ 37 w 57"/>
                <a:gd name="T23" fmla="*/ 49 h 63"/>
                <a:gd name="T24" fmla="*/ 27 w 57"/>
                <a:gd name="T25" fmla="*/ 40 h 63"/>
                <a:gd name="T26" fmla="*/ 15 w 57"/>
                <a:gd name="T27" fmla="*/ 29 h 63"/>
                <a:gd name="T28" fmla="*/ 7 w 57"/>
                <a:gd name="T29" fmla="*/ 19 h 63"/>
                <a:gd name="T30" fmla="*/ 2 w 57"/>
                <a:gd name="T31" fmla="*/ 9 h 63"/>
                <a:gd name="T32" fmla="*/ 0 w 57"/>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63"/>
                <a:gd name="T53" fmla="*/ 57 w 57"/>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63">
                  <a:moveTo>
                    <a:pt x="0" y="0"/>
                  </a:moveTo>
                  <a:lnTo>
                    <a:pt x="0" y="3"/>
                  </a:lnTo>
                  <a:lnTo>
                    <a:pt x="0" y="9"/>
                  </a:lnTo>
                  <a:lnTo>
                    <a:pt x="3" y="18"/>
                  </a:lnTo>
                  <a:lnTo>
                    <a:pt x="6" y="28"/>
                  </a:lnTo>
                  <a:lnTo>
                    <a:pt x="12" y="40"/>
                  </a:lnTo>
                  <a:lnTo>
                    <a:pt x="22" y="50"/>
                  </a:lnTo>
                  <a:lnTo>
                    <a:pt x="37" y="58"/>
                  </a:lnTo>
                  <a:lnTo>
                    <a:pt x="57" y="63"/>
                  </a:lnTo>
                  <a:lnTo>
                    <a:pt x="54" y="60"/>
                  </a:lnTo>
                  <a:lnTo>
                    <a:pt x="48" y="56"/>
                  </a:lnTo>
                  <a:lnTo>
                    <a:pt x="37" y="49"/>
                  </a:lnTo>
                  <a:lnTo>
                    <a:pt x="27" y="40"/>
                  </a:lnTo>
                  <a:lnTo>
                    <a:pt x="15" y="29"/>
                  </a:lnTo>
                  <a:lnTo>
                    <a:pt x="7" y="19"/>
                  </a:lnTo>
                  <a:lnTo>
                    <a:pt x="2" y="9"/>
                  </a:lnTo>
                  <a:lnTo>
                    <a:pt x="0" y="0"/>
                  </a:lnTo>
                  <a:close/>
                </a:path>
              </a:pathLst>
            </a:custGeom>
            <a:solidFill>
              <a:srgbClr val="000000"/>
            </a:solidFill>
            <a:ln w="9525">
              <a:noFill/>
              <a:round/>
              <a:headEnd/>
              <a:tailEnd/>
            </a:ln>
          </p:spPr>
          <p:txBody>
            <a:bodyPr/>
            <a:lstStyle/>
            <a:p>
              <a:endParaRPr lang="en-US"/>
            </a:p>
          </p:txBody>
        </p:sp>
        <p:sp>
          <p:nvSpPr>
            <p:cNvPr id="69" name="Freeform 109"/>
            <p:cNvSpPr>
              <a:spLocks/>
            </p:cNvSpPr>
            <p:nvPr/>
          </p:nvSpPr>
          <p:spPr bwMode="auto">
            <a:xfrm>
              <a:off x="3717" y="2001"/>
              <a:ext cx="82" cy="37"/>
            </a:xfrm>
            <a:custGeom>
              <a:avLst/>
              <a:gdLst>
                <a:gd name="T0" fmla="*/ 165 w 165"/>
                <a:gd name="T1" fmla="*/ 0 h 73"/>
                <a:gd name="T2" fmla="*/ 164 w 165"/>
                <a:gd name="T3" fmla="*/ 2 h 73"/>
                <a:gd name="T4" fmla="*/ 158 w 165"/>
                <a:gd name="T5" fmla="*/ 6 h 73"/>
                <a:gd name="T6" fmla="*/ 151 w 165"/>
                <a:gd name="T7" fmla="*/ 13 h 73"/>
                <a:gd name="T8" fmla="*/ 141 w 165"/>
                <a:gd name="T9" fmla="*/ 20 h 73"/>
                <a:gd name="T10" fmla="*/ 128 w 165"/>
                <a:gd name="T11" fmla="*/ 27 h 73"/>
                <a:gd name="T12" fmla="*/ 114 w 165"/>
                <a:gd name="T13" fmla="*/ 32 h 73"/>
                <a:gd name="T14" fmla="*/ 98 w 165"/>
                <a:gd name="T15" fmla="*/ 34 h 73"/>
                <a:gd name="T16" fmla="*/ 80 w 165"/>
                <a:gd name="T17" fmla="*/ 33 h 73"/>
                <a:gd name="T18" fmla="*/ 78 w 165"/>
                <a:gd name="T19" fmla="*/ 33 h 73"/>
                <a:gd name="T20" fmla="*/ 70 w 165"/>
                <a:gd name="T21" fmla="*/ 34 h 73"/>
                <a:gd name="T22" fmla="*/ 58 w 165"/>
                <a:gd name="T23" fmla="*/ 35 h 73"/>
                <a:gd name="T24" fmla="*/ 45 w 165"/>
                <a:gd name="T25" fmla="*/ 39 h 73"/>
                <a:gd name="T26" fmla="*/ 32 w 165"/>
                <a:gd name="T27" fmla="*/ 43 h 73"/>
                <a:gd name="T28" fmla="*/ 19 w 165"/>
                <a:gd name="T29" fmla="*/ 50 h 73"/>
                <a:gd name="T30" fmla="*/ 7 w 165"/>
                <a:gd name="T31" fmla="*/ 61 h 73"/>
                <a:gd name="T32" fmla="*/ 0 w 165"/>
                <a:gd name="T33" fmla="*/ 73 h 73"/>
                <a:gd name="T34" fmla="*/ 0 w 165"/>
                <a:gd name="T35" fmla="*/ 71 h 73"/>
                <a:gd name="T36" fmla="*/ 3 w 165"/>
                <a:gd name="T37" fmla="*/ 64 h 73"/>
                <a:gd name="T38" fmla="*/ 5 w 165"/>
                <a:gd name="T39" fmla="*/ 56 h 73"/>
                <a:gd name="T40" fmla="*/ 11 w 165"/>
                <a:gd name="T41" fmla="*/ 46 h 73"/>
                <a:gd name="T42" fmla="*/ 19 w 165"/>
                <a:gd name="T43" fmla="*/ 36 h 73"/>
                <a:gd name="T44" fmla="*/ 32 w 165"/>
                <a:gd name="T45" fmla="*/ 28 h 73"/>
                <a:gd name="T46" fmla="*/ 48 w 165"/>
                <a:gd name="T47" fmla="*/ 25 h 73"/>
                <a:gd name="T48" fmla="*/ 70 w 165"/>
                <a:gd name="T49" fmla="*/ 25 h 73"/>
                <a:gd name="T50" fmla="*/ 73 w 165"/>
                <a:gd name="T51" fmla="*/ 25 h 73"/>
                <a:gd name="T52" fmla="*/ 82 w 165"/>
                <a:gd name="T53" fmla="*/ 26 h 73"/>
                <a:gd name="T54" fmla="*/ 95 w 165"/>
                <a:gd name="T55" fmla="*/ 26 h 73"/>
                <a:gd name="T56" fmla="*/ 111 w 165"/>
                <a:gd name="T57" fmla="*/ 25 h 73"/>
                <a:gd name="T58" fmla="*/ 127 w 165"/>
                <a:gd name="T59" fmla="*/ 23 h 73"/>
                <a:gd name="T60" fmla="*/ 143 w 165"/>
                <a:gd name="T61" fmla="*/ 18 h 73"/>
                <a:gd name="T62" fmla="*/ 156 w 165"/>
                <a:gd name="T63" fmla="*/ 11 h 73"/>
                <a:gd name="T64" fmla="*/ 165 w 165"/>
                <a:gd name="T65" fmla="*/ 0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5"/>
                <a:gd name="T100" fmla="*/ 0 h 73"/>
                <a:gd name="T101" fmla="*/ 165 w 165"/>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5" h="73">
                  <a:moveTo>
                    <a:pt x="165" y="0"/>
                  </a:moveTo>
                  <a:lnTo>
                    <a:pt x="164" y="2"/>
                  </a:lnTo>
                  <a:lnTo>
                    <a:pt x="158" y="6"/>
                  </a:lnTo>
                  <a:lnTo>
                    <a:pt x="151" y="13"/>
                  </a:lnTo>
                  <a:lnTo>
                    <a:pt x="141" y="20"/>
                  </a:lnTo>
                  <a:lnTo>
                    <a:pt x="128" y="27"/>
                  </a:lnTo>
                  <a:lnTo>
                    <a:pt x="114" y="32"/>
                  </a:lnTo>
                  <a:lnTo>
                    <a:pt x="98" y="34"/>
                  </a:lnTo>
                  <a:lnTo>
                    <a:pt x="80" y="33"/>
                  </a:lnTo>
                  <a:lnTo>
                    <a:pt x="78" y="33"/>
                  </a:lnTo>
                  <a:lnTo>
                    <a:pt x="70" y="34"/>
                  </a:lnTo>
                  <a:lnTo>
                    <a:pt x="58" y="35"/>
                  </a:lnTo>
                  <a:lnTo>
                    <a:pt x="45" y="39"/>
                  </a:lnTo>
                  <a:lnTo>
                    <a:pt x="32" y="43"/>
                  </a:lnTo>
                  <a:lnTo>
                    <a:pt x="19" y="50"/>
                  </a:lnTo>
                  <a:lnTo>
                    <a:pt x="7" y="61"/>
                  </a:lnTo>
                  <a:lnTo>
                    <a:pt x="0" y="73"/>
                  </a:lnTo>
                  <a:lnTo>
                    <a:pt x="0" y="71"/>
                  </a:lnTo>
                  <a:lnTo>
                    <a:pt x="3" y="64"/>
                  </a:lnTo>
                  <a:lnTo>
                    <a:pt x="5" y="56"/>
                  </a:lnTo>
                  <a:lnTo>
                    <a:pt x="11" y="46"/>
                  </a:lnTo>
                  <a:lnTo>
                    <a:pt x="19" y="36"/>
                  </a:lnTo>
                  <a:lnTo>
                    <a:pt x="32" y="28"/>
                  </a:lnTo>
                  <a:lnTo>
                    <a:pt x="48" y="25"/>
                  </a:lnTo>
                  <a:lnTo>
                    <a:pt x="70" y="25"/>
                  </a:lnTo>
                  <a:lnTo>
                    <a:pt x="73" y="25"/>
                  </a:lnTo>
                  <a:lnTo>
                    <a:pt x="82" y="26"/>
                  </a:lnTo>
                  <a:lnTo>
                    <a:pt x="95" y="26"/>
                  </a:lnTo>
                  <a:lnTo>
                    <a:pt x="111" y="25"/>
                  </a:lnTo>
                  <a:lnTo>
                    <a:pt x="127" y="23"/>
                  </a:lnTo>
                  <a:lnTo>
                    <a:pt x="143" y="18"/>
                  </a:lnTo>
                  <a:lnTo>
                    <a:pt x="156" y="11"/>
                  </a:lnTo>
                  <a:lnTo>
                    <a:pt x="165" y="0"/>
                  </a:lnTo>
                  <a:close/>
                </a:path>
              </a:pathLst>
            </a:custGeom>
            <a:solidFill>
              <a:srgbClr val="000000"/>
            </a:solidFill>
            <a:ln w="9525">
              <a:noFill/>
              <a:round/>
              <a:headEnd/>
              <a:tailEnd/>
            </a:ln>
          </p:spPr>
          <p:txBody>
            <a:bodyPr/>
            <a:lstStyle/>
            <a:p>
              <a:endParaRPr lang="en-US"/>
            </a:p>
          </p:txBody>
        </p:sp>
        <p:sp>
          <p:nvSpPr>
            <p:cNvPr id="70" name="Freeform 110"/>
            <p:cNvSpPr>
              <a:spLocks/>
            </p:cNvSpPr>
            <p:nvPr/>
          </p:nvSpPr>
          <p:spPr bwMode="auto">
            <a:xfrm>
              <a:off x="3637" y="2057"/>
              <a:ext cx="68" cy="106"/>
            </a:xfrm>
            <a:custGeom>
              <a:avLst/>
              <a:gdLst>
                <a:gd name="T0" fmla="*/ 135 w 135"/>
                <a:gd name="T1" fmla="*/ 0 h 213"/>
                <a:gd name="T2" fmla="*/ 133 w 135"/>
                <a:gd name="T3" fmla="*/ 6 h 213"/>
                <a:gd name="T4" fmla="*/ 126 w 135"/>
                <a:gd name="T5" fmla="*/ 20 h 213"/>
                <a:gd name="T6" fmla="*/ 116 w 135"/>
                <a:gd name="T7" fmla="*/ 40 h 213"/>
                <a:gd name="T8" fmla="*/ 103 w 135"/>
                <a:gd name="T9" fmla="*/ 65 h 213"/>
                <a:gd name="T10" fmla="*/ 87 w 135"/>
                <a:gd name="T11" fmla="*/ 91 h 213"/>
                <a:gd name="T12" fmla="*/ 71 w 135"/>
                <a:gd name="T13" fmla="*/ 116 h 213"/>
                <a:gd name="T14" fmla="*/ 55 w 135"/>
                <a:gd name="T15" fmla="*/ 139 h 213"/>
                <a:gd name="T16" fmla="*/ 38 w 135"/>
                <a:gd name="T17" fmla="*/ 157 h 213"/>
                <a:gd name="T18" fmla="*/ 37 w 135"/>
                <a:gd name="T19" fmla="*/ 158 h 213"/>
                <a:gd name="T20" fmla="*/ 33 w 135"/>
                <a:gd name="T21" fmla="*/ 159 h 213"/>
                <a:gd name="T22" fmla="*/ 26 w 135"/>
                <a:gd name="T23" fmla="*/ 162 h 213"/>
                <a:gd name="T24" fmla="*/ 20 w 135"/>
                <a:gd name="T25" fmla="*/ 168 h 213"/>
                <a:gd name="T26" fmla="*/ 14 w 135"/>
                <a:gd name="T27" fmla="*/ 175 h 213"/>
                <a:gd name="T28" fmla="*/ 10 w 135"/>
                <a:gd name="T29" fmla="*/ 186 h 213"/>
                <a:gd name="T30" fmla="*/ 7 w 135"/>
                <a:gd name="T31" fmla="*/ 198 h 213"/>
                <a:gd name="T32" fmla="*/ 10 w 135"/>
                <a:gd name="T33" fmla="*/ 213 h 213"/>
                <a:gd name="T34" fmla="*/ 9 w 135"/>
                <a:gd name="T35" fmla="*/ 211 h 213"/>
                <a:gd name="T36" fmla="*/ 5 w 135"/>
                <a:gd name="T37" fmla="*/ 206 h 213"/>
                <a:gd name="T38" fmla="*/ 3 w 135"/>
                <a:gd name="T39" fmla="*/ 198 h 213"/>
                <a:gd name="T40" fmla="*/ 0 w 135"/>
                <a:gd name="T41" fmla="*/ 189 h 213"/>
                <a:gd name="T42" fmla="*/ 3 w 135"/>
                <a:gd name="T43" fmla="*/ 176 h 213"/>
                <a:gd name="T44" fmla="*/ 10 w 135"/>
                <a:gd name="T45" fmla="*/ 164 h 213"/>
                <a:gd name="T46" fmla="*/ 22 w 135"/>
                <a:gd name="T47" fmla="*/ 150 h 213"/>
                <a:gd name="T48" fmla="*/ 43 w 135"/>
                <a:gd name="T49" fmla="*/ 135 h 213"/>
                <a:gd name="T50" fmla="*/ 47 w 135"/>
                <a:gd name="T51" fmla="*/ 130 h 213"/>
                <a:gd name="T52" fmla="*/ 55 w 135"/>
                <a:gd name="T53" fmla="*/ 120 h 213"/>
                <a:gd name="T54" fmla="*/ 67 w 135"/>
                <a:gd name="T55" fmla="*/ 103 h 213"/>
                <a:gd name="T56" fmla="*/ 81 w 135"/>
                <a:gd name="T57" fmla="*/ 83 h 213"/>
                <a:gd name="T58" fmla="*/ 97 w 135"/>
                <a:gd name="T59" fmla="*/ 61 h 213"/>
                <a:gd name="T60" fmla="*/ 112 w 135"/>
                <a:gd name="T61" fmla="*/ 38 h 213"/>
                <a:gd name="T62" fmla="*/ 125 w 135"/>
                <a:gd name="T63" fmla="*/ 17 h 213"/>
                <a:gd name="T64" fmla="*/ 135 w 135"/>
                <a:gd name="T65" fmla="*/ 0 h 2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
                <a:gd name="T100" fmla="*/ 0 h 213"/>
                <a:gd name="T101" fmla="*/ 135 w 135"/>
                <a:gd name="T102" fmla="*/ 213 h 2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 h="213">
                  <a:moveTo>
                    <a:pt x="135" y="0"/>
                  </a:moveTo>
                  <a:lnTo>
                    <a:pt x="133" y="6"/>
                  </a:lnTo>
                  <a:lnTo>
                    <a:pt x="126" y="20"/>
                  </a:lnTo>
                  <a:lnTo>
                    <a:pt x="116" y="40"/>
                  </a:lnTo>
                  <a:lnTo>
                    <a:pt x="103" y="65"/>
                  </a:lnTo>
                  <a:lnTo>
                    <a:pt x="87" y="91"/>
                  </a:lnTo>
                  <a:lnTo>
                    <a:pt x="71" y="116"/>
                  </a:lnTo>
                  <a:lnTo>
                    <a:pt x="55" y="139"/>
                  </a:lnTo>
                  <a:lnTo>
                    <a:pt x="38" y="157"/>
                  </a:lnTo>
                  <a:lnTo>
                    <a:pt x="37" y="158"/>
                  </a:lnTo>
                  <a:lnTo>
                    <a:pt x="33" y="159"/>
                  </a:lnTo>
                  <a:lnTo>
                    <a:pt x="26" y="162"/>
                  </a:lnTo>
                  <a:lnTo>
                    <a:pt x="20" y="168"/>
                  </a:lnTo>
                  <a:lnTo>
                    <a:pt x="14" y="175"/>
                  </a:lnTo>
                  <a:lnTo>
                    <a:pt x="10" y="186"/>
                  </a:lnTo>
                  <a:lnTo>
                    <a:pt x="7" y="198"/>
                  </a:lnTo>
                  <a:lnTo>
                    <a:pt x="10" y="213"/>
                  </a:lnTo>
                  <a:lnTo>
                    <a:pt x="9" y="211"/>
                  </a:lnTo>
                  <a:lnTo>
                    <a:pt x="5" y="206"/>
                  </a:lnTo>
                  <a:lnTo>
                    <a:pt x="3" y="198"/>
                  </a:lnTo>
                  <a:lnTo>
                    <a:pt x="0" y="189"/>
                  </a:lnTo>
                  <a:lnTo>
                    <a:pt x="3" y="176"/>
                  </a:lnTo>
                  <a:lnTo>
                    <a:pt x="10" y="164"/>
                  </a:lnTo>
                  <a:lnTo>
                    <a:pt x="22" y="150"/>
                  </a:lnTo>
                  <a:lnTo>
                    <a:pt x="43" y="135"/>
                  </a:lnTo>
                  <a:lnTo>
                    <a:pt x="47" y="130"/>
                  </a:lnTo>
                  <a:lnTo>
                    <a:pt x="55" y="120"/>
                  </a:lnTo>
                  <a:lnTo>
                    <a:pt x="67" y="103"/>
                  </a:lnTo>
                  <a:lnTo>
                    <a:pt x="81" y="83"/>
                  </a:lnTo>
                  <a:lnTo>
                    <a:pt x="97" y="61"/>
                  </a:lnTo>
                  <a:lnTo>
                    <a:pt x="112" y="38"/>
                  </a:lnTo>
                  <a:lnTo>
                    <a:pt x="125" y="17"/>
                  </a:lnTo>
                  <a:lnTo>
                    <a:pt x="135" y="0"/>
                  </a:lnTo>
                  <a:close/>
                </a:path>
              </a:pathLst>
            </a:custGeom>
            <a:solidFill>
              <a:srgbClr val="000000"/>
            </a:solidFill>
            <a:ln w="9525">
              <a:noFill/>
              <a:round/>
              <a:headEnd/>
              <a:tailEnd/>
            </a:ln>
          </p:spPr>
          <p:txBody>
            <a:bodyPr/>
            <a:lstStyle/>
            <a:p>
              <a:endParaRPr lang="en-US"/>
            </a:p>
          </p:txBody>
        </p:sp>
        <p:sp>
          <p:nvSpPr>
            <p:cNvPr id="71" name="Freeform 111"/>
            <p:cNvSpPr>
              <a:spLocks/>
            </p:cNvSpPr>
            <p:nvPr/>
          </p:nvSpPr>
          <p:spPr bwMode="auto">
            <a:xfrm>
              <a:off x="3641" y="2156"/>
              <a:ext cx="11" cy="53"/>
            </a:xfrm>
            <a:custGeom>
              <a:avLst/>
              <a:gdLst>
                <a:gd name="T0" fmla="*/ 14 w 22"/>
                <a:gd name="T1" fmla="*/ 0 h 105"/>
                <a:gd name="T2" fmla="*/ 13 w 22"/>
                <a:gd name="T3" fmla="*/ 4 h 105"/>
                <a:gd name="T4" fmla="*/ 10 w 22"/>
                <a:gd name="T5" fmla="*/ 11 h 105"/>
                <a:gd name="T6" fmla="*/ 5 w 22"/>
                <a:gd name="T7" fmla="*/ 23 h 105"/>
                <a:gd name="T8" fmla="*/ 2 w 22"/>
                <a:gd name="T9" fmla="*/ 38 h 105"/>
                <a:gd name="T10" fmla="*/ 0 w 22"/>
                <a:gd name="T11" fmla="*/ 54 h 105"/>
                <a:gd name="T12" fmla="*/ 2 w 22"/>
                <a:gd name="T13" fmla="*/ 72 h 105"/>
                <a:gd name="T14" fmla="*/ 10 w 22"/>
                <a:gd name="T15" fmla="*/ 89 h 105"/>
                <a:gd name="T16" fmla="*/ 22 w 22"/>
                <a:gd name="T17" fmla="*/ 105 h 105"/>
                <a:gd name="T18" fmla="*/ 18 w 22"/>
                <a:gd name="T19" fmla="*/ 98 h 105"/>
                <a:gd name="T20" fmla="*/ 10 w 22"/>
                <a:gd name="T21" fmla="*/ 76 h 105"/>
                <a:gd name="T22" fmla="*/ 6 w 22"/>
                <a:gd name="T23" fmla="*/ 43 h 105"/>
                <a:gd name="T24" fmla="*/ 14 w 22"/>
                <a:gd name="T25" fmla="*/ 0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05"/>
                <a:gd name="T41" fmla="*/ 22 w 22"/>
                <a:gd name="T42" fmla="*/ 105 h 1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05">
                  <a:moveTo>
                    <a:pt x="14" y="0"/>
                  </a:moveTo>
                  <a:lnTo>
                    <a:pt x="13" y="4"/>
                  </a:lnTo>
                  <a:lnTo>
                    <a:pt x="10" y="11"/>
                  </a:lnTo>
                  <a:lnTo>
                    <a:pt x="5" y="23"/>
                  </a:lnTo>
                  <a:lnTo>
                    <a:pt x="2" y="38"/>
                  </a:lnTo>
                  <a:lnTo>
                    <a:pt x="0" y="54"/>
                  </a:lnTo>
                  <a:lnTo>
                    <a:pt x="2" y="72"/>
                  </a:lnTo>
                  <a:lnTo>
                    <a:pt x="10" y="89"/>
                  </a:lnTo>
                  <a:lnTo>
                    <a:pt x="22" y="105"/>
                  </a:lnTo>
                  <a:lnTo>
                    <a:pt x="18" y="98"/>
                  </a:lnTo>
                  <a:lnTo>
                    <a:pt x="10" y="76"/>
                  </a:lnTo>
                  <a:lnTo>
                    <a:pt x="6" y="43"/>
                  </a:lnTo>
                  <a:lnTo>
                    <a:pt x="14" y="0"/>
                  </a:lnTo>
                  <a:close/>
                </a:path>
              </a:pathLst>
            </a:custGeom>
            <a:solidFill>
              <a:srgbClr val="000000"/>
            </a:solidFill>
            <a:ln w="9525">
              <a:noFill/>
              <a:round/>
              <a:headEnd/>
              <a:tailEnd/>
            </a:ln>
          </p:spPr>
          <p:txBody>
            <a:bodyPr/>
            <a:lstStyle/>
            <a:p>
              <a:endParaRPr lang="en-US"/>
            </a:p>
          </p:txBody>
        </p:sp>
        <p:sp>
          <p:nvSpPr>
            <p:cNvPr id="72" name="Freeform 112"/>
            <p:cNvSpPr>
              <a:spLocks/>
            </p:cNvSpPr>
            <p:nvPr/>
          </p:nvSpPr>
          <p:spPr bwMode="auto">
            <a:xfrm>
              <a:off x="3663" y="2185"/>
              <a:ext cx="53" cy="30"/>
            </a:xfrm>
            <a:custGeom>
              <a:avLst/>
              <a:gdLst>
                <a:gd name="T0" fmla="*/ 0 w 106"/>
                <a:gd name="T1" fmla="*/ 49 h 61"/>
                <a:gd name="T2" fmla="*/ 2 w 106"/>
                <a:gd name="T3" fmla="*/ 51 h 61"/>
                <a:gd name="T4" fmla="*/ 11 w 106"/>
                <a:gd name="T5" fmla="*/ 52 h 61"/>
                <a:gd name="T6" fmla="*/ 22 w 106"/>
                <a:gd name="T7" fmla="*/ 53 h 61"/>
                <a:gd name="T8" fmla="*/ 36 w 106"/>
                <a:gd name="T9" fmla="*/ 52 h 61"/>
                <a:gd name="T10" fmla="*/ 52 w 106"/>
                <a:gd name="T11" fmla="*/ 47 h 61"/>
                <a:gd name="T12" fmla="*/ 70 w 106"/>
                <a:gd name="T13" fmla="*/ 38 h 61"/>
                <a:gd name="T14" fmla="*/ 89 w 106"/>
                <a:gd name="T15" fmla="*/ 23 h 61"/>
                <a:gd name="T16" fmla="*/ 106 w 106"/>
                <a:gd name="T17" fmla="*/ 0 h 61"/>
                <a:gd name="T18" fmla="*/ 105 w 106"/>
                <a:gd name="T19" fmla="*/ 3 h 61"/>
                <a:gd name="T20" fmla="*/ 102 w 106"/>
                <a:gd name="T21" fmla="*/ 14 h 61"/>
                <a:gd name="T22" fmla="*/ 95 w 106"/>
                <a:gd name="T23" fmla="*/ 28 h 61"/>
                <a:gd name="T24" fmla="*/ 84 w 106"/>
                <a:gd name="T25" fmla="*/ 41 h 61"/>
                <a:gd name="T26" fmla="*/ 70 w 106"/>
                <a:gd name="T27" fmla="*/ 54 h 61"/>
                <a:gd name="T28" fmla="*/ 52 w 106"/>
                <a:gd name="T29" fmla="*/ 61 h 61"/>
                <a:gd name="T30" fmla="*/ 29 w 106"/>
                <a:gd name="T31" fmla="*/ 61 h 61"/>
                <a:gd name="T32" fmla="*/ 0 w 106"/>
                <a:gd name="T33" fmla="*/ 49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61"/>
                <a:gd name="T53" fmla="*/ 106 w 106"/>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61">
                  <a:moveTo>
                    <a:pt x="0" y="49"/>
                  </a:moveTo>
                  <a:lnTo>
                    <a:pt x="2" y="51"/>
                  </a:lnTo>
                  <a:lnTo>
                    <a:pt x="11" y="52"/>
                  </a:lnTo>
                  <a:lnTo>
                    <a:pt x="22" y="53"/>
                  </a:lnTo>
                  <a:lnTo>
                    <a:pt x="36" y="52"/>
                  </a:lnTo>
                  <a:lnTo>
                    <a:pt x="52" y="47"/>
                  </a:lnTo>
                  <a:lnTo>
                    <a:pt x="70" y="38"/>
                  </a:lnTo>
                  <a:lnTo>
                    <a:pt x="89" y="23"/>
                  </a:lnTo>
                  <a:lnTo>
                    <a:pt x="106" y="0"/>
                  </a:lnTo>
                  <a:lnTo>
                    <a:pt x="105" y="3"/>
                  </a:lnTo>
                  <a:lnTo>
                    <a:pt x="102" y="14"/>
                  </a:lnTo>
                  <a:lnTo>
                    <a:pt x="95" y="28"/>
                  </a:lnTo>
                  <a:lnTo>
                    <a:pt x="84" y="41"/>
                  </a:lnTo>
                  <a:lnTo>
                    <a:pt x="70" y="54"/>
                  </a:lnTo>
                  <a:lnTo>
                    <a:pt x="52" y="61"/>
                  </a:lnTo>
                  <a:lnTo>
                    <a:pt x="29" y="61"/>
                  </a:lnTo>
                  <a:lnTo>
                    <a:pt x="0" y="49"/>
                  </a:lnTo>
                  <a:close/>
                </a:path>
              </a:pathLst>
            </a:custGeom>
            <a:solidFill>
              <a:srgbClr val="000000"/>
            </a:solidFill>
            <a:ln w="9525">
              <a:noFill/>
              <a:round/>
              <a:headEnd/>
              <a:tailEnd/>
            </a:ln>
          </p:spPr>
          <p:txBody>
            <a:bodyPr/>
            <a:lstStyle/>
            <a:p>
              <a:endParaRPr lang="en-US"/>
            </a:p>
          </p:txBody>
        </p:sp>
        <p:sp>
          <p:nvSpPr>
            <p:cNvPr id="73" name="Freeform 113"/>
            <p:cNvSpPr>
              <a:spLocks/>
            </p:cNvSpPr>
            <p:nvPr/>
          </p:nvSpPr>
          <p:spPr bwMode="auto">
            <a:xfrm>
              <a:off x="3682" y="2162"/>
              <a:ext cx="66" cy="38"/>
            </a:xfrm>
            <a:custGeom>
              <a:avLst/>
              <a:gdLst>
                <a:gd name="T0" fmla="*/ 0 w 134"/>
                <a:gd name="T1" fmla="*/ 76 h 76"/>
                <a:gd name="T2" fmla="*/ 4 w 134"/>
                <a:gd name="T3" fmla="*/ 72 h 76"/>
                <a:gd name="T4" fmla="*/ 12 w 134"/>
                <a:gd name="T5" fmla="*/ 63 h 76"/>
                <a:gd name="T6" fmla="*/ 26 w 134"/>
                <a:gd name="T7" fmla="*/ 51 h 76"/>
                <a:gd name="T8" fmla="*/ 43 w 134"/>
                <a:gd name="T9" fmla="*/ 36 h 76"/>
                <a:gd name="T10" fmla="*/ 62 w 134"/>
                <a:gd name="T11" fmla="*/ 22 h 76"/>
                <a:gd name="T12" fmla="*/ 85 w 134"/>
                <a:gd name="T13" fmla="*/ 10 h 76"/>
                <a:gd name="T14" fmla="*/ 110 w 134"/>
                <a:gd name="T15" fmla="*/ 2 h 76"/>
                <a:gd name="T16" fmla="*/ 134 w 134"/>
                <a:gd name="T17" fmla="*/ 0 h 76"/>
                <a:gd name="T18" fmla="*/ 129 w 134"/>
                <a:gd name="T19" fmla="*/ 2 h 76"/>
                <a:gd name="T20" fmla="*/ 118 w 134"/>
                <a:gd name="T21" fmla="*/ 8 h 76"/>
                <a:gd name="T22" fmla="*/ 99 w 134"/>
                <a:gd name="T23" fmla="*/ 16 h 76"/>
                <a:gd name="T24" fmla="*/ 78 w 134"/>
                <a:gd name="T25" fmla="*/ 26 h 76"/>
                <a:gd name="T26" fmla="*/ 57 w 134"/>
                <a:gd name="T27" fmla="*/ 39 h 76"/>
                <a:gd name="T28" fmla="*/ 35 w 134"/>
                <a:gd name="T29" fmla="*/ 52 h 76"/>
                <a:gd name="T30" fmla="*/ 15 w 134"/>
                <a:gd name="T31" fmla="*/ 64 h 76"/>
                <a:gd name="T32" fmla="*/ 0 w 134"/>
                <a:gd name="T33" fmla="*/ 76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4"/>
                <a:gd name="T52" fmla="*/ 0 h 76"/>
                <a:gd name="T53" fmla="*/ 134 w 134"/>
                <a:gd name="T54" fmla="*/ 76 h 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4" h="76">
                  <a:moveTo>
                    <a:pt x="0" y="76"/>
                  </a:moveTo>
                  <a:lnTo>
                    <a:pt x="4" y="72"/>
                  </a:lnTo>
                  <a:lnTo>
                    <a:pt x="12" y="63"/>
                  </a:lnTo>
                  <a:lnTo>
                    <a:pt x="26" y="51"/>
                  </a:lnTo>
                  <a:lnTo>
                    <a:pt x="43" y="36"/>
                  </a:lnTo>
                  <a:lnTo>
                    <a:pt x="62" y="22"/>
                  </a:lnTo>
                  <a:lnTo>
                    <a:pt x="85" y="10"/>
                  </a:lnTo>
                  <a:lnTo>
                    <a:pt x="110" y="2"/>
                  </a:lnTo>
                  <a:lnTo>
                    <a:pt x="134" y="0"/>
                  </a:lnTo>
                  <a:lnTo>
                    <a:pt x="129" y="2"/>
                  </a:lnTo>
                  <a:lnTo>
                    <a:pt x="118" y="8"/>
                  </a:lnTo>
                  <a:lnTo>
                    <a:pt x="99" y="16"/>
                  </a:lnTo>
                  <a:lnTo>
                    <a:pt x="78" y="26"/>
                  </a:lnTo>
                  <a:lnTo>
                    <a:pt x="57" y="39"/>
                  </a:lnTo>
                  <a:lnTo>
                    <a:pt x="35" y="52"/>
                  </a:lnTo>
                  <a:lnTo>
                    <a:pt x="15" y="64"/>
                  </a:lnTo>
                  <a:lnTo>
                    <a:pt x="0" y="76"/>
                  </a:lnTo>
                  <a:close/>
                </a:path>
              </a:pathLst>
            </a:custGeom>
            <a:solidFill>
              <a:srgbClr val="000000"/>
            </a:solidFill>
            <a:ln w="9525">
              <a:noFill/>
              <a:round/>
              <a:headEnd/>
              <a:tailEnd/>
            </a:ln>
          </p:spPr>
          <p:txBody>
            <a:bodyPr/>
            <a:lstStyle/>
            <a:p>
              <a:endParaRPr lang="en-US"/>
            </a:p>
          </p:txBody>
        </p:sp>
        <p:sp>
          <p:nvSpPr>
            <p:cNvPr id="74" name="Freeform 114"/>
            <p:cNvSpPr>
              <a:spLocks/>
            </p:cNvSpPr>
            <p:nvPr/>
          </p:nvSpPr>
          <p:spPr bwMode="auto">
            <a:xfrm>
              <a:off x="3713" y="2114"/>
              <a:ext cx="26" cy="49"/>
            </a:xfrm>
            <a:custGeom>
              <a:avLst/>
              <a:gdLst>
                <a:gd name="T0" fmla="*/ 36 w 53"/>
                <a:gd name="T1" fmla="*/ 0 h 99"/>
                <a:gd name="T2" fmla="*/ 33 w 53"/>
                <a:gd name="T3" fmla="*/ 4 h 99"/>
                <a:gd name="T4" fmla="*/ 23 w 53"/>
                <a:gd name="T5" fmla="*/ 14 h 99"/>
                <a:gd name="T6" fmla="*/ 13 w 53"/>
                <a:gd name="T7" fmla="*/ 29 h 99"/>
                <a:gd name="T8" fmla="*/ 4 w 53"/>
                <a:gd name="T9" fmla="*/ 46 h 99"/>
                <a:gd name="T10" fmla="*/ 0 w 53"/>
                <a:gd name="T11" fmla="*/ 63 h 99"/>
                <a:gd name="T12" fmla="*/ 5 w 53"/>
                <a:gd name="T13" fmla="*/ 80 h 99"/>
                <a:gd name="T14" fmla="*/ 21 w 53"/>
                <a:gd name="T15" fmla="*/ 92 h 99"/>
                <a:gd name="T16" fmla="*/ 53 w 53"/>
                <a:gd name="T17" fmla="*/ 99 h 99"/>
                <a:gd name="T18" fmla="*/ 50 w 53"/>
                <a:gd name="T19" fmla="*/ 98 h 99"/>
                <a:gd name="T20" fmla="*/ 42 w 53"/>
                <a:gd name="T21" fmla="*/ 96 h 99"/>
                <a:gd name="T22" fmla="*/ 30 w 53"/>
                <a:gd name="T23" fmla="*/ 90 h 99"/>
                <a:gd name="T24" fmla="*/ 20 w 53"/>
                <a:gd name="T25" fmla="*/ 82 h 99"/>
                <a:gd name="T26" fmla="*/ 13 w 53"/>
                <a:gd name="T27" fmla="*/ 69 h 99"/>
                <a:gd name="T28" fmla="*/ 11 w 53"/>
                <a:gd name="T29" fmla="*/ 52 h 99"/>
                <a:gd name="T30" fmla="*/ 18 w 53"/>
                <a:gd name="T31" fmla="*/ 29 h 99"/>
                <a:gd name="T32" fmla="*/ 36 w 53"/>
                <a:gd name="T33" fmla="*/ 0 h 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99"/>
                <a:gd name="T53" fmla="*/ 53 w 53"/>
                <a:gd name="T54" fmla="*/ 99 h 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99">
                  <a:moveTo>
                    <a:pt x="36" y="0"/>
                  </a:moveTo>
                  <a:lnTo>
                    <a:pt x="33" y="4"/>
                  </a:lnTo>
                  <a:lnTo>
                    <a:pt x="23" y="14"/>
                  </a:lnTo>
                  <a:lnTo>
                    <a:pt x="13" y="29"/>
                  </a:lnTo>
                  <a:lnTo>
                    <a:pt x="4" y="46"/>
                  </a:lnTo>
                  <a:lnTo>
                    <a:pt x="0" y="63"/>
                  </a:lnTo>
                  <a:lnTo>
                    <a:pt x="5" y="80"/>
                  </a:lnTo>
                  <a:lnTo>
                    <a:pt x="21" y="92"/>
                  </a:lnTo>
                  <a:lnTo>
                    <a:pt x="53" y="99"/>
                  </a:lnTo>
                  <a:lnTo>
                    <a:pt x="50" y="98"/>
                  </a:lnTo>
                  <a:lnTo>
                    <a:pt x="42" y="96"/>
                  </a:lnTo>
                  <a:lnTo>
                    <a:pt x="30" y="90"/>
                  </a:lnTo>
                  <a:lnTo>
                    <a:pt x="20" y="82"/>
                  </a:lnTo>
                  <a:lnTo>
                    <a:pt x="13" y="69"/>
                  </a:lnTo>
                  <a:lnTo>
                    <a:pt x="11" y="52"/>
                  </a:lnTo>
                  <a:lnTo>
                    <a:pt x="18" y="29"/>
                  </a:lnTo>
                  <a:lnTo>
                    <a:pt x="36" y="0"/>
                  </a:lnTo>
                  <a:close/>
                </a:path>
              </a:pathLst>
            </a:custGeom>
            <a:solidFill>
              <a:srgbClr val="000000"/>
            </a:solidFill>
            <a:ln w="9525">
              <a:noFill/>
              <a:round/>
              <a:headEnd/>
              <a:tailEnd/>
            </a:ln>
          </p:spPr>
          <p:txBody>
            <a:bodyPr/>
            <a:lstStyle/>
            <a:p>
              <a:endParaRPr lang="en-US"/>
            </a:p>
          </p:txBody>
        </p:sp>
        <p:sp>
          <p:nvSpPr>
            <p:cNvPr id="75" name="Freeform 115"/>
            <p:cNvSpPr>
              <a:spLocks/>
            </p:cNvSpPr>
            <p:nvPr/>
          </p:nvSpPr>
          <p:spPr bwMode="auto">
            <a:xfrm>
              <a:off x="3656" y="2120"/>
              <a:ext cx="45" cy="35"/>
            </a:xfrm>
            <a:custGeom>
              <a:avLst/>
              <a:gdLst>
                <a:gd name="T0" fmla="*/ 2 w 89"/>
                <a:gd name="T1" fmla="*/ 70 h 70"/>
                <a:gd name="T2" fmla="*/ 2 w 89"/>
                <a:gd name="T3" fmla="*/ 67 h 70"/>
                <a:gd name="T4" fmla="*/ 0 w 89"/>
                <a:gd name="T5" fmla="*/ 56 h 70"/>
                <a:gd name="T6" fmla="*/ 2 w 89"/>
                <a:gd name="T7" fmla="*/ 44 h 70"/>
                <a:gd name="T8" fmla="*/ 6 w 89"/>
                <a:gd name="T9" fmla="*/ 29 h 70"/>
                <a:gd name="T10" fmla="*/ 15 w 89"/>
                <a:gd name="T11" fmla="*/ 15 h 70"/>
                <a:gd name="T12" fmla="*/ 32 w 89"/>
                <a:gd name="T13" fmla="*/ 4 h 70"/>
                <a:gd name="T14" fmla="*/ 56 w 89"/>
                <a:gd name="T15" fmla="*/ 0 h 70"/>
                <a:gd name="T16" fmla="*/ 89 w 89"/>
                <a:gd name="T17" fmla="*/ 3 h 70"/>
                <a:gd name="T18" fmla="*/ 86 w 89"/>
                <a:gd name="T19" fmla="*/ 3 h 70"/>
                <a:gd name="T20" fmla="*/ 78 w 89"/>
                <a:gd name="T21" fmla="*/ 2 h 70"/>
                <a:gd name="T22" fmla="*/ 65 w 89"/>
                <a:gd name="T23" fmla="*/ 2 h 70"/>
                <a:gd name="T24" fmla="*/ 50 w 89"/>
                <a:gd name="T25" fmla="*/ 6 h 70"/>
                <a:gd name="T26" fmla="*/ 35 w 89"/>
                <a:gd name="T27" fmla="*/ 12 h 70"/>
                <a:gd name="T28" fmla="*/ 21 w 89"/>
                <a:gd name="T29" fmla="*/ 25 h 70"/>
                <a:gd name="T30" fmla="*/ 9 w 89"/>
                <a:gd name="T31" fmla="*/ 44 h 70"/>
                <a:gd name="T32" fmla="*/ 2 w 89"/>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70"/>
                <a:gd name="T53" fmla="*/ 89 w 89"/>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70">
                  <a:moveTo>
                    <a:pt x="2" y="70"/>
                  </a:moveTo>
                  <a:lnTo>
                    <a:pt x="2" y="67"/>
                  </a:lnTo>
                  <a:lnTo>
                    <a:pt x="0" y="56"/>
                  </a:lnTo>
                  <a:lnTo>
                    <a:pt x="2" y="44"/>
                  </a:lnTo>
                  <a:lnTo>
                    <a:pt x="6" y="29"/>
                  </a:lnTo>
                  <a:lnTo>
                    <a:pt x="15" y="15"/>
                  </a:lnTo>
                  <a:lnTo>
                    <a:pt x="32" y="4"/>
                  </a:lnTo>
                  <a:lnTo>
                    <a:pt x="56" y="0"/>
                  </a:lnTo>
                  <a:lnTo>
                    <a:pt x="89" y="3"/>
                  </a:lnTo>
                  <a:lnTo>
                    <a:pt x="86" y="3"/>
                  </a:lnTo>
                  <a:lnTo>
                    <a:pt x="78" y="2"/>
                  </a:lnTo>
                  <a:lnTo>
                    <a:pt x="65" y="2"/>
                  </a:lnTo>
                  <a:lnTo>
                    <a:pt x="50" y="6"/>
                  </a:lnTo>
                  <a:lnTo>
                    <a:pt x="35" y="12"/>
                  </a:lnTo>
                  <a:lnTo>
                    <a:pt x="21" y="25"/>
                  </a:lnTo>
                  <a:lnTo>
                    <a:pt x="9" y="44"/>
                  </a:lnTo>
                  <a:lnTo>
                    <a:pt x="2" y="70"/>
                  </a:lnTo>
                  <a:close/>
                </a:path>
              </a:pathLst>
            </a:custGeom>
            <a:solidFill>
              <a:srgbClr val="000000"/>
            </a:solidFill>
            <a:ln w="9525">
              <a:noFill/>
              <a:round/>
              <a:headEnd/>
              <a:tailEnd/>
            </a:ln>
          </p:spPr>
          <p:txBody>
            <a:bodyPr/>
            <a:lstStyle/>
            <a:p>
              <a:endParaRPr lang="en-US"/>
            </a:p>
          </p:txBody>
        </p:sp>
        <p:sp>
          <p:nvSpPr>
            <p:cNvPr id="76" name="Freeform 116"/>
            <p:cNvSpPr>
              <a:spLocks/>
            </p:cNvSpPr>
            <p:nvPr/>
          </p:nvSpPr>
          <p:spPr bwMode="auto">
            <a:xfrm>
              <a:off x="3745" y="2189"/>
              <a:ext cx="28" cy="176"/>
            </a:xfrm>
            <a:custGeom>
              <a:avLst/>
              <a:gdLst>
                <a:gd name="T0" fmla="*/ 36 w 55"/>
                <a:gd name="T1" fmla="*/ 0 h 352"/>
                <a:gd name="T2" fmla="*/ 38 w 55"/>
                <a:gd name="T3" fmla="*/ 3 h 352"/>
                <a:gd name="T4" fmla="*/ 41 w 55"/>
                <a:gd name="T5" fmla="*/ 13 h 352"/>
                <a:gd name="T6" fmla="*/ 47 w 55"/>
                <a:gd name="T7" fmla="*/ 29 h 352"/>
                <a:gd name="T8" fmla="*/ 52 w 55"/>
                <a:gd name="T9" fmla="*/ 48 h 352"/>
                <a:gd name="T10" fmla="*/ 55 w 55"/>
                <a:gd name="T11" fmla="*/ 73 h 352"/>
                <a:gd name="T12" fmla="*/ 54 w 55"/>
                <a:gd name="T13" fmla="*/ 100 h 352"/>
                <a:gd name="T14" fmla="*/ 48 w 55"/>
                <a:gd name="T15" fmla="*/ 130 h 352"/>
                <a:gd name="T16" fmla="*/ 36 w 55"/>
                <a:gd name="T17" fmla="*/ 162 h 352"/>
                <a:gd name="T18" fmla="*/ 33 w 55"/>
                <a:gd name="T19" fmla="*/ 168 h 352"/>
                <a:gd name="T20" fmla="*/ 29 w 55"/>
                <a:gd name="T21" fmla="*/ 183 h 352"/>
                <a:gd name="T22" fmla="*/ 22 w 55"/>
                <a:gd name="T23" fmla="*/ 205 h 352"/>
                <a:gd name="T24" fmla="*/ 15 w 55"/>
                <a:gd name="T25" fmla="*/ 233 h 352"/>
                <a:gd name="T26" fmla="*/ 8 w 55"/>
                <a:gd name="T27" fmla="*/ 264 h 352"/>
                <a:gd name="T28" fmla="*/ 2 w 55"/>
                <a:gd name="T29" fmla="*/ 295 h 352"/>
                <a:gd name="T30" fmla="*/ 1 w 55"/>
                <a:gd name="T31" fmla="*/ 326 h 352"/>
                <a:gd name="T32" fmla="*/ 3 w 55"/>
                <a:gd name="T33" fmla="*/ 352 h 352"/>
                <a:gd name="T34" fmla="*/ 2 w 55"/>
                <a:gd name="T35" fmla="*/ 348 h 352"/>
                <a:gd name="T36" fmla="*/ 1 w 55"/>
                <a:gd name="T37" fmla="*/ 333 h 352"/>
                <a:gd name="T38" fmla="*/ 0 w 55"/>
                <a:gd name="T39" fmla="*/ 311 h 352"/>
                <a:gd name="T40" fmla="*/ 0 w 55"/>
                <a:gd name="T41" fmla="*/ 281 h 352"/>
                <a:gd name="T42" fmla="*/ 2 w 55"/>
                <a:gd name="T43" fmla="*/ 246 h 352"/>
                <a:gd name="T44" fmla="*/ 7 w 55"/>
                <a:gd name="T45" fmla="*/ 208 h 352"/>
                <a:gd name="T46" fmla="*/ 16 w 55"/>
                <a:gd name="T47" fmla="*/ 167 h 352"/>
                <a:gd name="T48" fmla="*/ 31 w 55"/>
                <a:gd name="T49" fmla="*/ 123 h 352"/>
                <a:gd name="T50" fmla="*/ 35 w 55"/>
                <a:gd name="T51" fmla="*/ 114 h 352"/>
                <a:gd name="T52" fmla="*/ 40 w 55"/>
                <a:gd name="T53" fmla="*/ 89 h 352"/>
                <a:gd name="T54" fmla="*/ 43 w 55"/>
                <a:gd name="T55" fmla="*/ 50 h 352"/>
                <a:gd name="T56" fmla="*/ 36 w 55"/>
                <a:gd name="T57" fmla="*/ 0 h 3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5"/>
                <a:gd name="T88" fmla="*/ 0 h 352"/>
                <a:gd name="T89" fmla="*/ 55 w 55"/>
                <a:gd name="T90" fmla="*/ 352 h 3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5" h="352">
                  <a:moveTo>
                    <a:pt x="36" y="0"/>
                  </a:moveTo>
                  <a:lnTo>
                    <a:pt x="38" y="3"/>
                  </a:lnTo>
                  <a:lnTo>
                    <a:pt x="41" y="13"/>
                  </a:lnTo>
                  <a:lnTo>
                    <a:pt x="47" y="29"/>
                  </a:lnTo>
                  <a:lnTo>
                    <a:pt x="52" y="48"/>
                  </a:lnTo>
                  <a:lnTo>
                    <a:pt x="55" y="73"/>
                  </a:lnTo>
                  <a:lnTo>
                    <a:pt x="54" y="100"/>
                  </a:lnTo>
                  <a:lnTo>
                    <a:pt x="48" y="130"/>
                  </a:lnTo>
                  <a:lnTo>
                    <a:pt x="36" y="162"/>
                  </a:lnTo>
                  <a:lnTo>
                    <a:pt x="33" y="168"/>
                  </a:lnTo>
                  <a:lnTo>
                    <a:pt x="29" y="183"/>
                  </a:lnTo>
                  <a:lnTo>
                    <a:pt x="22" y="205"/>
                  </a:lnTo>
                  <a:lnTo>
                    <a:pt x="15" y="233"/>
                  </a:lnTo>
                  <a:lnTo>
                    <a:pt x="8" y="264"/>
                  </a:lnTo>
                  <a:lnTo>
                    <a:pt x="2" y="295"/>
                  </a:lnTo>
                  <a:lnTo>
                    <a:pt x="1" y="326"/>
                  </a:lnTo>
                  <a:lnTo>
                    <a:pt x="3" y="352"/>
                  </a:lnTo>
                  <a:lnTo>
                    <a:pt x="2" y="348"/>
                  </a:lnTo>
                  <a:lnTo>
                    <a:pt x="1" y="333"/>
                  </a:lnTo>
                  <a:lnTo>
                    <a:pt x="0" y="311"/>
                  </a:lnTo>
                  <a:lnTo>
                    <a:pt x="0" y="281"/>
                  </a:lnTo>
                  <a:lnTo>
                    <a:pt x="2" y="246"/>
                  </a:lnTo>
                  <a:lnTo>
                    <a:pt x="7" y="208"/>
                  </a:lnTo>
                  <a:lnTo>
                    <a:pt x="16" y="167"/>
                  </a:lnTo>
                  <a:lnTo>
                    <a:pt x="31" y="123"/>
                  </a:lnTo>
                  <a:lnTo>
                    <a:pt x="35" y="114"/>
                  </a:lnTo>
                  <a:lnTo>
                    <a:pt x="40" y="89"/>
                  </a:lnTo>
                  <a:lnTo>
                    <a:pt x="43" y="50"/>
                  </a:lnTo>
                  <a:lnTo>
                    <a:pt x="36" y="0"/>
                  </a:lnTo>
                  <a:close/>
                </a:path>
              </a:pathLst>
            </a:custGeom>
            <a:solidFill>
              <a:srgbClr val="000000"/>
            </a:solidFill>
            <a:ln w="9525">
              <a:noFill/>
              <a:round/>
              <a:headEnd/>
              <a:tailEnd/>
            </a:ln>
          </p:spPr>
          <p:txBody>
            <a:bodyPr/>
            <a:lstStyle/>
            <a:p>
              <a:endParaRPr lang="en-US"/>
            </a:p>
          </p:txBody>
        </p:sp>
        <p:sp>
          <p:nvSpPr>
            <p:cNvPr id="77" name="Freeform 117"/>
            <p:cNvSpPr>
              <a:spLocks/>
            </p:cNvSpPr>
            <p:nvPr/>
          </p:nvSpPr>
          <p:spPr bwMode="auto">
            <a:xfrm>
              <a:off x="3774" y="2249"/>
              <a:ext cx="103" cy="35"/>
            </a:xfrm>
            <a:custGeom>
              <a:avLst/>
              <a:gdLst>
                <a:gd name="T0" fmla="*/ 208 w 208"/>
                <a:gd name="T1" fmla="*/ 0 h 69"/>
                <a:gd name="T2" fmla="*/ 205 w 208"/>
                <a:gd name="T3" fmla="*/ 1 h 69"/>
                <a:gd name="T4" fmla="*/ 197 w 208"/>
                <a:gd name="T5" fmla="*/ 7 h 69"/>
                <a:gd name="T6" fmla="*/ 186 w 208"/>
                <a:gd name="T7" fmla="*/ 14 h 69"/>
                <a:gd name="T8" fmla="*/ 171 w 208"/>
                <a:gd name="T9" fmla="*/ 22 h 69"/>
                <a:gd name="T10" fmla="*/ 154 w 208"/>
                <a:gd name="T11" fmla="*/ 31 h 69"/>
                <a:gd name="T12" fmla="*/ 134 w 208"/>
                <a:gd name="T13" fmla="*/ 41 h 69"/>
                <a:gd name="T14" fmla="*/ 113 w 208"/>
                <a:gd name="T15" fmla="*/ 51 h 69"/>
                <a:gd name="T16" fmla="*/ 93 w 208"/>
                <a:gd name="T17" fmla="*/ 59 h 69"/>
                <a:gd name="T18" fmla="*/ 73 w 208"/>
                <a:gd name="T19" fmla="*/ 64 h 69"/>
                <a:gd name="T20" fmla="*/ 53 w 208"/>
                <a:gd name="T21" fmla="*/ 69 h 69"/>
                <a:gd name="T22" fmla="*/ 36 w 208"/>
                <a:gd name="T23" fmla="*/ 69 h 69"/>
                <a:gd name="T24" fmla="*/ 21 w 208"/>
                <a:gd name="T25" fmla="*/ 66 h 69"/>
                <a:gd name="T26" fmla="*/ 10 w 208"/>
                <a:gd name="T27" fmla="*/ 59 h 69"/>
                <a:gd name="T28" fmla="*/ 3 w 208"/>
                <a:gd name="T29" fmla="*/ 45 h 69"/>
                <a:gd name="T30" fmla="*/ 0 w 208"/>
                <a:gd name="T31" fmla="*/ 26 h 69"/>
                <a:gd name="T32" fmla="*/ 4 w 208"/>
                <a:gd name="T33" fmla="*/ 1 h 69"/>
                <a:gd name="T34" fmla="*/ 5 w 208"/>
                <a:gd name="T35" fmla="*/ 2 h 69"/>
                <a:gd name="T36" fmla="*/ 6 w 208"/>
                <a:gd name="T37" fmla="*/ 5 h 69"/>
                <a:gd name="T38" fmla="*/ 11 w 208"/>
                <a:gd name="T39" fmla="*/ 9 h 69"/>
                <a:gd name="T40" fmla="*/ 15 w 208"/>
                <a:gd name="T41" fmla="*/ 15 h 69"/>
                <a:gd name="T42" fmla="*/ 22 w 208"/>
                <a:gd name="T43" fmla="*/ 19 h 69"/>
                <a:gd name="T44" fmla="*/ 30 w 208"/>
                <a:gd name="T45" fmla="*/ 26 h 69"/>
                <a:gd name="T46" fmla="*/ 41 w 208"/>
                <a:gd name="T47" fmla="*/ 31 h 69"/>
                <a:gd name="T48" fmla="*/ 52 w 208"/>
                <a:gd name="T49" fmla="*/ 37 h 69"/>
                <a:gd name="T50" fmla="*/ 65 w 208"/>
                <a:gd name="T51" fmla="*/ 40 h 69"/>
                <a:gd name="T52" fmla="*/ 80 w 208"/>
                <a:gd name="T53" fmla="*/ 43 h 69"/>
                <a:gd name="T54" fmla="*/ 97 w 208"/>
                <a:gd name="T55" fmla="*/ 43 h 69"/>
                <a:gd name="T56" fmla="*/ 116 w 208"/>
                <a:gd name="T57" fmla="*/ 40 h 69"/>
                <a:gd name="T58" fmla="*/ 135 w 208"/>
                <a:gd name="T59" fmla="*/ 36 h 69"/>
                <a:gd name="T60" fmla="*/ 158 w 208"/>
                <a:gd name="T61" fmla="*/ 28 h 69"/>
                <a:gd name="T62" fmla="*/ 181 w 208"/>
                <a:gd name="T63" fmla="*/ 16 h 69"/>
                <a:gd name="T64" fmla="*/ 208 w 208"/>
                <a:gd name="T65" fmla="*/ 0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8"/>
                <a:gd name="T100" fmla="*/ 0 h 69"/>
                <a:gd name="T101" fmla="*/ 208 w 208"/>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8" h="69">
                  <a:moveTo>
                    <a:pt x="208" y="0"/>
                  </a:moveTo>
                  <a:lnTo>
                    <a:pt x="205" y="1"/>
                  </a:lnTo>
                  <a:lnTo>
                    <a:pt x="197" y="7"/>
                  </a:lnTo>
                  <a:lnTo>
                    <a:pt x="186" y="14"/>
                  </a:lnTo>
                  <a:lnTo>
                    <a:pt x="171" y="22"/>
                  </a:lnTo>
                  <a:lnTo>
                    <a:pt x="154" y="31"/>
                  </a:lnTo>
                  <a:lnTo>
                    <a:pt x="134" y="41"/>
                  </a:lnTo>
                  <a:lnTo>
                    <a:pt x="113" y="51"/>
                  </a:lnTo>
                  <a:lnTo>
                    <a:pt x="93" y="59"/>
                  </a:lnTo>
                  <a:lnTo>
                    <a:pt x="73" y="64"/>
                  </a:lnTo>
                  <a:lnTo>
                    <a:pt x="53" y="69"/>
                  </a:lnTo>
                  <a:lnTo>
                    <a:pt x="36" y="69"/>
                  </a:lnTo>
                  <a:lnTo>
                    <a:pt x="21" y="66"/>
                  </a:lnTo>
                  <a:lnTo>
                    <a:pt x="10" y="59"/>
                  </a:lnTo>
                  <a:lnTo>
                    <a:pt x="3" y="45"/>
                  </a:lnTo>
                  <a:lnTo>
                    <a:pt x="0" y="26"/>
                  </a:lnTo>
                  <a:lnTo>
                    <a:pt x="4" y="1"/>
                  </a:lnTo>
                  <a:lnTo>
                    <a:pt x="5" y="2"/>
                  </a:lnTo>
                  <a:lnTo>
                    <a:pt x="6" y="5"/>
                  </a:lnTo>
                  <a:lnTo>
                    <a:pt x="11" y="9"/>
                  </a:lnTo>
                  <a:lnTo>
                    <a:pt x="15" y="15"/>
                  </a:lnTo>
                  <a:lnTo>
                    <a:pt x="22" y="19"/>
                  </a:lnTo>
                  <a:lnTo>
                    <a:pt x="30" y="26"/>
                  </a:lnTo>
                  <a:lnTo>
                    <a:pt x="41" y="31"/>
                  </a:lnTo>
                  <a:lnTo>
                    <a:pt x="52" y="37"/>
                  </a:lnTo>
                  <a:lnTo>
                    <a:pt x="65" y="40"/>
                  </a:lnTo>
                  <a:lnTo>
                    <a:pt x="80" y="43"/>
                  </a:lnTo>
                  <a:lnTo>
                    <a:pt x="97" y="43"/>
                  </a:lnTo>
                  <a:lnTo>
                    <a:pt x="116" y="40"/>
                  </a:lnTo>
                  <a:lnTo>
                    <a:pt x="135" y="36"/>
                  </a:lnTo>
                  <a:lnTo>
                    <a:pt x="158" y="28"/>
                  </a:lnTo>
                  <a:lnTo>
                    <a:pt x="181" y="16"/>
                  </a:lnTo>
                  <a:lnTo>
                    <a:pt x="208" y="0"/>
                  </a:lnTo>
                  <a:close/>
                </a:path>
              </a:pathLst>
            </a:custGeom>
            <a:solidFill>
              <a:srgbClr val="E0CEC4"/>
            </a:solidFill>
            <a:ln w="9525">
              <a:noFill/>
              <a:round/>
              <a:headEnd/>
              <a:tailEnd/>
            </a:ln>
          </p:spPr>
          <p:txBody>
            <a:bodyPr/>
            <a:lstStyle/>
            <a:p>
              <a:endParaRPr lang="en-US"/>
            </a:p>
          </p:txBody>
        </p:sp>
        <p:sp>
          <p:nvSpPr>
            <p:cNvPr id="78" name="Freeform 118"/>
            <p:cNvSpPr>
              <a:spLocks/>
            </p:cNvSpPr>
            <p:nvPr/>
          </p:nvSpPr>
          <p:spPr bwMode="auto">
            <a:xfrm>
              <a:off x="3961" y="2147"/>
              <a:ext cx="114" cy="97"/>
            </a:xfrm>
            <a:custGeom>
              <a:avLst/>
              <a:gdLst>
                <a:gd name="T0" fmla="*/ 227 w 227"/>
                <a:gd name="T1" fmla="*/ 0 h 193"/>
                <a:gd name="T2" fmla="*/ 30 w 227"/>
                <a:gd name="T3" fmla="*/ 193 h 193"/>
                <a:gd name="T4" fmla="*/ 0 w 227"/>
                <a:gd name="T5" fmla="*/ 151 h 193"/>
                <a:gd name="T6" fmla="*/ 2 w 227"/>
                <a:gd name="T7" fmla="*/ 150 h 193"/>
                <a:gd name="T8" fmla="*/ 8 w 227"/>
                <a:gd name="T9" fmla="*/ 145 h 193"/>
                <a:gd name="T10" fmla="*/ 17 w 227"/>
                <a:gd name="T11" fmla="*/ 139 h 193"/>
                <a:gd name="T12" fmla="*/ 30 w 227"/>
                <a:gd name="T13" fmla="*/ 131 h 193"/>
                <a:gd name="T14" fmla="*/ 45 w 227"/>
                <a:gd name="T15" fmla="*/ 122 h 193"/>
                <a:gd name="T16" fmla="*/ 62 w 227"/>
                <a:gd name="T17" fmla="*/ 112 h 193"/>
                <a:gd name="T18" fmla="*/ 80 w 227"/>
                <a:gd name="T19" fmla="*/ 99 h 193"/>
                <a:gd name="T20" fmla="*/ 100 w 227"/>
                <a:gd name="T21" fmla="*/ 87 h 193"/>
                <a:gd name="T22" fmla="*/ 120 w 227"/>
                <a:gd name="T23" fmla="*/ 74 h 193"/>
                <a:gd name="T24" fmla="*/ 139 w 227"/>
                <a:gd name="T25" fmla="*/ 61 h 193"/>
                <a:gd name="T26" fmla="*/ 158 w 227"/>
                <a:gd name="T27" fmla="*/ 48 h 193"/>
                <a:gd name="T28" fmla="*/ 176 w 227"/>
                <a:gd name="T29" fmla="*/ 37 h 193"/>
                <a:gd name="T30" fmla="*/ 192 w 227"/>
                <a:gd name="T31" fmla="*/ 25 h 193"/>
                <a:gd name="T32" fmla="*/ 206 w 227"/>
                <a:gd name="T33" fmla="*/ 15 h 193"/>
                <a:gd name="T34" fmla="*/ 219 w 227"/>
                <a:gd name="T35" fmla="*/ 7 h 193"/>
                <a:gd name="T36" fmla="*/ 227 w 227"/>
                <a:gd name="T37" fmla="*/ 0 h 1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7"/>
                <a:gd name="T58" fmla="*/ 0 h 193"/>
                <a:gd name="T59" fmla="*/ 227 w 227"/>
                <a:gd name="T60" fmla="*/ 193 h 1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7" h="193">
                  <a:moveTo>
                    <a:pt x="227" y="0"/>
                  </a:moveTo>
                  <a:lnTo>
                    <a:pt x="30" y="193"/>
                  </a:lnTo>
                  <a:lnTo>
                    <a:pt x="0" y="151"/>
                  </a:lnTo>
                  <a:lnTo>
                    <a:pt x="2" y="150"/>
                  </a:lnTo>
                  <a:lnTo>
                    <a:pt x="8" y="145"/>
                  </a:lnTo>
                  <a:lnTo>
                    <a:pt x="17" y="139"/>
                  </a:lnTo>
                  <a:lnTo>
                    <a:pt x="30" y="131"/>
                  </a:lnTo>
                  <a:lnTo>
                    <a:pt x="45" y="122"/>
                  </a:lnTo>
                  <a:lnTo>
                    <a:pt x="62" y="112"/>
                  </a:lnTo>
                  <a:lnTo>
                    <a:pt x="80" y="99"/>
                  </a:lnTo>
                  <a:lnTo>
                    <a:pt x="100" y="87"/>
                  </a:lnTo>
                  <a:lnTo>
                    <a:pt x="120" y="74"/>
                  </a:lnTo>
                  <a:lnTo>
                    <a:pt x="139" y="61"/>
                  </a:lnTo>
                  <a:lnTo>
                    <a:pt x="158" y="48"/>
                  </a:lnTo>
                  <a:lnTo>
                    <a:pt x="176" y="37"/>
                  </a:lnTo>
                  <a:lnTo>
                    <a:pt x="192" y="25"/>
                  </a:lnTo>
                  <a:lnTo>
                    <a:pt x="206" y="15"/>
                  </a:lnTo>
                  <a:lnTo>
                    <a:pt x="219" y="7"/>
                  </a:lnTo>
                  <a:lnTo>
                    <a:pt x="227" y="0"/>
                  </a:lnTo>
                  <a:close/>
                </a:path>
              </a:pathLst>
            </a:custGeom>
            <a:solidFill>
              <a:srgbClr val="E0CEC4"/>
            </a:solidFill>
            <a:ln w="9525">
              <a:noFill/>
              <a:round/>
              <a:headEnd/>
              <a:tailEnd/>
            </a:ln>
          </p:spPr>
          <p:txBody>
            <a:bodyPr/>
            <a:lstStyle/>
            <a:p>
              <a:endParaRPr lang="en-US"/>
            </a:p>
          </p:txBody>
        </p:sp>
        <p:sp>
          <p:nvSpPr>
            <p:cNvPr id="79" name="Freeform 119"/>
            <p:cNvSpPr>
              <a:spLocks/>
            </p:cNvSpPr>
            <p:nvPr/>
          </p:nvSpPr>
          <p:spPr bwMode="auto">
            <a:xfrm>
              <a:off x="3887" y="2225"/>
              <a:ext cx="43" cy="58"/>
            </a:xfrm>
            <a:custGeom>
              <a:avLst/>
              <a:gdLst>
                <a:gd name="T0" fmla="*/ 87 w 87"/>
                <a:gd name="T1" fmla="*/ 0 h 118"/>
                <a:gd name="T2" fmla="*/ 87 w 87"/>
                <a:gd name="T3" fmla="*/ 2 h 118"/>
                <a:gd name="T4" fmla="*/ 85 w 87"/>
                <a:gd name="T5" fmla="*/ 5 h 118"/>
                <a:gd name="T6" fmla="*/ 82 w 87"/>
                <a:gd name="T7" fmla="*/ 10 h 118"/>
                <a:gd name="T8" fmla="*/ 79 w 87"/>
                <a:gd name="T9" fmla="*/ 15 h 118"/>
                <a:gd name="T10" fmla="*/ 72 w 87"/>
                <a:gd name="T11" fmla="*/ 21 h 118"/>
                <a:gd name="T12" fmla="*/ 64 w 87"/>
                <a:gd name="T13" fmla="*/ 28 h 118"/>
                <a:gd name="T14" fmla="*/ 53 w 87"/>
                <a:gd name="T15" fmla="*/ 33 h 118"/>
                <a:gd name="T16" fmla="*/ 39 w 87"/>
                <a:gd name="T17" fmla="*/ 37 h 118"/>
                <a:gd name="T18" fmla="*/ 37 w 87"/>
                <a:gd name="T19" fmla="*/ 38 h 118"/>
                <a:gd name="T20" fmla="*/ 33 w 87"/>
                <a:gd name="T21" fmla="*/ 41 h 118"/>
                <a:gd name="T22" fmla="*/ 27 w 87"/>
                <a:gd name="T23" fmla="*/ 46 h 118"/>
                <a:gd name="T24" fmla="*/ 23 w 87"/>
                <a:gd name="T25" fmla="*/ 55 h 118"/>
                <a:gd name="T26" fmla="*/ 23 w 87"/>
                <a:gd name="T27" fmla="*/ 65 h 118"/>
                <a:gd name="T28" fmla="*/ 30 w 87"/>
                <a:gd name="T29" fmla="*/ 79 h 118"/>
                <a:gd name="T30" fmla="*/ 44 w 87"/>
                <a:gd name="T31" fmla="*/ 96 h 118"/>
                <a:gd name="T32" fmla="*/ 68 w 87"/>
                <a:gd name="T33" fmla="*/ 118 h 118"/>
                <a:gd name="T34" fmla="*/ 62 w 87"/>
                <a:gd name="T35" fmla="*/ 114 h 118"/>
                <a:gd name="T36" fmla="*/ 47 w 87"/>
                <a:gd name="T37" fmla="*/ 107 h 118"/>
                <a:gd name="T38" fmla="*/ 29 w 87"/>
                <a:gd name="T39" fmla="*/ 95 h 118"/>
                <a:gd name="T40" fmla="*/ 12 w 87"/>
                <a:gd name="T41" fmla="*/ 80 h 118"/>
                <a:gd name="T42" fmla="*/ 0 w 87"/>
                <a:gd name="T43" fmla="*/ 64 h 118"/>
                <a:gd name="T44" fmla="*/ 0 w 87"/>
                <a:gd name="T45" fmla="*/ 46 h 118"/>
                <a:gd name="T46" fmla="*/ 15 w 87"/>
                <a:gd name="T47" fmla="*/ 30 h 118"/>
                <a:gd name="T48" fmla="*/ 52 w 87"/>
                <a:gd name="T49" fmla="*/ 15 h 118"/>
                <a:gd name="T50" fmla="*/ 87 w 87"/>
                <a:gd name="T51" fmla="*/ 0 h 1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7"/>
                <a:gd name="T79" fmla="*/ 0 h 118"/>
                <a:gd name="T80" fmla="*/ 87 w 87"/>
                <a:gd name="T81" fmla="*/ 118 h 1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7" h="118">
                  <a:moveTo>
                    <a:pt x="87" y="0"/>
                  </a:moveTo>
                  <a:lnTo>
                    <a:pt x="87" y="2"/>
                  </a:lnTo>
                  <a:lnTo>
                    <a:pt x="85" y="5"/>
                  </a:lnTo>
                  <a:lnTo>
                    <a:pt x="82" y="10"/>
                  </a:lnTo>
                  <a:lnTo>
                    <a:pt x="79" y="15"/>
                  </a:lnTo>
                  <a:lnTo>
                    <a:pt x="72" y="21"/>
                  </a:lnTo>
                  <a:lnTo>
                    <a:pt x="64" y="28"/>
                  </a:lnTo>
                  <a:lnTo>
                    <a:pt x="53" y="33"/>
                  </a:lnTo>
                  <a:lnTo>
                    <a:pt x="39" y="37"/>
                  </a:lnTo>
                  <a:lnTo>
                    <a:pt x="37" y="38"/>
                  </a:lnTo>
                  <a:lnTo>
                    <a:pt x="33" y="41"/>
                  </a:lnTo>
                  <a:lnTo>
                    <a:pt x="27" y="46"/>
                  </a:lnTo>
                  <a:lnTo>
                    <a:pt x="23" y="55"/>
                  </a:lnTo>
                  <a:lnTo>
                    <a:pt x="23" y="65"/>
                  </a:lnTo>
                  <a:lnTo>
                    <a:pt x="30" y="79"/>
                  </a:lnTo>
                  <a:lnTo>
                    <a:pt x="44" y="96"/>
                  </a:lnTo>
                  <a:lnTo>
                    <a:pt x="68" y="118"/>
                  </a:lnTo>
                  <a:lnTo>
                    <a:pt x="62" y="114"/>
                  </a:lnTo>
                  <a:lnTo>
                    <a:pt x="47" y="107"/>
                  </a:lnTo>
                  <a:lnTo>
                    <a:pt x="29" y="95"/>
                  </a:lnTo>
                  <a:lnTo>
                    <a:pt x="12" y="80"/>
                  </a:lnTo>
                  <a:lnTo>
                    <a:pt x="0" y="64"/>
                  </a:lnTo>
                  <a:lnTo>
                    <a:pt x="0" y="46"/>
                  </a:lnTo>
                  <a:lnTo>
                    <a:pt x="15" y="30"/>
                  </a:lnTo>
                  <a:lnTo>
                    <a:pt x="52" y="15"/>
                  </a:lnTo>
                  <a:lnTo>
                    <a:pt x="87" y="0"/>
                  </a:lnTo>
                  <a:close/>
                </a:path>
              </a:pathLst>
            </a:custGeom>
            <a:solidFill>
              <a:srgbClr val="000000"/>
            </a:solidFill>
            <a:ln w="9525">
              <a:noFill/>
              <a:round/>
              <a:headEnd/>
              <a:tailEnd/>
            </a:ln>
          </p:spPr>
          <p:txBody>
            <a:bodyPr/>
            <a:lstStyle/>
            <a:p>
              <a:endParaRPr lang="en-US"/>
            </a:p>
          </p:txBody>
        </p:sp>
        <p:sp>
          <p:nvSpPr>
            <p:cNvPr id="80" name="Freeform 120"/>
            <p:cNvSpPr>
              <a:spLocks/>
            </p:cNvSpPr>
            <p:nvPr/>
          </p:nvSpPr>
          <p:spPr bwMode="auto">
            <a:xfrm>
              <a:off x="3930" y="2252"/>
              <a:ext cx="27" cy="22"/>
            </a:xfrm>
            <a:custGeom>
              <a:avLst/>
              <a:gdLst>
                <a:gd name="T0" fmla="*/ 53 w 54"/>
                <a:gd name="T1" fmla="*/ 0 h 43"/>
                <a:gd name="T2" fmla="*/ 53 w 54"/>
                <a:gd name="T3" fmla="*/ 2 h 43"/>
                <a:gd name="T4" fmla="*/ 54 w 54"/>
                <a:gd name="T5" fmla="*/ 9 h 43"/>
                <a:gd name="T6" fmla="*/ 54 w 54"/>
                <a:gd name="T7" fmla="*/ 17 h 43"/>
                <a:gd name="T8" fmla="*/ 51 w 54"/>
                <a:gd name="T9" fmla="*/ 26 h 43"/>
                <a:gd name="T10" fmla="*/ 46 w 54"/>
                <a:gd name="T11" fmla="*/ 35 h 43"/>
                <a:gd name="T12" fmla="*/ 36 w 54"/>
                <a:gd name="T13" fmla="*/ 41 h 43"/>
                <a:gd name="T14" fmla="*/ 22 w 54"/>
                <a:gd name="T15" fmla="*/ 43 h 43"/>
                <a:gd name="T16" fmla="*/ 0 w 54"/>
                <a:gd name="T17" fmla="*/ 41 h 43"/>
                <a:gd name="T18" fmla="*/ 2 w 54"/>
                <a:gd name="T19" fmla="*/ 41 h 43"/>
                <a:gd name="T20" fmla="*/ 9 w 54"/>
                <a:gd name="T21" fmla="*/ 40 h 43"/>
                <a:gd name="T22" fmla="*/ 17 w 54"/>
                <a:gd name="T23" fmla="*/ 39 h 43"/>
                <a:gd name="T24" fmla="*/ 27 w 54"/>
                <a:gd name="T25" fmla="*/ 35 h 43"/>
                <a:gd name="T26" fmla="*/ 38 w 54"/>
                <a:gd name="T27" fmla="*/ 29 h 43"/>
                <a:gd name="T28" fmla="*/ 46 w 54"/>
                <a:gd name="T29" fmla="*/ 23 h 43"/>
                <a:gd name="T30" fmla="*/ 51 w 54"/>
                <a:gd name="T31" fmla="*/ 12 h 43"/>
                <a:gd name="T32" fmla="*/ 53 w 54"/>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43"/>
                <a:gd name="T53" fmla="*/ 54 w 54"/>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43">
                  <a:moveTo>
                    <a:pt x="53" y="0"/>
                  </a:moveTo>
                  <a:lnTo>
                    <a:pt x="53" y="2"/>
                  </a:lnTo>
                  <a:lnTo>
                    <a:pt x="54" y="9"/>
                  </a:lnTo>
                  <a:lnTo>
                    <a:pt x="54" y="17"/>
                  </a:lnTo>
                  <a:lnTo>
                    <a:pt x="51" y="26"/>
                  </a:lnTo>
                  <a:lnTo>
                    <a:pt x="46" y="35"/>
                  </a:lnTo>
                  <a:lnTo>
                    <a:pt x="36" y="41"/>
                  </a:lnTo>
                  <a:lnTo>
                    <a:pt x="22" y="43"/>
                  </a:lnTo>
                  <a:lnTo>
                    <a:pt x="0" y="41"/>
                  </a:lnTo>
                  <a:lnTo>
                    <a:pt x="2" y="41"/>
                  </a:lnTo>
                  <a:lnTo>
                    <a:pt x="9" y="40"/>
                  </a:lnTo>
                  <a:lnTo>
                    <a:pt x="17" y="39"/>
                  </a:lnTo>
                  <a:lnTo>
                    <a:pt x="27" y="35"/>
                  </a:lnTo>
                  <a:lnTo>
                    <a:pt x="38" y="29"/>
                  </a:lnTo>
                  <a:lnTo>
                    <a:pt x="46" y="23"/>
                  </a:lnTo>
                  <a:lnTo>
                    <a:pt x="51" y="12"/>
                  </a:lnTo>
                  <a:lnTo>
                    <a:pt x="53" y="0"/>
                  </a:lnTo>
                  <a:close/>
                </a:path>
              </a:pathLst>
            </a:custGeom>
            <a:solidFill>
              <a:srgbClr val="000000"/>
            </a:solidFill>
            <a:ln w="9525">
              <a:noFill/>
              <a:round/>
              <a:headEnd/>
              <a:tailEnd/>
            </a:ln>
          </p:spPr>
          <p:txBody>
            <a:bodyPr/>
            <a:lstStyle/>
            <a:p>
              <a:endParaRPr lang="en-US"/>
            </a:p>
          </p:txBody>
        </p:sp>
        <p:sp>
          <p:nvSpPr>
            <p:cNvPr id="81" name="Freeform 121"/>
            <p:cNvSpPr>
              <a:spLocks/>
            </p:cNvSpPr>
            <p:nvPr/>
          </p:nvSpPr>
          <p:spPr bwMode="auto">
            <a:xfrm>
              <a:off x="3921" y="2282"/>
              <a:ext cx="28" cy="13"/>
            </a:xfrm>
            <a:custGeom>
              <a:avLst/>
              <a:gdLst>
                <a:gd name="T0" fmla="*/ 57 w 57"/>
                <a:gd name="T1" fmla="*/ 0 h 25"/>
                <a:gd name="T2" fmla="*/ 55 w 57"/>
                <a:gd name="T3" fmla="*/ 2 h 25"/>
                <a:gd name="T4" fmla="*/ 53 w 57"/>
                <a:gd name="T5" fmla="*/ 8 h 25"/>
                <a:gd name="T6" fmla="*/ 49 w 57"/>
                <a:gd name="T7" fmla="*/ 15 h 25"/>
                <a:gd name="T8" fmla="*/ 42 w 57"/>
                <a:gd name="T9" fmla="*/ 20 h 25"/>
                <a:gd name="T10" fmla="*/ 34 w 57"/>
                <a:gd name="T11" fmla="*/ 25 h 25"/>
                <a:gd name="T12" fmla="*/ 24 w 57"/>
                <a:gd name="T13" fmla="*/ 24 h 25"/>
                <a:gd name="T14" fmla="*/ 13 w 57"/>
                <a:gd name="T15" fmla="*/ 17 h 25"/>
                <a:gd name="T16" fmla="*/ 0 w 57"/>
                <a:gd name="T17" fmla="*/ 2 h 25"/>
                <a:gd name="T18" fmla="*/ 3 w 57"/>
                <a:gd name="T19" fmla="*/ 2 h 25"/>
                <a:gd name="T20" fmla="*/ 8 w 57"/>
                <a:gd name="T21" fmla="*/ 4 h 25"/>
                <a:gd name="T22" fmla="*/ 16 w 57"/>
                <a:gd name="T23" fmla="*/ 5 h 25"/>
                <a:gd name="T24" fmla="*/ 26 w 57"/>
                <a:gd name="T25" fmla="*/ 6 h 25"/>
                <a:gd name="T26" fmla="*/ 36 w 57"/>
                <a:gd name="T27" fmla="*/ 8 h 25"/>
                <a:gd name="T28" fmla="*/ 45 w 57"/>
                <a:gd name="T29" fmla="*/ 6 h 25"/>
                <a:gd name="T30" fmla="*/ 52 w 57"/>
                <a:gd name="T31" fmla="*/ 4 h 25"/>
                <a:gd name="T32" fmla="*/ 57 w 57"/>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25"/>
                <a:gd name="T53" fmla="*/ 57 w 57"/>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25">
                  <a:moveTo>
                    <a:pt x="57" y="0"/>
                  </a:moveTo>
                  <a:lnTo>
                    <a:pt x="55" y="2"/>
                  </a:lnTo>
                  <a:lnTo>
                    <a:pt x="53" y="8"/>
                  </a:lnTo>
                  <a:lnTo>
                    <a:pt x="49" y="15"/>
                  </a:lnTo>
                  <a:lnTo>
                    <a:pt x="42" y="20"/>
                  </a:lnTo>
                  <a:lnTo>
                    <a:pt x="34" y="25"/>
                  </a:lnTo>
                  <a:lnTo>
                    <a:pt x="24" y="24"/>
                  </a:lnTo>
                  <a:lnTo>
                    <a:pt x="13" y="17"/>
                  </a:lnTo>
                  <a:lnTo>
                    <a:pt x="0" y="2"/>
                  </a:lnTo>
                  <a:lnTo>
                    <a:pt x="3" y="2"/>
                  </a:lnTo>
                  <a:lnTo>
                    <a:pt x="8" y="4"/>
                  </a:lnTo>
                  <a:lnTo>
                    <a:pt x="16" y="5"/>
                  </a:lnTo>
                  <a:lnTo>
                    <a:pt x="26" y="6"/>
                  </a:lnTo>
                  <a:lnTo>
                    <a:pt x="36" y="8"/>
                  </a:lnTo>
                  <a:lnTo>
                    <a:pt x="45" y="6"/>
                  </a:lnTo>
                  <a:lnTo>
                    <a:pt x="52" y="4"/>
                  </a:lnTo>
                  <a:lnTo>
                    <a:pt x="57" y="0"/>
                  </a:lnTo>
                  <a:close/>
                </a:path>
              </a:pathLst>
            </a:custGeom>
            <a:solidFill>
              <a:srgbClr val="000000"/>
            </a:solidFill>
            <a:ln w="9525">
              <a:noFill/>
              <a:round/>
              <a:headEnd/>
              <a:tailEnd/>
            </a:ln>
          </p:spPr>
          <p:txBody>
            <a:bodyPr/>
            <a:lstStyle/>
            <a:p>
              <a:endParaRPr lang="en-US"/>
            </a:p>
          </p:txBody>
        </p:sp>
        <p:sp>
          <p:nvSpPr>
            <p:cNvPr id="82" name="Freeform 122"/>
            <p:cNvSpPr>
              <a:spLocks/>
            </p:cNvSpPr>
            <p:nvPr/>
          </p:nvSpPr>
          <p:spPr bwMode="auto">
            <a:xfrm>
              <a:off x="3758" y="2302"/>
              <a:ext cx="157" cy="17"/>
            </a:xfrm>
            <a:custGeom>
              <a:avLst/>
              <a:gdLst>
                <a:gd name="T0" fmla="*/ 315 w 315"/>
                <a:gd name="T1" fmla="*/ 0 h 34"/>
                <a:gd name="T2" fmla="*/ 314 w 315"/>
                <a:gd name="T3" fmla="*/ 1 h 34"/>
                <a:gd name="T4" fmla="*/ 309 w 315"/>
                <a:gd name="T5" fmla="*/ 3 h 34"/>
                <a:gd name="T6" fmla="*/ 302 w 315"/>
                <a:gd name="T7" fmla="*/ 7 h 34"/>
                <a:gd name="T8" fmla="*/ 292 w 315"/>
                <a:gd name="T9" fmla="*/ 11 h 34"/>
                <a:gd name="T10" fmla="*/ 279 w 315"/>
                <a:gd name="T11" fmla="*/ 16 h 34"/>
                <a:gd name="T12" fmla="*/ 264 w 315"/>
                <a:gd name="T13" fmla="*/ 20 h 34"/>
                <a:gd name="T14" fmla="*/ 247 w 315"/>
                <a:gd name="T15" fmla="*/ 25 h 34"/>
                <a:gd name="T16" fmla="*/ 227 w 315"/>
                <a:gd name="T17" fmla="*/ 29 h 34"/>
                <a:gd name="T18" fmla="*/ 205 w 315"/>
                <a:gd name="T19" fmla="*/ 32 h 34"/>
                <a:gd name="T20" fmla="*/ 181 w 315"/>
                <a:gd name="T21" fmla="*/ 34 h 34"/>
                <a:gd name="T22" fmla="*/ 156 w 315"/>
                <a:gd name="T23" fmla="*/ 34 h 34"/>
                <a:gd name="T24" fmla="*/ 128 w 315"/>
                <a:gd name="T25" fmla="*/ 33 h 34"/>
                <a:gd name="T26" fmla="*/ 98 w 315"/>
                <a:gd name="T27" fmla="*/ 29 h 34"/>
                <a:gd name="T28" fmla="*/ 67 w 315"/>
                <a:gd name="T29" fmla="*/ 23 h 34"/>
                <a:gd name="T30" fmla="*/ 35 w 315"/>
                <a:gd name="T31" fmla="*/ 12 h 34"/>
                <a:gd name="T32" fmla="*/ 0 w 315"/>
                <a:gd name="T33" fmla="*/ 0 h 34"/>
                <a:gd name="T34" fmla="*/ 3 w 315"/>
                <a:gd name="T35" fmla="*/ 0 h 34"/>
                <a:gd name="T36" fmla="*/ 11 w 315"/>
                <a:gd name="T37" fmla="*/ 2 h 34"/>
                <a:gd name="T38" fmla="*/ 23 w 315"/>
                <a:gd name="T39" fmla="*/ 4 h 34"/>
                <a:gd name="T40" fmla="*/ 41 w 315"/>
                <a:gd name="T41" fmla="*/ 7 h 34"/>
                <a:gd name="T42" fmla="*/ 60 w 315"/>
                <a:gd name="T43" fmla="*/ 10 h 34"/>
                <a:gd name="T44" fmla="*/ 82 w 315"/>
                <a:gd name="T45" fmla="*/ 14 h 34"/>
                <a:gd name="T46" fmla="*/ 106 w 315"/>
                <a:gd name="T47" fmla="*/ 16 h 34"/>
                <a:gd name="T48" fmla="*/ 133 w 315"/>
                <a:gd name="T49" fmla="*/ 18 h 34"/>
                <a:gd name="T50" fmla="*/ 159 w 315"/>
                <a:gd name="T51" fmla="*/ 20 h 34"/>
                <a:gd name="T52" fmla="*/ 186 w 315"/>
                <a:gd name="T53" fmla="*/ 22 h 34"/>
                <a:gd name="T54" fmla="*/ 212 w 315"/>
                <a:gd name="T55" fmla="*/ 22 h 34"/>
                <a:gd name="T56" fmla="*/ 238 w 315"/>
                <a:gd name="T57" fmla="*/ 22 h 34"/>
                <a:gd name="T58" fmla="*/ 261 w 315"/>
                <a:gd name="T59" fmla="*/ 18 h 34"/>
                <a:gd name="T60" fmla="*/ 282 w 315"/>
                <a:gd name="T61" fmla="*/ 15 h 34"/>
                <a:gd name="T62" fmla="*/ 300 w 315"/>
                <a:gd name="T63" fmla="*/ 8 h 34"/>
                <a:gd name="T64" fmla="*/ 315 w 315"/>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5"/>
                <a:gd name="T100" fmla="*/ 0 h 34"/>
                <a:gd name="T101" fmla="*/ 315 w 315"/>
                <a:gd name="T102" fmla="*/ 34 h 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5" h="34">
                  <a:moveTo>
                    <a:pt x="315" y="0"/>
                  </a:moveTo>
                  <a:lnTo>
                    <a:pt x="314" y="1"/>
                  </a:lnTo>
                  <a:lnTo>
                    <a:pt x="309" y="3"/>
                  </a:lnTo>
                  <a:lnTo>
                    <a:pt x="302" y="7"/>
                  </a:lnTo>
                  <a:lnTo>
                    <a:pt x="292" y="11"/>
                  </a:lnTo>
                  <a:lnTo>
                    <a:pt x="279" y="16"/>
                  </a:lnTo>
                  <a:lnTo>
                    <a:pt x="264" y="20"/>
                  </a:lnTo>
                  <a:lnTo>
                    <a:pt x="247" y="25"/>
                  </a:lnTo>
                  <a:lnTo>
                    <a:pt x="227" y="29"/>
                  </a:lnTo>
                  <a:lnTo>
                    <a:pt x="205" y="32"/>
                  </a:lnTo>
                  <a:lnTo>
                    <a:pt x="181" y="34"/>
                  </a:lnTo>
                  <a:lnTo>
                    <a:pt x="156" y="34"/>
                  </a:lnTo>
                  <a:lnTo>
                    <a:pt x="128" y="33"/>
                  </a:lnTo>
                  <a:lnTo>
                    <a:pt x="98" y="29"/>
                  </a:lnTo>
                  <a:lnTo>
                    <a:pt x="67" y="23"/>
                  </a:lnTo>
                  <a:lnTo>
                    <a:pt x="35" y="12"/>
                  </a:lnTo>
                  <a:lnTo>
                    <a:pt x="0" y="0"/>
                  </a:lnTo>
                  <a:lnTo>
                    <a:pt x="3" y="0"/>
                  </a:lnTo>
                  <a:lnTo>
                    <a:pt x="11" y="2"/>
                  </a:lnTo>
                  <a:lnTo>
                    <a:pt x="23" y="4"/>
                  </a:lnTo>
                  <a:lnTo>
                    <a:pt x="41" y="7"/>
                  </a:lnTo>
                  <a:lnTo>
                    <a:pt x="60" y="10"/>
                  </a:lnTo>
                  <a:lnTo>
                    <a:pt x="82" y="14"/>
                  </a:lnTo>
                  <a:lnTo>
                    <a:pt x="106" y="16"/>
                  </a:lnTo>
                  <a:lnTo>
                    <a:pt x="133" y="18"/>
                  </a:lnTo>
                  <a:lnTo>
                    <a:pt x="159" y="20"/>
                  </a:lnTo>
                  <a:lnTo>
                    <a:pt x="186" y="22"/>
                  </a:lnTo>
                  <a:lnTo>
                    <a:pt x="212" y="22"/>
                  </a:lnTo>
                  <a:lnTo>
                    <a:pt x="238" y="22"/>
                  </a:lnTo>
                  <a:lnTo>
                    <a:pt x="261" y="18"/>
                  </a:lnTo>
                  <a:lnTo>
                    <a:pt x="282" y="15"/>
                  </a:lnTo>
                  <a:lnTo>
                    <a:pt x="300" y="8"/>
                  </a:lnTo>
                  <a:lnTo>
                    <a:pt x="315" y="0"/>
                  </a:lnTo>
                  <a:close/>
                </a:path>
              </a:pathLst>
            </a:custGeom>
            <a:solidFill>
              <a:srgbClr val="000000"/>
            </a:solidFill>
            <a:ln w="9525">
              <a:noFill/>
              <a:round/>
              <a:headEnd/>
              <a:tailEnd/>
            </a:ln>
          </p:spPr>
          <p:txBody>
            <a:bodyPr/>
            <a:lstStyle/>
            <a:p>
              <a:endParaRPr lang="en-US"/>
            </a:p>
          </p:txBody>
        </p:sp>
        <p:sp>
          <p:nvSpPr>
            <p:cNvPr id="83" name="Freeform 123"/>
            <p:cNvSpPr>
              <a:spLocks/>
            </p:cNvSpPr>
            <p:nvPr/>
          </p:nvSpPr>
          <p:spPr bwMode="auto">
            <a:xfrm>
              <a:off x="3800" y="2009"/>
              <a:ext cx="37" cy="20"/>
            </a:xfrm>
            <a:custGeom>
              <a:avLst/>
              <a:gdLst>
                <a:gd name="T0" fmla="*/ 74 w 74"/>
                <a:gd name="T1" fmla="*/ 39 h 41"/>
                <a:gd name="T2" fmla="*/ 71 w 74"/>
                <a:gd name="T3" fmla="*/ 40 h 41"/>
                <a:gd name="T4" fmla="*/ 63 w 74"/>
                <a:gd name="T5" fmla="*/ 41 h 41"/>
                <a:gd name="T6" fmla="*/ 51 w 74"/>
                <a:gd name="T7" fmla="*/ 41 h 41"/>
                <a:gd name="T8" fmla="*/ 37 w 74"/>
                <a:gd name="T9" fmla="*/ 40 h 41"/>
                <a:gd name="T10" fmla="*/ 23 w 74"/>
                <a:gd name="T11" fmla="*/ 36 h 41"/>
                <a:gd name="T12" fmla="*/ 12 w 74"/>
                <a:gd name="T13" fmla="*/ 29 h 41"/>
                <a:gd name="T14" fmla="*/ 4 w 74"/>
                <a:gd name="T15" fmla="*/ 18 h 41"/>
                <a:gd name="T16" fmla="*/ 0 w 74"/>
                <a:gd name="T17" fmla="*/ 0 h 41"/>
                <a:gd name="T18" fmla="*/ 2 w 74"/>
                <a:gd name="T19" fmla="*/ 1 h 41"/>
                <a:gd name="T20" fmla="*/ 6 w 74"/>
                <a:gd name="T21" fmla="*/ 5 h 41"/>
                <a:gd name="T22" fmla="*/ 13 w 74"/>
                <a:gd name="T23" fmla="*/ 10 h 41"/>
                <a:gd name="T24" fmla="*/ 22 w 74"/>
                <a:gd name="T25" fmla="*/ 17 h 41"/>
                <a:gd name="T26" fmla="*/ 33 w 74"/>
                <a:gd name="T27" fmla="*/ 24 h 41"/>
                <a:gd name="T28" fmla="*/ 45 w 74"/>
                <a:gd name="T29" fmla="*/ 31 h 41"/>
                <a:gd name="T30" fmla="*/ 59 w 74"/>
                <a:gd name="T31" fmla="*/ 35 h 41"/>
                <a:gd name="T32" fmla="*/ 74 w 74"/>
                <a:gd name="T33" fmla="*/ 39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41"/>
                <a:gd name="T53" fmla="*/ 74 w 74"/>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41">
                  <a:moveTo>
                    <a:pt x="74" y="39"/>
                  </a:moveTo>
                  <a:lnTo>
                    <a:pt x="71" y="40"/>
                  </a:lnTo>
                  <a:lnTo>
                    <a:pt x="63" y="41"/>
                  </a:lnTo>
                  <a:lnTo>
                    <a:pt x="51" y="41"/>
                  </a:lnTo>
                  <a:lnTo>
                    <a:pt x="37" y="40"/>
                  </a:lnTo>
                  <a:lnTo>
                    <a:pt x="23" y="36"/>
                  </a:lnTo>
                  <a:lnTo>
                    <a:pt x="12" y="29"/>
                  </a:lnTo>
                  <a:lnTo>
                    <a:pt x="4" y="18"/>
                  </a:lnTo>
                  <a:lnTo>
                    <a:pt x="0" y="0"/>
                  </a:lnTo>
                  <a:lnTo>
                    <a:pt x="2" y="1"/>
                  </a:lnTo>
                  <a:lnTo>
                    <a:pt x="6" y="5"/>
                  </a:lnTo>
                  <a:lnTo>
                    <a:pt x="13" y="10"/>
                  </a:lnTo>
                  <a:lnTo>
                    <a:pt x="22" y="17"/>
                  </a:lnTo>
                  <a:lnTo>
                    <a:pt x="33" y="24"/>
                  </a:lnTo>
                  <a:lnTo>
                    <a:pt x="45" y="31"/>
                  </a:lnTo>
                  <a:lnTo>
                    <a:pt x="59" y="35"/>
                  </a:lnTo>
                  <a:lnTo>
                    <a:pt x="74" y="39"/>
                  </a:lnTo>
                  <a:close/>
                </a:path>
              </a:pathLst>
            </a:custGeom>
            <a:solidFill>
              <a:srgbClr val="000000"/>
            </a:solidFill>
            <a:ln w="9525">
              <a:noFill/>
              <a:round/>
              <a:headEnd/>
              <a:tailEnd/>
            </a:ln>
          </p:spPr>
          <p:txBody>
            <a:bodyPr/>
            <a:lstStyle/>
            <a:p>
              <a:endParaRPr lang="en-US"/>
            </a:p>
          </p:txBody>
        </p:sp>
        <p:sp>
          <p:nvSpPr>
            <p:cNvPr id="84" name="Freeform 124"/>
            <p:cNvSpPr>
              <a:spLocks/>
            </p:cNvSpPr>
            <p:nvPr/>
          </p:nvSpPr>
          <p:spPr bwMode="auto">
            <a:xfrm>
              <a:off x="3792" y="2124"/>
              <a:ext cx="98" cy="26"/>
            </a:xfrm>
            <a:custGeom>
              <a:avLst/>
              <a:gdLst>
                <a:gd name="T0" fmla="*/ 197 w 197"/>
                <a:gd name="T1" fmla="*/ 51 h 51"/>
                <a:gd name="T2" fmla="*/ 196 w 197"/>
                <a:gd name="T3" fmla="*/ 50 h 51"/>
                <a:gd name="T4" fmla="*/ 194 w 197"/>
                <a:gd name="T5" fmla="*/ 47 h 51"/>
                <a:gd name="T6" fmla="*/ 190 w 197"/>
                <a:gd name="T7" fmla="*/ 43 h 51"/>
                <a:gd name="T8" fmla="*/ 184 w 197"/>
                <a:gd name="T9" fmla="*/ 37 h 51"/>
                <a:gd name="T10" fmla="*/ 177 w 197"/>
                <a:gd name="T11" fmla="*/ 30 h 51"/>
                <a:gd name="T12" fmla="*/ 169 w 197"/>
                <a:gd name="T13" fmla="*/ 24 h 51"/>
                <a:gd name="T14" fmla="*/ 159 w 197"/>
                <a:gd name="T15" fmla="*/ 17 h 51"/>
                <a:gd name="T16" fmla="*/ 148 w 197"/>
                <a:gd name="T17" fmla="*/ 12 h 51"/>
                <a:gd name="T18" fmla="*/ 134 w 197"/>
                <a:gd name="T19" fmla="*/ 7 h 51"/>
                <a:gd name="T20" fmla="*/ 120 w 197"/>
                <a:gd name="T21" fmla="*/ 2 h 51"/>
                <a:gd name="T22" fmla="*/ 104 w 197"/>
                <a:gd name="T23" fmla="*/ 0 h 51"/>
                <a:gd name="T24" fmla="*/ 85 w 197"/>
                <a:gd name="T25" fmla="*/ 0 h 51"/>
                <a:gd name="T26" fmla="*/ 67 w 197"/>
                <a:gd name="T27" fmla="*/ 2 h 51"/>
                <a:gd name="T28" fmla="*/ 46 w 197"/>
                <a:gd name="T29" fmla="*/ 7 h 51"/>
                <a:gd name="T30" fmla="*/ 24 w 197"/>
                <a:gd name="T31" fmla="*/ 16 h 51"/>
                <a:gd name="T32" fmla="*/ 0 w 197"/>
                <a:gd name="T33" fmla="*/ 28 h 51"/>
                <a:gd name="T34" fmla="*/ 1 w 197"/>
                <a:gd name="T35" fmla="*/ 28 h 51"/>
                <a:gd name="T36" fmla="*/ 7 w 197"/>
                <a:gd name="T37" fmla="*/ 28 h 51"/>
                <a:gd name="T38" fmla="*/ 14 w 197"/>
                <a:gd name="T39" fmla="*/ 29 h 51"/>
                <a:gd name="T40" fmla="*/ 24 w 197"/>
                <a:gd name="T41" fmla="*/ 30 h 51"/>
                <a:gd name="T42" fmla="*/ 36 w 197"/>
                <a:gd name="T43" fmla="*/ 31 h 51"/>
                <a:gd name="T44" fmla="*/ 50 w 197"/>
                <a:gd name="T45" fmla="*/ 32 h 51"/>
                <a:gd name="T46" fmla="*/ 63 w 197"/>
                <a:gd name="T47" fmla="*/ 33 h 51"/>
                <a:gd name="T48" fmla="*/ 80 w 197"/>
                <a:gd name="T49" fmla="*/ 35 h 51"/>
                <a:gd name="T50" fmla="*/ 96 w 197"/>
                <a:gd name="T51" fmla="*/ 37 h 51"/>
                <a:gd name="T52" fmla="*/ 113 w 197"/>
                <a:gd name="T53" fmla="*/ 38 h 51"/>
                <a:gd name="T54" fmla="*/ 129 w 197"/>
                <a:gd name="T55" fmla="*/ 40 h 51"/>
                <a:gd name="T56" fmla="*/ 145 w 197"/>
                <a:gd name="T57" fmla="*/ 43 h 51"/>
                <a:gd name="T58" fmla="*/ 160 w 197"/>
                <a:gd name="T59" fmla="*/ 44 h 51"/>
                <a:gd name="T60" fmla="*/ 174 w 197"/>
                <a:gd name="T61" fmla="*/ 46 h 51"/>
                <a:gd name="T62" fmla="*/ 187 w 197"/>
                <a:gd name="T63" fmla="*/ 48 h 51"/>
                <a:gd name="T64" fmla="*/ 197 w 197"/>
                <a:gd name="T65" fmla="*/ 51 h 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7"/>
                <a:gd name="T100" fmla="*/ 0 h 51"/>
                <a:gd name="T101" fmla="*/ 197 w 197"/>
                <a:gd name="T102" fmla="*/ 51 h 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7" h="51">
                  <a:moveTo>
                    <a:pt x="197" y="51"/>
                  </a:moveTo>
                  <a:lnTo>
                    <a:pt x="196" y="50"/>
                  </a:lnTo>
                  <a:lnTo>
                    <a:pt x="194" y="47"/>
                  </a:lnTo>
                  <a:lnTo>
                    <a:pt x="190" y="43"/>
                  </a:lnTo>
                  <a:lnTo>
                    <a:pt x="184" y="37"/>
                  </a:lnTo>
                  <a:lnTo>
                    <a:pt x="177" y="30"/>
                  </a:lnTo>
                  <a:lnTo>
                    <a:pt x="169" y="24"/>
                  </a:lnTo>
                  <a:lnTo>
                    <a:pt x="159" y="17"/>
                  </a:lnTo>
                  <a:lnTo>
                    <a:pt x="148" y="12"/>
                  </a:lnTo>
                  <a:lnTo>
                    <a:pt x="134" y="7"/>
                  </a:lnTo>
                  <a:lnTo>
                    <a:pt x="120" y="2"/>
                  </a:lnTo>
                  <a:lnTo>
                    <a:pt x="104" y="0"/>
                  </a:lnTo>
                  <a:lnTo>
                    <a:pt x="85" y="0"/>
                  </a:lnTo>
                  <a:lnTo>
                    <a:pt x="67" y="2"/>
                  </a:lnTo>
                  <a:lnTo>
                    <a:pt x="46" y="7"/>
                  </a:lnTo>
                  <a:lnTo>
                    <a:pt x="24" y="16"/>
                  </a:lnTo>
                  <a:lnTo>
                    <a:pt x="0" y="28"/>
                  </a:lnTo>
                  <a:lnTo>
                    <a:pt x="1" y="28"/>
                  </a:lnTo>
                  <a:lnTo>
                    <a:pt x="7" y="28"/>
                  </a:lnTo>
                  <a:lnTo>
                    <a:pt x="14" y="29"/>
                  </a:lnTo>
                  <a:lnTo>
                    <a:pt x="24" y="30"/>
                  </a:lnTo>
                  <a:lnTo>
                    <a:pt x="36" y="31"/>
                  </a:lnTo>
                  <a:lnTo>
                    <a:pt x="50" y="32"/>
                  </a:lnTo>
                  <a:lnTo>
                    <a:pt x="63" y="33"/>
                  </a:lnTo>
                  <a:lnTo>
                    <a:pt x="80" y="35"/>
                  </a:lnTo>
                  <a:lnTo>
                    <a:pt x="96" y="37"/>
                  </a:lnTo>
                  <a:lnTo>
                    <a:pt x="113" y="38"/>
                  </a:lnTo>
                  <a:lnTo>
                    <a:pt x="129" y="40"/>
                  </a:lnTo>
                  <a:lnTo>
                    <a:pt x="145" y="43"/>
                  </a:lnTo>
                  <a:lnTo>
                    <a:pt x="160" y="44"/>
                  </a:lnTo>
                  <a:lnTo>
                    <a:pt x="174" y="46"/>
                  </a:lnTo>
                  <a:lnTo>
                    <a:pt x="187" y="48"/>
                  </a:lnTo>
                  <a:lnTo>
                    <a:pt x="197" y="51"/>
                  </a:lnTo>
                  <a:close/>
                </a:path>
              </a:pathLst>
            </a:custGeom>
            <a:solidFill>
              <a:srgbClr val="E0CEC4"/>
            </a:solidFill>
            <a:ln w="9525">
              <a:noFill/>
              <a:round/>
              <a:headEnd/>
              <a:tailEnd/>
            </a:ln>
          </p:spPr>
          <p:txBody>
            <a:bodyPr/>
            <a:lstStyle/>
            <a:p>
              <a:endParaRPr lang="en-US"/>
            </a:p>
          </p:txBody>
        </p:sp>
        <p:sp>
          <p:nvSpPr>
            <p:cNvPr id="85" name="Freeform 125"/>
            <p:cNvSpPr>
              <a:spLocks/>
            </p:cNvSpPr>
            <p:nvPr/>
          </p:nvSpPr>
          <p:spPr bwMode="auto">
            <a:xfrm>
              <a:off x="3946" y="2313"/>
              <a:ext cx="74" cy="137"/>
            </a:xfrm>
            <a:custGeom>
              <a:avLst/>
              <a:gdLst>
                <a:gd name="T0" fmla="*/ 0 w 146"/>
                <a:gd name="T1" fmla="*/ 0 h 275"/>
                <a:gd name="T2" fmla="*/ 1 w 146"/>
                <a:gd name="T3" fmla="*/ 11 h 275"/>
                <a:gd name="T4" fmla="*/ 7 w 146"/>
                <a:gd name="T5" fmla="*/ 41 h 275"/>
                <a:gd name="T6" fmla="*/ 17 w 146"/>
                <a:gd name="T7" fmla="*/ 84 h 275"/>
                <a:gd name="T8" fmla="*/ 31 w 146"/>
                <a:gd name="T9" fmla="*/ 133 h 275"/>
                <a:gd name="T10" fmla="*/ 51 w 146"/>
                <a:gd name="T11" fmla="*/ 183 h 275"/>
                <a:gd name="T12" fmla="*/ 76 w 146"/>
                <a:gd name="T13" fmla="*/ 226 h 275"/>
                <a:gd name="T14" fmla="*/ 108 w 146"/>
                <a:gd name="T15" fmla="*/ 260 h 275"/>
                <a:gd name="T16" fmla="*/ 146 w 146"/>
                <a:gd name="T17" fmla="*/ 275 h 275"/>
                <a:gd name="T18" fmla="*/ 140 w 146"/>
                <a:gd name="T19" fmla="*/ 269 h 275"/>
                <a:gd name="T20" fmla="*/ 125 w 146"/>
                <a:gd name="T21" fmla="*/ 254 h 275"/>
                <a:gd name="T22" fmla="*/ 105 w 146"/>
                <a:gd name="T23" fmla="*/ 229 h 275"/>
                <a:gd name="T24" fmla="*/ 79 w 146"/>
                <a:gd name="T25" fmla="*/ 195 h 275"/>
                <a:gd name="T26" fmla="*/ 54 w 146"/>
                <a:gd name="T27" fmla="*/ 155 h 275"/>
                <a:gd name="T28" fmla="*/ 30 w 146"/>
                <a:gd name="T29" fmla="*/ 109 h 275"/>
                <a:gd name="T30" fmla="*/ 11 w 146"/>
                <a:gd name="T31" fmla="*/ 56 h 275"/>
                <a:gd name="T32" fmla="*/ 0 w 146"/>
                <a:gd name="T33" fmla="*/ 0 h 2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6"/>
                <a:gd name="T52" fmla="*/ 0 h 275"/>
                <a:gd name="T53" fmla="*/ 146 w 146"/>
                <a:gd name="T54" fmla="*/ 275 h 2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6" h="275">
                  <a:moveTo>
                    <a:pt x="0" y="0"/>
                  </a:moveTo>
                  <a:lnTo>
                    <a:pt x="1" y="11"/>
                  </a:lnTo>
                  <a:lnTo>
                    <a:pt x="7" y="41"/>
                  </a:lnTo>
                  <a:lnTo>
                    <a:pt x="17" y="84"/>
                  </a:lnTo>
                  <a:lnTo>
                    <a:pt x="31" y="133"/>
                  </a:lnTo>
                  <a:lnTo>
                    <a:pt x="51" y="183"/>
                  </a:lnTo>
                  <a:lnTo>
                    <a:pt x="76" y="226"/>
                  </a:lnTo>
                  <a:lnTo>
                    <a:pt x="108" y="260"/>
                  </a:lnTo>
                  <a:lnTo>
                    <a:pt x="146" y="275"/>
                  </a:lnTo>
                  <a:lnTo>
                    <a:pt x="140" y="269"/>
                  </a:lnTo>
                  <a:lnTo>
                    <a:pt x="125" y="254"/>
                  </a:lnTo>
                  <a:lnTo>
                    <a:pt x="105" y="229"/>
                  </a:lnTo>
                  <a:lnTo>
                    <a:pt x="79" y="195"/>
                  </a:lnTo>
                  <a:lnTo>
                    <a:pt x="54" y="155"/>
                  </a:lnTo>
                  <a:lnTo>
                    <a:pt x="30" y="109"/>
                  </a:lnTo>
                  <a:lnTo>
                    <a:pt x="11" y="56"/>
                  </a:lnTo>
                  <a:lnTo>
                    <a:pt x="0" y="0"/>
                  </a:lnTo>
                  <a:close/>
                </a:path>
              </a:pathLst>
            </a:custGeom>
            <a:solidFill>
              <a:srgbClr val="000000"/>
            </a:solidFill>
            <a:ln w="9525">
              <a:noFill/>
              <a:round/>
              <a:headEnd/>
              <a:tailEnd/>
            </a:ln>
          </p:spPr>
          <p:txBody>
            <a:bodyPr/>
            <a:lstStyle/>
            <a:p>
              <a:endParaRPr lang="en-US"/>
            </a:p>
          </p:txBody>
        </p:sp>
        <p:sp>
          <p:nvSpPr>
            <p:cNvPr id="86" name="Freeform 126"/>
            <p:cNvSpPr>
              <a:spLocks/>
            </p:cNvSpPr>
            <p:nvPr/>
          </p:nvSpPr>
          <p:spPr bwMode="auto">
            <a:xfrm>
              <a:off x="3961" y="2467"/>
              <a:ext cx="70" cy="51"/>
            </a:xfrm>
            <a:custGeom>
              <a:avLst/>
              <a:gdLst>
                <a:gd name="T0" fmla="*/ 140 w 140"/>
                <a:gd name="T1" fmla="*/ 0 h 102"/>
                <a:gd name="T2" fmla="*/ 39 w 140"/>
                <a:gd name="T3" fmla="*/ 102 h 102"/>
                <a:gd name="T4" fmla="*/ 0 w 140"/>
                <a:gd name="T5" fmla="*/ 51 h 102"/>
                <a:gd name="T6" fmla="*/ 45 w 140"/>
                <a:gd name="T7" fmla="*/ 84 h 102"/>
                <a:gd name="T8" fmla="*/ 140 w 140"/>
                <a:gd name="T9" fmla="*/ 0 h 102"/>
                <a:gd name="T10" fmla="*/ 0 60000 65536"/>
                <a:gd name="T11" fmla="*/ 0 60000 65536"/>
                <a:gd name="T12" fmla="*/ 0 60000 65536"/>
                <a:gd name="T13" fmla="*/ 0 60000 65536"/>
                <a:gd name="T14" fmla="*/ 0 60000 65536"/>
                <a:gd name="T15" fmla="*/ 0 w 140"/>
                <a:gd name="T16" fmla="*/ 0 h 102"/>
                <a:gd name="T17" fmla="*/ 140 w 140"/>
                <a:gd name="T18" fmla="*/ 102 h 102"/>
              </a:gdLst>
              <a:ahLst/>
              <a:cxnLst>
                <a:cxn ang="T10">
                  <a:pos x="T0" y="T1"/>
                </a:cxn>
                <a:cxn ang="T11">
                  <a:pos x="T2" y="T3"/>
                </a:cxn>
                <a:cxn ang="T12">
                  <a:pos x="T4" y="T5"/>
                </a:cxn>
                <a:cxn ang="T13">
                  <a:pos x="T6" y="T7"/>
                </a:cxn>
                <a:cxn ang="T14">
                  <a:pos x="T8" y="T9"/>
                </a:cxn>
              </a:cxnLst>
              <a:rect l="T15" t="T16" r="T17" b="T18"/>
              <a:pathLst>
                <a:path w="140" h="102">
                  <a:moveTo>
                    <a:pt x="140" y="0"/>
                  </a:moveTo>
                  <a:lnTo>
                    <a:pt x="39" y="102"/>
                  </a:lnTo>
                  <a:lnTo>
                    <a:pt x="0" y="51"/>
                  </a:lnTo>
                  <a:lnTo>
                    <a:pt x="45" y="84"/>
                  </a:lnTo>
                  <a:lnTo>
                    <a:pt x="140" y="0"/>
                  </a:lnTo>
                  <a:close/>
                </a:path>
              </a:pathLst>
            </a:custGeom>
            <a:solidFill>
              <a:srgbClr val="000000"/>
            </a:solidFill>
            <a:ln w="9525">
              <a:noFill/>
              <a:round/>
              <a:headEnd/>
              <a:tailEnd/>
            </a:ln>
          </p:spPr>
          <p:txBody>
            <a:bodyPr/>
            <a:lstStyle/>
            <a:p>
              <a:endParaRPr lang="en-US"/>
            </a:p>
          </p:txBody>
        </p:sp>
        <p:sp>
          <p:nvSpPr>
            <p:cNvPr id="87" name="Freeform 127"/>
            <p:cNvSpPr>
              <a:spLocks/>
            </p:cNvSpPr>
            <p:nvPr/>
          </p:nvSpPr>
          <p:spPr bwMode="auto">
            <a:xfrm>
              <a:off x="3918" y="2488"/>
              <a:ext cx="28" cy="13"/>
            </a:xfrm>
            <a:custGeom>
              <a:avLst/>
              <a:gdLst>
                <a:gd name="T0" fmla="*/ 57 w 57"/>
                <a:gd name="T1" fmla="*/ 2 h 25"/>
                <a:gd name="T2" fmla="*/ 0 w 57"/>
                <a:gd name="T3" fmla="*/ 25 h 25"/>
                <a:gd name="T4" fmla="*/ 2 w 57"/>
                <a:gd name="T5" fmla="*/ 24 h 25"/>
                <a:gd name="T6" fmla="*/ 3 w 57"/>
                <a:gd name="T7" fmla="*/ 19 h 25"/>
                <a:gd name="T8" fmla="*/ 6 w 57"/>
                <a:gd name="T9" fmla="*/ 15 h 25"/>
                <a:gd name="T10" fmla="*/ 12 w 57"/>
                <a:gd name="T11" fmla="*/ 9 h 25"/>
                <a:gd name="T12" fmla="*/ 19 w 57"/>
                <a:gd name="T13" fmla="*/ 4 h 25"/>
                <a:gd name="T14" fmla="*/ 29 w 57"/>
                <a:gd name="T15" fmla="*/ 1 h 25"/>
                <a:gd name="T16" fmla="*/ 42 w 57"/>
                <a:gd name="T17" fmla="*/ 0 h 25"/>
                <a:gd name="T18" fmla="*/ 57 w 57"/>
                <a:gd name="T19" fmla="*/ 2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25"/>
                <a:gd name="T32" fmla="*/ 57 w 57"/>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25">
                  <a:moveTo>
                    <a:pt x="57" y="2"/>
                  </a:moveTo>
                  <a:lnTo>
                    <a:pt x="0" y="25"/>
                  </a:lnTo>
                  <a:lnTo>
                    <a:pt x="2" y="24"/>
                  </a:lnTo>
                  <a:lnTo>
                    <a:pt x="3" y="19"/>
                  </a:lnTo>
                  <a:lnTo>
                    <a:pt x="6" y="15"/>
                  </a:lnTo>
                  <a:lnTo>
                    <a:pt x="12" y="9"/>
                  </a:lnTo>
                  <a:lnTo>
                    <a:pt x="19" y="4"/>
                  </a:lnTo>
                  <a:lnTo>
                    <a:pt x="29" y="1"/>
                  </a:lnTo>
                  <a:lnTo>
                    <a:pt x="42" y="0"/>
                  </a:lnTo>
                  <a:lnTo>
                    <a:pt x="57" y="2"/>
                  </a:lnTo>
                  <a:close/>
                </a:path>
              </a:pathLst>
            </a:custGeom>
            <a:solidFill>
              <a:srgbClr val="000000"/>
            </a:solidFill>
            <a:ln w="9525">
              <a:noFill/>
              <a:round/>
              <a:headEnd/>
              <a:tailEnd/>
            </a:ln>
          </p:spPr>
          <p:txBody>
            <a:bodyPr/>
            <a:lstStyle/>
            <a:p>
              <a:endParaRPr lang="en-US"/>
            </a:p>
          </p:txBody>
        </p:sp>
        <p:sp>
          <p:nvSpPr>
            <p:cNvPr id="88" name="Freeform 128"/>
            <p:cNvSpPr>
              <a:spLocks/>
            </p:cNvSpPr>
            <p:nvPr/>
          </p:nvSpPr>
          <p:spPr bwMode="auto">
            <a:xfrm>
              <a:off x="3917" y="2324"/>
              <a:ext cx="44" cy="155"/>
            </a:xfrm>
            <a:custGeom>
              <a:avLst/>
              <a:gdLst>
                <a:gd name="T0" fmla="*/ 89 w 89"/>
                <a:gd name="T1" fmla="*/ 308 h 308"/>
                <a:gd name="T2" fmla="*/ 83 w 89"/>
                <a:gd name="T3" fmla="*/ 303 h 308"/>
                <a:gd name="T4" fmla="*/ 68 w 89"/>
                <a:gd name="T5" fmla="*/ 284 h 308"/>
                <a:gd name="T6" fmla="*/ 50 w 89"/>
                <a:gd name="T7" fmla="*/ 256 h 308"/>
                <a:gd name="T8" fmla="*/ 29 w 89"/>
                <a:gd name="T9" fmla="*/ 218 h 308"/>
                <a:gd name="T10" fmla="*/ 12 w 89"/>
                <a:gd name="T11" fmla="*/ 174 h 308"/>
                <a:gd name="T12" fmla="*/ 0 w 89"/>
                <a:gd name="T13" fmla="*/ 121 h 308"/>
                <a:gd name="T14" fmla="*/ 0 w 89"/>
                <a:gd name="T15" fmla="*/ 63 h 308"/>
                <a:gd name="T16" fmla="*/ 15 w 89"/>
                <a:gd name="T17" fmla="*/ 0 h 308"/>
                <a:gd name="T18" fmla="*/ 15 w 89"/>
                <a:gd name="T19" fmla="*/ 10 h 308"/>
                <a:gd name="T20" fmla="*/ 15 w 89"/>
                <a:gd name="T21" fmla="*/ 39 h 308"/>
                <a:gd name="T22" fmla="*/ 16 w 89"/>
                <a:gd name="T23" fmla="*/ 81 h 308"/>
                <a:gd name="T24" fmla="*/ 20 w 89"/>
                <a:gd name="T25" fmla="*/ 131 h 308"/>
                <a:gd name="T26" fmla="*/ 28 w 89"/>
                <a:gd name="T27" fmla="*/ 183 h 308"/>
                <a:gd name="T28" fmla="*/ 41 w 89"/>
                <a:gd name="T29" fmla="*/ 233 h 308"/>
                <a:gd name="T30" fmla="*/ 61 w 89"/>
                <a:gd name="T31" fmla="*/ 277 h 308"/>
                <a:gd name="T32" fmla="*/ 89 w 89"/>
                <a:gd name="T33" fmla="*/ 308 h 3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308"/>
                <a:gd name="T53" fmla="*/ 89 w 89"/>
                <a:gd name="T54" fmla="*/ 308 h 3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308">
                  <a:moveTo>
                    <a:pt x="89" y="308"/>
                  </a:moveTo>
                  <a:lnTo>
                    <a:pt x="83" y="303"/>
                  </a:lnTo>
                  <a:lnTo>
                    <a:pt x="68" y="284"/>
                  </a:lnTo>
                  <a:lnTo>
                    <a:pt x="50" y="256"/>
                  </a:lnTo>
                  <a:lnTo>
                    <a:pt x="29" y="218"/>
                  </a:lnTo>
                  <a:lnTo>
                    <a:pt x="12" y="174"/>
                  </a:lnTo>
                  <a:lnTo>
                    <a:pt x="0" y="121"/>
                  </a:lnTo>
                  <a:lnTo>
                    <a:pt x="0" y="63"/>
                  </a:lnTo>
                  <a:lnTo>
                    <a:pt x="15" y="0"/>
                  </a:lnTo>
                  <a:lnTo>
                    <a:pt x="15" y="10"/>
                  </a:lnTo>
                  <a:lnTo>
                    <a:pt x="15" y="39"/>
                  </a:lnTo>
                  <a:lnTo>
                    <a:pt x="16" y="81"/>
                  </a:lnTo>
                  <a:lnTo>
                    <a:pt x="20" y="131"/>
                  </a:lnTo>
                  <a:lnTo>
                    <a:pt x="28" y="183"/>
                  </a:lnTo>
                  <a:lnTo>
                    <a:pt x="41" y="233"/>
                  </a:lnTo>
                  <a:lnTo>
                    <a:pt x="61" y="277"/>
                  </a:lnTo>
                  <a:lnTo>
                    <a:pt x="89" y="308"/>
                  </a:lnTo>
                  <a:close/>
                </a:path>
              </a:pathLst>
            </a:custGeom>
            <a:solidFill>
              <a:srgbClr val="000000"/>
            </a:solidFill>
            <a:ln w="9525">
              <a:noFill/>
              <a:round/>
              <a:headEnd/>
              <a:tailEnd/>
            </a:ln>
          </p:spPr>
          <p:txBody>
            <a:bodyPr/>
            <a:lstStyle/>
            <a:p>
              <a:endParaRPr lang="en-US"/>
            </a:p>
          </p:txBody>
        </p:sp>
        <p:sp>
          <p:nvSpPr>
            <p:cNvPr id="89" name="Freeform 129"/>
            <p:cNvSpPr>
              <a:spLocks/>
            </p:cNvSpPr>
            <p:nvPr/>
          </p:nvSpPr>
          <p:spPr bwMode="auto">
            <a:xfrm>
              <a:off x="3845" y="2347"/>
              <a:ext cx="68" cy="196"/>
            </a:xfrm>
            <a:custGeom>
              <a:avLst/>
              <a:gdLst>
                <a:gd name="T0" fmla="*/ 125 w 136"/>
                <a:gd name="T1" fmla="*/ 0 h 392"/>
                <a:gd name="T2" fmla="*/ 126 w 136"/>
                <a:gd name="T3" fmla="*/ 15 h 392"/>
                <a:gd name="T4" fmla="*/ 129 w 136"/>
                <a:gd name="T5" fmla="*/ 53 h 392"/>
                <a:gd name="T6" fmla="*/ 133 w 136"/>
                <a:gd name="T7" fmla="*/ 109 h 392"/>
                <a:gd name="T8" fmla="*/ 136 w 136"/>
                <a:gd name="T9" fmla="*/ 175 h 392"/>
                <a:gd name="T10" fmla="*/ 136 w 136"/>
                <a:gd name="T11" fmla="*/ 244 h 392"/>
                <a:gd name="T12" fmla="*/ 134 w 136"/>
                <a:gd name="T13" fmla="*/ 307 h 392"/>
                <a:gd name="T14" fmla="*/ 127 w 136"/>
                <a:gd name="T15" fmla="*/ 359 h 392"/>
                <a:gd name="T16" fmla="*/ 113 w 136"/>
                <a:gd name="T17" fmla="*/ 392 h 392"/>
                <a:gd name="T18" fmla="*/ 0 w 136"/>
                <a:gd name="T19" fmla="*/ 387 h 392"/>
                <a:gd name="T20" fmla="*/ 102 w 136"/>
                <a:gd name="T21" fmla="*/ 370 h 392"/>
                <a:gd name="T22" fmla="*/ 104 w 136"/>
                <a:gd name="T23" fmla="*/ 366 h 392"/>
                <a:gd name="T24" fmla="*/ 108 w 136"/>
                <a:gd name="T25" fmla="*/ 351 h 392"/>
                <a:gd name="T26" fmla="*/ 114 w 136"/>
                <a:gd name="T27" fmla="*/ 324 h 392"/>
                <a:gd name="T28" fmla="*/ 121 w 136"/>
                <a:gd name="T29" fmla="*/ 286 h 392"/>
                <a:gd name="T30" fmla="*/ 127 w 136"/>
                <a:gd name="T31" fmla="*/ 236 h 392"/>
                <a:gd name="T32" fmla="*/ 130 w 136"/>
                <a:gd name="T33" fmla="*/ 171 h 392"/>
                <a:gd name="T34" fmla="*/ 130 w 136"/>
                <a:gd name="T35" fmla="*/ 93 h 392"/>
                <a:gd name="T36" fmla="*/ 125 w 136"/>
                <a:gd name="T37" fmla="*/ 0 h 3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
                <a:gd name="T58" fmla="*/ 0 h 392"/>
                <a:gd name="T59" fmla="*/ 136 w 136"/>
                <a:gd name="T60" fmla="*/ 392 h 3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 h="392">
                  <a:moveTo>
                    <a:pt x="125" y="0"/>
                  </a:moveTo>
                  <a:lnTo>
                    <a:pt x="126" y="15"/>
                  </a:lnTo>
                  <a:lnTo>
                    <a:pt x="129" y="53"/>
                  </a:lnTo>
                  <a:lnTo>
                    <a:pt x="133" y="109"/>
                  </a:lnTo>
                  <a:lnTo>
                    <a:pt x="136" y="175"/>
                  </a:lnTo>
                  <a:lnTo>
                    <a:pt x="136" y="244"/>
                  </a:lnTo>
                  <a:lnTo>
                    <a:pt x="134" y="307"/>
                  </a:lnTo>
                  <a:lnTo>
                    <a:pt x="127" y="359"/>
                  </a:lnTo>
                  <a:lnTo>
                    <a:pt x="113" y="392"/>
                  </a:lnTo>
                  <a:lnTo>
                    <a:pt x="0" y="387"/>
                  </a:lnTo>
                  <a:lnTo>
                    <a:pt x="102" y="370"/>
                  </a:lnTo>
                  <a:lnTo>
                    <a:pt x="104" y="366"/>
                  </a:lnTo>
                  <a:lnTo>
                    <a:pt x="108" y="351"/>
                  </a:lnTo>
                  <a:lnTo>
                    <a:pt x="114" y="324"/>
                  </a:lnTo>
                  <a:lnTo>
                    <a:pt x="121" y="286"/>
                  </a:lnTo>
                  <a:lnTo>
                    <a:pt x="127" y="236"/>
                  </a:lnTo>
                  <a:lnTo>
                    <a:pt x="130" y="171"/>
                  </a:lnTo>
                  <a:lnTo>
                    <a:pt x="130" y="93"/>
                  </a:lnTo>
                  <a:lnTo>
                    <a:pt x="125" y="0"/>
                  </a:lnTo>
                  <a:close/>
                </a:path>
              </a:pathLst>
            </a:custGeom>
            <a:solidFill>
              <a:srgbClr val="000000"/>
            </a:solidFill>
            <a:ln w="9525">
              <a:noFill/>
              <a:round/>
              <a:headEnd/>
              <a:tailEnd/>
            </a:ln>
          </p:spPr>
          <p:txBody>
            <a:bodyPr/>
            <a:lstStyle/>
            <a:p>
              <a:endParaRPr lang="en-US"/>
            </a:p>
          </p:txBody>
        </p:sp>
        <p:sp>
          <p:nvSpPr>
            <p:cNvPr id="90" name="Freeform 130"/>
            <p:cNvSpPr>
              <a:spLocks/>
            </p:cNvSpPr>
            <p:nvPr/>
          </p:nvSpPr>
          <p:spPr bwMode="auto">
            <a:xfrm>
              <a:off x="3766" y="2506"/>
              <a:ext cx="65" cy="23"/>
            </a:xfrm>
            <a:custGeom>
              <a:avLst/>
              <a:gdLst>
                <a:gd name="T0" fmla="*/ 131 w 131"/>
                <a:gd name="T1" fmla="*/ 48 h 48"/>
                <a:gd name="T2" fmla="*/ 128 w 131"/>
                <a:gd name="T3" fmla="*/ 43 h 48"/>
                <a:gd name="T4" fmla="*/ 123 w 131"/>
                <a:gd name="T5" fmla="*/ 33 h 48"/>
                <a:gd name="T6" fmla="*/ 113 w 131"/>
                <a:gd name="T7" fmla="*/ 20 h 48"/>
                <a:gd name="T8" fmla="*/ 99 w 131"/>
                <a:gd name="T9" fmla="*/ 8 h 48"/>
                <a:gd name="T10" fmla="*/ 81 w 131"/>
                <a:gd name="T11" fmla="*/ 0 h 48"/>
                <a:gd name="T12" fmla="*/ 59 w 131"/>
                <a:gd name="T13" fmla="*/ 0 h 48"/>
                <a:gd name="T14" fmla="*/ 33 w 131"/>
                <a:gd name="T15" fmla="*/ 11 h 48"/>
                <a:gd name="T16" fmla="*/ 0 w 131"/>
                <a:gd name="T17" fmla="*/ 36 h 48"/>
                <a:gd name="T18" fmla="*/ 4 w 131"/>
                <a:gd name="T19" fmla="*/ 35 h 48"/>
                <a:gd name="T20" fmla="*/ 14 w 131"/>
                <a:gd name="T21" fmla="*/ 30 h 48"/>
                <a:gd name="T22" fmla="*/ 29 w 131"/>
                <a:gd name="T23" fmla="*/ 27 h 48"/>
                <a:gd name="T24" fmla="*/ 49 w 131"/>
                <a:gd name="T25" fmla="*/ 22 h 48"/>
                <a:gd name="T26" fmla="*/ 70 w 131"/>
                <a:gd name="T27" fmla="*/ 21 h 48"/>
                <a:gd name="T28" fmla="*/ 91 w 131"/>
                <a:gd name="T29" fmla="*/ 25 h 48"/>
                <a:gd name="T30" fmla="*/ 112 w 131"/>
                <a:gd name="T31" fmla="*/ 33 h 48"/>
                <a:gd name="T32" fmla="*/ 131 w 131"/>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1"/>
                <a:gd name="T52" fmla="*/ 0 h 48"/>
                <a:gd name="T53" fmla="*/ 131 w 131"/>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1" h="48">
                  <a:moveTo>
                    <a:pt x="131" y="48"/>
                  </a:moveTo>
                  <a:lnTo>
                    <a:pt x="128" y="43"/>
                  </a:lnTo>
                  <a:lnTo>
                    <a:pt x="123" y="33"/>
                  </a:lnTo>
                  <a:lnTo>
                    <a:pt x="113" y="20"/>
                  </a:lnTo>
                  <a:lnTo>
                    <a:pt x="99" y="8"/>
                  </a:lnTo>
                  <a:lnTo>
                    <a:pt x="81" y="0"/>
                  </a:lnTo>
                  <a:lnTo>
                    <a:pt x="59" y="0"/>
                  </a:lnTo>
                  <a:lnTo>
                    <a:pt x="33" y="11"/>
                  </a:lnTo>
                  <a:lnTo>
                    <a:pt x="0" y="36"/>
                  </a:lnTo>
                  <a:lnTo>
                    <a:pt x="4" y="35"/>
                  </a:lnTo>
                  <a:lnTo>
                    <a:pt x="14" y="30"/>
                  </a:lnTo>
                  <a:lnTo>
                    <a:pt x="29" y="27"/>
                  </a:lnTo>
                  <a:lnTo>
                    <a:pt x="49" y="22"/>
                  </a:lnTo>
                  <a:lnTo>
                    <a:pt x="70" y="21"/>
                  </a:lnTo>
                  <a:lnTo>
                    <a:pt x="91" y="25"/>
                  </a:lnTo>
                  <a:lnTo>
                    <a:pt x="112" y="33"/>
                  </a:lnTo>
                  <a:lnTo>
                    <a:pt x="131" y="48"/>
                  </a:lnTo>
                  <a:close/>
                </a:path>
              </a:pathLst>
            </a:custGeom>
            <a:solidFill>
              <a:srgbClr val="000000"/>
            </a:solidFill>
            <a:ln w="9525">
              <a:noFill/>
              <a:round/>
              <a:headEnd/>
              <a:tailEnd/>
            </a:ln>
          </p:spPr>
          <p:txBody>
            <a:bodyPr/>
            <a:lstStyle/>
            <a:p>
              <a:endParaRPr lang="en-US"/>
            </a:p>
          </p:txBody>
        </p:sp>
        <p:sp>
          <p:nvSpPr>
            <p:cNvPr id="91" name="Freeform 131"/>
            <p:cNvSpPr>
              <a:spLocks/>
            </p:cNvSpPr>
            <p:nvPr/>
          </p:nvSpPr>
          <p:spPr bwMode="auto">
            <a:xfrm>
              <a:off x="3792" y="2358"/>
              <a:ext cx="26" cy="126"/>
            </a:xfrm>
            <a:custGeom>
              <a:avLst/>
              <a:gdLst>
                <a:gd name="T0" fmla="*/ 0 w 53"/>
                <a:gd name="T1" fmla="*/ 253 h 253"/>
                <a:gd name="T2" fmla="*/ 4 w 53"/>
                <a:gd name="T3" fmla="*/ 248 h 253"/>
                <a:gd name="T4" fmla="*/ 12 w 53"/>
                <a:gd name="T5" fmla="*/ 237 h 253"/>
                <a:gd name="T6" fmla="*/ 23 w 53"/>
                <a:gd name="T7" fmla="*/ 216 h 253"/>
                <a:gd name="T8" fmla="*/ 36 w 53"/>
                <a:gd name="T9" fmla="*/ 187 h 253"/>
                <a:gd name="T10" fmla="*/ 46 w 53"/>
                <a:gd name="T11" fmla="*/ 151 h 253"/>
                <a:gd name="T12" fmla="*/ 53 w 53"/>
                <a:gd name="T13" fmla="*/ 109 h 253"/>
                <a:gd name="T14" fmla="*/ 53 w 53"/>
                <a:gd name="T15" fmla="*/ 58 h 253"/>
                <a:gd name="T16" fmla="*/ 45 w 53"/>
                <a:gd name="T17" fmla="*/ 0 h 253"/>
                <a:gd name="T18" fmla="*/ 45 w 53"/>
                <a:gd name="T19" fmla="*/ 8 h 253"/>
                <a:gd name="T20" fmla="*/ 45 w 53"/>
                <a:gd name="T21" fmla="*/ 29 h 253"/>
                <a:gd name="T22" fmla="*/ 44 w 53"/>
                <a:gd name="T23" fmla="*/ 59 h 253"/>
                <a:gd name="T24" fmla="*/ 42 w 53"/>
                <a:gd name="T25" fmla="*/ 97 h 253"/>
                <a:gd name="T26" fmla="*/ 37 w 53"/>
                <a:gd name="T27" fmla="*/ 139 h 253"/>
                <a:gd name="T28" fmla="*/ 29 w 53"/>
                <a:gd name="T29" fmla="*/ 180 h 253"/>
                <a:gd name="T30" fmla="*/ 16 w 53"/>
                <a:gd name="T31" fmla="*/ 219 h 253"/>
                <a:gd name="T32" fmla="*/ 0 w 53"/>
                <a:gd name="T33" fmla="*/ 253 h 2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253"/>
                <a:gd name="T53" fmla="*/ 53 w 53"/>
                <a:gd name="T54" fmla="*/ 253 h 2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253">
                  <a:moveTo>
                    <a:pt x="0" y="253"/>
                  </a:moveTo>
                  <a:lnTo>
                    <a:pt x="4" y="248"/>
                  </a:lnTo>
                  <a:lnTo>
                    <a:pt x="12" y="237"/>
                  </a:lnTo>
                  <a:lnTo>
                    <a:pt x="23" y="216"/>
                  </a:lnTo>
                  <a:lnTo>
                    <a:pt x="36" y="187"/>
                  </a:lnTo>
                  <a:lnTo>
                    <a:pt x="46" y="151"/>
                  </a:lnTo>
                  <a:lnTo>
                    <a:pt x="53" y="109"/>
                  </a:lnTo>
                  <a:lnTo>
                    <a:pt x="53" y="58"/>
                  </a:lnTo>
                  <a:lnTo>
                    <a:pt x="45" y="0"/>
                  </a:lnTo>
                  <a:lnTo>
                    <a:pt x="45" y="8"/>
                  </a:lnTo>
                  <a:lnTo>
                    <a:pt x="45" y="29"/>
                  </a:lnTo>
                  <a:lnTo>
                    <a:pt x="44" y="59"/>
                  </a:lnTo>
                  <a:lnTo>
                    <a:pt x="42" y="97"/>
                  </a:lnTo>
                  <a:lnTo>
                    <a:pt x="37" y="139"/>
                  </a:lnTo>
                  <a:lnTo>
                    <a:pt x="29" y="180"/>
                  </a:lnTo>
                  <a:lnTo>
                    <a:pt x="16" y="219"/>
                  </a:lnTo>
                  <a:lnTo>
                    <a:pt x="0" y="253"/>
                  </a:lnTo>
                  <a:close/>
                </a:path>
              </a:pathLst>
            </a:custGeom>
            <a:solidFill>
              <a:srgbClr val="000000"/>
            </a:solidFill>
            <a:ln w="9525">
              <a:noFill/>
              <a:round/>
              <a:headEnd/>
              <a:tailEnd/>
            </a:ln>
          </p:spPr>
          <p:txBody>
            <a:bodyPr/>
            <a:lstStyle/>
            <a:p>
              <a:endParaRPr lang="en-US"/>
            </a:p>
          </p:txBody>
        </p:sp>
        <p:sp>
          <p:nvSpPr>
            <p:cNvPr id="92" name="Freeform 132"/>
            <p:cNvSpPr>
              <a:spLocks/>
            </p:cNvSpPr>
            <p:nvPr/>
          </p:nvSpPr>
          <p:spPr bwMode="auto">
            <a:xfrm>
              <a:off x="3690" y="2344"/>
              <a:ext cx="79" cy="190"/>
            </a:xfrm>
            <a:custGeom>
              <a:avLst/>
              <a:gdLst>
                <a:gd name="T0" fmla="*/ 113 w 158"/>
                <a:gd name="T1" fmla="*/ 381 h 381"/>
                <a:gd name="T2" fmla="*/ 23 w 158"/>
                <a:gd name="T3" fmla="*/ 326 h 381"/>
                <a:gd name="T4" fmla="*/ 29 w 158"/>
                <a:gd name="T5" fmla="*/ 318 h 381"/>
                <a:gd name="T6" fmla="*/ 47 w 158"/>
                <a:gd name="T7" fmla="*/ 296 h 381"/>
                <a:gd name="T8" fmla="*/ 70 w 158"/>
                <a:gd name="T9" fmla="*/ 261 h 381"/>
                <a:gd name="T10" fmla="*/ 96 w 158"/>
                <a:gd name="T11" fmla="*/ 217 h 381"/>
                <a:gd name="T12" fmla="*/ 121 w 158"/>
                <a:gd name="T13" fmla="*/ 167 h 381"/>
                <a:gd name="T14" fmla="*/ 142 w 158"/>
                <a:gd name="T15" fmla="*/ 113 h 381"/>
                <a:gd name="T16" fmla="*/ 156 w 158"/>
                <a:gd name="T17" fmla="*/ 56 h 381"/>
                <a:gd name="T18" fmla="*/ 158 w 158"/>
                <a:gd name="T19" fmla="*/ 0 h 381"/>
                <a:gd name="T20" fmla="*/ 158 w 158"/>
                <a:gd name="T21" fmla="*/ 6 h 381"/>
                <a:gd name="T22" fmla="*/ 157 w 158"/>
                <a:gd name="T23" fmla="*/ 22 h 381"/>
                <a:gd name="T24" fmla="*/ 152 w 158"/>
                <a:gd name="T25" fmla="*/ 49 h 381"/>
                <a:gd name="T26" fmla="*/ 143 w 158"/>
                <a:gd name="T27" fmla="*/ 86 h 381"/>
                <a:gd name="T28" fmla="*/ 125 w 158"/>
                <a:gd name="T29" fmla="*/ 133 h 381"/>
                <a:gd name="T30" fmla="*/ 96 w 158"/>
                <a:gd name="T31" fmla="*/ 190 h 381"/>
                <a:gd name="T32" fmla="*/ 56 w 158"/>
                <a:gd name="T33" fmla="*/ 253 h 381"/>
                <a:gd name="T34" fmla="*/ 0 w 158"/>
                <a:gd name="T35" fmla="*/ 326 h 381"/>
                <a:gd name="T36" fmla="*/ 113 w 158"/>
                <a:gd name="T37" fmla="*/ 381 h 3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8"/>
                <a:gd name="T58" fmla="*/ 0 h 381"/>
                <a:gd name="T59" fmla="*/ 158 w 158"/>
                <a:gd name="T60" fmla="*/ 381 h 3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8" h="381">
                  <a:moveTo>
                    <a:pt x="113" y="381"/>
                  </a:moveTo>
                  <a:lnTo>
                    <a:pt x="23" y="326"/>
                  </a:lnTo>
                  <a:lnTo>
                    <a:pt x="29" y="318"/>
                  </a:lnTo>
                  <a:lnTo>
                    <a:pt x="47" y="296"/>
                  </a:lnTo>
                  <a:lnTo>
                    <a:pt x="70" y="261"/>
                  </a:lnTo>
                  <a:lnTo>
                    <a:pt x="96" y="217"/>
                  </a:lnTo>
                  <a:lnTo>
                    <a:pt x="121" y="167"/>
                  </a:lnTo>
                  <a:lnTo>
                    <a:pt x="142" y="113"/>
                  </a:lnTo>
                  <a:lnTo>
                    <a:pt x="156" y="56"/>
                  </a:lnTo>
                  <a:lnTo>
                    <a:pt x="158" y="0"/>
                  </a:lnTo>
                  <a:lnTo>
                    <a:pt x="158" y="6"/>
                  </a:lnTo>
                  <a:lnTo>
                    <a:pt x="157" y="22"/>
                  </a:lnTo>
                  <a:lnTo>
                    <a:pt x="152" y="49"/>
                  </a:lnTo>
                  <a:lnTo>
                    <a:pt x="143" y="86"/>
                  </a:lnTo>
                  <a:lnTo>
                    <a:pt x="125" y="133"/>
                  </a:lnTo>
                  <a:lnTo>
                    <a:pt x="96" y="190"/>
                  </a:lnTo>
                  <a:lnTo>
                    <a:pt x="56" y="253"/>
                  </a:lnTo>
                  <a:lnTo>
                    <a:pt x="0" y="326"/>
                  </a:lnTo>
                  <a:lnTo>
                    <a:pt x="113" y="381"/>
                  </a:lnTo>
                  <a:close/>
                </a:path>
              </a:pathLst>
            </a:custGeom>
            <a:solidFill>
              <a:srgbClr val="000000"/>
            </a:solidFill>
            <a:ln w="9525">
              <a:noFill/>
              <a:round/>
              <a:headEnd/>
              <a:tailEnd/>
            </a:ln>
          </p:spPr>
          <p:txBody>
            <a:bodyPr/>
            <a:lstStyle/>
            <a:p>
              <a:endParaRPr lang="en-US"/>
            </a:p>
          </p:txBody>
        </p:sp>
        <p:sp>
          <p:nvSpPr>
            <p:cNvPr id="93" name="Freeform 133"/>
            <p:cNvSpPr>
              <a:spLocks/>
            </p:cNvSpPr>
            <p:nvPr/>
          </p:nvSpPr>
          <p:spPr bwMode="auto">
            <a:xfrm>
              <a:off x="3676" y="2366"/>
              <a:ext cx="65" cy="116"/>
            </a:xfrm>
            <a:custGeom>
              <a:avLst/>
              <a:gdLst>
                <a:gd name="T0" fmla="*/ 39 w 129"/>
                <a:gd name="T1" fmla="*/ 230 h 230"/>
                <a:gd name="T2" fmla="*/ 11 w 129"/>
                <a:gd name="T3" fmla="*/ 151 h 230"/>
                <a:gd name="T4" fmla="*/ 15 w 129"/>
                <a:gd name="T5" fmla="*/ 152 h 230"/>
                <a:gd name="T6" fmla="*/ 23 w 129"/>
                <a:gd name="T7" fmla="*/ 152 h 230"/>
                <a:gd name="T8" fmla="*/ 37 w 129"/>
                <a:gd name="T9" fmla="*/ 151 h 230"/>
                <a:gd name="T10" fmla="*/ 53 w 129"/>
                <a:gd name="T11" fmla="*/ 143 h 230"/>
                <a:gd name="T12" fmla="*/ 72 w 129"/>
                <a:gd name="T13" fmla="*/ 126 h 230"/>
                <a:gd name="T14" fmla="*/ 92 w 129"/>
                <a:gd name="T15" fmla="*/ 99 h 230"/>
                <a:gd name="T16" fmla="*/ 110 w 129"/>
                <a:gd name="T17" fmla="*/ 57 h 230"/>
                <a:gd name="T18" fmla="*/ 129 w 129"/>
                <a:gd name="T19" fmla="*/ 0 h 230"/>
                <a:gd name="T20" fmla="*/ 126 w 129"/>
                <a:gd name="T21" fmla="*/ 7 h 230"/>
                <a:gd name="T22" fmla="*/ 118 w 129"/>
                <a:gd name="T23" fmla="*/ 26 h 230"/>
                <a:gd name="T24" fmla="*/ 107 w 129"/>
                <a:gd name="T25" fmla="*/ 53 h 230"/>
                <a:gd name="T26" fmla="*/ 92 w 129"/>
                <a:gd name="T27" fmla="*/ 81 h 230"/>
                <a:gd name="T28" fmla="*/ 72 w 129"/>
                <a:gd name="T29" fmla="*/ 108 h 230"/>
                <a:gd name="T30" fmla="*/ 50 w 129"/>
                <a:gd name="T31" fmla="*/ 128 h 230"/>
                <a:gd name="T32" fmla="*/ 26 w 129"/>
                <a:gd name="T33" fmla="*/ 136 h 230"/>
                <a:gd name="T34" fmla="*/ 0 w 129"/>
                <a:gd name="T35" fmla="*/ 129 h 230"/>
                <a:gd name="T36" fmla="*/ 39 w 129"/>
                <a:gd name="T37" fmla="*/ 230 h 2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230"/>
                <a:gd name="T59" fmla="*/ 129 w 129"/>
                <a:gd name="T60" fmla="*/ 230 h 2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230">
                  <a:moveTo>
                    <a:pt x="39" y="230"/>
                  </a:moveTo>
                  <a:lnTo>
                    <a:pt x="11" y="151"/>
                  </a:lnTo>
                  <a:lnTo>
                    <a:pt x="15" y="152"/>
                  </a:lnTo>
                  <a:lnTo>
                    <a:pt x="23" y="152"/>
                  </a:lnTo>
                  <a:lnTo>
                    <a:pt x="37" y="151"/>
                  </a:lnTo>
                  <a:lnTo>
                    <a:pt x="53" y="143"/>
                  </a:lnTo>
                  <a:lnTo>
                    <a:pt x="72" y="126"/>
                  </a:lnTo>
                  <a:lnTo>
                    <a:pt x="92" y="99"/>
                  </a:lnTo>
                  <a:lnTo>
                    <a:pt x="110" y="57"/>
                  </a:lnTo>
                  <a:lnTo>
                    <a:pt x="129" y="0"/>
                  </a:lnTo>
                  <a:lnTo>
                    <a:pt x="126" y="7"/>
                  </a:lnTo>
                  <a:lnTo>
                    <a:pt x="118" y="26"/>
                  </a:lnTo>
                  <a:lnTo>
                    <a:pt x="107" y="53"/>
                  </a:lnTo>
                  <a:lnTo>
                    <a:pt x="92" y="81"/>
                  </a:lnTo>
                  <a:lnTo>
                    <a:pt x="72" y="108"/>
                  </a:lnTo>
                  <a:lnTo>
                    <a:pt x="50" y="128"/>
                  </a:lnTo>
                  <a:lnTo>
                    <a:pt x="26" y="136"/>
                  </a:lnTo>
                  <a:lnTo>
                    <a:pt x="0" y="129"/>
                  </a:lnTo>
                  <a:lnTo>
                    <a:pt x="39" y="230"/>
                  </a:lnTo>
                  <a:close/>
                </a:path>
              </a:pathLst>
            </a:custGeom>
            <a:solidFill>
              <a:srgbClr val="000000"/>
            </a:solidFill>
            <a:ln w="9525">
              <a:noFill/>
              <a:round/>
              <a:headEnd/>
              <a:tailEnd/>
            </a:ln>
          </p:spPr>
          <p:txBody>
            <a:bodyPr/>
            <a:lstStyle/>
            <a:p>
              <a:endParaRPr lang="en-US"/>
            </a:p>
          </p:txBody>
        </p:sp>
        <p:sp>
          <p:nvSpPr>
            <p:cNvPr id="94" name="Freeform 134"/>
            <p:cNvSpPr>
              <a:spLocks/>
            </p:cNvSpPr>
            <p:nvPr/>
          </p:nvSpPr>
          <p:spPr bwMode="auto">
            <a:xfrm>
              <a:off x="3898" y="2223"/>
              <a:ext cx="57" cy="67"/>
            </a:xfrm>
            <a:custGeom>
              <a:avLst/>
              <a:gdLst>
                <a:gd name="T0" fmla="*/ 115 w 115"/>
                <a:gd name="T1" fmla="*/ 45 h 135"/>
                <a:gd name="T2" fmla="*/ 114 w 115"/>
                <a:gd name="T3" fmla="*/ 48 h 135"/>
                <a:gd name="T4" fmla="*/ 111 w 115"/>
                <a:gd name="T5" fmla="*/ 55 h 135"/>
                <a:gd name="T6" fmla="*/ 106 w 115"/>
                <a:gd name="T7" fmla="*/ 66 h 135"/>
                <a:gd name="T8" fmla="*/ 98 w 115"/>
                <a:gd name="T9" fmla="*/ 78 h 135"/>
                <a:gd name="T10" fmla="*/ 89 w 115"/>
                <a:gd name="T11" fmla="*/ 90 h 135"/>
                <a:gd name="T12" fmla="*/ 77 w 115"/>
                <a:gd name="T13" fmla="*/ 100 h 135"/>
                <a:gd name="T14" fmla="*/ 63 w 115"/>
                <a:gd name="T15" fmla="*/ 106 h 135"/>
                <a:gd name="T16" fmla="*/ 47 w 115"/>
                <a:gd name="T17" fmla="*/ 107 h 135"/>
                <a:gd name="T18" fmla="*/ 52 w 115"/>
                <a:gd name="T19" fmla="*/ 106 h 135"/>
                <a:gd name="T20" fmla="*/ 63 w 115"/>
                <a:gd name="T21" fmla="*/ 105 h 135"/>
                <a:gd name="T22" fmla="*/ 78 w 115"/>
                <a:gd name="T23" fmla="*/ 104 h 135"/>
                <a:gd name="T24" fmla="*/ 94 w 115"/>
                <a:gd name="T25" fmla="*/ 104 h 135"/>
                <a:gd name="T26" fmla="*/ 105 w 115"/>
                <a:gd name="T27" fmla="*/ 106 h 135"/>
                <a:gd name="T28" fmla="*/ 109 w 115"/>
                <a:gd name="T29" fmla="*/ 112 h 135"/>
                <a:gd name="T30" fmla="*/ 102 w 115"/>
                <a:gd name="T31" fmla="*/ 121 h 135"/>
                <a:gd name="T32" fmla="*/ 82 w 115"/>
                <a:gd name="T33" fmla="*/ 135 h 135"/>
                <a:gd name="T34" fmla="*/ 2 w 115"/>
                <a:gd name="T35" fmla="*/ 72 h 135"/>
                <a:gd name="T36" fmla="*/ 1 w 115"/>
                <a:gd name="T37" fmla="*/ 71 h 135"/>
                <a:gd name="T38" fmla="*/ 0 w 115"/>
                <a:gd name="T39" fmla="*/ 67 h 135"/>
                <a:gd name="T40" fmla="*/ 1 w 115"/>
                <a:gd name="T41" fmla="*/ 60 h 135"/>
                <a:gd name="T42" fmla="*/ 5 w 115"/>
                <a:gd name="T43" fmla="*/ 51 h 135"/>
                <a:gd name="T44" fmla="*/ 12 w 115"/>
                <a:gd name="T45" fmla="*/ 40 h 135"/>
                <a:gd name="T46" fmla="*/ 26 w 115"/>
                <a:gd name="T47" fmla="*/ 28 h 135"/>
                <a:gd name="T48" fmla="*/ 50 w 115"/>
                <a:gd name="T49" fmla="*/ 14 h 135"/>
                <a:gd name="T50" fmla="*/ 82 w 115"/>
                <a:gd name="T51" fmla="*/ 0 h 135"/>
                <a:gd name="T52" fmla="*/ 86 w 115"/>
                <a:gd name="T53" fmla="*/ 6 h 135"/>
                <a:gd name="T54" fmla="*/ 97 w 115"/>
                <a:gd name="T55" fmla="*/ 17 h 135"/>
                <a:gd name="T56" fmla="*/ 108 w 115"/>
                <a:gd name="T57" fmla="*/ 32 h 135"/>
                <a:gd name="T58" fmla="*/ 115 w 115"/>
                <a:gd name="T59" fmla="*/ 45 h 1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5"/>
                <a:gd name="T91" fmla="*/ 0 h 135"/>
                <a:gd name="T92" fmla="*/ 115 w 115"/>
                <a:gd name="T93" fmla="*/ 135 h 13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5" h="135">
                  <a:moveTo>
                    <a:pt x="115" y="45"/>
                  </a:moveTo>
                  <a:lnTo>
                    <a:pt x="114" y="48"/>
                  </a:lnTo>
                  <a:lnTo>
                    <a:pt x="111" y="55"/>
                  </a:lnTo>
                  <a:lnTo>
                    <a:pt x="106" y="66"/>
                  </a:lnTo>
                  <a:lnTo>
                    <a:pt x="98" y="78"/>
                  </a:lnTo>
                  <a:lnTo>
                    <a:pt x="89" y="90"/>
                  </a:lnTo>
                  <a:lnTo>
                    <a:pt x="77" y="100"/>
                  </a:lnTo>
                  <a:lnTo>
                    <a:pt x="63" y="106"/>
                  </a:lnTo>
                  <a:lnTo>
                    <a:pt x="47" y="107"/>
                  </a:lnTo>
                  <a:lnTo>
                    <a:pt x="52" y="106"/>
                  </a:lnTo>
                  <a:lnTo>
                    <a:pt x="63" y="105"/>
                  </a:lnTo>
                  <a:lnTo>
                    <a:pt x="78" y="104"/>
                  </a:lnTo>
                  <a:lnTo>
                    <a:pt x="94" y="104"/>
                  </a:lnTo>
                  <a:lnTo>
                    <a:pt x="105" y="106"/>
                  </a:lnTo>
                  <a:lnTo>
                    <a:pt x="109" y="112"/>
                  </a:lnTo>
                  <a:lnTo>
                    <a:pt x="102" y="121"/>
                  </a:lnTo>
                  <a:lnTo>
                    <a:pt x="82" y="135"/>
                  </a:lnTo>
                  <a:lnTo>
                    <a:pt x="2" y="72"/>
                  </a:lnTo>
                  <a:lnTo>
                    <a:pt x="1" y="71"/>
                  </a:lnTo>
                  <a:lnTo>
                    <a:pt x="0" y="67"/>
                  </a:lnTo>
                  <a:lnTo>
                    <a:pt x="1" y="60"/>
                  </a:lnTo>
                  <a:lnTo>
                    <a:pt x="5" y="51"/>
                  </a:lnTo>
                  <a:lnTo>
                    <a:pt x="12" y="40"/>
                  </a:lnTo>
                  <a:lnTo>
                    <a:pt x="26" y="28"/>
                  </a:lnTo>
                  <a:lnTo>
                    <a:pt x="50" y="14"/>
                  </a:lnTo>
                  <a:lnTo>
                    <a:pt x="82" y="0"/>
                  </a:lnTo>
                  <a:lnTo>
                    <a:pt x="86" y="6"/>
                  </a:lnTo>
                  <a:lnTo>
                    <a:pt x="97" y="17"/>
                  </a:lnTo>
                  <a:lnTo>
                    <a:pt x="108" y="32"/>
                  </a:lnTo>
                  <a:lnTo>
                    <a:pt x="115" y="45"/>
                  </a:lnTo>
                  <a:close/>
                </a:path>
              </a:pathLst>
            </a:custGeom>
            <a:solidFill>
              <a:srgbClr val="FFBFBF"/>
            </a:solidFill>
            <a:ln w="9525">
              <a:noFill/>
              <a:round/>
              <a:headEnd/>
              <a:tailEnd/>
            </a:ln>
          </p:spPr>
          <p:txBody>
            <a:bodyPr/>
            <a:lstStyle/>
            <a:p>
              <a:endParaRPr lang="en-US"/>
            </a:p>
          </p:txBody>
        </p:sp>
        <p:sp>
          <p:nvSpPr>
            <p:cNvPr id="95" name="Freeform 135"/>
            <p:cNvSpPr>
              <a:spLocks/>
            </p:cNvSpPr>
            <p:nvPr/>
          </p:nvSpPr>
          <p:spPr bwMode="auto">
            <a:xfrm>
              <a:off x="3772" y="1850"/>
              <a:ext cx="138" cy="155"/>
            </a:xfrm>
            <a:custGeom>
              <a:avLst/>
              <a:gdLst>
                <a:gd name="T0" fmla="*/ 264 w 275"/>
                <a:gd name="T1" fmla="*/ 167 h 309"/>
                <a:gd name="T2" fmla="*/ 272 w 275"/>
                <a:gd name="T3" fmla="*/ 136 h 309"/>
                <a:gd name="T4" fmla="*/ 274 w 275"/>
                <a:gd name="T5" fmla="*/ 89 h 309"/>
                <a:gd name="T6" fmla="*/ 252 w 275"/>
                <a:gd name="T7" fmla="*/ 43 h 309"/>
                <a:gd name="T8" fmla="*/ 226 w 275"/>
                <a:gd name="T9" fmla="*/ 24 h 309"/>
                <a:gd name="T10" fmla="*/ 215 w 275"/>
                <a:gd name="T11" fmla="*/ 19 h 309"/>
                <a:gd name="T12" fmla="*/ 196 w 275"/>
                <a:gd name="T13" fmla="*/ 12 h 309"/>
                <a:gd name="T14" fmla="*/ 170 w 275"/>
                <a:gd name="T15" fmla="*/ 5 h 309"/>
                <a:gd name="T16" fmla="*/ 140 w 275"/>
                <a:gd name="T17" fmla="*/ 1 h 309"/>
                <a:gd name="T18" fmla="*/ 108 w 275"/>
                <a:gd name="T19" fmla="*/ 0 h 309"/>
                <a:gd name="T20" fmla="*/ 76 w 275"/>
                <a:gd name="T21" fmla="*/ 8 h 309"/>
                <a:gd name="T22" fmla="*/ 44 w 275"/>
                <a:gd name="T23" fmla="*/ 24 h 309"/>
                <a:gd name="T24" fmla="*/ 28 w 275"/>
                <a:gd name="T25" fmla="*/ 40 h 309"/>
                <a:gd name="T26" fmla="*/ 15 w 275"/>
                <a:gd name="T27" fmla="*/ 62 h 309"/>
                <a:gd name="T28" fmla="*/ 2 w 275"/>
                <a:gd name="T29" fmla="*/ 95 h 309"/>
                <a:gd name="T30" fmla="*/ 5 w 275"/>
                <a:gd name="T31" fmla="*/ 132 h 309"/>
                <a:gd name="T32" fmla="*/ 14 w 275"/>
                <a:gd name="T33" fmla="*/ 152 h 309"/>
                <a:gd name="T34" fmla="*/ 11 w 275"/>
                <a:gd name="T35" fmla="*/ 177 h 309"/>
                <a:gd name="T36" fmla="*/ 15 w 275"/>
                <a:gd name="T37" fmla="*/ 215 h 309"/>
                <a:gd name="T38" fmla="*/ 37 w 275"/>
                <a:gd name="T39" fmla="*/ 255 h 309"/>
                <a:gd name="T40" fmla="*/ 56 w 275"/>
                <a:gd name="T41" fmla="*/ 271 h 309"/>
                <a:gd name="T42" fmla="*/ 58 w 275"/>
                <a:gd name="T43" fmla="*/ 278 h 309"/>
                <a:gd name="T44" fmla="*/ 60 w 275"/>
                <a:gd name="T45" fmla="*/ 290 h 309"/>
                <a:gd name="T46" fmla="*/ 64 w 275"/>
                <a:gd name="T47" fmla="*/ 298 h 309"/>
                <a:gd name="T48" fmla="*/ 77 w 275"/>
                <a:gd name="T49" fmla="*/ 306 h 309"/>
                <a:gd name="T50" fmla="*/ 101 w 275"/>
                <a:gd name="T51" fmla="*/ 309 h 309"/>
                <a:gd name="T52" fmla="*/ 121 w 275"/>
                <a:gd name="T53" fmla="*/ 305 h 309"/>
                <a:gd name="T54" fmla="*/ 144 w 275"/>
                <a:gd name="T55" fmla="*/ 297 h 309"/>
                <a:gd name="T56" fmla="*/ 176 w 275"/>
                <a:gd name="T57" fmla="*/ 276 h 309"/>
                <a:gd name="T58" fmla="*/ 207 w 275"/>
                <a:gd name="T59" fmla="*/ 242 h 309"/>
                <a:gd name="T60" fmla="*/ 220 w 275"/>
                <a:gd name="T61" fmla="*/ 218 h 309"/>
                <a:gd name="T62" fmla="*/ 230 w 275"/>
                <a:gd name="T63" fmla="*/ 221 h 309"/>
                <a:gd name="T64" fmla="*/ 245 w 275"/>
                <a:gd name="T65" fmla="*/ 216 h 309"/>
                <a:gd name="T66" fmla="*/ 258 w 275"/>
                <a:gd name="T67" fmla="*/ 193 h 3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5"/>
                <a:gd name="T103" fmla="*/ 0 h 309"/>
                <a:gd name="T104" fmla="*/ 275 w 275"/>
                <a:gd name="T105" fmla="*/ 309 h 30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5" h="309">
                  <a:moveTo>
                    <a:pt x="261" y="171"/>
                  </a:moveTo>
                  <a:lnTo>
                    <a:pt x="264" y="167"/>
                  </a:lnTo>
                  <a:lnTo>
                    <a:pt x="267" y="154"/>
                  </a:lnTo>
                  <a:lnTo>
                    <a:pt x="272" y="136"/>
                  </a:lnTo>
                  <a:lnTo>
                    <a:pt x="275" y="114"/>
                  </a:lnTo>
                  <a:lnTo>
                    <a:pt x="274" y="89"/>
                  </a:lnTo>
                  <a:lnTo>
                    <a:pt x="267" y="65"/>
                  </a:lnTo>
                  <a:lnTo>
                    <a:pt x="252" y="43"/>
                  </a:lnTo>
                  <a:lnTo>
                    <a:pt x="227" y="25"/>
                  </a:lnTo>
                  <a:lnTo>
                    <a:pt x="226" y="24"/>
                  </a:lnTo>
                  <a:lnTo>
                    <a:pt x="221" y="23"/>
                  </a:lnTo>
                  <a:lnTo>
                    <a:pt x="215" y="19"/>
                  </a:lnTo>
                  <a:lnTo>
                    <a:pt x="206" y="16"/>
                  </a:lnTo>
                  <a:lnTo>
                    <a:pt x="196" y="12"/>
                  </a:lnTo>
                  <a:lnTo>
                    <a:pt x="184" y="9"/>
                  </a:lnTo>
                  <a:lnTo>
                    <a:pt x="170" y="5"/>
                  </a:lnTo>
                  <a:lnTo>
                    <a:pt x="157" y="2"/>
                  </a:lnTo>
                  <a:lnTo>
                    <a:pt x="140" y="1"/>
                  </a:lnTo>
                  <a:lnTo>
                    <a:pt x="124" y="0"/>
                  </a:lnTo>
                  <a:lnTo>
                    <a:pt x="108" y="0"/>
                  </a:lnTo>
                  <a:lnTo>
                    <a:pt x="92" y="3"/>
                  </a:lnTo>
                  <a:lnTo>
                    <a:pt x="76" y="8"/>
                  </a:lnTo>
                  <a:lnTo>
                    <a:pt x="60" y="15"/>
                  </a:lnTo>
                  <a:lnTo>
                    <a:pt x="44" y="24"/>
                  </a:lnTo>
                  <a:lnTo>
                    <a:pt x="30" y="37"/>
                  </a:lnTo>
                  <a:lnTo>
                    <a:pt x="28" y="40"/>
                  </a:lnTo>
                  <a:lnTo>
                    <a:pt x="22" y="48"/>
                  </a:lnTo>
                  <a:lnTo>
                    <a:pt x="15" y="62"/>
                  </a:lnTo>
                  <a:lnTo>
                    <a:pt x="7" y="78"/>
                  </a:lnTo>
                  <a:lnTo>
                    <a:pt x="2" y="95"/>
                  </a:lnTo>
                  <a:lnTo>
                    <a:pt x="0" y="114"/>
                  </a:lnTo>
                  <a:lnTo>
                    <a:pt x="5" y="132"/>
                  </a:lnTo>
                  <a:lnTo>
                    <a:pt x="15" y="148"/>
                  </a:lnTo>
                  <a:lnTo>
                    <a:pt x="14" y="152"/>
                  </a:lnTo>
                  <a:lnTo>
                    <a:pt x="13" y="162"/>
                  </a:lnTo>
                  <a:lnTo>
                    <a:pt x="11" y="177"/>
                  </a:lnTo>
                  <a:lnTo>
                    <a:pt x="11" y="195"/>
                  </a:lnTo>
                  <a:lnTo>
                    <a:pt x="15" y="215"/>
                  </a:lnTo>
                  <a:lnTo>
                    <a:pt x="23" y="236"/>
                  </a:lnTo>
                  <a:lnTo>
                    <a:pt x="37" y="255"/>
                  </a:lnTo>
                  <a:lnTo>
                    <a:pt x="56" y="271"/>
                  </a:lnTo>
                  <a:lnTo>
                    <a:pt x="56" y="273"/>
                  </a:lnTo>
                  <a:lnTo>
                    <a:pt x="58" y="278"/>
                  </a:lnTo>
                  <a:lnTo>
                    <a:pt x="60" y="289"/>
                  </a:lnTo>
                  <a:lnTo>
                    <a:pt x="60" y="290"/>
                  </a:lnTo>
                  <a:lnTo>
                    <a:pt x="62" y="293"/>
                  </a:lnTo>
                  <a:lnTo>
                    <a:pt x="64" y="298"/>
                  </a:lnTo>
                  <a:lnTo>
                    <a:pt x="70" y="303"/>
                  </a:lnTo>
                  <a:lnTo>
                    <a:pt x="77" y="306"/>
                  </a:lnTo>
                  <a:lnTo>
                    <a:pt x="87" y="308"/>
                  </a:lnTo>
                  <a:lnTo>
                    <a:pt x="101" y="309"/>
                  </a:lnTo>
                  <a:lnTo>
                    <a:pt x="117" y="306"/>
                  </a:lnTo>
                  <a:lnTo>
                    <a:pt x="121" y="305"/>
                  </a:lnTo>
                  <a:lnTo>
                    <a:pt x="130" y="303"/>
                  </a:lnTo>
                  <a:lnTo>
                    <a:pt x="144" y="297"/>
                  </a:lnTo>
                  <a:lnTo>
                    <a:pt x="160" y="288"/>
                  </a:lnTo>
                  <a:lnTo>
                    <a:pt x="176" y="276"/>
                  </a:lnTo>
                  <a:lnTo>
                    <a:pt x="193" y="261"/>
                  </a:lnTo>
                  <a:lnTo>
                    <a:pt x="207" y="242"/>
                  </a:lnTo>
                  <a:lnTo>
                    <a:pt x="219" y="217"/>
                  </a:lnTo>
                  <a:lnTo>
                    <a:pt x="220" y="218"/>
                  </a:lnTo>
                  <a:lnTo>
                    <a:pt x="225" y="220"/>
                  </a:lnTo>
                  <a:lnTo>
                    <a:pt x="230" y="221"/>
                  </a:lnTo>
                  <a:lnTo>
                    <a:pt x="238" y="220"/>
                  </a:lnTo>
                  <a:lnTo>
                    <a:pt x="245" y="216"/>
                  </a:lnTo>
                  <a:lnTo>
                    <a:pt x="252" y="207"/>
                  </a:lnTo>
                  <a:lnTo>
                    <a:pt x="258" y="193"/>
                  </a:lnTo>
                  <a:lnTo>
                    <a:pt x="261" y="171"/>
                  </a:lnTo>
                  <a:close/>
                </a:path>
              </a:pathLst>
            </a:custGeom>
            <a:solidFill>
              <a:srgbClr val="FFBFBF"/>
            </a:solidFill>
            <a:ln w="9525">
              <a:noFill/>
              <a:round/>
              <a:headEnd/>
              <a:tailEnd/>
            </a:ln>
          </p:spPr>
          <p:txBody>
            <a:bodyPr/>
            <a:lstStyle/>
            <a:p>
              <a:endParaRPr lang="en-US"/>
            </a:p>
          </p:txBody>
        </p:sp>
        <p:sp>
          <p:nvSpPr>
            <p:cNvPr id="96" name="Freeform 136"/>
            <p:cNvSpPr>
              <a:spLocks/>
            </p:cNvSpPr>
            <p:nvPr/>
          </p:nvSpPr>
          <p:spPr bwMode="auto">
            <a:xfrm>
              <a:off x="3895" y="1937"/>
              <a:ext cx="9" cy="20"/>
            </a:xfrm>
            <a:custGeom>
              <a:avLst/>
              <a:gdLst>
                <a:gd name="T0" fmla="*/ 19 w 19"/>
                <a:gd name="T1" fmla="*/ 0 h 40"/>
                <a:gd name="T2" fmla="*/ 19 w 19"/>
                <a:gd name="T3" fmla="*/ 4 h 40"/>
                <a:gd name="T4" fmla="*/ 18 w 19"/>
                <a:gd name="T5" fmla="*/ 16 h 40"/>
                <a:gd name="T6" fmla="*/ 12 w 19"/>
                <a:gd name="T7" fmla="*/ 29 h 40"/>
                <a:gd name="T8" fmla="*/ 0 w 19"/>
                <a:gd name="T9" fmla="*/ 40 h 40"/>
                <a:gd name="T10" fmla="*/ 3 w 19"/>
                <a:gd name="T11" fmla="*/ 35 h 40"/>
                <a:gd name="T12" fmla="*/ 9 w 19"/>
                <a:gd name="T13" fmla="*/ 25 h 40"/>
                <a:gd name="T14" fmla="*/ 15 w 19"/>
                <a:gd name="T15" fmla="*/ 12 h 40"/>
                <a:gd name="T16" fmla="*/ 19 w 19"/>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40"/>
                <a:gd name="T29" fmla="*/ 19 w 19"/>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40">
                  <a:moveTo>
                    <a:pt x="19" y="0"/>
                  </a:moveTo>
                  <a:lnTo>
                    <a:pt x="19" y="4"/>
                  </a:lnTo>
                  <a:lnTo>
                    <a:pt x="18" y="16"/>
                  </a:lnTo>
                  <a:lnTo>
                    <a:pt x="12" y="29"/>
                  </a:lnTo>
                  <a:lnTo>
                    <a:pt x="0" y="40"/>
                  </a:lnTo>
                  <a:lnTo>
                    <a:pt x="3" y="35"/>
                  </a:lnTo>
                  <a:lnTo>
                    <a:pt x="9" y="25"/>
                  </a:lnTo>
                  <a:lnTo>
                    <a:pt x="15" y="12"/>
                  </a:lnTo>
                  <a:lnTo>
                    <a:pt x="19" y="0"/>
                  </a:lnTo>
                  <a:close/>
                </a:path>
              </a:pathLst>
            </a:custGeom>
            <a:solidFill>
              <a:srgbClr val="000000"/>
            </a:solidFill>
            <a:ln w="9525">
              <a:noFill/>
              <a:round/>
              <a:headEnd/>
              <a:tailEnd/>
            </a:ln>
          </p:spPr>
          <p:txBody>
            <a:bodyPr/>
            <a:lstStyle/>
            <a:p>
              <a:endParaRPr lang="en-US"/>
            </a:p>
          </p:txBody>
        </p:sp>
        <p:sp>
          <p:nvSpPr>
            <p:cNvPr id="97" name="Freeform 137"/>
            <p:cNvSpPr>
              <a:spLocks/>
            </p:cNvSpPr>
            <p:nvPr/>
          </p:nvSpPr>
          <p:spPr bwMode="auto">
            <a:xfrm>
              <a:off x="3878" y="1956"/>
              <a:ext cx="15" cy="9"/>
            </a:xfrm>
            <a:custGeom>
              <a:avLst/>
              <a:gdLst>
                <a:gd name="T0" fmla="*/ 30 w 30"/>
                <a:gd name="T1" fmla="*/ 6 h 18"/>
                <a:gd name="T2" fmla="*/ 26 w 30"/>
                <a:gd name="T3" fmla="*/ 8 h 18"/>
                <a:gd name="T4" fmla="*/ 18 w 30"/>
                <a:gd name="T5" fmla="*/ 10 h 18"/>
                <a:gd name="T6" fmla="*/ 8 w 30"/>
                <a:gd name="T7" fmla="*/ 9 h 18"/>
                <a:gd name="T8" fmla="*/ 0 w 30"/>
                <a:gd name="T9" fmla="*/ 0 h 18"/>
                <a:gd name="T10" fmla="*/ 3 w 30"/>
                <a:gd name="T11" fmla="*/ 5 h 18"/>
                <a:gd name="T12" fmla="*/ 10 w 30"/>
                <a:gd name="T13" fmla="*/ 15 h 18"/>
                <a:gd name="T14" fmla="*/ 19 w 30"/>
                <a:gd name="T15" fmla="*/ 18 h 18"/>
                <a:gd name="T16" fmla="*/ 30 w 30"/>
                <a:gd name="T17" fmla="*/ 6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18"/>
                <a:gd name="T29" fmla="*/ 30 w 30"/>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18">
                  <a:moveTo>
                    <a:pt x="30" y="6"/>
                  </a:moveTo>
                  <a:lnTo>
                    <a:pt x="26" y="8"/>
                  </a:lnTo>
                  <a:lnTo>
                    <a:pt x="18" y="10"/>
                  </a:lnTo>
                  <a:lnTo>
                    <a:pt x="8" y="9"/>
                  </a:lnTo>
                  <a:lnTo>
                    <a:pt x="0" y="0"/>
                  </a:lnTo>
                  <a:lnTo>
                    <a:pt x="3" y="5"/>
                  </a:lnTo>
                  <a:lnTo>
                    <a:pt x="10" y="15"/>
                  </a:lnTo>
                  <a:lnTo>
                    <a:pt x="19" y="18"/>
                  </a:lnTo>
                  <a:lnTo>
                    <a:pt x="30" y="6"/>
                  </a:lnTo>
                  <a:close/>
                </a:path>
              </a:pathLst>
            </a:custGeom>
            <a:solidFill>
              <a:srgbClr val="000000"/>
            </a:solidFill>
            <a:ln w="9525">
              <a:noFill/>
              <a:round/>
              <a:headEnd/>
              <a:tailEnd/>
            </a:ln>
          </p:spPr>
          <p:txBody>
            <a:bodyPr/>
            <a:lstStyle/>
            <a:p>
              <a:endParaRPr lang="en-US"/>
            </a:p>
          </p:txBody>
        </p:sp>
        <p:sp>
          <p:nvSpPr>
            <p:cNvPr id="98" name="Freeform 138"/>
            <p:cNvSpPr>
              <a:spLocks/>
            </p:cNvSpPr>
            <p:nvPr/>
          </p:nvSpPr>
          <p:spPr bwMode="auto">
            <a:xfrm>
              <a:off x="3769" y="1893"/>
              <a:ext cx="8" cy="33"/>
            </a:xfrm>
            <a:custGeom>
              <a:avLst/>
              <a:gdLst>
                <a:gd name="T0" fmla="*/ 14 w 16"/>
                <a:gd name="T1" fmla="*/ 0 h 66"/>
                <a:gd name="T2" fmla="*/ 13 w 16"/>
                <a:gd name="T3" fmla="*/ 2 h 66"/>
                <a:gd name="T4" fmla="*/ 9 w 16"/>
                <a:gd name="T5" fmla="*/ 7 h 66"/>
                <a:gd name="T6" fmla="*/ 5 w 16"/>
                <a:gd name="T7" fmla="*/ 15 h 66"/>
                <a:gd name="T8" fmla="*/ 1 w 16"/>
                <a:gd name="T9" fmla="*/ 24 h 66"/>
                <a:gd name="T10" fmla="*/ 0 w 16"/>
                <a:gd name="T11" fmla="*/ 35 h 66"/>
                <a:gd name="T12" fmla="*/ 1 w 16"/>
                <a:gd name="T13" fmla="*/ 46 h 66"/>
                <a:gd name="T14" fmla="*/ 6 w 16"/>
                <a:gd name="T15" fmla="*/ 56 h 66"/>
                <a:gd name="T16" fmla="*/ 16 w 16"/>
                <a:gd name="T17" fmla="*/ 66 h 66"/>
                <a:gd name="T18" fmla="*/ 13 w 16"/>
                <a:gd name="T19" fmla="*/ 61 h 66"/>
                <a:gd name="T20" fmla="*/ 7 w 16"/>
                <a:gd name="T21" fmla="*/ 48 h 66"/>
                <a:gd name="T22" fmla="*/ 5 w 16"/>
                <a:gd name="T23" fmla="*/ 29 h 66"/>
                <a:gd name="T24" fmla="*/ 14 w 16"/>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66"/>
                <a:gd name="T41" fmla="*/ 16 w 16"/>
                <a:gd name="T42" fmla="*/ 66 h 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66">
                  <a:moveTo>
                    <a:pt x="14" y="0"/>
                  </a:moveTo>
                  <a:lnTo>
                    <a:pt x="13" y="2"/>
                  </a:lnTo>
                  <a:lnTo>
                    <a:pt x="9" y="7"/>
                  </a:lnTo>
                  <a:lnTo>
                    <a:pt x="5" y="15"/>
                  </a:lnTo>
                  <a:lnTo>
                    <a:pt x="1" y="24"/>
                  </a:lnTo>
                  <a:lnTo>
                    <a:pt x="0" y="35"/>
                  </a:lnTo>
                  <a:lnTo>
                    <a:pt x="1" y="46"/>
                  </a:lnTo>
                  <a:lnTo>
                    <a:pt x="6" y="56"/>
                  </a:lnTo>
                  <a:lnTo>
                    <a:pt x="16" y="66"/>
                  </a:lnTo>
                  <a:lnTo>
                    <a:pt x="13" y="61"/>
                  </a:lnTo>
                  <a:lnTo>
                    <a:pt x="7" y="48"/>
                  </a:lnTo>
                  <a:lnTo>
                    <a:pt x="5" y="29"/>
                  </a:lnTo>
                  <a:lnTo>
                    <a:pt x="14" y="0"/>
                  </a:lnTo>
                  <a:close/>
                </a:path>
              </a:pathLst>
            </a:custGeom>
            <a:solidFill>
              <a:srgbClr val="000000"/>
            </a:solidFill>
            <a:ln w="9525">
              <a:noFill/>
              <a:round/>
              <a:headEnd/>
              <a:tailEnd/>
            </a:ln>
          </p:spPr>
          <p:txBody>
            <a:bodyPr/>
            <a:lstStyle/>
            <a:p>
              <a:endParaRPr lang="en-US"/>
            </a:p>
          </p:txBody>
        </p:sp>
        <p:sp>
          <p:nvSpPr>
            <p:cNvPr id="99" name="Freeform 139"/>
            <p:cNvSpPr>
              <a:spLocks/>
            </p:cNvSpPr>
            <p:nvPr/>
          </p:nvSpPr>
          <p:spPr bwMode="auto">
            <a:xfrm>
              <a:off x="3881" y="1937"/>
              <a:ext cx="9" cy="11"/>
            </a:xfrm>
            <a:custGeom>
              <a:avLst/>
              <a:gdLst>
                <a:gd name="T0" fmla="*/ 0 w 18"/>
                <a:gd name="T1" fmla="*/ 0 h 21"/>
                <a:gd name="T2" fmla="*/ 1 w 18"/>
                <a:gd name="T3" fmla="*/ 0 h 21"/>
                <a:gd name="T4" fmla="*/ 5 w 18"/>
                <a:gd name="T5" fmla="*/ 0 h 21"/>
                <a:gd name="T6" fmla="*/ 10 w 18"/>
                <a:gd name="T7" fmla="*/ 1 h 21"/>
                <a:gd name="T8" fmla="*/ 15 w 18"/>
                <a:gd name="T9" fmla="*/ 2 h 21"/>
                <a:gd name="T10" fmla="*/ 18 w 18"/>
                <a:gd name="T11" fmla="*/ 4 h 21"/>
                <a:gd name="T12" fmla="*/ 18 w 18"/>
                <a:gd name="T13" fmla="*/ 9 h 21"/>
                <a:gd name="T14" fmla="*/ 13 w 18"/>
                <a:gd name="T15" fmla="*/ 13 h 21"/>
                <a:gd name="T16" fmla="*/ 4 w 18"/>
                <a:gd name="T17" fmla="*/ 21 h 21"/>
                <a:gd name="T18" fmla="*/ 7 w 18"/>
                <a:gd name="T19" fmla="*/ 19 h 21"/>
                <a:gd name="T20" fmla="*/ 11 w 18"/>
                <a:gd name="T21" fmla="*/ 13 h 21"/>
                <a:gd name="T22" fmla="*/ 10 w 18"/>
                <a:gd name="T23" fmla="*/ 5 h 21"/>
                <a:gd name="T24" fmla="*/ 0 w 18"/>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21"/>
                <a:gd name="T41" fmla="*/ 18 w 18"/>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21">
                  <a:moveTo>
                    <a:pt x="0" y="0"/>
                  </a:moveTo>
                  <a:lnTo>
                    <a:pt x="1" y="0"/>
                  </a:lnTo>
                  <a:lnTo>
                    <a:pt x="5" y="0"/>
                  </a:lnTo>
                  <a:lnTo>
                    <a:pt x="10" y="1"/>
                  </a:lnTo>
                  <a:lnTo>
                    <a:pt x="15" y="2"/>
                  </a:lnTo>
                  <a:lnTo>
                    <a:pt x="18" y="4"/>
                  </a:lnTo>
                  <a:lnTo>
                    <a:pt x="18" y="9"/>
                  </a:lnTo>
                  <a:lnTo>
                    <a:pt x="13" y="13"/>
                  </a:lnTo>
                  <a:lnTo>
                    <a:pt x="4" y="21"/>
                  </a:lnTo>
                  <a:lnTo>
                    <a:pt x="7" y="19"/>
                  </a:lnTo>
                  <a:lnTo>
                    <a:pt x="11" y="13"/>
                  </a:lnTo>
                  <a:lnTo>
                    <a:pt x="10" y="5"/>
                  </a:lnTo>
                  <a:lnTo>
                    <a:pt x="0" y="0"/>
                  </a:lnTo>
                  <a:close/>
                </a:path>
              </a:pathLst>
            </a:custGeom>
            <a:solidFill>
              <a:srgbClr val="000000"/>
            </a:solidFill>
            <a:ln w="9525">
              <a:noFill/>
              <a:round/>
              <a:headEnd/>
              <a:tailEnd/>
            </a:ln>
          </p:spPr>
          <p:txBody>
            <a:bodyPr/>
            <a:lstStyle/>
            <a:p>
              <a:endParaRPr lang="en-US"/>
            </a:p>
          </p:txBody>
        </p:sp>
        <p:sp>
          <p:nvSpPr>
            <p:cNvPr id="100" name="Freeform 140"/>
            <p:cNvSpPr>
              <a:spLocks/>
            </p:cNvSpPr>
            <p:nvPr/>
          </p:nvSpPr>
          <p:spPr bwMode="auto">
            <a:xfrm>
              <a:off x="3828" y="1963"/>
              <a:ext cx="48" cy="41"/>
            </a:xfrm>
            <a:custGeom>
              <a:avLst/>
              <a:gdLst>
                <a:gd name="T0" fmla="*/ 95 w 95"/>
                <a:gd name="T1" fmla="*/ 0 h 81"/>
                <a:gd name="T2" fmla="*/ 95 w 95"/>
                <a:gd name="T3" fmla="*/ 3 h 81"/>
                <a:gd name="T4" fmla="*/ 94 w 95"/>
                <a:gd name="T5" fmla="*/ 11 h 81"/>
                <a:gd name="T6" fmla="*/ 90 w 95"/>
                <a:gd name="T7" fmla="*/ 23 h 81"/>
                <a:gd name="T8" fmla="*/ 83 w 95"/>
                <a:gd name="T9" fmla="*/ 36 h 81"/>
                <a:gd name="T10" fmla="*/ 71 w 95"/>
                <a:gd name="T11" fmla="*/ 51 h 81"/>
                <a:gd name="T12" fmla="*/ 55 w 95"/>
                <a:gd name="T13" fmla="*/ 64 h 81"/>
                <a:gd name="T14" fmla="*/ 31 w 95"/>
                <a:gd name="T15" fmla="*/ 74 h 81"/>
                <a:gd name="T16" fmla="*/ 0 w 95"/>
                <a:gd name="T17" fmla="*/ 81 h 81"/>
                <a:gd name="T18" fmla="*/ 3 w 95"/>
                <a:gd name="T19" fmla="*/ 80 h 81"/>
                <a:gd name="T20" fmla="*/ 10 w 95"/>
                <a:gd name="T21" fmla="*/ 79 h 81"/>
                <a:gd name="T22" fmla="*/ 23 w 95"/>
                <a:gd name="T23" fmla="*/ 74 h 81"/>
                <a:gd name="T24" fmla="*/ 37 w 95"/>
                <a:gd name="T25" fmla="*/ 67 h 81"/>
                <a:gd name="T26" fmla="*/ 53 w 95"/>
                <a:gd name="T27" fmla="*/ 57 h 81"/>
                <a:gd name="T28" fmla="*/ 68 w 95"/>
                <a:gd name="T29" fmla="*/ 42 h 81"/>
                <a:gd name="T30" fmla="*/ 83 w 95"/>
                <a:gd name="T31" fmla="*/ 24 h 81"/>
                <a:gd name="T32" fmla="*/ 95 w 95"/>
                <a:gd name="T33" fmla="*/ 0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5"/>
                <a:gd name="T52" fmla="*/ 0 h 81"/>
                <a:gd name="T53" fmla="*/ 95 w 95"/>
                <a:gd name="T54" fmla="*/ 81 h 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5" h="81">
                  <a:moveTo>
                    <a:pt x="95" y="0"/>
                  </a:moveTo>
                  <a:lnTo>
                    <a:pt x="95" y="3"/>
                  </a:lnTo>
                  <a:lnTo>
                    <a:pt x="94" y="11"/>
                  </a:lnTo>
                  <a:lnTo>
                    <a:pt x="90" y="23"/>
                  </a:lnTo>
                  <a:lnTo>
                    <a:pt x="83" y="36"/>
                  </a:lnTo>
                  <a:lnTo>
                    <a:pt x="71" y="51"/>
                  </a:lnTo>
                  <a:lnTo>
                    <a:pt x="55" y="64"/>
                  </a:lnTo>
                  <a:lnTo>
                    <a:pt x="31" y="74"/>
                  </a:lnTo>
                  <a:lnTo>
                    <a:pt x="0" y="81"/>
                  </a:lnTo>
                  <a:lnTo>
                    <a:pt x="3" y="80"/>
                  </a:lnTo>
                  <a:lnTo>
                    <a:pt x="10" y="79"/>
                  </a:lnTo>
                  <a:lnTo>
                    <a:pt x="23" y="74"/>
                  </a:lnTo>
                  <a:lnTo>
                    <a:pt x="37" y="67"/>
                  </a:lnTo>
                  <a:lnTo>
                    <a:pt x="53" y="57"/>
                  </a:lnTo>
                  <a:lnTo>
                    <a:pt x="68" y="42"/>
                  </a:lnTo>
                  <a:lnTo>
                    <a:pt x="83" y="24"/>
                  </a:lnTo>
                  <a:lnTo>
                    <a:pt x="95" y="0"/>
                  </a:lnTo>
                  <a:close/>
                </a:path>
              </a:pathLst>
            </a:custGeom>
            <a:solidFill>
              <a:srgbClr val="000000"/>
            </a:solidFill>
            <a:ln w="9525">
              <a:noFill/>
              <a:round/>
              <a:headEnd/>
              <a:tailEnd/>
            </a:ln>
          </p:spPr>
          <p:txBody>
            <a:bodyPr/>
            <a:lstStyle/>
            <a:p>
              <a:endParaRPr lang="en-US"/>
            </a:p>
          </p:txBody>
        </p:sp>
        <p:sp>
          <p:nvSpPr>
            <p:cNvPr id="101" name="Freeform 141"/>
            <p:cNvSpPr>
              <a:spLocks/>
            </p:cNvSpPr>
            <p:nvPr/>
          </p:nvSpPr>
          <p:spPr bwMode="auto">
            <a:xfrm>
              <a:off x="3881" y="1928"/>
              <a:ext cx="8" cy="10"/>
            </a:xfrm>
            <a:custGeom>
              <a:avLst/>
              <a:gdLst>
                <a:gd name="T0" fmla="*/ 6 w 16"/>
                <a:gd name="T1" fmla="*/ 20 h 20"/>
                <a:gd name="T2" fmla="*/ 3 w 16"/>
                <a:gd name="T3" fmla="*/ 18 h 20"/>
                <a:gd name="T4" fmla="*/ 0 w 16"/>
                <a:gd name="T5" fmla="*/ 13 h 20"/>
                <a:gd name="T6" fmla="*/ 2 w 16"/>
                <a:gd name="T7" fmla="*/ 6 h 20"/>
                <a:gd name="T8" fmla="*/ 16 w 16"/>
                <a:gd name="T9" fmla="*/ 0 h 20"/>
                <a:gd name="T10" fmla="*/ 14 w 16"/>
                <a:gd name="T11" fmla="*/ 3 h 20"/>
                <a:gd name="T12" fmla="*/ 8 w 16"/>
                <a:gd name="T13" fmla="*/ 8 h 20"/>
                <a:gd name="T14" fmla="*/ 4 w 16"/>
                <a:gd name="T15" fmla="*/ 14 h 20"/>
                <a:gd name="T16" fmla="*/ 6 w 16"/>
                <a:gd name="T17" fmla="*/ 2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20"/>
                <a:gd name="T29" fmla="*/ 16 w 16"/>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20">
                  <a:moveTo>
                    <a:pt x="6" y="20"/>
                  </a:moveTo>
                  <a:lnTo>
                    <a:pt x="3" y="18"/>
                  </a:lnTo>
                  <a:lnTo>
                    <a:pt x="0" y="13"/>
                  </a:lnTo>
                  <a:lnTo>
                    <a:pt x="2" y="6"/>
                  </a:lnTo>
                  <a:lnTo>
                    <a:pt x="16" y="0"/>
                  </a:lnTo>
                  <a:lnTo>
                    <a:pt x="14" y="3"/>
                  </a:lnTo>
                  <a:lnTo>
                    <a:pt x="8" y="8"/>
                  </a:lnTo>
                  <a:lnTo>
                    <a:pt x="4" y="14"/>
                  </a:lnTo>
                  <a:lnTo>
                    <a:pt x="6" y="20"/>
                  </a:lnTo>
                  <a:close/>
                </a:path>
              </a:pathLst>
            </a:custGeom>
            <a:solidFill>
              <a:srgbClr val="000000"/>
            </a:solidFill>
            <a:ln w="9525">
              <a:noFill/>
              <a:round/>
              <a:headEnd/>
              <a:tailEnd/>
            </a:ln>
          </p:spPr>
          <p:txBody>
            <a:bodyPr/>
            <a:lstStyle/>
            <a:p>
              <a:endParaRPr lang="en-US"/>
            </a:p>
          </p:txBody>
        </p:sp>
        <p:sp>
          <p:nvSpPr>
            <p:cNvPr id="102" name="Freeform 142"/>
            <p:cNvSpPr>
              <a:spLocks/>
            </p:cNvSpPr>
            <p:nvPr/>
          </p:nvSpPr>
          <p:spPr bwMode="auto">
            <a:xfrm>
              <a:off x="3822" y="1931"/>
              <a:ext cx="32" cy="8"/>
            </a:xfrm>
            <a:custGeom>
              <a:avLst/>
              <a:gdLst>
                <a:gd name="T0" fmla="*/ 12 w 65"/>
                <a:gd name="T1" fmla="*/ 0 h 15"/>
                <a:gd name="T2" fmla="*/ 12 w 65"/>
                <a:gd name="T3" fmla="*/ 1 h 15"/>
                <a:gd name="T4" fmla="*/ 11 w 65"/>
                <a:gd name="T5" fmla="*/ 5 h 15"/>
                <a:gd name="T6" fmla="*/ 7 w 65"/>
                <a:gd name="T7" fmla="*/ 7 h 15"/>
                <a:gd name="T8" fmla="*/ 0 w 65"/>
                <a:gd name="T9" fmla="*/ 7 h 15"/>
                <a:gd name="T10" fmla="*/ 2 w 65"/>
                <a:gd name="T11" fmla="*/ 7 h 15"/>
                <a:gd name="T12" fmla="*/ 8 w 65"/>
                <a:gd name="T13" fmla="*/ 8 h 15"/>
                <a:gd name="T14" fmla="*/ 16 w 65"/>
                <a:gd name="T15" fmla="*/ 10 h 15"/>
                <a:gd name="T16" fmla="*/ 27 w 65"/>
                <a:gd name="T17" fmla="*/ 12 h 15"/>
                <a:gd name="T18" fmla="*/ 37 w 65"/>
                <a:gd name="T19" fmla="*/ 14 h 15"/>
                <a:gd name="T20" fmla="*/ 47 w 65"/>
                <a:gd name="T21" fmla="*/ 15 h 15"/>
                <a:gd name="T22" fmla="*/ 58 w 65"/>
                <a:gd name="T23" fmla="*/ 15 h 15"/>
                <a:gd name="T24" fmla="*/ 65 w 65"/>
                <a:gd name="T25" fmla="*/ 14 h 15"/>
                <a:gd name="T26" fmla="*/ 12 w 65"/>
                <a:gd name="T27" fmla="*/ 0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
                <a:gd name="T43" fmla="*/ 0 h 15"/>
                <a:gd name="T44" fmla="*/ 65 w 65"/>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 h="15">
                  <a:moveTo>
                    <a:pt x="12" y="0"/>
                  </a:moveTo>
                  <a:lnTo>
                    <a:pt x="12" y="1"/>
                  </a:lnTo>
                  <a:lnTo>
                    <a:pt x="11" y="5"/>
                  </a:lnTo>
                  <a:lnTo>
                    <a:pt x="7" y="7"/>
                  </a:lnTo>
                  <a:lnTo>
                    <a:pt x="0" y="7"/>
                  </a:lnTo>
                  <a:lnTo>
                    <a:pt x="2" y="7"/>
                  </a:lnTo>
                  <a:lnTo>
                    <a:pt x="8" y="8"/>
                  </a:lnTo>
                  <a:lnTo>
                    <a:pt x="16" y="10"/>
                  </a:lnTo>
                  <a:lnTo>
                    <a:pt x="27" y="12"/>
                  </a:lnTo>
                  <a:lnTo>
                    <a:pt x="37" y="14"/>
                  </a:lnTo>
                  <a:lnTo>
                    <a:pt x="47" y="15"/>
                  </a:lnTo>
                  <a:lnTo>
                    <a:pt x="58" y="15"/>
                  </a:lnTo>
                  <a:lnTo>
                    <a:pt x="65" y="14"/>
                  </a:lnTo>
                  <a:lnTo>
                    <a:pt x="12" y="0"/>
                  </a:lnTo>
                  <a:close/>
                </a:path>
              </a:pathLst>
            </a:custGeom>
            <a:solidFill>
              <a:srgbClr val="000000"/>
            </a:solidFill>
            <a:ln w="9525">
              <a:noFill/>
              <a:round/>
              <a:headEnd/>
              <a:tailEnd/>
            </a:ln>
          </p:spPr>
          <p:txBody>
            <a:bodyPr/>
            <a:lstStyle/>
            <a:p>
              <a:endParaRPr lang="en-US"/>
            </a:p>
          </p:txBody>
        </p:sp>
        <p:sp>
          <p:nvSpPr>
            <p:cNvPr id="103" name="Freeform 143"/>
            <p:cNvSpPr>
              <a:spLocks/>
            </p:cNvSpPr>
            <p:nvPr/>
          </p:nvSpPr>
          <p:spPr bwMode="auto">
            <a:xfrm>
              <a:off x="3830" y="1934"/>
              <a:ext cx="10" cy="9"/>
            </a:xfrm>
            <a:custGeom>
              <a:avLst/>
              <a:gdLst>
                <a:gd name="T0" fmla="*/ 8 w 21"/>
                <a:gd name="T1" fmla="*/ 16 h 17"/>
                <a:gd name="T2" fmla="*/ 13 w 21"/>
                <a:gd name="T3" fmla="*/ 17 h 17"/>
                <a:gd name="T4" fmla="*/ 16 w 21"/>
                <a:gd name="T5" fmla="*/ 16 h 17"/>
                <a:gd name="T6" fmla="*/ 20 w 21"/>
                <a:gd name="T7" fmla="*/ 15 h 17"/>
                <a:gd name="T8" fmla="*/ 21 w 21"/>
                <a:gd name="T9" fmla="*/ 11 h 17"/>
                <a:gd name="T10" fmla="*/ 21 w 21"/>
                <a:gd name="T11" fmla="*/ 8 h 17"/>
                <a:gd name="T12" fmla="*/ 20 w 21"/>
                <a:gd name="T13" fmla="*/ 5 h 17"/>
                <a:gd name="T14" fmla="*/ 16 w 21"/>
                <a:gd name="T15" fmla="*/ 2 h 17"/>
                <a:gd name="T16" fmla="*/ 13 w 21"/>
                <a:gd name="T17" fmla="*/ 1 h 17"/>
                <a:gd name="T18" fmla="*/ 8 w 21"/>
                <a:gd name="T19" fmla="*/ 0 h 17"/>
                <a:gd name="T20" fmla="*/ 5 w 21"/>
                <a:gd name="T21" fmla="*/ 1 h 17"/>
                <a:gd name="T22" fmla="*/ 1 w 21"/>
                <a:gd name="T23" fmla="*/ 2 h 17"/>
                <a:gd name="T24" fmla="*/ 0 w 21"/>
                <a:gd name="T25" fmla="*/ 6 h 17"/>
                <a:gd name="T26" fmla="*/ 0 w 21"/>
                <a:gd name="T27" fmla="*/ 9 h 17"/>
                <a:gd name="T28" fmla="*/ 1 w 21"/>
                <a:gd name="T29" fmla="*/ 13 h 17"/>
                <a:gd name="T30" fmla="*/ 5 w 21"/>
                <a:gd name="T31" fmla="*/ 15 h 17"/>
                <a:gd name="T32" fmla="*/ 8 w 21"/>
                <a:gd name="T33" fmla="*/ 16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17"/>
                <a:gd name="T53" fmla="*/ 21 w 21"/>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17">
                  <a:moveTo>
                    <a:pt x="8" y="16"/>
                  </a:moveTo>
                  <a:lnTo>
                    <a:pt x="13" y="17"/>
                  </a:lnTo>
                  <a:lnTo>
                    <a:pt x="16" y="16"/>
                  </a:lnTo>
                  <a:lnTo>
                    <a:pt x="20" y="15"/>
                  </a:lnTo>
                  <a:lnTo>
                    <a:pt x="21" y="11"/>
                  </a:lnTo>
                  <a:lnTo>
                    <a:pt x="21" y="8"/>
                  </a:lnTo>
                  <a:lnTo>
                    <a:pt x="20" y="5"/>
                  </a:lnTo>
                  <a:lnTo>
                    <a:pt x="16" y="2"/>
                  </a:lnTo>
                  <a:lnTo>
                    <a:pt x="13" y="1"/>
                  </a:lnTo>
                  <a:lnTo>
                    <a:pt x="8" y="0"/>
                  </a:lnTo>
                  <a:lnTo>
                    <a:pt x="5" y="1"/>
                  </a:lnTo>
                  <a:lnTo>
                    <a:pt x="1" y="2"/>
                  </a:lnTo>
                  <a:lnTo>
                    <a:pt x="0" y="6"/>
                  </a:lnTo>
                  <a:lnTo>
                    <a:pt x="0" y="9"/>
                  </a:lnTo>
                  <a:lnTo>
                    <a:pt x="1" y="13"/>
                  </a:lnTo>
                  <a:lnTo>
                    <a:pt x="5" y="15"/>
                  </a:lnTo>
                  <a:lnTo>
                    <a:pt x="8" y="16"/>
                  </a:lnTo>
                  <a:close/>
                </a:path>
              </a:pathLst>
            </a:custGeom>
            <a:solidFill>
              <a:srgbClr val="000000"/>
            </a:solidFill>
            <a:ln w="9525">
              <a:noFill/>
              <a:round/>
              <a:headEnd/>
              <a:tailEnd/>
            </a:ln>
          </p:spPr>
          <p:txBody>
            <a:bodyPr/>
            <a:lstStyle/>
            <a:p>
              <a:endParaRPr lang="en-US"/>
            </a:p>
          </p:txBody>
        </p:sp>
        <p:sp>
          <p:nvSpPr>
            <p:cNvPr id="104" name="Freeform 144"/>
            <p:cNvSpPr>
              <a:spLocks/>
            </p:cNvSpPr>
            <p:nvPr/>
          </p:nvSpPr>
          <p:spPr bwMode="auto">
            <a:xfrm>
              <a:off x="3772" y="1925"/>
              <a:ext cx="25" cy="7"/>
            </a:xfrm>
            <a:custGeom>
              <a:avLst/>
              <a:gdLst>
                <a:gd name="T0" fmla="*/ 10 w 49"/>
                <a:gd name="T1" fmla="*/ 0 h 13"/>
                <a:gd name="T2" fmla="*/ 10 w 49"/>
                <a:gd name="T3" fmla="*/ 1 h 13"/>
                <a:gd name="T4" fmla="*/ 10 w 49"/>
                <a:gd name="T5" fmla="*/ 4 h 13"/>
                <a:gd name="T6" fmla="*/ 7 w 49"/>
                <a:gd name="T7" fmla="*/ 5 h 13"/>
                <a:gd name="T8" fmla="*/ 0 w 49"/>
                <a:gd name="T9" fmla="*/ 5 h 13"/>
                <a:gd name="T10" fmla="*/ 1 w 49"/>
                <a:gd name="T11" fmla="*/ 5 h 13"/>
                <a:gd name="T12" fmla="*/ 6 w 49"/>
                <a:gd name="T13" fmla="*/ 6 h 13"/>
                <a:gd name="T14" fmla="*/ 11 w 49"/>
                <a:gd name="T15" fmla="*/ 9 h 13"/>
                <a:gd name="T16" fmla="*/ 18 w 49"/>
                <a:gd name="T17" fmla="*/ 10 h 13"/>
                <a:gd name="T18" fmla="*/ 26 w 49"/>
                <a:gd name="T19" fmla="*/ 11 h 13"/>
                <a:gd name="T20" fmla="*/ 35 w 49"/>
                <a:gd name="T21" fmla="*/ 12 h 13"/>
                <a:gd name="T22" fmla="*/ 43 w 49"/>
                <a:gd name="T23" fmla="*/ 13 h 13"/>
                <a:gd name="T24" fmla="*/ 49 w 49"/>
                <a:gd name="T25" fmla="*/ 12 h 13"/>
                <a:gd name="T26" fmla="*/ 10 w 49"/>
                <a:gd name="T27" fmla="*/ 0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
                <a:gd name="T43" fmla="*/ 0 h 13"/>
                <a:gd name="T44" fmla="*/ 49 w 49"/>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 h="13">
                  <a:moveTo>
                    <a:pt x="10" y="0"/>
                  </a:moveTo>
                  <a:lnTo>
                    <a:pt x="10" y="1"/>
                  </a:lnTo>
                  <a:lnTo>
                    <a:pt x="10" y="4"/>
                  </a:lnTo>
                  <a:lnTo>
                    <a:pt x="7" y="5"/>
                  </a:lnTo>
                  <a:lnTo>
                    <a:pt x="0" y="5"/>
                  </a:lnTo>
                  <a:lnTo>
                    <a:pt x="1" y="5"/>
                  </a:lnTo>
                  <a:lnTo>
                    <a:pt x="6" y="6"/>
                  </a:lnTo>
                  <a:lnTo>
                    <a:pt x="11" y="9"/>
                  </a:lnTo>
                  <a:lnTo>
                    <a:pt x="18" y="10"/>
                  </a:lnTo>
                  <a:lnTo>
                    <a:pt x="26" y="11"/>
                  </a:lnTo>
                  <a:lnTo>
                    <a:pt x="35" y="12"/>
                  </a:lnTo>
                  <a:lnTo>
                    <a:pt x="43" y="13"/>
                  </a:lnTo>
                  <a:lnTo>
                    <a:pt x="49" y="12"/>
                  </a:lnTo>
                  <a:lnTo>
                    <a:pt x="10" y="0"/>
                  </a:lnTo>
                  <a:close/>
                </a:path>
              </a:pathLst>
            </a:custGeom>
            <a:solidFill>
              <a:srgbClr val="000000"/>
            </a:solidFill>
            <a:ln w="9525">
              <a:noFill/>
              <a:round/>
              <a:headEnd/>
              <a:tailEnd/>
            </a:ln>
          </p:spPr>
          <p:txBody>
            <a:bodyPr/>
            <a:lstStyle/>
            <a:p>
              <a:endParaRPr lang="en-US"/>
            </a:p>
          </p:txBody>
        </p:sp>
        <p:sp>
          <p:nvSpPr>
            <p:cNvPr id="105" name="Freeform 145"/>
            <p:cNvSpPr>
              <a:spLocks/>
            </p:cNvSpPr>
            <p:nvPr/>
          </p:nvSpPr>
          <p:spPr bwMode="auto">
            <a:xfrm>
              <a:off x="3779" y="1929"/>
              <a:ext cx="11" cy="8"/>
            </a:xfrm>
            <a:custGeom>
              <a:avLst/>
              <a:gdLst>
                <a:gd name="T0" fmla="*/ 8 w 21"/>
                <a:gd name="T1" fmla="*/ 17 h 17"/>
                <a:gd name="T2" fmla="*/ 13 w 21"/>
                <a:gd name="T3" fmla="*/ 17 h 17"/>
                <a:gd name="T4" fmla="*/ 16 w 21"/>
                <a:gd name="T5" fmla="*/ 15 h 17"/>
                <a:gd name="T6" fmla="*/ 20 w 21"/>
                <a:gd name="T7" fmla="*/ 14 h 17"/>
                <a:gd name="T8" fmla="*/ 21 w 21"/>
                <a:gd name="T9" fmla="*/ 11 h 17"/>
                <a:gd name="T10" fmla="*/ 21 w 21"/>
                <a:gd name="T11" fmla="*/ 8 h 17"/>
                <a:gd name="T12" fmla="*/ 20 w 21"/>
                <a:gd name="T13" fmla="*/ 5 h 17"/>
                <a:gd name="T14" fmla="*/ 16 w 21"/>
                <a:gd name="T15" fmla="*/ 3 h 17"/>
                <a:gd name="T16" fmla="*/ 13 w 21"/>
                <a:gd name="T17" fmla="*/ 0 h 17"/>
                <a:gd name="T18" fmla="*/ 8 w 21"/>
                <a:gd name="T19" fmla="*/ 0 h 17"/>
                <a:gd name="T20" fmla="*/ 5 w 21"/>
                <a:gd name="T21" fmla="*/ 0 h 17"/>
                <a:gd name="T22" fmla="*/ 1 w 21"/>
                <a:gd name="T23" fmla="*/ 3 h 17"/>
                <a:gd name="T24" fmla="*/ 0 w 21"/>
                <a:gd name="T25" fmla="*/ 5 h 17"/>
                <a:gd name="T26" fmla="*/ 0 w 21"/>
                <a:gd name="T27" fmla="*/ 8 h 17"/>
                <a:gd name="T28" fmla="*/ 1 w 21"/>
                <a:gd name="T29" fmla="*/ 12 h 17"/>
                <a:gd name="T30" fmla="*/ 5 w 21"/>
                <a:gd name="T31" fmla="*/ 14 h 17"/>
                <a:gd name="T32" fmla="*/ 8 w 21"/>
                <a:gd name="T33" fmla="*/ 17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17"/>
                <a:gd name="T53" fmla="*/ 21 w 21"/>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17">
                  <a:moveTo>
                    <a:pt x="8" y="17"/>
                  </a:moveTo>
                  <a:lnTo>
                    <a:pt x="13" y="17"/>
                  </a:lnTo>
                  <a:lnTo>
                    <a:pt x="16" y="15"/>
                  </a:lnTo>
                  <a:lnTo>
                    <a:pt x="20" y="14"/>
                  </a:lnTo>
                  <a:lnTo>
                    <a:pt x="21" y="11"/>
                  </a:lnTo>
                  <a:lnTo>
                    <a:pt x="21" y="8"/>
                  </a:lnTo>
                  <a:lnTo>
                    <a:pt x="20" y="5"/>
                  </a:lnTo>
                  <a:lnTo>
                    <a:pt x="16" y="3"/>
                  </a:lnTo>
                  <a:lnTo>
                    <a:pt x="13" y="0"/>
                  </a:lnTo>
                  <a:lnTo>
                    <a:pt x="8" y="0"/>
                  </a:lnTo>
                  <a:lnTo>
                    <a:pt x="5" y="0"/>
                  </a:lnTo>
                  <a:lnTo>
                    <a:pt x="1" y="3"/>
                  </a:lnTo>
                  <a:lnTo>
                    <a:pt x="0" y="5"/>
                  </a:lnTo>
                  <a:lnTo>
                    <a:pt x="0" y="8"/>
                  </a:lnTo>
                  <a:lnTo>
                    <a:pt x="1" y="12"/>
                  </a:lnTo>
                  <a:lnTo>
                    <a:pt x="5" y="14"/>
                  </a:lnTo>
                  <a:lnTo>
                    <a:pt x="8" y="17"/>
                  </a:lnTo>
                  <a:close/>
                </a:path>
              </a:pathLst>
            </a:custGeom>
            <a:solidFill>
              <a:srgbClr val="000000"/>
            </a:solidFill>
            <a:ln w="9525">
              <a:noFill/>
              <a:round/>
              <a:headEnd/>
              <a:tailEnd/>
            </a:ln>
          </p:spPr>
          <p:txBody>
            <a:bodyPr/>
            <a:lstStyle/>
            <a:p>
              <a:endParaRPr lang="en-US"/>
            </a:p>
          </p:txBody>
        </p:sp>
        <p:sp>
          <p:nvSpPr>
            <p:cNvPr id="106" name="Freeform 146"/>
            <p:cNvSpPr>
              <a:spLocks/>
            </p:cNvSpPr>
            <p:nvPr/>
          </p:nvSpPr>
          <p:spPr bwMode="auto">
            <a:xfrm>
              <a:off x="3798" y="1929"/>
              <a:ext cx="5" cy="12"/>
            </a:xfrm>
            <a:custGeom>
              <a:avLst/>
              <a:gdLst>
                <a:gd name="T0" fmla="*/ 0 w 9"/>
                <a:gd name="T1" fmla="*/ 0 h 25"/>
                <a:gd name="T2" fmla="*/ 1 w 9"/>
                <a:gd name="T3" fmla="*/ 3 h 25"/>
                <a:gd name="T4" fmla="*/ 5 w 9"/>
                <a:gd name="T5" fmla="*/ 7 h 25"/>
                <a:gd name="T6" fmla="*/ 6 w 9"/>
                <a:gd name="T7" fmla="*/ 15 h 25"/>
                <a:gd name="T8" fmla="*/ 3 w 9"/>
                <a:gd name="T9" fmla="*/ 25 h 25"/>
                <a:gd name="T10" fmla="*/ 6 w 9"/>
                <a:gd name="T11" fmla="*/ 23 h 25"/>
                <a:gd name="T12" fmla="*/ 9 w 9"/>
                <a:gd name="T13" fmla="*/ 19 h 25"/>
                <a:gd name="T14" fmla="*/ 9 w 9"/>
                <a:gd name="T15" fmla="*/ 12 h 25"/>
                <a:gd name="T16" fmla="*/ 0 w 9"/>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25"/>
                <a:gd name="T29" fmla="*/ 9 w 9"/>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25">
                  <a:moveTo>
                    <a:pt x="0" y="0"/>
                  </a:moveTo>
                  <a:lnTo>
                    <a:pt x="1" y="3"/>
                  </a:lnTo>
                  <a:lnTo>
                    <a:pt x="5" y="7"/>
                  </a:lnTo>
                  <a:lnTo>
                    <a:pt x="6" y="15"/>
                  </a:lnTo>
                  <a:lnTo>
                    <a:pt x="3" y="25"/>
                  </a:lnTo>
                  <a:lnTo>
                    <a:pt x="6" y="23"/>
                  </a:lnTo>
                  <a:lnTo>
                    <a:pt x="9" y="19"/>
                  </a:lnTo>
                  <a:lnTo>
                    <a:pt x="9" y="12"/>
                  </a:lnTo>
                  <a:lnTo>
                    <a:pt x="0" y="0"/>
                  </a:lnTo>
                  <a:close/>
                </a:path>
              </a:pathLst>
            </a:custGeom>
            <a:solidFill>
              <a:srgbClr val="000000"/>
            </a:solidFill>
            <a:ln w="9525">
              <a:noFill/>
              <a:round/>
              <a:headEnd/>
              <a:tailEnd/>
            </a:ln>
          </p:spPr>
          <p:txBody>
            <a:bodyPr/>
            <a:lstStyle/>
            <a:p>
              <a:endParaRPr lang="en-US"/>
            </a:p>
          </p:txBody>
        </p:sp>
        <p:sp>
          <p:nvSpPr>
            <p:cNvPr id="107" name="Freeform 147"/>
            <p:cNvSpPr>
              <a:spLocks/>
            </p:cNvSpPr>
            <p:nvPr/>
          </p:nvSpPr>
          <p:spPr bwMode="auto">
            <a:xfrm>
              <a:off x="3796" y="1954"/>
              <a:ext cx="11" cy="10"/>
            </a:xfrm>
            <a:custGeom>
              <a:avLst/>
              <a:gdLst>
                <a:gd name="T0" fmla="*/ 0 w 22"/>
                <a:gd name="T1" fmla="*/ 0 h 20"/>
                <a:gd name="T2" fmla="*/ 0 w 22"/>
                <a:gd name="T3" fmla="*/ 4 h 20"/>
                <a:gd name="T4" fmla="*/ 1 w 22"/>
                <a:gd name="T5" fmla="*/ 9 h 20"/>
                <a:gd name="T6" fmla="*/ 8 w 22"/>
                <a:gd name="T7" fmla="*/ 16 h 20"/>
                <a:gd name="T8" fmla="*/ 22 w 22"/>
                <a:gd name="T9" fmla="*/ 20 h 20"/>
                <a:gd name="T10" fmla="*/ 19 w 22"/>
                <a:gd name="T11" fmla="*/ 17 h 20"/>
                <a:gd name="T12" fmla="*/ 12 w 22"/>
                <a:gd name="T13" fmla="*/ 13 h 20"/>
                <a:gd name="T14" fmla="*/ 5 w 22"/>
                <a:gd name="T15" fmla="*/ 7 h 20"/>
                <a:gd name="T16" fmla="*/ 0 w 22"/>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0"/>
                <a:gd name="T29" fmla="*/ 22 w 22"/>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0">
                  <a:moveTo>
                    <a:pt x="0" y="0"/>
                  </a:moveTo>
                  <a:lnTo>
                    <a:pt x="0" y="4"/>
                  </a:lnTo>
                  <a:lnTo>
                    <a:pt x="1" y="9"/>
                  </a:lnTo>
                  <a:lnTo>
                    <a:pt x="8" y="16"/>
                  </a:lnTo>
                  <a:lnTo>
                    <a:pt x="22" y="20"/>
                  </a:lnTo>
                  <a:lnTo>
                    <a:pt x="19" y="17"/>
                  </a:lnTo>
                  <a:lnTo>
                    <a:pt x="12" y="13"/>
                  </a:lnTo>
                  <a:lnTo>
                    <a:pt x="5" y="7"/>
                  </a:lnTo>
                  <a:lnTo>
                    <a:pt x="0" y="0"/>
                  </a:lnTo>
                  <a:close/>
                </a:path>
              </a:pathLst>
            </a:custGeom>
            <a:solidFill>
              <a:srgbClr val="000000"/>
            </a:solidFill>
            <a:ln w="9525">
              <a:noFill/>
              <a:round/>
              <a:headEnd/>
              <a:tailEnd/>
            </a:ln>
          </p:spPr>
          <p:txBody>
            <a:bodyPr/>
            <a:lstStyle/>
            <a:p>
              <a:endParaRPr lang="en-US"/>
            </a:p>
          </p:txBody>
        </p:sp>
        <p:sp>
          <p:nvSpPr>
            <p:cNvPr id="108" name="Freeform 148"/>
            <p:cNvSpPr>
              <a:spLocks/>
            </p:cNvSpPr>
            <p:nvPr/>
          </p:nvSpPr>
          <p:spPr bwMode="auto">
            <a:xfrm>
              <a:off x="3807" y="1960"/>
              <a:ext cx="8" cy="3"/>
            </a:xfrm>
            <a:custGeom>
              <a:avLst/>
              <a:gdLst>
                <a:gd name="T0" fmla="*/ 0 w 17"/>
                <a:gd name="T1" fmla="*/ 3 h 7"/>
                <a:gd name="T2" fmla="*/ 2 w 17"/>
                <a:gd name="T3" fmla="*/ 3 h 7"/>
                <a:gd name="T4" fmla="*/ 6 w 17"/>
                <a:gd name="T5" fmla="*/ 2 h 7"/>
                <a:gd name="T6" fmla="*/ 12 w 17"/>
                <a:gd name="T7" fmla="*/ 3 h 7"/>
                <a:gd name="T8" fmla="*/ 17 w 17"/>
                <a:gd name="T9" fmla="*/ 7 h 7"/>
                <a:gd name="T10" fmla="*/ 16 w 17"/>
                <a:gd name="T11" fmla="*/ 4 h 7"/>
                <a:gd name="T12" fmla="*/ 14 w 17"/>
                <a:gd name="T13" fmla="*/ 1 h 7"/>
                <a:gd name="T14" fmla="*/ 8 w 17"/>
                <a:gd name="T15" fmla="*/ 0 h 7"/>
                <a:gd name="T16" fmla="*/ 0 w 17"/>
                <a:gd name="T17" fmla="*/ 3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0" y="3"/>
                  </a:moveTo>
                  <a:lnTo>
                    <a:pt x="2" y="3"/>
                  </a:lnTo>
                  <a:lnTo>
                    <a:pt x="6" y="2"/>
                  </a:lnTo>
                  <a:lnTo>
                    <a:pt x="12" y="3"/>
                  </a:lnTo>
                  <a:lnTo>
                    <a:pt x="17" y="7"/>
                  </a:lnTo>
                  <a:lnTo>
                    <a:pt x="16" y="4"/>
                  </a:lnTo>
                  <a:lnTo>
                    <a:pt x="14" y="1"/>
                  </a:lnTo>
                  <a:lnTo>
                    <a:pt x="8" y="0"/>
                  </a:lnTo>
                  <a:lnTo>
                    <a:pt x="0" y="3"/>
                  </a:lnTo>
                  <a:close/>
                </a:path>
              </a:pathLst>
            </a:custGeom>
            <a:solidFill>
              <a:srgbClr val="000000"/>
            </a:solidFill>
            <a:ln w="9525">
              <a:noFill/>
              <a:round/>
              <a:headEnd/>
              <a:tailEnd/>
            </a:ln>
          </p:spPr>
          <p:txBody>
            <a:bodyPr/>
            <a:lstStyle/>
            <a:p>
              <a:endParaRPr lang="en-US"/>
            </a:p>
          </p:txBody>
        </p:sp>
        <p:sp>
          <p:nvSpPr>
            <p:cNvPr id="109" name="Freeform 149"/>
            <p:cNvSpPr>
              <a:spLocks/>
            </p:cNvSpPr>
            <p:nvPr/>
          </p:nvSpPr>
          <p:spPr bwMode="auto">
            <a:xfrm>
              <a:off x="3801" y="1984"/>
              <a:ext cx="16" cy="4"/>
            </a:xfrm>
            <a:custGeom>
              <a:avLst/>
              <a:gdLst>
                <a:gd name="T0" fmla="*/ 0 w 32"/>
                <a:gd name="T1" fmla="*/ 0 h 8"/>
                <a:gd name="T2" fmla="*/ 2 w 32"/>
                <a:gd name="T3" fmla="*/ 2 h 8"/>
                <a:gd name="T4" fmla="*/ 8 w 32"/>
                <a:gd name="T5" fmla="*/ 7 h 8"/>
                <a:gd name="T6" fmla="*/ 18 w 32"/>
                <a:gd name="T7" fmla="*/ 8 h 8"/>
                <a:gd name="T8" fmla="*/ 32 w 32"/>
                <a:gd name="T9" fmla="*/ 3 h 8"/>
                <a:gd name="T10" fmla="*/ 28 w 32"/>
                <a:gd name="T11" fmla="*/ 3 h 8"/>
                <a:gd name="T12" fmla="*/ 19 w 32"/>
                <a:gd name="T13" fmla="*/ 5 h 8"/>
                <a:gd name="T14" fmla="*/ 9 w 32"/>
                <a:gd name="T15" fmla="*/ 3 h 8"/>
                <a:gd name="T16" fmla="*/ 0 w 32"/>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8"/>
                <a:gd name="T29" fmla="*/ 32 w 32"/>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8">
                  <a:moveTo>
                    <a:pt x="0" y="0"/>
                  </a:moveTo>
                  <a:lnTo>
                    <a:pt x="2" y="2"/>
                  </a:lnTo>
                  <a:lnTo>
                    <a:pt x="8" y="7"/>
                  </a:lnTo>
                  <a:lnTo>
                    <a:pt x="18" y="8"/>
                  </a:lnTo>
                  <a:lnTo>
                    <a:pt x="32" y="3"/>
                  </a:lnTo>
                  <a:lnTo>
                    <a:pt x="28" y="3"/>
                  </a:lnTo>
                  <a:lnTo>
                    <a:pt x="19" y="5"/>
                  </a:lnTo>
                  <a:lnTo>
                    <a:pt x="9" y="3"/>
                  </a:lnTo>
                  <a:lnTo>
                    <a:pt x="0" y="0"/>
                  </a:lnTo>
                  <a:close/>
                </a:path>
              </a:pathLst>
            </a:custGeom>
            <a:solidFill>
              <a:srgbClr val="000000"/>
            </a:solidFill>
            <a:ln w="9525">
              <a:noFill/>
              <a:round/>
              <a:headEnd/>
              <a:tailEnd/>
            </a:ln>
          </p:spPr>
          <p:txBody>
            <a:bodyPr/>
            <a:lstStyle/>
            <a:p>
              <a:endParaRPr lang="en-US"/>
            </a:p>
          </p:txBody>
        </p:sp>
        <p:sp>
          <p:nvSpPr>
            <p:cNvPr id="110" name="Freeform 150"/>
            <p:cNvSpPr>
              <a:spLocks/>
            </p:cNvSpPr>
            <p:nvPr/>
          </p:nvSpPr>
          <p:spPr bwMode="auto">
            <a:xfrm>
              <a:off x="3805" y="2000"/>
              <a:ext cx="25" cy="6"/>
            </a:xfrm>
            <a:custGeom>
              <a:avLst/>
              <a:gdLst>
                <a:gd name="T0" fmla="*/ 0 w 49"/>
                <a:gd name="T1" fmla="*/ 0 h 13"/>
                <a:gd name="T2" fmla="*/ 1 w 49"/>
                <a:gd name="T3" fmla="*/ 1 h 13"/>
                <a:gd name="T4" fmla="*/ 2 w 49"/>
                <a:gd name="T5" fmla="*/ 4 h 13"/>
                <a:gd name="T6" fmla="*/ 6 w 49"/>
                <a:gd name="T7" fmla="*/ 7 h 13"/>
                <a:gd name="T8" fmla="*/ 11 w 49"/>
                <a:gd name="T9" fmla="*/ 9 h 13"/>
                <a:gd name="T10" fmla="*/ 18 w 49"/>
                <a:gd name="T11" fmla="*/ 12 h 13"/>
                <a:gd name="T12" fmla="*/ 26 w 49"/>
                <a:gd name="T13" fmla="*/ 13 h 13"/>
                <a:gd name="T14" fmla="*/ 37 w 49"/>
                <a:gd name="T15" fmla="*/ 12 h 13"/>
                <a:gd name="T16" fmla="*/ 49 w 49"/>
                <a:gd name="T17" fmla="*/ 8 h 13"/>
                <a:gd name="T18" fmla="*/ 48 w 49"/>
                <a:gd name="T19" fmla="*/ 8 h 13"/>
                <a:gd name="T20" fmla="*/ 44 w 49"/>
                <a:gd name="T21" fmla="*/ 9 h 13"/>
                <a:gd name="T22" fmla="*/ 37 w 49"/>
                <a:gd name="T23" fmla="*/ 9 h 13"/>
                <a:gd name="T24" fmla="*/ 30 w 49"/>
                <a:gd name="T25" fmla="*/ 11 h 13"/>
                <a:gd name="T26" fmla="*/ 20 w 49"/>
                <a:gd name="T27" fmla="*/ 9 h 13"/>
                <a:gd name="T28" fmla="*/ 12 w 49"/>
                <a:gd name="T29" fmla="*/ 8 h 13"/>
                <a:gd name="T30" fmla="*/ 6 w 49"/>
                <a:gd name="T31" fmla="*/ 5 h 13"/>
                <a:gd name="T32" fmla="*/ 0 w 49"/>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13"/>
                <a:gd name="T53" fmla="*/ 49 w 49"/>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13">
                  <a:moveTo>
                    <a:pt x="0" y="0"/>
                  </a:moveTo>
                  <a:lnTo>
                    <a:pt x="1" y="1"/>
                  </a:lnTo>
                  <a:lnTo>
                    <a:pt x="2" y="4"/>
                  </a:lnTo>
                  <a:lnTo>
                    <a:pt x="6" y="7"/>
                  </a:lnTo>
                  <a:lnTo>
                    <a:pt x="11" y="9"/>
                  </a:lnTo>
                  <a:lnTo>
                    <a:pt x="18" y="12"/>
                  </a:lnTo>
                  <a:lnTo>
                    <a:pt x="26" y="13"/>
                  </a:lnTo>
                  <a:lnTo>
                    <a:pt x="37" y="12"/>
                  </a:lnTo>
                  <a:lnTo>
                    <a:pt x="49" y="8"/>
                  </a:lnTo>
                  <a:lnTo>
                    <a:pt x="48" y="8"/>
                  </a:lnTo>
                  <a:lnTo>
                    <a:pt x="44" y="9"/>
                  </a:lnTo>
                  <a:lnTo>
                    <a:pt x="37" y="9"/>
                  </a:lnTo>
                  <a:lnTo>
                    <a:pt x="30" y="11"/>
                  </a:lnTo>
                  <a:lnTo>
                    <a:pt x="20" y="9"/>
                  </a:lnTo>
                  <a:lnTo>
                    <a:pt x="12" y="8"/>
                  </a:lnTo>
                  <a:lnTo>
                    <a:pt x="6" y="5"/>
                  </a:lnTo>
                  <a:lnTo>
                    <a:pt x="0" y="0"/>
                  </a:lnTo>
                  <a:close/>
                </a:path>
              </a:pathLst>
            </a:custGeom>
            <a:solidFill>
              <a:srgbClr val="000000"/>
            </a:solidFill>
            <a:ln w="9525">
              <a:noFill/>
              <a:round/>
              <a:headEnd/>
              <a:tailEnd/>
            </a:ln>
          </p:spPr>
          <p:txBody>
            <a:bodyPr/>
            <a:lstStyle/>
            <a:p>
              <a:endParaRPr lang="en-US"/>
            </a:p>
          </p:txBody>
        </p:sp>
        <p:sp>
          <p:nvSpPr>
            <p:cNvPr id="111" name="Freeform 151"/>
            <p:cNvSpPr>
              <a:spLocks/>
            </p:cNvSpPr>
            <p:nvPr/>
          </p:nvSpPr>
          <p:spPr bwMode="auto">
            <a:xfrm>
              <a:off x="3897" y="1920"/>
              <a:ext cx="7" cy="16"/>
            </a:xfrm>
            <a:custGeom>
              <a:avLst/>
              <a:gdLst>
                <a:gd name="T0" fmla="*/ 0 w 14"/>
                <a:gd name="T1" fmla="*/ 0 h 33"/>
                <a:gd name="T2" fmla="*/ 3 w 14"/>
                <a:gd name="T3" fmla="*/ 1 h 33"/>
                <a:gd name="T4" fmla="*/ 9 w 14"/>
                <a:gd name="T5" fmla="*/ 7 h 33"/>
                <a:gd name="T6" fmla="*/ 14 w 14"/>
                <a:gd name="T7" fmla="*/ 17 h 33"/>
                <a:gd name="T8" fmla="*/ 14 w 14"/>
                <a:gd name="T9" fmla="*/ 33 h 33"/>
                <a:gd name="T10" fmla="*/ 13 w 14"/>
                <a:gd name="T11" fmla="*/ 29 h 33"/>
                <a:gd name="T12" fmla="*/ 10 w 14"/>
                <a:gd name="T13" fmla="*/ 20 h 33"/>
                <a:gd name="T14" fmla="*/ 6 w 14"/>
                <a:gd name="T15" fmla="*/ 8 h 33"/>
                <a:gd name="T16" fmla="*/ 0 w 14"/>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33"/>
                <a:gd name="T29" fmla="*/ 14 w 14"/>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33">
                  <a:moveTo>
                    <a:pt x="0" y="0"/>
                  </a:moveTo>
                  <a:lnTo>
                    <a:pt x="3" y="1"/>
                  </a:lnTo>
                  <a:lnTo>
                    <a:pt x="9" y="7"/>
                  </a:lnTo>
                  <a:lnTo>
                    <a:pt x="14" y="17"/>
                  </a:lnTo>
                  <a:lnTo>
                    <a:pt x="14" y="33"/>
                  </a:lnTo>
                  <a:lnTo>
                    <a:pt x="13" y="29"/>
                  </a:lnTo>
                  <a:lnTo>
                    <a:pt x="10" y="20"/>
                  </a:lnTo>
                  <a:lnTo>
                    <a:pt x="6" y="8"/>
                  </a:lnTo>
                  <a:lnTo>
                    <a:pt x="0" y="0"/>
                  </a:lnTo>
                  <a:close/>
                </a:path>
              </a:pathLst>
            </a:custGeom>
            <a:solidFill>
              <a:srgbClr val="000000"/>
            </a:solidFill>
            <a:ln w="9525">
              <a:noFill/>
              <a:round/>
              <a:headEnd/>
              <a:tailEnd/>
            </a:ln>
          </p:spPr>
          <p:txBody>
            <a:bodyPr/>
            <a:lstStyle/>
            <a:p>
              <a:endParaRPr lang="en-US"/>
            </a:p>
          </p:txBody>
        </p:sp>
        <p:sp>
          <p:nvSpPr>
            <p:cNvPr id="112" name="Freeform 152"/>
            <p:cNvSpPr>
              <a:spLocks/>
            </p:cNvSpPr>
            <p:nvPr/>
          </p:nvSpPr>
          <p:spPr bwMode="auto">
            <a:xfrm>
              <a:off x="3775" y="1937"/>
              <a:ext cx="25" cy="55"/>
            </a:xfrm>
            <a:custGeom>
              <a:avLst/>
              <a:gdLst>
                <a:gd name="T0" fmla="*/ 4 w 49"/>
                <a:gd name="T1" fmla="*/ 0 h 109"/>
                <a:gd name="T2" fmla="*/ 2 w 49"/>
                <a:gd name="T3" fmla="*/ 4 h 109"/>
                <a:gd name="T4" fmla="*/ 0 w 49"/>
                <a:gd name="T5" fmla="*/ 15 h 109"/>
                <a:gd name="T6" fmla="*/ 1 w 49"/>
                <a:gd name="T7" fmla="*/ 32 h 109"/>
                <a:gd name="T8" fmla="*/ 13 w 49"/>
                <a:gd name="T9" fmla="*/ 52 h 109"/>
                <a:gd name="T10" fmla="*/ 14 w 49"/>
                <a:gd name="T11" fmla="*/ 53 h 109"/>
                <a:gd name="T12" fmla="*/ 18 w 49"/>
                <a:gd name="T13" fmla="*/ 58 h 109"/>
                <a:gd name="T14" fmla="*/ 24 w 49"/>
                <a:gd name="T15" fmla="*/ 65 h 109"/>
                <a:gd name="T16" fmla="*/ 31 w 49"/>
                <a:gd name="T17" fmla="*/ 73 h 109"/>
                <a:gd name="T18" fmla="*/ 38 w 49"/>
                <a:gd name="T19" fmla="*/ 83 h 109"/>
                <a:gd name="T20" fmla="*/ 44 w 49"/>
                <a:gd name="T21" fmla="*/ 92 h 109"/>
                <a:gd name="T22" fmla="*/ 48 w 49"/>
                <a:gd name="T23" fmla="*/ 101 h 109"/>
                <a:gd name="T24" fmla="*/ 49 w 49"/>
                <a:gd name="T25" fmla="*/ 109 h 109"/>
                <a:gd name="T26" fmla="*/ 46 w 49"/>
                <a:gd name="T27" fmla="*/ 105 h 109"/>
                <a:gd name="T28" fmla="*/ 38 w 49"/>
                <a:gd name="T29" fmla="*/ 92 h 109"/>
                <a:gd name="T30" fmla="*/ 28 w 49"/>
                <a:gd name="T31" fmla="*/ 79 h 109"/>
                <a:gd name="T32" fmla="*/ 17 w 49"/>
                <a:gd name="T33" fmla="*/ 69 h 109"/>
                <a:gd name="T34" fmla="*/ 13 w 49"/>
                <a:gd name="T35" fmla="*/ 63 h 109"/>
                <a:gd name="T36" fmla="*/ 4 w 49"/>
                <a:gd name="T37" fmla="*/ 47 h 109"/>
                <a:gd name="T38" fmla="*/ 0 w 49"/>
                <a:gd name="T39" fmla="*/ 25 h 109"/>
                <a:gd name="T40" fmla="*/ 4 w 49"/>
                <a:gd name="T41" fmla="*/ 0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109"/>
                <a:gd name="T65" fmla="*/ 49 w 49"/>
                <a:gd name="T66" fmla="*/ 109 h 1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109">
                  <a:moveTo>
                    <a:pt x="4" y="0"/>
                  </a:moveTo>
                  <a:lnTo>
                    <a:pt x="2" y="4"/>
                  </a:lnTo>
                  <a:lnTo>
                    <a:pt x="0" y="15"/>
                  </a:lnTo>
                  <a:lnTo>
                    <a:pt x="1" y="32"/>
                  </a:lnTo>
                  <a:lnTo>
                    <a:pt x="13" y="52"/>
                  </a:lnTo>
                  <a:lnTo>
                    <a:pt x="14" y="53"/>
                  </a:lnTo>
                  <a:lnTo>
                    <a:pt x="18" y="58"/>
                  </a:lnTo>
                  <a:lnTo>
                    <a:pt x="24" y="65"/>
                  </a:lnTo>
                  <a:lnTo>
                    <a:pt x="31" y="73"/>
                  </a:lnTo>
                  <a:lnTo>
                    <a:pt x="38" y="83"/>
                  </a:lnTo>
                  <a:lnTo>
                    <a:pt x="44" y="92"/>
                  </a:lnTo>
                  <a:lnTo>
                    <a:pt x="48" y="101"/>
                  </a:lnTo>
                  <a:lnTo>
                    <a:pt x="49" y="109"/>
                  </a:lnTo>
                  <a:lnTo>
                    <a:pt x="46" y="105"/>
                  </a:lnTo>
                  <a:lnTo>
                    <a:pt x="38" y="92"/>
                  </a:lnTo>
                  <a:lnTo>
                    <a:pt x="28" y="79"/>
                  </a:lnTo>
                  <a:lnTo>
                    <a:pt x="17" y="69"/>
                  </a:lnTo>
                  <a:lnTo>
                    <a:pt x="13" y="63"/>
                  </a:lnTo>
                  <a:lnTo>
                    <a:pt x="4" y="47"/>
                  </a:lnTo>
                  <a:lnTo>
                    <a:pt x="0" y="25"/>
                  </a:lnTo>
                  <a:lnTo>
                    <a:pt x="4" y="0"/>
                  </a:lnTo>
                  <a:close/>
                </a:path>
              </a:pathLst>
            </a:custGeom>
            <a:solidFill>
              <a:srgbClr val="000000"/>
            </a:solidFill>
            <a:ln w="9525">
              <a:noFill/>
              <a:round/>
              <a:headEnd/>
              <a:tailEnd/>
            </a:ln>
          </p:spPr>
          <p:txBody>
            <a:bodyPr/>
            <a:lstStyle/>
            <a:p>
              <a:endParaRPr lang="en-US"/>
            </a:p>
          </p:txBody>
        </p:sp>
        <p:sp>
          <p:nvSpPr>
            <p:cNvPr id="113" name="Freeform 153"/>
            <p:cNvSpPr>
              <a:spLocks/>
            </p:cNvSpPr>
            <p:nvPr/>
          </p:nvSpPr>
          <p:spPr bwMode="auto">
            <a:xfrm>
              <a:off x="3820" y="1914"/>
              <a:ext cx="43" cy="19"/>
            </a:xfrm>
            <a:custGeom>
              <a:avLst/>
              <a:gdLst>
                <a:gd name="T0" fmla="*/ 0 w 85"/>
                <a:gd name="T1" fmla="*/ 18 h 38"/>
                <a:gd name="T2" fmla="*/ 2 w 85"/>
                <a:gd name="T3" fmla="*/ 15 h 38"/>
                <a:gd name="T4" fmla="*/ 9 w 85"/>
                <a:gd name="T5" fmla="*/ 11 h 38"/>
                <a:gd name="T6" fmla="*/ 19 w 85"/>
                <a:gd name="T7" fmla="*/ 5 h 38"/>
                <a:gd name="T8" fmla="*/ 31 w 85"/>
                <a:gd name="T9" fmla="*/ 2 h 38"/>
                <a:gd name="T10" fmla="*/ 45 w 85"/>
                <a:gd name="T11" fmla="*/ 0 h 38"/>
                <a:gd name="T12" fmla="*/ 58 w 85"/>
                <a:gd name="T13" fmla="*/ 5 h 38"/>
                <a:gd name="T14" fmla="*/ 72 w 85"/>
                <a:gd name="T15" fmla="*/ 17 h 38"/>
                <a:gd name="T16" fmla="*/ 85 w 85"/>
                <a:gd name="T17" fmla="*/ 38 h 38"/>
                <a:gd name="T18" fmla="*/ 84 w 85"/>
                <a:gd name="T19" fmla="*/ 36 h 38"/>
                <a:gd name="T20" fmla="*/ 79 w 85"/>
                <a:gd name="T21" fmla="*/ 30 h 38"/>
                <a:gd name="T22" fmla="*/ 72 w 85"/>
                <a:gd name="T23" fmla="*/ 24 h 38"/>
                <a:gd name="T24" fmla="*/ 63 w 85"/>
                <a:gd name="T25" fmla="*/ 15 h 38"/>
                <a:gd name="T26" fmla="*/ 52 w 85"/>
                <a:gd name="T27" fmla="*/ 10 h 38"/>
                <a:gd name="T28" fmla="*/ 37 w 85"/>
                <a:gd name="T29" fmla="*/ 7 h 38"/>
                <a:gd name="T30" fmla="*/ 19 w 85"/>
                <a:gd name="T31" fmla="*/ 9 h 38"/>
                <a:gd name="T32" fmla="*/ 0 w 85"/>
                <a:gd name="T33" fmla="*/ 1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5"/>
                <a:gd name="T52" fmla="*/ 0 h 38"/>
                <a:gd name="T53" fmla="*/ 85 w 85"/>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5" h="38">
                  <a:moveTo>
                    <a:pt x="0" y="18"/>
                  </a:moveTo>
                  <a:lnTo>
                    <a:pt x="2" y="15"/>
                  </a:lnTo>
                  <a:lnTo>
                    <a:pt x="9" y="11"/>
                  </a:lnTo>
                  <a:lnTo>
                    <a:pt x="19" y="5"/>
                  </a:lnTo>
                  <a:lnTo>
                    <a:pt x="31" y="2"/>
                  </a:lnTo>
                  <a:lnTo>
                    <a:pt x="45" y="0"/>
                  </a:lnTo>
                  <a:lnTo>
                    <a:pt x="58" y="5"/>
                  </a:lnTo>
                  <a:lnTo>
                    <a:pt x="72" y="17"/>
                  </a:lnTo>
                  <a:lnTo>
                    <a:pt x="85" y="38"/>
                  </a:lnTo>
                  <a:lnTo>
                    <a:pt x="84" y="36"/>
                  </a:lnTo>
                  <a:lnTo>
                    <a:pt x="79" y="30"/>
                  </a:lnTo>
                  <a:lnTo>
                    <a:pt x="72" y="24"/>
                  </a:lnTo>
                  <a:lnTo>
                    <a:pt x="63" y="15"/>
                  </a:lnTo>
                  <a:lnTo>
                    <a:pt x="52" y="10"/>
                  </a:lnTo>
                  <a:lnTo>
                    <a:pt x="37" y="7"/>
                  </a:lnTo>
                  <a:lnTo>
                    <a:pt x="19" y="9"/>
                  </a:lnTo>
                  <a:lnTo>
                    <a:pt x="0" y="18"/>
                  </a:lnTo>
                  <a:close/>
                </a:path>
              </a:pathLst>
            </a:custGeom>
            <a:solidFill>
              <a:srgbClr val="000000"/>
            </a:solidFill>
            <a:ln w="9525">
              <a:noFill/>
              <a:round/>
              <a:headEnd/>
              <a:tailEnd/>
            </a:ln>
          </p:spPr>
          <p:txBody>
            <a:bodyPr/>
            <a:lstStyle/>
            <a:p>
              <a:endParaRPr lang="en-US"/>
            </a:p>
          </p:txBody>
        </p:sp>
        <p:sp>
          <p:nvSpPr>
            <p:cNvPr id="114" name="Freeform 154"/>
            <p:cNvSpPr>
              <a:spLocks/>
            </p:cNvSpPr>
            <p:nvPr/>
          </p:nvSpPr>
          <p:spPr bwMode="auto">
            <a:xfrm>
              <a:off x="3796" y="1971"/>
              <a:ext cx="32" cy="7"/>
            </a:xfrm>
            <a:custGeom>
              <a:avLst/>
              <a:gdLst>
                <a:gd name="T0" fmla="*/ 0 w 65"/>
                <a:gd name="T1" fmla="*/ 0 h 12"/>
                <a:gd name="T2" fmla="*/ 1 w 65"/>
                <a:gd name="T3" fmla="*/ 0 h 12"/>
                <a:gd name="T4" fmla="*/ 5 w 65"/>
                <a:gd name="T5" fmla="*/ 0 h 12"/>
                <a:gd name="T6" fmla="*/ 11 w 65"/>
                <a:gd name="T7" fmla="*/ 0 h 12"/>
                <a:gd name="T8" fmla="*/ 16 w 65"/>
                <a:gd name="T9" fmla="*/ 0 h 12"/>
                <a:gd name="T10" fmla="*/ 23 w 65"/>
                <a:gd name="T11" fmla="*/ 1 h 12"/>
                <a:gd name="T12" fmla="*/ 31 w 65"/>
                <a:gd name="T13" fmla="*/ 2 h 12"/>
                <a:gd name="T14" fmla="*/ 38 w 65"/>
                <a:gd name="T15" fmla="*/ 4 h 12"/>
                <a:gd name="T16" fmla="*/ 44 w 65"/>
                <a:gd name="T17" fmla="*/ 7 h 12"/>
                <a:gd name="T18" fmla="*/ 46 w 65"/>
                <a:gd name="T19" fmla="*/ 8 h 12"/>
                <a:gd name="T20" fmla="*/ 51 w 65"/>
                <a:gd name="T21" fmla="*/ 10 h 12"/>
                <a:gd name="T22" fmla="*/ 58 w 65"/>
                <a:gd name="T23" fmla="*/ 12 h 12"/>
                <a:gd name="T24" fmla="*/ 65 w 65"/>
                <a:gd name="T25" fmla="*/ 12 h 12"/>
                <a:gd name="T26" fmla="*/ 64 w 65"/>
                <a:gd name="T27" fmla="*/ 12 h 12"/>
                <a:gd name="T28" fmla="*/ 61 w 65"/>
                <a:gd name="T29" fmla="*/ 12 h 12"/>
                <a:gd name="T30" fmla="*/ 58 w 65"/>
                <a:gd name="T31" fmla="*/ 12 h 12"/>
                <a:gd name="T32" fmla="*/ 53 w 65"/>
                <a:gd name="T33" fmla="*/ 12 h 12"/>
                <a:gd name="T34" fmla="*/ 48 w 65"/>
                <a:gd name="T35" fmla="*/ 12 h 12"/>
                <a:gd name="T36" fmla="*/ 42 w 65"/>
                <a:gd name="T37" fmla="*/ 12 h 12"/>
                <a:gd name="T38" fmla="*/ 35 w 65"/>
                <a:gd name="T39" fmla="*/ 11 h 12"/>
                <a:gd name="T40" fmla="*/ 29 w 65"/>
                <a:gd name="T41" fmla="*/ 9 h 12"/>
                <a:gd name="T42" fmla="*/ 28 w 65"/>
                <a:gd name="T43" fmla="*/ 9 h 12"/>
                <a:gd name="T44" fmla="*/ 23 w 65"/>
                <a:gd name="T45" fmla="*/ 10 h 12"/>
                <a:gd name="T46" fmla="*/ 19 w 65"/>
                <a:gd name="T47" fmla="*/ 9 h 12"/>
                <a:gd name="T48" fmla="*/ 14 w 65"/>
                <a:gd name="T49" fmla="*/ 7 h 12"/>
                <a:gd name="T50" fmla="*/ 12 w 65"/>
                <a:gd name="T51" fmla="*/ 7 h 12"/>
                <a:gd name="T52" fmla="*/ 6 w 65"/>
                <a:gd name="T53" fmla="*/ 5 h 12"/>
                <a:gd name="T54" fmla="*/ 1 w 65"/>
                <a:gd name="T55" fmla="*/ 3 h 12"/>
                <a:gd name="T56" fmla="*/ 0 w 65"/>
                <a:gd name="T57" fmla="*/ 0 h 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5"/>
                <a:gd name="T88" fmla="*/ 0 h 12"/>
                <a:gd name="T89" fmla="*/ 65 w 65"/>
                <a:gd name="T90" fmla="*/ 12 h 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5" h="12">
                  <a:moveTo>
                    <a:pt x="0" y="0"/>
                  </a:moveTo>
                  <a:lnTo>
                    <a:pt x="1" y="0"/>
                  </a:lnTo>
                  <a:lnTo>
                    <a:pt x="5" y="0"/>
                  </a:lnTo>
                  <a:lnTo>
                    <a:pt x="11" y="0"/>
                  </a:lnTo>
                  <a:lnTo>
                    <a:pt x="16" y="0"/>
                  </a:lnTo>
                  <a:lnTo>
                    <a:pt x="23" y="1"/>
                  </a:lnTo>
                  <a:lnTo>
                    <a:pt x="31" y="2"/>
                  </a:lnTo>
                  <a:lnTo>
                    <a:pt x="38" y="4"/>
                  </a:lnTo>
                  <a:lnTo>
                    <a:pt x="44" y="7"/>
                  </a:lnTo>
                  <a:lnTo>
                    <a:pt x="46" y="8"/>
                  </a:lnTo>
                  <a:lnTo>
                    <a:pt x="51" y="10"/>
                  </a:lnTo>
                  <a:lnTo>
                    <a:pt x="58" y="12"/>
                  </a:lnTo>
                  <a:lnTo>
                    <a:pt x="65" y="12"/>
                  </a:lnTo>
                  <a:lnTo>
                    <a:pt x="64" y="12"/>
                  </a:lnTo>
                  <a:lnTo>
                    <a:pt x="61" y="12"/>
                  </a:lnTo>
                  <a:lnTo>
                    <a:pt x="58" y="12"/>
                  </a:lnTo>
                  <a:lnTo>
                    <a:pt x="53" y="12"/>
                  </a:lnTo>
                  <a:lnTo>
                    <a:pt x="48" y="12"/>
                  </a:lnTo>
                  <a:lnTo>
                    <a:pt x="42" y="12"/>
                  </a:lnTo>
                  <a:lnTo>
                    <a:pt x="35" y="11"/>
                  </a:lnTo>
                  <a:lnTo>
                    <a:pt x="29" y="9"/>
                  </a:lnTo>
                  <a:lnTo>
                    <a:pt x="28" y="9"/>
                  </a:lnTo>
                  <a:lnTo>
                    <a:pt x="23" y="10"/>
                  </a:lnTo>
                  <a:lnTo>
                    <a:pt x="19" y="9"/>
                  </a:lnTo>
                  <a:lnTo>
                    <a:pt x="14" y="7"/>
                  </a:lnTo>
                  <a:lnTo>
                    <a:pt x="12" y="7"/>
                  </a:lnTo>
                  <a:lnTo>
                    <a:pt x="6" y="5"/>
                  </a:lnTo>
                  <a:lnTo>
                    <a:pt x="1" y="3"/>
                  </a:lnTo>
                  <a:lnTo>
                    <a:pt x="0" y="0"/>
                  </a:lnTo>
                  <a:close/>
                </a:path>
              </a:pathLst>
            </a:custGeom>
            <a:solidFill>
              <a:srgbClr val="000000"/>
            </a:solidFill>
            <a:ln w="9525">
              <a:noFill/>
              <a:round/>
              <a:headEnd/>
              <a:tailEnd/>
            </a:ln>
          </p:spPr>
          <p:txBody>
            <a:bodyPr/>
            <a:lstStyle/>
            <a:p>
              <a:endParaRPr lang="en-US"/>
            </a:p>
          </p:txBody>
        </p:sp>
        <p:sp>
          <p:nvSpPr>
            <p:cNvPr id="115" name="Freeform 155"/>
            <p:cNvSpPr>
              <a:spLocks/>
            </p:cNvSpPr>
            <p:nvPr/>
          </p:nvSpPr>
          <p:spPr bwMode="auto">
            <a:xfrm>
              <a:off x="3771" y="1909"/>
              <a:ext cx="21" cy="12"/>
            </a:xfrm>
            <a:custGeom>
              <a:avLst/>
              <a:gdLst>
                <a:gd name="T0" fmla="*/ 42 w 42"/>
                <a:gd name="T1" fmla="*/ 23 h 23"/>
                <a:gd name="T2" fmla="*/ 40 w 42"/>
                <a:gd name="T3" fmla="*/ 21 h 23"/>
                <a:gd name="T4" fmla="*/ 34 w 42"/>
                <a:gd name="T5" fmla="*/ 16 h 23"/>
                <a:gd name="T6" fmla="*/ 26 w 42"/>
                <a:gd name="T7" fmla="*/ 11 h 23"/>
                <a:gd name="T8" fmla="*/ 18 w 42"/>
                <a:gd name="T9" fmla="*/ 5 h 23"/>
                <a:gd name="T10" fmla="*/ 10 w 42"/>
                <a:gd name="T11" fmla="*/ 1 h 23"/>
                <a:gd name="T12" fmla="*/ 3 w 42"/>
                <a:gd name="T13" fmla="*/ 0 h 23"/>
                <a:gd name="T14" fmla="*/ 0 w 42"/>
                <a:gd name="T15" fmla="*/ 4 h 23"/>
                <a:gd name="T16" fmla="*/ 0 w 42"/>
                <a:gd name="T17" fmla="*/ 14 h 23"/>
                <a:gd name="T18" fmla="*/ 0 w 42"/>
                <a:gd name="T19" fmla="*/ 13 h 23"/>
                <a:gd name="T20" fmla="*/ 1 w 42"/>
                <a:gd name="T21" fmla="*/ 12 h 23"/>
                <a:gd name="T22" fmla="*/ 4 w 42"/>
                <a:gd name="T23" fmla="*/ 9 h 23"/>
                <a:gd name="T24" fmla="*/ 8 w 42"/>
                <a:gd name="T25" fmla="*/ 8 h 23"/>
                <a:gd name="T26" fmla="*/ 13 w 42"/>
                <a:gd name="T27" fmla="*/ 7 h 23"/>
                <a:gd name="T28" fmla="*/ 20 w 42"/>
                <a:gd name="T29" fmla="*/ 9 h 23"/>
                <a:gd name="T30" fmla="*/ 31 w 42"/>
                <a:gd name="T31" fmla="*/ 14 h 23"/>
                <a:gd name="T32" fmla="*/ 42 w 42"/>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23"/>
                <a:gd name="T53" fmla="*/ 42 w 42"/>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23">
                  <a:moveTo>
                    <a:pt x="42" y="23"/>
                  </a:moveTo>
                  <a:lnTo>
                    <a:pt x="40" y="21"/>
                  </a:lnTo>
                  <a:lnTo>
                    <a:pt x="34" y="16"/>
                  </a:lnTo>
                  <a:lnTo>
                    <a:pt x="26" y="11"/>
                  </a:lnTo>
                  <a:lnTo>
                    <a:pt x="18" y="5"/>
                  </a:lnTo>
                  <a:lnTo>
                    <a:pt x="10" y="1"/>
                  </a:lnTo>
                  <a:lnTo>
                    <a:pt x="3" y="0"/>
                  </a:lnTo>
                  <a:lnTo>
                    <a:pt x="0" y="4"/>
                  </a:lnTo>
                  <a:lnTo>
                    <a:pt x="0" y="14"/>
                  </a:lnTo>
                  <a:lnTo>
                    <a:pt x="0" y="13"/>
                  </a:lnTo>
                  <a:lnTo>
                    <a:pt x="1" y="12"/>
                  </a:lnTo>
                  <a:lnTo>
                    <a:pt x="4" y="9"/>
                  </a:lnTo>
                  <a:lnTo>
                    <a:pt x="8" y="8"/>
                  </a:lnTo>
                  <a:lnTo>
                    <a:pt x="13" y="7"/>
                  </a:lnTo>
                  <a:lnTo>
                    <a:pt x="20" y="9"/>
                  </a:lnTo>
                  <a:lnTo>
                    <a:pt x="31" y="14"/>
                  </a:lnTo>
                  <a:lnTo>
                    <a:pt x="42" y="23"/>
                  </a:lnTo>
                  <a:close/>
                </a:path>
              </a:pathLst>
            </a:custGeom>
            <a:solidFill>
              <a:srgbClr val="000000"/>
            </a:solidFill>
            <a:ln w="9525">
              <a:noFill/>
              <a:round/>
              <a:headEnd/>
              <a:tailEnd/>
            </a:ln>
          </p:spPr>
          <p:txBody>
            <a:bodyPr/>
            <a:lstStyle/>
            <a:p>
              <a:endParaRPr lang="en-US"/>
            </a:p>
          </p:txBody>
        </p:sp>
        <p:sp>
          <p:nvSpPr>
            <p:cNvPr id="116" name="Freeform 156"/>
            <p:cNvSpPr>
              <a:spLocks/>
            </p:cNvSpPr>
            <p:nvPr/>
          </p:nvSpPr>
          <p:spPr bwMode="auto">
            <a:xfrm>
              <a:off x="3828" y="1974"/>
              <a:ext cx="3" cy="5"/>
            </a:xfrm>
            <a:custGeom>
              <a:avLst/>
              <a:gdLst>
                <a:gd name="T0" fmla="*/ 0 w 4"/>
                <a:gd name="T1" fmla="*/ 0 h 12"/>
                <a:gd name="T2" fmla="*/ 0 w 4"/>
                <a:gd name="T3" fmla="*/ 1 h 12"/>
                <a:gd name="T4" fmla="*/ 0 w 4"/>
                <a:gd name="T5" fmla="*/ 5 h 12"/>
                <a:gd name="T6" fmla="*/ 1 w 4"/>
                <a:gd name="T7" fmla="*/ 8 h 12"/>
                <a:gd name="T8" fmla="*/ 4 w 4"/>
                <a:gd name="T9" fmla="*/ 12 h 12"/>
                <a:gd name="T10" fmla="*/ 4 w 4"/>
                <a:gd name="T11" fmla="*/ 11 h 12"/>
                <a:gd name="T12" fmla="*/ 3 w 4"/>
                <a:gd name="T13" fmla="*/ 6 h 12"/>
                <a:gd name="T14" fmla="*/ 2 w 4"/>
                <a:gd name="T15" fmla="*/ 3 h 12"/>
                <a:gd name="T16" fmla="*/ 0 w 4"/>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2"/>
                <a:gd name="T29" fmla="*/ 4 w 4"/>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2">
                  <a:moveTo>
                    <a:pt x="0" y="0"/>
                  </a:moveTo>
                  <a:lnTo>
                    <a:pt x="0" y="1"/>
                  </a:lnTo>
                  <a:lnTo>
                    <a:pt x="0" y="5"/>
                  </a:lnTo>
                  <a:lnTo>
                    <a:pt x="1" y="8"/>
                  </a:lnTo>
                  <a:lnTo>
                    <a:pt x="4" y="12"/>
                  </a:lnTo>
                  <a:lnTo>
                    <a:pt x="4" y="11"/>
                  </a:lnTo>
                  <a:lnTo>
                    <a:pt x="3" y="6"/>
                  </a:lnTo>
                  <a:lnTo>
                    <a:pt x="2" y="3"/>
                  </a:lnTo>
                  <a:lnTo>
                    <a:pt x="0" y="0"/>
                  </a:lnTo>
                  <a:close/>
                </a:path>
              </a:pathLst>
            </a:custGeom>
            <a:solidFill>
              <a:srgbClr val="000000"/>
            </a:solidFill>
            <a:ln w="9525">
              <a:noFill/>
              <a:round/>
              <a:headEnd/>
              <a:tailEnd/>
            </a:ln>
          </p:spPr>
          <p:txBody>
            <a:bodyPr/>
            <a:lstStyle/>
            <a:p>
              <a:endParaRPr lang="en-US"/>
            </a:p>
          </p:txBody>
        </p:sp>
        <p:sp>
          <p:nvSpPr>
            <p:cNvPr id="117" name="Freeform 157"/>
            <p:cNvSpPr>
              <a:spLocks/>
            </p:cNvSpPr>
            <p:nvPr/>
          </p:nvSpPr>
          <p:spPr bwMode="auto">
            <a:xfrm>
              <a:off x="3753" y="1815"/>
              <a:ext cx="180" cy="139"/>
            </a:xfrm>
            <a:custGeom>
              <a:avLst/>
              <a:gdLst>
                <a:gd name="T0" fmla="*/ 273 w 359"/>
                <a:gd name="T1" fmla="*/ 279 h 279"/>
                <a:gd name="T2" fmla="*/ 288 w 359"/>
                <a:gd name="T3" fmla="*/ 274 h 279"/>
                <a:gd name="T4" fmla="*/ 303 w 359"/>
                <a:gd name="T5" fmla="*/ 262 h 279"/>
                <a:gd name="T6" fmla="*/ 306 w 359"/>
                <a:gd name="T7" fmla="*/ 236 h 279"/>
                <a:gd name="T8" fmla="*/ 299 w 359"/>
                <a:gd name="T9" fmla="*/ 218 h 279"/>
                <a:gd name="T10" fmla="*/ 310 w 359"/>
                <a:gd name="T11" fmla="*/ 218 h 279"/>
                <a:gd name="T12" fmla="*/ 319 w 359"/>
                <a:gd name="T13" fmla="*/ 212 h 279"/>
                <a:gd name="T14" fmla="*/ 320 w 359"/>
                <a:gd name="T15" fmla="*/ 196 h 279"/>
                <a:gd name="T16" fmla="*/ 318 w 359"/>
                <a:gd name="T17" fmla="*/ 184 h 279"/>
                <a:gd name="T18" fmla="*/ 339 w 359"/>
                <a:gd name="T19" fmla="*/ 184 h 279"/>
                <a:gd name="T20" fmla="*/ 358 w 359"/>
                <a:gd name="T21" fmla="*/ 175 h 279"/>
                <a:gd name="T22" fmla="*/ 352 w 359"/>
                <a:gd name="T23" fmla="*/ 147 h 279"/>
                <a:gd name="T24" fmla="*/ 335 w 359"/>
                <a:gd name="T25" fmla="*/ 119 h 279"/>
                <a:gd name="T26" fmla="*/ 345 w 359"/>
                <a:gd name="T27" fmla="*/ 108 h 279"/>
                <a:gd name="T28" fmla="*/ 349 w 359"/>
                <a:gd name="T29" fmla="*/ 89 h 279"/>
                <a:gd name="T30" fmla="*/ 327 w 359"/>
                <a:gd name="T31" fmla="*/ 72 h 279"/>
                <a:gd name="T32" fmla="*/ 299 w 359"/>
                <a:gd name="T33" fmla="*/ 61 h 279"/>
                <a:gd name="T34" fmla="*/ 286 w 359"/>
                <a:gd name="T35" fmla="*/ 38 h 279"/>
                <a:gd name="T36" fmla="*/ 260 w 359"/>
                <a:gd name="T37" fmla="*/ 12 h 279"/>
                <a:gd name="T38" fmla="*/ 226 w 359"/>
                <a:gd name="T39" fmla="*/ 0 h 279"/>
                <a:gd name="T40" fmla="*/ 205 w 359"/>
                <a:gd name="T41" fmla="*/ 6 h 279"/>
                <a:gd name="T42" fmla="*/ 187 w 359"/>
                <a:gd name="T43" fmla="*/ 4 h 279"/>
                <a:gd name="T44" fmla="*/ 159 w 359"/>
                <a:gd name="T45" fmla="*/ 4 h 279"/>
                <a:gd name="T46" fmla="*/ 131 w 359"/>
                <a:gd name="T47" fmla="*/ 15 h 279"/>
                <a:gd name="T48" fmla="*/ 117 w 359"/>
                <a:gd name="T49" fmla="*/ 26 h 279"/>
                <a:gd name="T50" fmla="*/ 100 w 359"/>
                <a:gd name="T51" fmla="*/ 23 h 279"/>
                <a:gd name="T52" fmla="*/ 77 w 359"/>
                <a:gd name="T53" fmla="*/ 27 h 279"/>
                <a:gd name="T54" fmla="*/ 58 w 359"/>
                <a:gd name="T55" fmla="*/ 48 h 279"/>
                <a:gd name="T56" fmla="*/ 48 w 359"/>
                <a:gd name="T57" fmla="*/ 71 h 279"/>
                <a:gd name="T58" fmla="*/ 23 w 359"/>
                <a:gd name="T59" fmla="*/ 94 h 279"/>
                <a:gd name="T60" fmla="*/ 1 w 359"/>
                <a:gd name="T61" fmla="*/ 133 h 279"/>
                <a:gd name="T62" fmla="*/ 11 w 359"/>
                <a:gd name="T63" fmla="*/ 180 h 279"/>
                <a:gd name="T64" fmla="*/ 43 w 359"/>
                <a:gd name="T65" fmla="*/ 203 h 279"/>
                <a:gd name="T66" fmla="*/ 56 w 359"/>
                <a:gd name="T67" fmla="*/ 182 h 279"/>
                <a:gd name="T68" fmla="*/ 48 w 359"/>
                <a:gd name="T69" fmla="*/ 164 h 279"/>
                <a:gd name="T70" fmla="*/ 45 w 359"/>
                <a:gd name="T71" fmla="*/ 151 h 279"/>
                <a:gd name="T72" fmla="*/ 44 w 359"/>
                <a:gd name="T73" fmla="*/ 134 h 279"/>
                <a:gd name="T74" fmla="*/ 54 w 359"/>
                <a:gd name="T75" fmla="*/ 120 h 279"/>
                <a:gd name="T76" fmla="*/ 78 w 359"/>
                <a:gd name="T77" fmla="*/ 120 h 279"/>
                <a:gd name="T78" fmla="*/ 84 w 359"/>
                <a:gd name="T79" fmla="*/ 120 h 279"/>
                <a:gd name="T80" fmla="*/ 77 w 359"/>
                <a:gd name="T81" fmla="*/ 120 h 279"/>
                <a:gd name="T82" fmla="*/ 68 w 359"/>
                <a:gd name="T83" fmla="*/ 119 h 279"/>
                <a:gd name="T84" fmla="*/ 68 w 359"/>
                <a:gd name="T85" fmla="*/ 119 h 279"/>
                <a:gd name="T86" fmla="*/ 78 w 359"/>
                <a:gd name="T87" fmla="*/ 114 h 279"/>
                <a:gd name="T88" fmla="*/ 92 w 359"/>
                <a:gd name="T89" fmla="*/ 109 h 279"/>
                <a:gd name="T90" fmla="*/ 101 w 359"/>
                <a:gd name="T91" fmla="*/ 99 h 279"/>
                <a:gd name="T92" fmla="*/ 101 w 359"/>
                <a:gd name="T93" fmla="*/ 95 h 279"/>
                <a:gd name="T94" fmla="*/ 105 w 359"/>
                <a:gd name="T95" fmla="*/ 105 h 279"/>
                <a:gd name="T96" fmla="*/ 114 w 359"/>
                <a:gd name="T97" fmla="*/ 119 h 279"/>
                <a:gd name="T98" fmla="*/ 131 w 359"/>
                <a:gd name="T99" fmla="*/ 131 h 279"/>
                <a:gd name="T100" fmla="*/ 146 w 359"/>
                <a:gd name="T101" fmla="*/ 134 h 279"/>
                <a:gd name="T102" fmla="*/ 163 w 359"/>
                <a:gd name="T103" fmla="*/ 144 h 279"/>
                <a:gd name="T104" fmla="*/ 185 w 359"/>
                <a:gd name="T105" fmla="*/ 162 h 279"/>
                <a:gd name="T106" fmla="*/ 196 w 359"/>
                <a:gd name="T107" fmla="*/ 181 h 279"/>
                <a:gd name="T108" fmla="*/ 191 w 359"/>
                <a:gd name="T109" fmla="*/ 193 h 279"/>
                <a:gd name="T110" fmla="*/ 188 w 359"/>
                <a:gd name="T111" fmla="*/ 198 h 279"/>
                <a:gd name="T112" fmla="*/ 192 w 359"/>
                <a:gd name="T113" fmla="*/ 208 h 279"/>
                <a:gd name="T114" fmla="*/ 214 w 359"/>
                <a:gd name="T115" fmla="*/ 217 h 279"/>
                <a:gd name="T116" fmla="*/ 271 w 359"/>
                <a:gd name="T117" fmla="*/ 279 h 27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9"/>
                <a:gd name="T178" fmla="*/ 0 h 279"/>
                <a:gd name="T179" fmla="*/ 359 w 359"/>
                <a:gd name="T180" fmla="*/ 279 h 27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9" h="279">
                  <a:moveTo>
                    <a:pt x="271" y="279"/>
                  </a:moveTo>
                  <a:lnTo>
                    <a:pt x="273" y="279"/>
                  </a:lnTo>
                  <a:lnTo>
                    <a:pt x="280" y="278"/>
                  </a:lnTo>
                  <a:lnTo>
                    <a:pt x="288" y="274"/>
                  </a:lnTo>
                  <a:lnTo>
                    <a:pt x="296" y="270"/>
                  </a:lnTo>
                  <a:lnTo>
                    <a:pt x="303" y="262"/>
                  </a:lnTo>
                  <a:lnTo>
                    <a:pt x="307" y="251"/>
                  </a:lnTo>
                  <a:lnTo>
                    <a:pt x="306" y="236"/>
                  </a:lnTo>
                  <a:lnTo>
                    <a:pt x="298" y="218"/>
                  </a:lnTo>
                  <a:lnTo>
                    <a:pt x="299" y="218"/>
                  </a:lnTo>
                  <a:lnTo>
                    <a:pt x="304" y="218"/>
                  </a:lnTo>
                  <a:lnTo>
                    <a:pt x="310" y="218"/>
                  </a:lnTo>
                  <a:lnTo>
                    <a:pt x="315" y="216"/>
                  </a:lnTo>
                  <a:lnTo>
                    <a:pt x="319" y="212"/>
                  </a:lnTo>
                  <a:lnTo>
                    <a:pt x="321" y="205"/>
                  </a:lnTo>
                  <a:lnTo>
                    <a:pt x="320" y="196"/>
                  </a:lnTo>
                  <a:lnTo>
                    <a:pt x="314" y="182"/>
                  </a:lnTo>
                  <a:lnTo>
                    <a:pt x="318" y="184"/>
                  </a:lnTo>
                  <a:lnTo>
                    <a:pt x="327" y="184"/>
                  </a:lnTo>
                  <a:lnTo>
                    <a:pt x="339" y="184"/>
                  </a:lnTo>
                  <a:lnTo>
                    <a:pt x="350" y="181"/>
                  </a:lnTo>
                  <a:lnTo>
                    <a:pt x="358" y="175"/>
                  </a:lnTo>
                  <a:lnTo>
                    <a:pt x="359" y="164"/>
                  </a:lnTo>
                  <a:lnTo>
                    <a:pt x="352" y="147"/>
                  </a:lnTo>
                  <a:lnTo>
                    <a:pt x="333" y="121"/>
                  </a:lnTo>
                  <a:lnTo>
                    <a:pt x="335" y="119"/>
                  </a:lnTo>
                  <a:lnTo>
                    <a:pt x="340" y="114"/>
                  </a:lnTo>
                  <a:lnTo>
                    <a:pt x="345" y="108"/>
                  </a:lnTo>
                  <a:lnTo>
                    <a:pt x="349" y="98"/>
                  </a:lnTo>
                  <a:lnTo>
                    <a:pt x="349" y="89"/>
                  </a:lnTo>
                  <a:lnTo>
                    <a:pt x="342" y="80"/>
                  </a:lnTo>
                  <a:lnTo>
                    <a:pt x="327" y="72"/>
                  </a:lnTo>
                  <a:lnTo>
                    <a:pt x="302" y="65"/>
                  </a:lnTo>
                  <a:lnTo>
                    <a:pt x="299" y="61"/>
                  </a:lnTo>
                  <a:lnTo>
                    <a:pt x="295" y="51"/>
                  </a:lnTo>
                  <a:lnTo>
                    <a:pt x="286" y="38"/>
                  </a:lnTo>
                  <a:lnTo>
                    <a:pt x="274" y="23"/>
                  </a:lnTo>
                  <a:lnTo>
                    <a:pt x="260" y="12"/>
                  </a:lnTo>
                  <a:lnTo>
                    <a:pt x="244" y="3"/>
                  </a:lnTo>
                  <a:lnTo>
                    <a:pt x="226" y="0"/>
                  </a:lnTo>
                  <a:lnTo>
                    <a:pt x="207" y="7"/>
                  </a:lnTo>
                  <a:lnTo>
                    <a:pt x="205" y="6"/>
                  </a:lnTo>
                  <a:lnTo>
                    <a:pt x="197" y="5"/>
                  </a:lnTo>
                  <a:lnTo>
                    <a:pt x="187" y="4"/>
                  </a:lnTo>
                  <a:lnTo>
                    <a:pt x="173" y="3"/>
                  </a:lnTo>
                  <a:lnTo>
                    <a:pt x="159" y="4"/>
                  </a:lnTo>
                  <a:lnTo>
                    <a:pt x="144" y="7"/>
                  </a:lnTo>
                  <a:lnTo>
                    <a:pt x="131" y="15"/>
                  </a:lnTo>
                  <a:lnTo>
                    <a:pt x="120" y="27"/>
                  </a:lnTo>
                  <a:lnTo>
                    <a:pt x="117" y="26"/>
                  </a:lnTo>
                  <a:lnTo>
                    <a:pt x="111" y="25"/>
                  </a:lnTo>
                  <a:lnTo>
                    <a:pt x="100" y="23"/>
                  </a:lnTo>
                  <a:lnTo>
                    <a:pt x="89" y="23"/>
                  </a:lnTo>
                  <a:lnTo>
                    <a:pt x="77" y="27"/>
                  </a:lnTo>
                  <a:lnTo>
                    <a:pt x="66" y="34"/>
                  </a:lnTo>
                  <a:lnTo>
                    <a:pt x="58" y="48"/>
                  </a:lnTo>
                  <a:lnTo>
                    <a:pt x="53" y="67"/>
                  </a:lnTo>
                  <a:lnTo>
                    <a:pt x="48" y="71"/>
                  </a:lnTo>
                  <a:lnTo>
                    <a:pt x="37" y="80"/>
                  </a:lnTo>
                  <a:lnTo>
                    <a:pt x="23" y="94"/>
                  </a:lnTo>
                  <a:lnTo>
                    <a:pt x="10" y="112"/>
                  </a:lnTo>
                  <a:lnTo>
                    <a:pt x="1" y="133"/>
                  </a:lnTo>
                  <a:lnTo>
                    <a:pt x="0" y="156"/>
                  </a:lnTo>
                  <a:lnTo>
                    <a:pt x="11" y="180"/>
                  </a:lnTo>
                  <a:lnTo>
                    <a:pt x="38" y="205"/>
                  </a:lnTo>
                  <a:lnTo>
                    <a:pt x="43" y="203"/>
                  </a:lnTo>
                  <a:lnTo>
                    <a:pt x="52" y="195"/>
                  </a:lnTo>
                  <a:lnTo>
                    <a:pt x="56" y="182"/>
                  </a:lnTo>
                  <a:lnTo>
                    <a:pt x="49" y="166"/>
                  </a:lnTo>
                  <a:lnTo>
                    <a:pt x="48" y="164"/>
                  </a:lnTo>
                  <a:lnTo>
                    <a:pt x="46" y="158"/>
                  </a:lnTo>
                  <a:lnTo>
                    <a:pt x="45" y="151"/>
                  </a:lnTo>
                  <a:lnTo>
                    <a:pt x="43" y="142"/>
                  </a:lnTo>
                  <a:lnTo>
                    <a:pt x="44" y="134"/>
                  </a:lnTo>
                  <a:lnTo>
                    <a:pt x="47" y="126"/>
                  </a:lnTo>
                  <a:lnTo>
                    <a:pt x="54" y="120"/>
                  </a:lnTo>
                  <a:lnTo>
                    <a:pt x="67" y="119"/>
                  </a:lnTo>
                  <a:lnTo>
                    <a:pt x="78" y="120"/>
                  </a:lnTo>
                  <a:lnTo>
                    <a:pt x="84" y="120"/>
                  </a:lnTo>
                  <a:lnTo>
                    <a:pt x="82" y="120"/>
                  </a:lnTo>
                  <a:lnTo>
                    <a:pt x="77" y="120"/>
                  </a:lnTo>
                  <a:lnTo>
                    <a:pt x="73" y="119"/>
                  </a:lnTo>
                  <a:lnTo>
                    <a:pt x="68" y="119"/>
                  </a:lnTo>
                  <a:lnTo>
                    <a:pt x="67" y="119"/>
                  </a:lnTo>
                  <a:lnTo>
                    <a:pt x="68" y="119"/>
                  </a:lnTo>
                  <a:lnTo>
                    <a:pt x="73" y="117"/>
                  </a:lnTo>
                  <a:lnTo>
                    <a:pt x="78" y="114"/>
                  </a:lnTo>
                  <a:lnTo>
                    <a:pt x="85" y="112"/>
                  </a:lnTo>
                  <a:lnTo>
                    <a:pt x="92" y="109"/>
                  </a:lnTo>
                  <a:lnTo>
                    <a:pt x="98" y="104"/>
                  </a:lnTo>
                  <a:lnTo>
                    <a:pt x="101" y="99"/>
                  </a:lnTo>
                  <a:lnTo>
                    <a:pt x="101" y="94"/>
                  </a:lnTo>
                  <a:lnTo>
                    <a:pt x="101" y="95"/>
                  </a:lnTo>
                  <a:lnTo>
                    <a:pt x="102" y="99"/>
                  </a:lnTo>
                  <a:lnTo>
                    <a:pt x="105" y="105"/>
                  </a:lnTo>
                  <a:lnTo>
                    <a:pt x="108" y="112"/>
                  </a:lnTo>
                  <a:lnTo>
                    <a:pt x="114" y="119"/>
                  </a:lnTo>
                  <a:lnTo>
                    <a:pt x="121" y="125"/>
                  </a:lnTo>
                  <a:lnTo>
                    <a:pt x="131" y="131"/>
                  </a:lnTo>
                  <a:lnTo>
                    <a:pt x="143" y="133"/>
                  </a:lnTo>
                  <a:lnTo>
                    <a:pt x="146" y="134"/>
                  </a:lnTo>
                  <a:lnTo>
                    <a:pt x="153" y="139"/>
                  </a:lnTo>
                  <a:lnTo>
                    <a:pt x="163" y="144"/>
                  </a:lnTo>
                  <a:lnTo>
                    <a:pt x="175" y="152"/>
                  </a:lnTo>
                  <a:lnTo>
                    <a:pt x="185" y="162"/>
                  </a:lnTo>
                  <a:lnTo>
                    <a:pt x="192" y="171"/>
                  </a:lnTo>
                  <a:lnTo>
                    <a:pt x="196" y="181"/>
                  </a:lnTo>
                  <a:lnTo>
                    <a:pt x="192" y="192"/>
                  </a:lnTo>
                  <a:lnTo>
                    <a:pt x="191" y="193"/>
                  </a:lnTo>
                  <a:lnTo>
                    <a:pt x="190" y="195"/>
                  </a:lnTo>
                  <a:lnTo>
                    <a:pt x="188" y="198"/>
                  </a:lnTo>
                  <a:lnTo>
                    <a:pt x="189" y="203"/>
                  </a:lnTo>
                  <a:lnTo>
                    <a:pt x="192" y="208"/>
                  </a:lnTo>
                  <a:lnTo>
                    <a:pt x="200" y="212"/>
                  </a:lnTo>
                  <a:lnTo>
                    <a:pt x="214" y="217"/>
                  </a:lnTo>
                  <a:lnTo>
                    <a:pt x="235" y="222"/>
                  </a:lnTo>
                  <a:lnTo>
                    <a:pt x="271" y="279"/>
                  </a:lnTo>
                  <a:close/>
                </a:path>
              </a:pathLst>
            </a:custGeom>
            <a:solidFill>
              <a:srgbClr val="E89B35"/>
            </a:solidFill>
            <a:ln w="9525">
              <a:noFill/>
              <a:round/>
              <a:headEnd/>
              <a:tailEnd/>
            </a:ln>
          </p:spPr>
          <p:txBody>
            <a:bodyPr/>
            <a:lstStyle/>
            <a:p>
              <a:endParaRPr lang="en-US"/>
            </a:p>
          </p:txBody>
        </p:sp>
        <p:sp>
          <p:nvSpPr>
            <p:cNvPr id="118" name="Freeform 158"/>
            <p:cNvSpPr>
              <a:spLocks/>
            </p:cNvSpPr>
            <p:nvPr/>
          </p:nvSpPr>
          <p:spPr bwMode="auto">
            <a:xfrm>
              <a:off x="3808" y="1864"/>
              <a:ext cx="47" cy="53"/>
            </a:xfrm>
            <a:custGeom>
              <a:avLst/>
              <a:gdLst>
                <a:gd name="T0" fmla="*/ 0 w 93"/>
                <a:gd name="T1" fmla="*/ 0 h 106"/>
                <a:gd name="T2" fmla="*/ 1 w 93"/>
                <a:gd name="T3" fmla="*/ 3 h 106"/>
                <a:gd name="T4" fmla="*/ 2 w 93"/>
                <a:gd name="T5" fmla="*/ 8 h 106"/>
                <a:gd name="T6" fmla="*/ 6 w 93"/>
                <a:gd name="T7" fmla="*/ 18 h 106"/>
                <a:gd name="T8" fmla="*/ 12 w 93"/>
                <a:gd name="T9" fmla="*/ 28 h 106"/>
                <a:gd name="T10" fmla="*/ 20 w 93"/>
                <a:gd name="T11" fmla="*/ 38 h 106"/>
                <a:gd name="T12" fmla="*/ 31 w 93"/>
                <a:gd name="T13" fmla="*/ 46 h 106"/>
                <a:gd name="T14" fmla="*/ 44 w 93"/>
                <a:gd name="T15" fmla="*/ 53 h 106"/>
                <a:gd name="T16" fmla="*/ 61 w 93"/>
                <a:gd name="T17" fmla="*/ 57 h 106"/>
                <a:gd name="T18" fmla="*/ 63 w 93"/>
                <a:gd name="T19" fmla="*/ 58 h 106"/>
                <a:gd name="T20" fmla="*/ 67 w 93"/>
                <a:gd name="T21" fmla="*/ 62 h 106"/>
                <a:gd name="T22" fmla="*/ 73 w 93"/>
                <a:gd name="T23" fmla="*/ 68 h 106"/>
                <a:gd name="T24" fmla="*/ 80 w 93"/>
                <a:gd name="T25" fmla="*/ 75 h 106"/>
                <a:gd name="T26" fmla="*/ 86 w 93"/>
                <a:gd name="T27" fmla="*/ 83 h 106"/>
                <a:gd name="T28" fmla="*/ 89 w 93"/>
                <a:gd name="T29" fmla="*/ 91 h 106"/>
                <a:gd name="T30" fmla="*/ 89 w 93"/>
                <a:gd name="T31" fmla="*/ 99 h 106"/>
                <a:gd name="T32" fmla="*/ 86 w 93"/>
                <a:gd name="T33" fmla="*/ 106 h 106"/>
                <a:gd name="T34" fmla="*/ 87 w 93"/>
                <a:gd name="T35" fmla="*/ 104 h 106"/>
                <a:gd name="T36" fmla="*/ 89 w 93"/>
                <a:gd name="T37" fmla="*/ 99 h 106"/>
                <a:gd name="T38" fmla="*/ 92 w 93"/>
                <a:gd name="T39" fmla="*/ 92 h 106"/>
                <a:gd name="T40" fmla="*/ 93 w 93"/>
                <a:gd name="T41" fmla="*/ 83 h 106"/>
                <a:gd name="T42" fmla="*/ 90 w 93"/>
                <a:gd name="T43" fmla="*/ 73 h 106"/>
                <a:gd name="T44" fmla="*/ 84 w 93"/>
                <a:gd name="T45" fmla="*/ 62 h 106"/>
                <a:gd name="T46" fmla="*/ 72 w 93"/>
                <a:gd name="T47" fmla="*/ 52 h 106"/>
                <a:gd name="T48" fmla="*/ 52 w 93"/>
                <a:gd name="T49" fmla="*/ 43 h 106"/>
                <a:gd name="T50" fmla="*/ 51 w 93"/>
                <a:gd name="T51" fmla="*/ 43 h 106"/>
                <a:gd name="T52" fmla="*/ 47 w 93"/>
                <a:gd name="T53" fmla="*/ 44 h 106"/>
                <a:gd name="T54" fmla="*/ 41 w 93"/>
                <a:gd name="T55" fmla="*/ 44 h 106"/>
                <a:gd name="T56" fmla="*/ 34 w 93"/>
                <a:gd name="T57" fmla="*/ 42 h 106"/>
                <a:gd name="T58" fmla="*/ 25 w 93"/>
                <a:gd name="T59" fmla="*/ 37 h 106"/>
                <a:gd name="T60" fmla="*/ 17 w 93"/>
                <a:gd name="T61" fmla="*/ 30 h 106"/>
                <a:gd name="T62" fmla="*/ 8 w 93"/>
                <a:gd name="T63" fmla="*/ 18 h 106"/>
                <a:gd name="T64" fmla="*/ 0 w 93"/>
                <a:gd name="T65" fmla="*/ 0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3"/>
                <a:gd name="T100" fmla="*/ 0 h 106"/>
                <a:gd name="T101" fmla="*/ 93 w 93"/>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3" h="106">
                  <a:moveTo>
                    <a:pt x="0" y="0"/>
                  </a:moveTo>
                  <a:lnTo>
                    <a:pt x="1" y="3"/>
                  </a:lnTo>
                  <a:lnTo>
                    <a:pt x="2" y="8"/>
                  </a:lnTo>
                  <a:lnTo>
                    <a:pt x="6" y="18"/>
                  </a:lnTo>
                  <a:lnTo>
                    <a:pt x="12" y="28"/>
                  </a:lnTo>
                  <a:lnTo>
                    <a:pt x="20" y="38"/>
                  </a:lnTo>
                  <a:lnTo>
                    <a:pt x="31" y="46"/>
                  </a:lnTo>
                  <a:lnTo>
                    <a:pt x="44" y="53"/>
                  </a:lnTo>
                  <a:lnTo>
                    <a:pt x="61" y="57"/>
                  </a:lnTo>
                  <a:lnTo>
                    <a:pt x="63" y="58"/>
                  </a:lnTo>
                  <a:lnTo>
                    <a:pt x="67" y="62"/>
                  </a:lnTo>
                  <a:lnTo>
                    <a:pt x="73" y="68"/>
                  </a:lnTo>
                  <a:lnTo>
                    <a:pt x="80" y="75"/>
                  </a:lnTo>
                  <a:lnTo>
                    <a:pt x="86" y="83"/>
                  </a:lnTo>
                  <a:lnTo>
                    <a:pt x="89" y="91"/>
                  </a:lnTo>
                  <a:lnTo>
                    <a:pt x="89" y="99"/>
                  </a:lnTo>
                  <a:lnTo>
                    <a:pt x="86" y="106"/>
                  </a:lnTo>
                  <a:lnTo>
                    <a:pt x="87" y="104"/>
                  </a:lnTo>
                  <a:lnTo>
                    <a:pt x="89" y="99"/>
                  </a:lnTo>
                  <a:lnTo>
                    <a:pt x="92" y="92"/>
                  </a:lnTo>
                  <a:lnTo>
                    <a:pt x="93" y="83"/>
                  </a:lnTo>
                  <a:lnTo>
                    <a:pt x="90" y="73"/>
                  </a:lnTo>
                  <a:lnTo>
                    <a:pt x="84" y="62"/>
                  </a:lnTo>
                  <a:lnTo>
                    <a:pt x="72" y="52"/>
                  </a:lnTo>
                  <a:lnTo>
                    <a:pt x="52" y="43"/>
                  </a:lnTo>
                  <a:lnTo>
                    <a:pt x="51" y="43"/>
                  </a:lnTo>
                  <a:lnTo>
                    <a:pt x="47" y="44"/>
                  </a:lnTo>
                  <a:lnTo>
                    <a:pt x="41" y="44"/>
                  </a:lnTo>
                  <a:lnTo>
                    <a:pt x="34" y="42"/>
                  </a:lnTo>
                  <a:lnTo>
                    <a:pt x="25" y="37"/>
                  </a:lnTo>
                  <a:lnTo>
                    <a:pt x="17" y="30"/>
                  </a:lnTo>
                  <a:lnTo>
                    <a:pt x="8" y="18"/>
                  </a:lnTo>
                  <a:lnTo>
                    <a:pt x="0" y="0"/>
                  </a:lnTo>
                  <a:close/>
                </a:path>
              </a:pathLst>
            </a:custGeom>
            <a:solidFill>
              <a:srgbClr val="000000"/>
            </a:solidFill>
            <a:ln w="9525">
              <a:noFill/>
              <a:round/>
              <a:headEnd/>
              <a:tailEnd/>
            </a:ln>
          </p:spPr>
          <p:txBody>
            <a:bodyPr/>
            <a:lstStyle/>
            <a:p>
              <a:endParaRPr lang="en-US"/>
            </a:p>
          </p:txBody>
        </p:sp>
        <p:sp>
          <p:nvSpPr>
            <p:cNvPr id="119" name="Freeform 159"/>
            <p:cNvSpPr>
              <a:spLocks/>
            </p:cNvSpPr>
            <p:nvPr/>
          </p:nvSpPr>
          <p:spPr bwMode="auto">
            <a:xfrm>
              <a:off x="3854" y="1909"/>
              <a:ext cx="32" cy="44"/>
            </a:xfrm>
            <a:custGeom>
              <a:avLst/>
              <a:gdLst>
                <a:gd name="T0" fmla="*/ 0 w 65"/>
                <a:gd name="T1" fmla="*/ 0 h 89"/>
                <a:gd name="T2" fmla="*/ 0 w 65"/>
                <a:gd name="T3" fmla="*/ 1 h 89"/>
                <a:gd name="T4" fmla="*/ 0 w 65"/>
                <a:gd name="T5" fmla="*/ 6 h 89"/>
                <a:gd name="T6" fmla="*/ 3 w 65"/>
                <a:gd name="T7" fmla="*/ 12 h 89"/>
                <a:gd name="T8" fmla="*/ 5 w 65"/>
                <a:gd name="T9" fmla="*/ 19 h 89"/>
                <a:gd name="T10" fmla="*/ 11 w 65"/>
                <a:gd name="T11" fmla="*/ 28 h 89"/>
                <a:gd name="T12" fmla="*/ 19 w 65"/>
                <a:gd name="T13" fmla="*/ 37 h 89"/>
                <a:gd name="T14" fmla="*/ 29 w 65"/>
                <a:gd name="T15" fmla="*/ 46 h 89"/>
                <a:gd name="T16" fmla="*/ 44 w 65"/>
                <a:gd name="T17" fmla="*/ 54 h 89"/>
                <a:gd name="T18" fmla="*/ 48 w 65"/>
                <a:gd name="T19" fmla="*/ 57 h 89"/>
                <a:gd name="T20" fmla="*/ 55 w 65"/>
                <a:gd name="T21" fmla="*/ 62 h 89"/>
                <a:gd name="T22" fmla="*/ 60 w 65"/>
                <a:gd name="T23" fmla="*/ 73 h 89"/>
                <a:gd name="T24" fmla="*/ 58 w 65"/>
                <a:gd name="T25" fmla="*/ 89 h 89"/>
                <a:gd name="T26" fmla="*/ 59 w 65"/>
                <a:gd name="T27" fmla="*/ 88 h 89"/>
                <a:gd name="T28" fmla="*/ 62 w 65"/>
                <a:gd name="T29" fmla="*/ 84 h 89"/>
                <a:gd name="T30" fmla="*/ 64 w 65"/>
                <a:gd name="T31" fmla="*/ 80 h 89"/>
                <a:gd name="T32" fmla="*/ 65 w 65"/>
                <a:gd name="T33" fmla="*/ 73 h 89"/>
                <a:gd name="T34" fmla="*/ 65 w 65"/>
                <a:gd name="T35" fmla="*/ 66 h 89"/>
                <a:gd name="T36" fmla="*/ 62 w 65"/>
                <a:gd name="T37" fmla="*/ 59 h 89"/>
                <a:gd name="T38" fmla="*/ 53 w 65"/>
                <a:gd name="T39" fmla="*/ 52 h 89"/>
                <a:gd name="T40" fmla="*/ 41 w 65"/>
                <a:gd name="T41" fmla="*/ 46 h 89"/>
                <a:gd name="T42" fmla="*/ 40 w 65"/>
                <a:gd name="T43" fmla="*/ 45 h 89"/>
                <a:gd name="T44" fmla="*/ 35 w 65"/>
                <a:gd name="T45" fmla="*/ 43 h 89"/>
                <a:gd name="T46" fmla="*/ 28 w 65"/>
                <a:gd name="T47" fmla="*/ 39 h 89"/>
                <a:gd name="T48" fmla="*/ 21 w 65"/>
                <a:gd name="T49" fmla="*/ 34 h 89"/>
                <a:gd name="T50" fmla="*/ 14 w 65"/>
                <a:gd name="T51" fmla="*/ 27 h 89"/>
                <a:gd name="T52" fmla="*/ 7 w 65"/>
                <a:gd name="T53" fmla="*/ 19 h 89"/>
                <a:gd name="T54" fmla="*/ 3 w 65"/>
                <a:gd name="T55" fmla="*/ 10 h 89"/>
                <a:gd name="T56" fmla="*/ 0 w 65"/>
                <a:gd name="T57" fmla="*/ 0 h 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5"/>
                <a:gd name="T88" fmla="*/ 0 h 89"/>
                <a:gd name="T89" fmla="*/ 65 w 65"/>
                <a:gd name="T90" fmla="*/ 89 h 8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5" h="89">
                  <a:moveTo>
                    <a:pt x="0" y="0"/>
                  </a:moveTo>
                  <a:lnTo>
                    <a:pt x="0" y="1"/>
                  </a:lnTo>
                  <a:lnTo>
                    <a:pt x="0" y="6"/>
                  </a:lnTo>
                  <a:lnTo>
                    <a:pt x="3" y="12"/>
                  </a:lnTo>
                  <a:lnTo>
                    <a:pt x="5" y="19"/>
                  </a:lnTo>
                  <a:lnTo>
                    <a:pt x="11" y="28"/>
                  </a:lnTo>
                  <a:lnTo>
                    <a:pt x="19" y="37"/>
                  </a:lnTo>
                  <a:lnTo>
                    <a:pt x="29" y="46"/>
                  </a:lnTo>
                  <a:lnTo>
                    <a:pt x="44" y="54"/>
                  </a:lnTo>
                  <a:lnTo>
                    <a:pt x="48" y="57"/>
                  </a:lnTo>
                  <a:lnTo>
                    <a:pt x="55" y="62"/>
                  </a:lnTo>
                  <a:lnTo>
                    <a:pt x="60" y="73"/>
                  </a:lnTo>
                  <a:lnTo>
                    <a:pt x="58" y="89"/>
                  </a:lnTo>
                  <a:lnTo>
                    <a:pt x="59" y="88"/>
                  </a:lnTo>
                  <a:lnTo>
                    <a:pt x="62" y="84"/>
                  </a:lnTo>
                  <a:lnTo>
                    <a:pt x="64" y="80"/>
                  </a:lnTo>
                  <a:lnTo>
                    <a:pt x="65" y="73"/>
                  </a:lnTo>
                  <a:lnTo>
                    <a:pt x="65" y="66"/>
                  </a:lnTo>
                  <a:lnTo>
                    <a:pt x="62" y="59"/>
                  </a:lnTo>
                  <a:lnTo>
                    <a:pt x="53" y="52"/>
                  </a:lnTo>
                  <a:lnTo>
                    <a:pt x="41" y="46"/>
                  </a:lnTo>
                  <a:lnTo>
                    <a:pt x="40" y="45"/>
                  </a:lnTo>
                  <a:lnTo>
                    <a:pt x="35" y="43"/>
                  </a:lnTo>
                  <a:lnTo>
                    <a:pt x="28" y="39"/>
                  </a:lnTo>
                  <a:lnTo>
                    <a:pt x="21" y="34"/>
                  </a:lnTo>
                  <a:lnTo>
                    <a:pt x="14" y="27"/>
                  </a:lnTo>
                  <a:lnTo>
                    <a:pt x="7" y="19"/>
                  </a:lnTo>
                  <a:lnTo>
                    <a:pt x="3" y="10"/>
                  </a:lnTo>
                  <a:lnTo>
                    <a:pt x="0" y="0"/>
                  </a:lnTo>
                  <a:close/>
                </a:path>
              </a:pathLst>
            </a:custGeom>
            <a:solidFill>
              <a:srgbClr val="000000"/>
            </a:solidFill>
            <a:ln w="9525">
              <a:noFill/>
              <a:round/>
              <a:headEnd/>
              <a:tailEnd/>
            </a:ln>
          </p:spPr>
          <p:txBody>
            <a:bodyPr/>
            <a:lstStyle/>
            <a:p>
              <a:endParaRPr lang="en-US"/>
            </a:p>
          </p:txBody>
        </p:sp>
        <p:sp>
          <p:nvSpPr>
            <p:cNvPr id="120" name="Freeform 160"/>
            <p:cNvSpPr>
              <a:spLocks/>
            </p:cNvSpPr>
            <p:nvPr/>
          </p:nvSpPr>
          <p:spPr bwMode="auto">
            <a:xfrm>
              <a:off x="3776" y="1853"/>
              <a:ext cx="26" cy="54"/>
            </a:xfrm>
            <a:custGeom>
              <a:avLst/>
              <a:gdLst>
                <a:gd name="T0" fmla="*/ 51 w 53"/>
                <a:gd name="T1" fmla="*/ 0 h 108"/>
                <a:gd name="T2" fmla="*/ 51 w 53"/>
                <a:gd name="T3" fmla="*/ 2 h 108"/>
                <a:gd name="T4" fmla="*/ 52 w 53"/>
                <a:gd name="T5" fmla="*/ 9 h 108"/>
                <a:gd name="T6" fmla="*/ 53 w 53"/>
                <a:gd name="T7" fmla="*/ 19 h 108"/>
                <a:gd name="T8" fmla="*/ 52 w 53"/>
                <a:gd name="T9" fmla="*/ 30 h 108"/>
                <a:gd name="T10" fmla="*/ 50 w 53"/>
                <a:gd name="T11" fmla="*/ 40 h 108"/>
                <a:gd name="T12" fmla="*/ 44 w 53"/>
                <a:gd name="T13" fmla="*/ 49 h 108"/>
                <a:gd name="T14" fmla="*/ 33 w 53"/>
                <a:gd name="T15" fmla="*/ 55 h 108"/>
                <a:gd name="T16" fmla="*/ 20 w 53"/>
                <a:gd name="T17" fmla="*/ 56 h 108"/>
                <a:gd name="T18" fmla="*/ 16 w 53"/>
                <a:gd name="T19" fmla="*/ 61 h 108"/>
                <a:gd name="T20" fmla="*/ 10 w 53"/>
                <a:gd name="T21" fmla="*/ 74 h 108"/>
                <a:gd name="T22" fmla="*/ 10 w 53"/>
                <a:gd name="T23" fmla="*/ 91 h 108"/>
                <a:gd name="T24" fmla="*/ 21 w 53"/>
                <a:gd name="T25" fmla="*/ 108 h 108"/>
                <a:gd name="T26" fmla="*/ 18 w 53"/>
                <a:gd name="T27" fmla="*/ 106 h 108"/>
                <a:gd name="T28" fmla="*/ 14 w 53"/>
                <a:gd name="T29" fmla="*/ 100 h 108"/>
                <a:gd name="T30" fmla="*/ 8 w 53"/>
                <a:gd name="T31" fmla="*/ 91 h 108"/>
                <a:gd name="T32" fmla="*/ 2 w 53"/>
                <a:gd name="T33" fmla="*/ 80 h 108"/>
                <a:gd name="T34" fmla="*/ 0 w 53"/>
                <a:gd name="T35" fmla="*/ 70 h 108"/>
                <a:gd name="T36" fmla="*/ 0 w 53"/>
                <a:gd name="T37" fmla="*/ 58 h 108"/>
                <a:gd name="T38" fmla="*/ 7 w 53"/>
                <a:gd name="T39" fmla="*/ 49 h 108"/>
                <a:gd name="T40" fmla="*/ 21 w 53"/>
                <a:gd name="T41" fmla="*/ 41 h 108"/>
                <a:gd name="T42" fmla="*/ 22 w 53"/>
                <a:gd name="T43" fmla="*/ 42 h 108"/>
                <a:gd name="T44" fmla="*/ 27 w 53"/>
                <a:gd name="T45" fmla="*/ 43 h 108"/>
                <a:gd name="T46" fmla="*/ 32 w 53"/>
                <a:gd name="T47" fmla="*/ 43 h 108"/>
                <a:gd name="T48" fmla="*/ 38 w 53"/>
                <a:gd name="T49" fmla="*/ 42 h 108"/>
                <a:gd name="T50" fmla="*/ 44 w 53"/>
                <a:gd name="T51" fmla="*/ 39 h 108"/>
                <a:gd name="T52" fmla="*/ 48 w 53"/>
                <a:gd name="T53" fmla="*/ 31 h 108"/>
                <a:gd name="T54" fmla="*/ 51 w 53"/>
                <a:gd name="T55" fmla="*/ 18 h 108"/>
                <a:gd name="T56" fmla="*/ 51 w 53"/>
                <a:gd name="T57" fmla="*/ 0 h 10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3"/>
                <a:gd name="T88" fmla="*/ 0 h 108"/>
                <a:gd name="T89" fmla="*/ 53 w 53"/>
                <a:gd name="T90" fmla="*/ 108 h 10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3" h="108">
                  <a:moveTo>
                    <a:pt x="51" y="0"/>
                  </a:moveTo>
                  <a:lnTo>
                    <a:pt x="51" y="2"/>
                  </a:lnTo>
                  <a:lnTo>
                    <a:pt x="52" y="9"/>
                  </a:lnTo>
                  <a:lnTo>
                    <a:pt x="53" y="19"/>
                  </a:lnTo>
                  <a:lnTo>
                    <a:pt x="52" y="30"/>
                  </a:lnTo>
                  <a:lnTo>
                    <a:pt x="50" y="40"/>
                  </a:lnTo>
                  <a:lnTo>
                    <a:pt x="44" y="49"/>
                  </a:lnTo>
                  <a:lnTo>
                    <a:pt x="33" y="55"/>
                  </a:lnTo>
                  <a:lnTo>
                    <a:pt x="20" y="56"/>
                  </a:lnTo>
                  <a:lnTo>
                    <a:pt x="16" y="61"/>
                  </a:lnTo>
                  <a:lnTo>
                    <a:pt x="10" y="74"/>
                  </a:lnTo>
                  <a:lnTo>
                    <a:pt x="10" y="91"/>
                  </a:lnTo>
                  <a:lnTo>
                    <a:pt x="21" y="108"/>
                  </a:lnTo>
                  <a:lnTo>
                    <a:pt x="18" y="106"/>
                  </a:lnTo>
                  <a:lnTo>
                    <a:pt x="14" y="100"/>
                  </a:lnTo>
                  <a:lnTo>
                    <a:pt x="8" y="91"/>
                  </a:lnTo>
                  <a:lnTo>
                    <a:pt x="2" y="80"/>
                  </a:lnTo>
                  <a:lnTo>
                    <a:pt x="0" y="70"/>
                  </a:lnTo>
                  <a:lnTo>
                    <a:pt x="0" y="58"/>
                  </a:lnTo>
                  <a:lnTo>
                    <a:pt x="7" y="49"/>
                  </a:lnTo>
                  <a:lnTo>
                    <a:pt x="21" y="41"/>
                  </a:lnTo>
                  <a:lnTo>
                    <a:pt x="22" y="42"/>
                  </a:lnTo>
                  <a:lnTo>
                    <a:pt x="27" y="43"/>
                  </a:lnTo>
                  <a:lnTo>
                    <a:pt x="32" y="43"/>
                  </a:lnTo>
                  <a:lnTo>
                    <a:pt x="38" y="42"/>
                  </a:lnTo>
                  <a:lnTo>
                    <a:pt x="44" y="39"/>
                  </a:lnTo>
                  <a:lnTo>
                    <a:pt x="48" y="31"/>
                  </a:lnTo>
                  <a:lnTo>
                    <a:pt x="51" y="18"/>
                  </a:lnTo>
                  <a:lnTo>
                    <a:pt x="51" y="0"/>
                  </a:lnTo>
                  <a:close/>
                </a:path>
              </a:pathLst>
            </a:custGeom>
            <a:solidFill>
              <a:srgbClr val="000000"/>
            </a:solidFill>
            <a:ln w="9525">
              <a:noFill/>
              <a:round/>
              <a:headEnd/>
              <a:tailEnd/>
            </a:ln>
          </p:spPr>
          <p:txBody>
            <a:bodyPr/>
            <a:lstStyle/>
            <a:p>
              <a:endParaRPr lang="en-US"/>
            </a:p>
          </p:txBody>
        </p:sp>
        <p:sp>
          <p:nvSpPr>
            <p:cNvPr id="121" name="Freeform 161"/>
            <p:cNvSpPr>
              <a:spLocks/>
            </p:cNvSpPr>
            <p:nvPr/>
          </p:nvSpPr>
          <p:spPr bwMode="auto">
            <a:xfrm>
              <a:off x="3773" y="1894"/>
              <a:ext cx="16" cy="46"/>
            </a:xfrm>
            <a:custGeom>
              <a:avLst/>
              <a:gdLst>
                <a:gd name="T0" fmla="*/ 29 w 34"/>
                <a:gd name="T1" fmla="*/ 0 h 92"/>
                <a:gd name="T2" fmla="*/ 31 w 34"/>
                <a:gd name="T3" fmla="*/ 6 h 92"/>
                <a:gd name="T4" fmla="*/ 34 w 34"/>
                <a:gd name="T5" fmla="*/ 21 h 92"/>
                <a:gd name="T6" fmla="*/ 29 w 34"/>
                <a:gd name="T7" fmla="*/ 39 h 92"/>
                <a:gd name="T8" fmla="*/ 13 w 34"/>
                <a:gd name="T9" fmla="*/ 55 h 92"/>
                <a:gd name="T10" fmla="*/ 10 w 34"/>
                <a:gd name="T11" fmla="*/ 57 h 92"/>
                <a:gd name="T12" fmla="*/ 7 w 34"/>
                <a:gd name="T13" fmla="*/ 64 h 92"/>
                <a:gd name="T14" fmla="*/ 7 w 34"/>
                <a:gd name="T15" fmla="*/ 74 h 92"/>
                <a:gd name="T16" fmla="*/ 16 w 34"/>
                <a:gd name="T17" fmla="*/ 92 h 92"/>
                <a:gd name="T18" fmla="*/ 15 w 34"/>
                <a:gd name="T19" fmla="*/ 91 h 92"/>
                <a:gd name="T20" fmla="*/ 12 w 34"/>
                <a:gd name="T21" fmla="*/ 87 h 92"/>
                <a:gd name="T22" fmla="*/ 7 w 34"/>
                <a:gd name="T23" fmla="*/ 81 h 92"/>
                <a:gd name="T24" fmla="*/ 2 w 34"/>
                <a:gd name="T25" fmla="*/ 74 h 92"/>
                <a:gd name="T26" fmla="*/ 0 w 34"/>
                <a:gd name="T27" fmla="*/ 66 h 92"/>
                <a:gd name="T28" fmla="*/ 0 w 34"/>
                <a:gd name="T29" fmla="*/ 59 h 92"/>
                <a:gd name="T30" fmla="*/ 4 w 34"/>
                <a:gd name="T31" fmla="*/ 52 h 92"/>
                <a:gd name="T32" fmla="*/ 13 w 34"/>
                <a:gd name="T33" fmla="*/ 47 h 92"/>
                <a:gd name="T34" fmla="*/ 17 w 34"/>
                <a:gd name="T35" fmla="*/ 44 h 92"/>
                <a:gd name="T36" fmla="*/ 25 w 34"/>
                <a:gd name="T37" fmla="*/ 36 h 92"/>
                <a:gd name="T38" fmla="*/ 31 w 34"/>
                <a:gd name="T39" fmla="*/ 21 h 92"/>
                <a:gd name="T40" fmla="*/ 29 w 34"/>
                <a:gd name="T41" fmla="*/ 0 h 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92"/>
                <a:gd name="T65" fmla="*/ 34 w 34"/>
                <a:gd name="T66" fmla="*/ 92 h 9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92">
                  <a:moveTo>
                    <a:pt x="29" y="0"/>
                  </a:moveTo>
                  <a:lnTo>
                    <a:pt x="31" y="6"/>
                  </a:lnTo>
                  <a:lnTo>
                    <a:pt x="34" y="21"/>
                  </a:lnTo>
                  <a:lnTo>
                    <a:pt x="29" y="39"/>
                  </a:lnTo>
                  <a:lnTo>
                    <a:pt x="13" y="55"/>
                  </a:lnTo>
                  <a:lnTo>
                    <a:pt x="10" y="57"/>
                  </a:lnTo>
                  <a:lnTo>
                    <a:pt x="7" y="64"/>
                  </a:lnTo>
                  <a:lnTo>
                    <a:pt x="7" y="74"/>
                  </a:lnTo>
                  <a:lnTo>
                    <a:pt x="16" y="92"/>
                  </a:lnTo>
                  <a:lnTo>
                    <a:pt x="15" y="91"/>
                  </a:lnTo>
                  <a:lnTo>
                    <a:pt x="12" y="87"/>
                  </a:lnTo>
                  <a:lnTo>
                    <a:pt x="7" y="81"/>
                  </a:lnTo>
                  <a:lnTo>
                    <a:pt x="2" y="74"/>
                  </a:lnTo>
                  <a:lnTo>
                    <a:pt x="0" y="66"/>
                  </a:lnTo>
                  <a:lnTo>
                    <a:pt x="0" y="59"/>
                  </a:lnTo>
                  <a:lnTo>
                    <a:pt x="4" y="52"/>
                  </a:lnTo>
                  <a:lnTo>
                    <a:pt x="13" y="47"/>
                  </a:lnTo>
                  <a:lnTo>
                    <a:pt x="17" y="44"/>
                  </a:lnTo>
                  <a:lnTo>
                    <a:pt x="25" y="36"/>
                  </a:lnTo>
                  <a:lnTo>
                    <a:pt x="31" y="21"/>
                  </a:lnTo>
                  <a:lnTo>
                    <a:pt x="29" y="0"/>
                  </a:lnTo>
                  <a:close/>
                </a:path>
              </a:pathLst>
            </a:custGeom>
            <a:solidFill>
              <a:srgbClr val="000000"/>
            </a:solidFill>
            <a:ln w="9525">
              <a:noFill/>
              <a:round/>
              <a:headEnd/>
              <a:tailEnd/>
            </a:ln>
          </p:spPr>
          <p:txBody>
            <a:bodyPr/>
            <a:lstStyle/>
            <a:p>
              <a:endParaRPr lang="en-US"/>
            </a:p>
          </p:txBody>
        </p:sp>
        <p:sp>
          <p:nvSpPr>
            <p:cNvPr id="122" name="Freeform 162"/>
            <p:cNvSpPr>
              <a:spLocks/>
            </p:cNvSpPr>
            <p:nvPr/>
          </p:nvSpPr>
          <p:spPr bwMode="auto">
            <a:xfrm>
              <a:off x="3883" y="1947"/>
              <a:ext cx="17" cy="19"/>
            </a:xfrm>
            <a:custGeom>
              <a:avLst/>
              <a:gdLst>
                <a:gd name="T0" fmla="*/ 0 w 36"/>
                <a:gd name="T1" fmla="*/ 12 h 38"/>
                <a:gd name="T2" fmla="*/ 1 w 36"/>
                <a:gd name="T3" fmla="*/ 14 h 38"/>
                <a:gd name="T4" fmla="*/ 5 w 36"/>
                <a:gd name="T5" fmla="*/ 21 h 38"/>
                <a:gd name="T6" fmla="*/ 10 w 36"/>
                <a:gd name="T7" fmla="*/ 29 h 38"/>
                <a:gd name="T8" fmla="*/ 16 w 36"/>
                <a:gd name="T9" fmla="*/ 35 h 38"/>
                <a:gd name="T10" fmla="*/ 22 w 36"/>
                <a:gd name="T11" fmla="*/ 38 h 38"/>
                <a:gd name="T12" fmla="*/ 28 w 36"/>
                <a:gd name="T13" fmla="*/ 35 h 38"/>
                <a:gd name="T14" fmla="*/ 33 w 36"/>
                <a:gd name="T15" fmla="*/ 23 h 38"/>
                <a:gd name="T16" fmla="*/ 36 w 36"/>
                <a:gd name="T17" fmla="*/ 0 h 38"/>
                <a:gd name="T18" fmla="*/ 36 w 36"/>
                <a:gd name="T19" fmla="*/ 3 h 38"/>
                <a:gd name="T20" fmla="*/ 35 w 36"/>
                <a:gd name="T21" fmla="*/ 7 h 38"/>
                <a:gd name="T22" fmla="*/ 33 w 36"/>
                <a:gd name="T23" fmla="*/ 14 h 38"/>
                <a:gd name="T24" fmla="*/ 30 w 36"/>
                <a:gd name="T25" fmla="*/ 20 h 38"/>
                <a:gd name="T26" fmla="*/ 27 w 36"/>
                <a:gd name="T27" fmla="*/ 24 h 38"/>
                <a:gd name="T28" fmla="*/ 20 w 36"/>
                <a:gd name="T29" fmla="*/ 26 h 38"/>
                <a:gd name="T30" fmla="*/ 12 w 36"/>
                <a:gd name="T31" fmla="*/ 22 h 38"/>
                <a:gd name="T32" fmla="*/ 0 w 36"/>
                <a:gd name="T33" fmla="*/ 12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8"/>
                <a:gd name="T53" fmla="*/ 36 w 36"/>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8">
                  <a:moveTo>
                    <a:pt x="0" y="12"/>
                  </a:moveTo>
                  <a:lnTo>
                    <a:pt x="1" y="14"/>
                  </a:lnTo>
                  <a:lnTo>
                    <a:pt x="5" y="21"/>
                  </a:lnTo>
                  <a:lnTo>
                    <a:pt x="10" y="29"/>
                  </a:lnTo>
                  <a:lnTo>
                    <a:pt x="16" y="35"/>
                  </a:lnTo>
                  <a:lnTo>
                    <a:pt x="22" y="38"/>
                  </a:lnTo>
                  <a:lnTo>
                    <a:pt x="28" y="35"/>
                  </a:lnTo>
                  <a:lnTo>
                    <a:pt x="33" y="23"/>
                  </a:lnTo>
                  <a:lnTo>
                    <a:pt x="36" y="0"/>
                  </a:lnTo>
                  <a:lnTo>
                    <a:pt x="36" y="3"/>
                  </a:lnTo>
                  <a:lnTo>
                    <a:pt x="35" y="7"/>
                  </a:lnTo>
                  <a:lnTo>
                    <a:pt x="33" y="14"/>
                  </a:lnTo>
                  <a:lnTo>
                    <a:pt x="30" y="20"/>
                  </a:lnTo>
                  <a:lnTo>
                    <a:pt x="27" y="24"/>
                  </a:lnTo>
                  <a:lnTo>
                    <a:pt x="20" y="26"/>
                  </a:lnTo>
                  <a:lnTo>
                    <a:pt x="12" y="22"/>
                  </a:lnTo>
                  <a:lnTo>
                    <a:pt x="0" y="12"/>
                  </a:lnTo>
                  <a:close/>
                </a:path>
              </a:pathLst>
            </a:custGeom>
            <a:solidFill>
              <a:srgbClr val="000000"/>
            </a:solidFill>
            <a:ln w="9525">
              <a:noFill/>
              <a:round/>
              <a:headEnd/>
              <a:tailEnd/>
            </a:ln>
          </p:spPr>
          <p:txBody>
            <a:bodyPr/>
            <a:lstStyle/>
            <a:p>
              <a:endParaRPr lang="en-US"/>
            </a:p>
          </p:txBody>
        </p:sp>
        <p:sp>
          <p:nvSpPr>
            <p:cNvPr id="123" name="Freeform 163"/>
            <p:cNvSpPr>
              <a:spLocks/>
            </p:cNvSpPr>
            <p:nvPr/>
          </p:nvSpPr>
          <p:spPr bwMode="auto">
            <a:xfrm>
              <a:off x="3782" y="1807"/>
              <a:ext cx="83" cy="27"/>
            </a:xfrm>
            <a:custGeom>
              <a:avLst/>
              <a:gdLst>
                <a:gd name="T0" fmla="*/ 0 w 166"/>
                <a:gd name="T1" fmla="*/ 53 h 53"/>
                <a:gd name="T2" fmla="*/ 1 w 166"/>
                <a:gd name="T3" fmla="*/ 52 h 53"/>
                <a:gd name="T4" fmla="*/ 3 w 166"/>
                <a:gd name="T5" fmla="*/ 49 h 53"/>
                <a:gd name="T6" fmla="*/ 5 w 166"/>
                <a:gd name="T7" fmla="*/ 44 h 53"/>
                <a:gd name="T8" fmla="*/ 11 w 166"/>
                <a:gd name="T9" fmla="*/ 38 h 53"/>
                <a:gd name="T10" fmla="*/ 16 w 166"/>
                <a:gd name="T11" fmla="*/ 34 h 53"/>
                <a:gd name="T12" fmla="*/ 23 w 166"/>
                <a:gd name="T13" fmla="*/ 32 h 53"/>
                <a:gd name="T14" fmla="*/ 31 w 166"/>
                <a:gd name="T15" fmla="*/ 30 h 53"/>
                <a:gd name="T16" fmla="*/ 39 w 166"/>
                <a:gd name="T17" fmla="*/ 32 h 53"/>
                <a:gd name="T18" fmla="*/ 42 w 166"/>
                <a:gd name="T19" fmla="*/ 30 h 53"/>
                <a:gd name="T20" fmla="*/ 52 w 166"/>
                <a:gd name="T21" fmla="*/ 28 h 53"/>
                <a:gd name="T22" fmla="*/ 62 w 166"/>
                <a:gd name="T23" fmla="*/ 23 h 53"/>
                <a:gd name="T24" fmla="*/ 70 w 166"/>
                <a:gd name="T25" fmla="*/ 15 h 53"/>
                <a:gd name="T26" fmla="*/ 73 w 166"/>
                <a:gd name="T27" fmla="*/ 11 h 53"/>
                <a:gd name="T28" fmla="*/ 80 w 166"/>
                <a:gd name="T29" fmla="*/ 8 h 53"/>
                <a:gd name="T30" fmla="*/ 88 w 166"/>
                <a:gd name="T31" fmla="*/ 7 h 53"/>
                <a:gd name="T32" fmla="*/ 98 w 166"/>
                <a:gd name="T33" fmla="*/ 8 h 53"/>
                <a:gd name="T34" fmla="*/ 107 w 166"/>
                <a:gd name="T35" fmla="*/ 10 h 53"/>
                <a:gd name="T36" fmla="*/ 116 w 166"/>
                <a:gd name="T37" fmla="*/ 11 h 53"/>
                <a:gd name="T38" fmla="*/ 124 w 166"/>
                <a:gd name="T39" fmla="*/ 13 h 53"/>
                <a:gd name="T40" fmla="*/ 131 w 166"/>
                <a:gd name="T41" fmla="*/ 15 h 53"/>
                <a:gd name="T42" fmla="*/ 132 w 166"/>
                <a:gd name="T43" fmla="*/ 17 h 53"/>
                <a:gd name="T44" fmla="*/ 136 w 166"/>
                <a:gd name="T45" fmla="*/ 18 h 53"/>
                <a:gd name="T46" fmla="*/ 140 w 166"/>
                <a:gd name="T47" fmla="*/ 20 h 53"/>
                <a:gd name="T48" fmla="*/ 145 w 166"/>
                <a:gd name="T49" fmla="*/ 21 h 53"/>
                <a:gd name="T50" fmla="*/ 151 w 166"/>
                <a:gd name="T51" fmla="*/ 22 h 53"/>
                <a:gd name="T52" fmla="*/ 156 w 166"/>
                <a:gd name="T53" fmla="*/ 22 h 53"/>
                <a:gd name="T54" fmla="*/ 162 w 166"/>
                <a:gd name="T55" fmla="*/ 20 h 53"/>
                <a:gd name="T56" fmla="*/ 166 w 166"/>
                <a:gd name="T57" fmla="*/ 14 h 53"/>
                <a:gd name="T58" fmla="*/ 163 w 166"/>
                <a:gd name="T59" fmla="*/ 15 h 53"/>
                <a:gd name="T60" fmla="*/ 156 w 166"/>
                <a:gd name="T61" fmla="*/ 19 h 53"/>
                <a:gd name="T62" fmla="*/ 147 w 166"/>
                <a:gd name="T63" fmla="*/ 19 h 53"/>
                <a:gd name="T64" fmla="*/ 139 w 166"/>
                <a:gd name="T65" fmla="*/ 14 h 53"/>
                <a:gd name="T66" fmla="*/ 137 w 166"/>
                <a:gd name="T67" fmla="*/ 13 h 53"/>
                <a:gd name="T68" fmla="*/ 130 w 166"/>
                <a:gd name="T69" fmla="*/ 10 h 53"/>
                <a:gd name="T70" fmla="*/ 119 w 166"/>
                <a:gd name="T71" fmla="*/ 6 h 53"/>
                <a:gd name="T72" fmla="*/ 108 w 166"/>
                <a:gd name="T73" fmla="*/ 3 h 53"/>
                <a:gd name="T74" fmla="*/ 95 w 166"/>
                <a:gd name="T75" fmla="*/ 0 h 53"/>
                <a:gd name="T76" fmla="*/ 83 w 166"/>
                <a:gd name="T77" fmla="*/ 2 h 53"/>
                <a:gd name="T78" fmla="*/ 72 w 166"/>
                <a:gd name="T79" fmla="*/ 6 h 53"/>
                <a:gd name="T80" fmla="*/ 65 w 166"/>
                <a:gd name="T81" fmla="*/ 15 h 53"/>
                <a:gd name="T82" fmla="*/ 63 w 166"/>
                <a:gd name="T83" fmla="*/ 18 h 53"/>
                <a:gd name="T84" fmla="*/ 56 w 166"/>
                <a:gd name="T85" fmla="*/ 23 h 53"/>
                <a:gd name="T86" fmla="*/ 47 w 166"/>
                <a:gd name="T87" fmla="*/ 27 h 53"/>
                <a:gd name="T88" fmla="*/ 38 w 166"/>
                <a:gd name="T89" fmla="*/ 26 h 53"/>
                <a:gd name="T90" fmla="*/ 37 w 166"/>
                <a:gd name="T91" fmla="*/ 26 h 53"/>
                <a:gd name="T92" fmla="*/ 32 w 166"/>
                <a:gd name="T93" fmla="*/ 26 h 53"/>
                <a:gd name="T94" fmla="*/ 26 w 166"/>
                <a:gd name="T95" fmla="*/ 27 h 53"/>
                <a:gd name="T96" fmla="*/ 19 w 166"/>
                <a:gd name="T97" fmla="*/ 29 h 53"/>
                <a:gd name="T98" fmla="*/ 11 w 166"/>
                <a:gd name="T99" fmla="*/ 33 h 53"/>
                <a:gd name="T100" fmla="*/ 5 w 166"/>
                <a:gd name="T101" fmla="*/ 37 h 53"/>
                <a:gd name="T102" fmla="*/ 1 w 166"/>
                <a:gd name="T103" fmla="*/ 44 h 53"/>
                <a:gd name="T104" fmla="*/ 0 w 166"/>
                <a:gd name="T105" fmla="*/ 53 h 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6"/>
                <a:gd name="T160" fmla="*/ 0 h 53"/>
                <a:gd name="T161" fmla="*/ 166 w 166"/>
                <a:gd name="T162" fmla="*/ 53 h 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6" h="53">
                  <a:moveTo>
                    <a:pt x="0" y="53"/>
                  </a:moveTo>
                  <a:lnTo>
                    <a:pt x="1" y="52"/>
                  </a:lnTo>
                  <a:lnTo>
                    <a:pt x="3" y="49"/>
                  </a:lnTo>
                  <a:lnTo>
                    <a:pt x="5" y="44"/>
                  </a:lnTo>
                  <a:lnTo>
                    <a:pt x="11" y="38"/>
                  </a:lnTo>
                  <a:lnTo>
                    <a:pt x="16" y="34"/>
                  </a:lnTo>
                  <a:lnTo>
                    <a:pt x="23" y="32"/>
                  </a:lnTo>
                  <a:lnTo>
                    <a:pt x="31" y="30"/>
                  </a:lnTo>
                  <a:lnTo>
                    <a:pt x="39" y="32"/>
                  </a:lnTo>
                  <a:lnTo>
                    <a:pt x="42" y="30"/>
                  </a:lnTo>
                  <a:lnTo>
                    <a:pt x="52" y="28"/>
                  </a:lnTo>
                  <a:lnTo>
                    <a:pt x="62" y="23"/>
                  </a:lnTo>
                  <a:lnTo>
                    <a:pt x="70" y="15"/>
                  </a:lnTo>
                  <a:lnTo>
                    <a:pt x="73" y="11"/>
                  </a:lnTo>
                  <a:lnTo>
                    <a:pt x="80" y="8"/>
                  </a:lnTo>
                  <a:lnTo>
                    <a:pt x="88" y="7"/>
                  </a:lnTo>
                  <a:lnTo>
                    <a:pt x="98" y="8"/>
                  </a:lnTo>
                  <a:lnTo>
                    <a:pt x="107" y="10"/>
                  </a:lnTo>
                  <a:lnTo>
                    <a:pt x="116" y="11"/>
                  </a:lnTo>
                  <a:lnTo>
                    <a:pt x="124" y="13"/>
                  </a:lnTo>
                  <a:lnTo>
                    <a:pt x="131" y="15"/>
                  </a:lnTo>
                  <a:lnTo>
                    <a:pt x="132" y="17"/>
                  </a:lnTo>
                  <a:lnTo>
                    <a:pt x="136" y="18"/>
                  </a:lnTo>
                  <a:lnTo>
                    <a:pt x="140" y="20"/>
                  </a:lnTo>
                  <a:lnTo>
                    <a:pt x="145" y="21"/>
                  </a:lnTo>
                  <a:lnTo>
                    <a:pt x="151" y="22"/>
                  </a:lnTo>
                  <a:lnTo>
                    <a:pt x="156" y="22"/>
                  </a:lnTo>
                  <a:lnTo>
                    <a:pt x="162" y="20"/>
                  </a:lnTo>
                  <a:lnTo>
                    <a:pt x="166" y="14"/>
                  </a:lnTo>
                  <a:lnTo>
                    <a:pt x="163" y="15"/>
                  </a:lnTo>
                  <a:lnTo>
                    <a:pt x="156" y="19"/>
                  </a:lnTo>
                  <a:lnTo>
                    <a:pt x="147" y="19"/>
                  </a:lnTo>
                  <a:lnTo>
                    <a:pt x="139" y="14"/>
                  </a:lnTo>
                  <a:lnTo>
                    <a:pt x="137" y="13"/>
                  </a:lnTo>
                  <a:lnTo>
                    <a:pt x="130" y="10"/>
                  </a:lnTo>
                  <a:lnTo>
                    <a:pt x="119" y="6"/>
                  </a:lnTo>
                  <a:lnTo>
                    <a:pt x="108" y="3"/>
                  </a:lnTo>
                  <a:lnTo>
                    <a:pt x="95" y="0"/>
                  </a:lnTo>
                  <a:lnTo>
                    <a:pt x="83" y="2"/>
                  </a:lnTo>
                  <a:lnTo>
                    <a:pt x="72" y="6"/>
                  </a:lnTo>
                  <a:lnTo>
                    <a:pt x="65" y="15"/>
                  </a:lnTo>
                  <a:lnTo>
                    <a:pt x="63" y="18"/>
                  </a:lnTo>
                  <a:lnTo>
                    <a:pt x="56" y="23"/>
                  </a:lnTo>
                  <a:lnTo>
                    <a:pt x="47" y="27"/>
                  </a:lnTo>
                  <a:lnTo>
                    <a:pt x="38" y="26"/>
                  </a:lnTo>
                  <a:lnTo>
                    <a:pt x="37" y="26"/>
                  </a:lnTo>
                  <a:lnTo>
                    <a:pt x="32" y="26"/>
                  </a:lnTo>
                  <a:lnTo>
                    <a:pt x="26" y="27"/>
                  </a:lnTo>
                  <a:lnTo>
                    <a:pt x="19" y="29"/>
                  </a:lnTo>
                  <a:lnTo>
                    <a:pt x="11" y="33"/>
                  </a:lnTo>
                  <a:lnTo>
                    <a:pt x="5" y="37"/>
                  </a:lnTo>
                  <a:lnTo>
                    <a:pt x="1" y="44"/>
                  </a:lnTo>
                  <a:lnTo>
                    <a:pt x="0" y="53"/>
                  </a:lnTo>
                  <a:close/>
                </a:path>
              </a:pathLst>
            </a:custGeom>
            <a:solidFill>
              <a:srgbClr val="000000"/>
            </a:solidFill>
            <a:ln w="9525">
              <a:noFill/>
              <a:round/>
              <a:headEnd/>
              <a:tailEnd/>
            </a:ln>
          </p:spPr>
          <p:txBody>
            <a:bodyPr/>
            <a:lstStyle/>
            <a:p>
              <a:endParaRPr lang="en-US"/>
            </a:p>
          </p:txBody>
        </p:sp>
        <p:sp>
          <p:nvSpPr>
            <p:cNvPr id="124" name="Freeform 164"/>
            <p:cNvSpPr>
              <a:spLocks/>
            </p:cNvSpPr>
            <p:nvPr/>
          </p:nvSpPr>
          <p:spPr bwMode="auto">
            <a:xfrm>
              <a:off x="3872" y="1810"/>
              <a:ext cx="38" cy="31"/>
            </a:xfrm>
            <a:custGeom>
              <a:avLst/>
              <a:gdLst>
                <a:gd name="T0" fmla="*/ 0 w 76"/>
                <a:gd name="T1" fmla="*/ 5 h 61"/>
                <a:gd name="T2" fmla="*/ 3 w 76"/>
                <a:gd name="T3" fmla="*/ 4 h 61"/>
                <a:gd name="T4" fmla="*/ 7 w 76"/>
                <a:gd name="T5" fmla="*/ 2 h 61"/>
                <a:gd name="T6" fmla="*/ 13 w 76"/>
                <a:gd name="T7" fmla="*/ 0 h 61"/>
                <a:gd name="T8" fmla="*/ 21 w 76"/>
                <a:gd name="T9" fmla="*/ 0 h 61"/>
                <a:gd name="T10" fmla="*/ 29 w 76"/>
                <a:gd name="T11" fmla="*/ 1 h 61"/>
                <a:gd name="T12" fmla="*/ 36 w 76"/>
                <a:gd name="T13" fmla="*/ 6 h 61"/>
                <a:gd name="T14" fmla="*/ 42 w 76"/>
                <a:gd name="T15" fmla="*/ 15 h 61"/>
                <a:gd name="T16" fmla="*/ 45 w 76"/>
                <a:gd name="T17" fmla="*/ 29 h 61"/>
                <a:gd name="T18" fmla="*/ 49 w 76"/>
                <a:gd name="T19" fmla="*/ 36 h 61"/>
                <a:gd name="T20" fmla="*/ 58 w 76"/>
                <a:gd name="T21" fmla="*/ 47 h 61"/>
                <a:gd name="T22" fmla="*/ 67 w 76"/>
                <a:gd name="T23" fmla="*/ 54 h 61"/>
                <a:gd name="T24" fmla="*/ 76 w 76"/>
                <a:gd name="T25" fmla="*/ 46 h 61"/>
                <a:gd name="T26" fmla="*/ 75 w 76"/>
                <a:gd name="T27" fmla="*/ 52 h 61"/>
                <a:gd name="T28" fmla="*/ 69 w 76"/>
                <a:gd name="T29" fmla="*/ 61 h 61"/>
                <a:gd name="T30" fmla="*/ 59 w 76"/>
                <a:gd name="T31" fmla="*/ 61 h 61"/>
                <a:gd name="T32" fmla="*/ 43 w 76"/>
                <a:gd name="T33" fmla="*/ 38 h 61"/>
                <a:gd name="T34" fmla="*/ 43 w 76"/>
                <a:gd name="T35" fmla="*/ 36 h 61"/>
                <a:gd name="T36" fmla="*/ 42 w 76"/>
                <a:gd name="T37" fmla="*/ 30 h 61"/>
                <a:gd name="T38" fmla="*/ 38 w 76"/>
                <a:gd name="T39" fmla="*/ 23 h 61"/>
                <a:gd name="T40" fmla="*/ 35 w 76"/>
                <a:gd name="T41" fmla="*/ 15 h 61"/>
                <a:gd name="T42" fmla="*/ 29 w 76"/>
                <a:gd name="T43" fmla="*/ 8 h 61"/>
                <a:gd name="T44" fmla="*/ 22 w 76"/>
                <a:gd name="T45" fmla="*/ 4 h 61"/>
                <a:gd name="T46" fmla="*/ 12 w 76"/>
                <a:gd name="T47" fmla="*/ 1 h 61"/>
                <a:gd name="T48" fmla="*/ 0 w 76"/>
                <a:gd name="T49" fmla="*/ 5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6"/>
                <a:gd name="T76" fmla="*/ 0 h 61"/>
                <a:gd name="T77" fmla="*/ 76 w 76"/>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6" h="61">
                  <a:moveTo>
                    <a:pt x="0" y="5"/>
                  </a:moveTo>
                  <a:lnTo>
                    <a:pt x="3" y="4"/>
                  </a:lnTo>
                  <a:lnTo>
                    <a:pt x="7" y="2"/>
                  </a:lnTo>
                  <a:lnTo>
                    <a:pt x="13" y="0"/>
                  </a:lnTo>
                  <a:lnTo>
                    <a:pt x="21" y="0"/>
                  </a:lnTo>
                  <a:lnTo>
                    <a:pt x="29" y="1"/>
                  </a:lnTo>
                  <a:lnTo>
                    <a:pt x="36" y="6"/>
                  </a:lnTo>
                  <a:lnTo>
                    <a:pt x="42" y="15"/>
                  </a:lnTo>
                  <a:lnTo>
                    <a:pt x="45" y="29"/>
                  </a:lnTo>
                  <a:lnTo>
                    <a:pt x="49" y="36"/>
                  </a:lnTo>
                  <a:lnTo>
                    <a:pt x="58" y="47"/>
                  </a:lnTo>
                  <a:lnTo>
                    <a:pt x="67" y="54"/>
                  </a:lnTo>
                  <a:lnTo>
                    <a:pt x="76" y="46"/>
                  </a:lnTo>
                  <a:lnTo>
                    <a:pt x="75" y="52"/>
                  </a:lnTo>
                  <a:lnTo>
                    <a:pt x="69" y="61"/>
                  </a:lnTo>
                  <a:lnTo>
                    <a:pt x="59" y="61"/>
                  </a:lnTo>
                  <a:lnTo>
                    <a:pt x="43" y="38"/>
                  </a:lnTo>
                  <a:lnTo>
                    <a:pt x="43" y="36"/>
                  </a:lnTo>
                  <a:lnTo>
                    <a:pt x="42" y="30"/>
                  </a:lnTo>
                  <a:lnTo>
                    <a:pt x="38" y="23"/>
                  </a:lnTo>
                  <a:lnTo>
                    <a:pt x="35" y="15"/>
                  </a:lnTo>
                  <a:lnTo>
                    <a:pt x="29" y="8"/>
                  </a:lnTo>
                  <a:lnTo>
                    <a:pt x="22" y="4"/>
                  </a:lnTo>
                  <a:lnTo>
                    <a:pt x="12" y="1"/>
                  </a:lnTo>
                  <a:lnTo>
                    <a:pt x="0" y="5"/>
                  </a:lnTo>
                  <a:close/>
                </a:path>
              </a:pathLst>
            </a:custGeom>
            <a:solidFill>
              <a:srgbClr val="000000"/>
            </a:solidFill>
            <a:ln w="9525">
              <a:noFill/>
              <a:round/>
              <a:headEnd/>
              <a:tailEnd/>
            </a:ln>
          </p:spPr>
          <p:txBody>
            <a:bodyPr/>
            <a:lstStyle/>
            <a:p>
              <a:endParaRPr lang="en-US"/>
            </a:p>
          </p:txBody>
        </p:sp>
        <p:sp>
          <p:nvSpPr>
            <p:cNvPr id="125" name="Freeform 165"/>
            <p:cNvSpPr>
              <a:spLocks/>
            </p:cNvSpPr>
            <p:nvPr/>
          </p:nvSpPr>
          <p:spPr bwMode="auto">
            <a:xfrm>
              <a:off x="3912" y="1846"/>
              <a:ext cx="33" cy="51"/>
            </a:xfrm>
            <a:custGeom>
              <a:avLst/>
              <a:gdLst>
                <a:gd name="T0" fmla="*/ 0 w 67"/>
                <a:gd name="T1" fmla="*/ 0 h 102"/>
                <a:gd name="T2" fmla="*/ 2 w 67"/>
                <a:gd name="T3" fmla="*/ 0 h 102"/>
                <a:gd name="T4" fmla="*/ 8 w 67"/>
                <a:gd name="T5" fmla="*/ 2 h 102"/>
                <a:gd name="T6" fmla="*/ 16 w 67"/>
                <a:gd name="T7" fmla="*/ 4 h 102"/>
                <a:gd name="T8" fmla="*/ 25 w 67"/>
                <a:gd name="T9" fmla="*/ 10 h 102"/>
                <a:gd name="T10" fmla="*/ 34 w 67"/>
                <a:gd name="T11" fmla="*/ 18 h 102"/>
                <a:gd name="T12" fmla="*/ 42 w 67"/>
                <a:gd name="T13" fmla="*/ 28 h 102"/>
                <a:gd name="T14" fmla="*/ 47 w 67"/>
                <a:gd name="T15" fmla="*/ 43 h 102"/>
                <a:gd name="T16" fmla="*/ 48 w 67"/>
                <a:gd name="T17" fmla="*/ 63 h 102"/>
                <a:gd name="T18" fmla="*/ 49 w 67"/>
                <a:gd name="T19" fmla="*/ 69 h 102"/>
                <a:gd name="T20" fmla="*/ 52 w 67"/>
                <a:gd name="T21" fmla="*/ 83 h 102"/>
                <a:gd name="T22" fmla="*/ 57 w 67"/>
                <a:gd name="T23" fmla="*/ 96 h 102"/>
                <a:gd name="T24" fmla="*/ 67 w 67"/>
                <a:gd name="T25" fmla="*/ 102 h 102"/>
                <a:gd name="T26" fmla="*/ 64 w 67"/>
                <a:gd name="T27" fmla="*/ 100 h 102"/>
                <a:gd name="T28" fmla="*/ 60 w 67"/>
                <a:gd name="T29" fmla="*/ 92 h 102"/>
                <a:gd name="T30" fmla="*/ 55 w 67"/>
                <a:gd name="T31" fmla="*/ 79 h 102"/>
                <a:gd name="T32" fmla="*/ 54 w 67"/>
                <a:gd name="T33" fmla="*/ 64 h 102"/>
                <a:gd name="T34" fmla="*/ 55 w 67"/>
                <a:gd name="T35" fmla="*/ 61 h 102"/>
                <a:gd name="T36" fmla="*/ 56 w 67"/>
                <a:gd name="T37" fmla="*/ 53 h 102"/>
                <a:gd name="T38" fmla="*/ 56 w 67"/>
                <a:gd name="T39" fmla="*/ 41 h 102"/>
                <a:gd name="T40" fmla="*/ 54 w 67"/>
                <a:gd name="T41" fmla="*/ 27 h 102"/>
                <a:gd name="T42" fmla="*/ 49 w 67"/>
                <a:gd name="T43" fmla="*/ 15 h 102"/>
                <a:gd name="T44" fmla="*/ 39 w 67"/>
                <a:gd name="T45" fmla="*/ 5 h 102"/>
                <a:gd name="T46" fmla="*/ 23 w 67"/>
                <a:gd name="T47" fmla="*/ 0 h 102"/>
                <a:gd name="T48" fmla="*/ 0 w 67"/>
                <a:gd name="T49" fmla="*/ 0 h 1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02"/>
                <a:gd name="T77" fmla="*/ 67 w 67"/>
                <a:gd name="T78" fmla="*/ 102 h 10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02">
                  <a:moveTo>
                    <a:pt x="0" y="0"/>
                  </a:moveTo>
                  <a:lnTo>
                    <a:pt x="2" y="0"/>
                  </a:lnTo>
                  <a:lnTo>
                    <a:pt x="8" y="2"/>
                  </a:lnTo>
                  <a:lnTo>
                    <a:pt x="16" y="4"/>
                  </a:lnTo>
                  <a:lnTo>
                    <a:pt x="25" y="10"/>
                  </a:lnTo>
                  <a:lnTo>
                    <a:pt x="34" y="18"/>
                  </a:lnTo>
                  <a:lnTo>
                    <a:pt x="42" y="28"/>
                  </a:lnTo>
                  <a:lnTo>
                    <a:pt x="47" y="43"/>
                  </a:lnTo>
                  <a:lnTo>
                    <a:pt x="48" y="63"/>
                  </a:lnTo>
                  <a:lnTo>
                    <a:pt x="49" y="69"/>
                  </a:lnTo>
                  <a:lnTo>
                    <a:pt x="52" y="83"/>
                  </a:lnTo>
                  <a:lnTo>
                    <a:pt x="57" y="96"/>
                  </a:lnTo>
                  <a:lnTo>
                    <a:pt x="67" y="102"/>
                  </a:lnTo>
                  <a:lnTo>
                    <a:pt x="64" y="100"/>
                  </a:lnTo>
                  <a:lnTo>
                    <a:pt x="60" y="92"/>
                  </a:lnTo>
                  <a:lnTo>
                    <a:pt x="55" y="79"/>
                  </a:lnTo>
                  <a:lnTo>
                    <a:pt x="54" y="64"/>
                  </a:lnTo>
                  <a:lnTo>
                    <a:pt x="55" y="61"/>
                  </a:lnTo>
                  <a:lnTo>
                    <a:pt x="56" y="53"/>
                  </a:lnTo>
                  <a:lnTo>
                    <a:pt x="56" y="41"/>
                  </a:lnTo>
                  <a:lnTo>
                    <a:pt x="54" y="27"/>
                  </a:lnTo>
                  <a:lnTo>
                    <a:pt x="49" y="15"/>
                  </a:lnTo>
                  <a:lnTo>
                    <a:pt x="39" y="5"/>
                  </a:lnTo>
                  <a:lnTo>
                    <a:pt x="23" y="0"/>
                  </a:lnTo>
                  <a:lnTo>
                    <a:pt x="0" y="0"/>
                  </a:lnTo>
                  <a:close/>
                </a:path>
              </a:pathLst>
            </a:custGeom>
            <a:solidFill>
              <a:srgbClr val="000000"/>
            </a:solidFill>
            <a:ln w="9525">
              <a:noFill/>
              <a:round/>
              <a:headEnd/>
              <a:tailEnd/>
            </a:ln>
          </p:spPr>
          <p:txBody>
            <a:bodyPr/>
            <a:lstStyle/>
            <a:p>
              <a:endParaRPr lang="en-US"/>
            </a:p>
          </p:txBody>
        </p:sp>
        <p:sp>
          <p:nvSpPr>
            <p:cNvPr id="126" name="Freeform 166"/>
            <p:cNvSpPr>
              <a:spLocks/>
            </p:cNvSpPr>
            <p:nvPr/>
          </p:nvSpPr>
          <p:spPr bwMode="auto">
            <a:xfrm>
              <a:off x="3923" y="1877"/>
              <a:ext cx="15" cy="37"/>
            </a:xfrm>
            <a:custGeom>
              <a:avLst/>
              <a:gdLst>
                <a:gd name="T0" fmla="*/ 16 w 31"/>
                <a:gd name="T1" fmla="*/ 0 h 75"/>
                <a:gd name="T2" fmla="*/ 17 w 31"/>
                <a:gd name="T3" fmla="*/ 2 h 75"/>
                <a:gd name="T4" fmla="*/ 20 w 31"/>
                <a:gd name="T5" fmla="*/ 9 h 75"/>
                <a:gd name="T6" fmla="*/ 23 w 31"/>
                <a:gd name="T7" fmla="*/ 18 h 75"/>
                <a:gd name="T8" fmla="*/ 25 w 31"/>
                <a:gd name="T9" fmla="*/ 30 h 75"/>
                <a:gd name="T10" fmla="*/ 25 w 31"/>
                <a:gd name="T11" fmla="*/ 42 h 75"/>
                <a:gd name="T12" fmla="*/ 22 w 31"/>
                <a:gd name="T13" fmla="*/ 54 h 75"/>
                <a:gd name="T14" fmla="*/ 13 w 31"/>
                <a:gd name="T15" fmla="*/ 65 h 75"/>
                <a:gd name="T16" fmla="*/ 0 w 31"/>
                <a:gd name="T17" fmla="*/ 73 h 75"/>
                <a:gd name="T18" fmla="*/ 2 w 31"/>
                <a:gd name="T19" fmla="*/ 73 h 75"/>
                <a:gd name="T20" fmla="*/ 8 w 31"/>
                <a:gd name="T21" fmla="*/ 75 h 75"/>
                <a:gd name="T22" fmla="*/ 16 w 31"/>
                <a:gd name="T23" fmla="*/ 73 h 75"/>
                <a:gd name="T24" fmla="*/ 24 w 31"/>
                <a:gd name="T25" fmla="*/ 69 h 75"/>
                <a:gd name="T26" fmla="*/ 28 w 31"/>
                <a:gd name="T27" fmla="*/ 61 h 75"/>
                <a:gd name="T28" fmla="*/ 31 w 31"/>
                <a:gd name="T29" fmla="*/ 48 h 75"/>
                <a:gd name="T30" fmla="*/ 27 w 31"/>
                <a:gd name="T31" fmla="*/ 27 h 75"/>
                <a:gd name="T32" fmla="*/ 16 w 31"/>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75"/>
                <a:gd name="T53" fmla="*/ 31 w 31"/>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75">
                  <a:moveTo>
                    <a:pt x="16" y="0"/>
                  </a:moveTo>
                  <a:lnTo>
                    <a:pt x="17" y="2"/>
                  </a:lnTo>
                  <a:lnTo>
                    <a:pt x="20" y="9"/>
                  </a:lnTo>
                  <a:lnTo>
                    <a:pt x="23" y="18"/>
                  </a:lnTo>
                  <a:lnTo>
                    <a:pt x="25" y="30"/>
                  </a:lnTo>
                  <a:lnTo>
                    <a:pt x="25" y="42"/>
                  </a:lnTo>
                  <a:lnTo>
                    <a:pt x="22" y="54"/>
                  </a:lnTo>
                  <a:lnTo>
                    <a:pt x="13" y="65"/>
                  </a:lnTo>
                  <a:lnTo>
                    <a:pt x="0" y="73"/>
                  </a:lnTo>
                  <a:lnTo>
                    <a:pt x="2" y="73"/>
                  </a:lnTo>
                  <a:lnTo>
                    <a:pt x="8" y="75"/>
                  </a:lnTo>
                  <a:lnTo>
                    <a:pt x="16" y="73"/>
                  </a:lnTo>
                  <a:lnTo>
                    <a:pt x="24" y="69"/>
                  </a:lnTo>
                  <a:lnTo>
                    <a:pt x="28" y="61"/>
                  </a:lnTo>
                  <a:lnTo>
                    <a:pt x="31" y="48"/>
                  </a:lnTo>
                  <a:lnTo>
                    <a:pt x="27" y="27"/>
                  </a:lnTo>
                  <a:lnTo>
                    <a:pt x="16" y="0"/>
                  </a:lnTo>
                  <a:close/>
                </a:path>
              </a:pathLst>
            </a:custGeom>
            <a:solidFill>
              <a:srgbClr val="000000"/>
            </a:solidFill>
            <a:ln w="9525">
              <a:noFill/>
              <a:round/>
              <a:headEnd/>
              <a:tailEnd/>
            </a:ln>
          </p:spPr>
          <p:txBody>
            <a:bodyPr/>
            <a:lstStyle/>
            <a:p>
              <a:endParaRPr lang="en-US"/>
            </a:p>
          </p:txBody>
        </p:sp>
        <p:sp>
          <p:nvSpPr>
            <p:cNvPr id="127" name="Freeform 167"/>
            <p:cNvSpPr>
              <a:spLocks/>
            </p:cNvSpPr>
            <p:nvPr/>
          </p:nvSpPr>
          <p:spPr bwMode="auto">
            <a:xfrm>
              <a:off x="3915" y="1895"/>
              <a:ext cx="13" cy="50"/>
            </a:xfrm>
            <a:custGeom>
              <a:avLst/>
              <a:gdLst>
                <a:gd name="T0" fmla="*/ 0 w 25"/>
                <a:gd name="T1" fmla="*/ 0 h 99"/>
                <a:gd name="T2" fmla="*/ 2 w 25"/>
                <a:gd name="T3" fmla="*/ 2 h 99"/>
                <a:gd name="T4" fmla="*/ 8 w 25"/>
                <a:gd name="T5" fmla="*/ 10 h 99"/>
                <a:gd name="T6" fmla="*/ 15 w 25"/>
                <a:gd name="T7" fmla="*/ 22 h 99"/>
                <a:gd name="T8" fmla="*/ 22 w 25"/>
                <a:gd name="T9" fmla="*/ 35 h 99"/>
                <a:gd name="T10" fmla="*/ 25 w 25"/>
                <a:gd name="T11" fmla="*/ 50 h 99"/>
                <a:gd name="T12" fmla="*/ 24 w 25"/>
                <a:gd name="T13" fmla="*/ 68 h 99"/>
                <a:gd name="T14" fmla="*/ 17 w 25"/>
                <a:gd name="T15" fmla="*/ 84 h 99"/>
                <a:gd name="T16" fmla="*/ 1 w 25"/>
                <a:gd name="T17" fmla="*/ 99 h 99"/>
                <a:gd name="T18" fmla="*/ 3 w 25"/>
                <a:gd name="T19" fmla="*/ 98 h 99"/>
                <a:gd name="T20" fmla="*/ 7 w 25"/>
                <a:gd name="T21" fmla="*/ 93 h 99"/>
                <a:gd name="T22" fmla="*/ 12 w 25"/>
                <a:gd name="T23" fmla="*/ 86 h 99"/>
                <a:gd name="T24" fmla="*/ 17 w 25"/>
                <a:gd name="T25" fmla="*/ 76 h 99"/>
                <a:gd name="T26" fmla="*/ 19 w 25"/>
                <a:gd name="T27" fmla="*/ 62 h 99"/>
                <a:gd name="T28" fmla="*/ 18 w 25"/>
                <a:gd name="T29" fmla="*/ 45 h 99"/>
                <a:gd name="T30" fmla="*/ 12 w 25"/>
                <a:gd name="T31" fmla="*/ 24 h 99"/>
                <a:gd name="T32" fmla="*/ 0 w 25"/>
                <a:gd name="T33" fmla="*/ 0 h 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99"/>
                <a:gd name="T53" fmla="*/ 25 w 25"/>
                <a:gd name="T54" fmla="*/ 99 h 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99">
                  <a:moveTo>
                    <a:pt x="0" y="0"/>
                  </a:moveTo>
                  <a:lnTo>
                    <a:pt x="2" y="2"/>
                  </a:lnTo>
                  <a:lnTo>
                    <a:pt x="8" y="10"/>
                  </a:lnTo>
                  <a:lnTo>
                    <a:pt x="15" y="22"/>
                  </a:lnTo>
                  <a:lnTo>
                    <a:pt x="22" y="35"/>
                  </a:lnTo>
                  <a:lnTo>
                    <a:pt x="25" y="50"/>
                  </a:lnTo>
                  <a:lnTo>
                    <a:pt x="24" y="68"/>
                  </a:lnTo>
                  <a:lnTo>
                    <a:pt x="17" y="84"/>
                  </a:lnTo>
                  <a:lnTo>
                    <a:pt x="1" y="99"/>
                  </a:lnTo>
                  <a:lnTo>
                    <a:pt x="3" y="98"/>
                  </a:lnTo>
                  <a:lnTo>
                    <a:pt x="7" y="93"/>
                  </a:lnTo>
                  <a:lnTo>
                    <a:pt x="12" y="86"/>
                  </a:lnTo>
                  <a:lnTo>
                    <a:pt x="17" y="76"/>
                  </a:lnTo>
                  <a:lnTo>
                    <a:pt x="19" y="62"/>
                  </a:lnTo>
                  <a:lnTo>
                    <a:pt x="18" y="45"/>
                  </a:lnTo>
                  <a:lnTo>
                    <a:pt x="12" y="24"/>
                  </a:lnTo>
                  <a:lnTo>
                    <a:pt x="0" y="0"/>
                  </a:lnTo>
                  <a:close/>
                </a:path>
              </a:pathLst>
            </a:custGeom>
            <a:solidFill>
              <a:srgbClr val="000000"/>
            </a:solidFill>
            <a:ln w="9525">
              <a:noFill/>
              <a:round/>
              <a:headEnd/>
              <a:tailEnd/>
            </a:ln>
          </p:spPr>
          <p:txBody>
            <a:bodyPr/>
            <a:lstStyle/>
            <a:p>
              <a:endParaRPr lang="en-US"/>
            </a:p>
          </p:txBody>
        </p:sp>
        <p:sp>
          <p:nvSpPr>
            <p:cNvPr id="128" name="Freeform 168"/>
            <p:cNvSpPr>
              <a:spLocks/>
            </p:cNvSpPr>
            <p:nvPr/>
          </p:nvSpPr>
          <p:spPr bwMode="auto">
            <a:xfrm>
              <a:off x="3857" y="1875"/>
              <a:ext cx="53" cy="77"/>
            </a:xfrm>
            <a:custGeom>
              <a:avLst/>
              <a:gdLst>
                <a:gd name="T0" fmla="*/ 0 w 106"/>
                <a:gd name="T1" fmla="*/ 0 h 154"/>
                <a:gd name="T2" fmla="*/ 2 w 106"/>
                <a:gd name="T3" fmla="*/ 1 h 154"/>
                <a:gd name="T4" fmla="*/ 6 w 106"/>
                <a:gd name="T5" fmla="*/ 2 h 154"/>
                <a:gd name="T6" fmla="*/ 12 w 106"/>
                <a:gd name="T7" fmla="*/ 6 h 154"/>
                <a:gd name="T8" fmla="*/ 18 w 106"/>
                <a:gd name="T9" fmla="*/ 11 h 154"/>
                <a:gd name="T10" fmla="*/ 23 w 106"/>
                <a:gd name="T11" fmla="*/ 16 h 154"/>
                <a:gd name="T12" fmla="*/ 29 w 106"/>
                <a:gd name="T13" fmla="*/ 24 h 154"/>
                <a:gd name="T14" fmla="*/ 33 w 106"/>
                <a:gd name="T15" fmla="*/ 34 h 154"/>
                <a:gd name="T16" fmla="*/ 33 w 106"/>
                <a:gd name="T17" fmla="*/ 44 h 154"/>
                <a:gd name="T18" fmla="*/ 33 w 106"/>
                <a:gd name="T19" fmla="*/ 45 h 154"/>
                <a:gd name="T20" fmla="*/ 31 w 106"/>
                <a:gd name="T21" fmla="*/ 49 h 154"/>
                <a:gd name="T22" fmla="*/ 31 w 106"/>
                <a:gd name="T23" fmla="*/ 52 h 154"/>
                <a:gd name="T24" fmla="*/ 31 w 106"/>
                <a:gd name="T25" fmla="*/ 57 h 154"/>
                <a:gd name="T26" fmla="*/ 34 w 106"/>
                <a:gd name="T27" fmla="*/ 61 h 154"/>
                <a:gd name="T28" fmla="*/ 40 w 106"/>
                <a:gd name="T29" fmla="*/ 66 h 154"/>
                <a:gd name="T30" fmla="*/ 48 w 106"/>
                <a:gd name="T31" fmla="*/ 68 h 154"/>
                <a:gd name="T32" fmla="*/ 60 w 106"/>
                <a:gd name="T33" fmla="*/ 68 h 154"/>
                <a:gd name="T34" fmla="*/ 63 w 106"/>
                <a:gd name="T35" fmla="*/ 69 h 154"/>
                <a:gd name="T36" fmla="*/ 68 w 106"/>
                <a:gd name="T37" fmla="*/ 72 h 154"/>
                <a:gd name="T38" fmla="*/ 78 w 106"/>
                <a:gd name="T39" fmla="*/ 77 h 154"/>
                <a:gd name="T40" fmla="*/ 87 w 106"/>
                <a:gd name="T41" fmla="*/ 85 h 154"/>
                <a:gd name="T42" fmla="*/ 96 w 106"/>
                <a:gd name="T43" fmla="*/ 97 h 154"/>
                <a:gd name="T44" fmla="*/ 102 w 106"/>
                <a:gd name="T45" fmla="*/ 112 h 154"/>
                <a:gd name="T46" fmla="*/ 105 w 106"/>
                <a:gd name="T47" fmla="*/ 131 h 154"/>
                <a:gd name="T48" fmla="*/ 103 w 106"/>
                <a:gd name="T49" fmla="*/ 154 h 154"/>
                <a:gd name="T50" fmla="*/ 104 w 106"/>
                <a:gd name="T51" fmla="*/ 150 h 154"/>
                <a:gd name="T52" fmla="*/ 105 w 106"/>
                <a:gd name="T53" fmla="*/ 138 h 154"/>
                <a:gd name="T54" fmla="*/ 106 w 106"/>
                <a:gd name="T55" fmla="*/ 122 h 154"/>
                <a:gd name="T56" fmla="*/ 105 w 106"/>
                <a:gd name="T57" fmla="*/ 104 h 154"/>
                <a:gd name="T58" fmla="*/ 101 w 106"/>
                <a:gd name="T59" fmla="*/ 87 h 154"/>
                <a:gd name="T60" fmla="*/ 94 w 106"/>
                <a:gd name="T61" fmla="*/ 72 h 154"/>
                <a:gd name="T62" fmla="*/ 80 w 106"/>
                <a:gd name="T63" fmla="*/ 62 h 154"/>
                <a:gd name="T64" fmla="*/ 60 w 106"/>
                <a:gd name="T65" fmla="*/ 60 h 154"/>
                <a:gd name="T66" fmla="*/ 59 w 106"/>
                <a:gd name="T67" fmla="*/ 60 h 154"/>
                <a:gd name="T68" fmla="*/ 55 w 106"/>
                <a:gd name="T69" fmla="*/ 60 h 154"/>
                <a:gd name="T70" fmla="*/ 50 w 106"/>
                <a:gd name="T71" fmla="*/ 60 h 154"/>
                <a:gd name="T72" fmla="*/ 44 w 106"/>
                <a:gd name="T73" fmla="*/ 58 h 154"/>
                <a:gd name="T74" fmla="*/ 38 w 106"/>
                <a:gd name="T75" fmla="*/ 55 h 154"/>
                <a:gd name="T76" fmla="*/ 35 w 106"/>
                <a:gd name="T77" fmla="*/ 52 h 154"/>
                <a:gd name="T78" fmla="*/ 35 w 106"/>
                <a:gd name="T79" fmla="*/ 47 h 154"/>
                <a:gd name="T80" fmla="*/ 37 w 106"/>
                <a:gd name="T81" fmla="*/ 39 h 154"/>
                <a:gd name="T82" fmla="*/ 38 w 106"/>
                <a:gd name="T83" fmla="*/ 38 h 154"/>
                <a:gd name="T84" fmla="*/ 41 w 106"/>
                <a:gd name="T85" fmla="*/ 35 h 154"/>
                <a:gd name="T86" fmla="*/ 42 w 106"/>
                <a:gd name="T87" fmla="*/ 30 h 154"/>
                <a:gd name="T88" fmla="*/ 42 w 106"/>
                <a:gd name="T89" fmla="*/ 24 h 154"/>
                <a:gd name="T90" fmla="*/ 40 w 106"/>
                <a:gd name="T91" fmla="*/ 19 h 154"/>
                <a:gd name="T92" fmla="*/ 33 w 106"/>
                <a:gd name="T93" fmla="*/ 12 h 154"/>
                <a:gd name="T94" fmla="*/ 20 w 106"/>
                <a:gd name="T95" fmla="*/ 6 h 154"/>
                <a:gd name="T96" fmla="*/ 0 w 106"/>
                <a:gd name="T97" fmla="*/ 0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6"/>
                <a:gd name="T148" fmla="*/ 0 h 154"/>
                <a:gd name="T149" fmla="*/ 106 w 106"/>
                <a:gd name="T150" fmla="*/ 154 h 1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6" h="154">
                  <a:moveTo>
                    <a:pt x="0" y="0"/>
                  </a:moveTo>
                  <a:lnTo>
                    <a:pt x="2" y="1"/>
                  </a:lnTo>
                  <a:lnTo>
                    <a:pt x="6" y="2"/>
                  </a:lnTo>
                  <a:lnTo>
                    <a:pt x="12" y="6"/>
                  </a:lnTo>
                  <a:lnTo>
                    <a:pt x="18" y="11"/>
                  </a:lnTo>
                  <a:lnTo>
                    <a:pt x="23" y="16"/>
                  </a:lnTo>
                  <a:lnTo>
                    <a:pt x="29" y="24"/>
                  </a:lnTo>
                  <a:lnTo>
                    <a:pt x="33" y="34"/>
                  </a:lnTo>
                  <a:lnTo>
                    <a:pt x="33" y="44"/>
                  </a:lnTo>
                  <a:lnTo>
                    <a:pt x="33" y="45"/>
                  </a:lnTo>
                  <a:lnTo>
                    <a:pt x="31" y="49"/>
                  </a:lnTo>
                  <a:lnTo>
                    <a:pt x="31" y="52"/>
                  </a:lnTo>
                  <a:lnTo>
                    <a:pt x="31" y="57"/>
                  </a:lnTo>
                  <a:lnTo>
                    <a:pt x="34" y="61"/>
                  </a:lnTo>
                  <a:lnTo>
                    <a:pt x="40" y="66"/>
                  </a:lnTo>
                  <a:lnTo>
                    <a:pt x="48" y="68"/>
                  </a:lnTo>
                  <a:lnTo>
                    <a:pt x="60" y="68"/>
                  </a:lnTo>
                  <a:lnTo>
                    <a:pt x="63" y="69"/>
                  </a:lnTo>
                  <a:lnTo>
                    <a:pt x="68" y="72"/>
                  </a:lnTo>
                  <a:lnTo>
                    <a:pt x="78" y="77"/>
                  </a:lnTo>
                  <a:lnTo>
                    <a:pt x="87" y="85"/>
                  </a:lnTo>
                  <a:lnTo>
                    <a:pt x="96" y="97"/>
                  </a:lnTo>
                  <a:lnTo>
                    <a:pt x="102" y="112"/>
                  </a:lnTo>
                  <a:lnTo>
                    <a:pt x="105" y="131"/>
                  </a:lnTo>
                  <a:lnTo>
                    <a:pt x="103" y="154"/>
                  </a:lnTo>
                  <a:lnTo>
                    <a:pt x="104" y="150"/>
                  </a:lnTo>
                  <a:lnTo>
                    <a:pt x="105" y="138"/>
                  </a:lnTo>
                  <a:lnTo>
                    <a:pt x="106" y="122"/>
                  </a:lnTo>
                  <a:lnTo>
                    <a:pt x="105" y="104"/>
                  </a:lnTo>
                  <a:lnTo>
                    <a:pt x="101" y="87"/>
                  </a:lnTo>
                  <a:lnTo>
                    <a:pt x="94" y="72"/>
                  </a:lnTo>
                  <a:lnTo>
                    <a:pt x="80" y="62"/>
                  </a:lnTo>
                  <a:lnTo>
                    <a:pt x="60" y="60"/>
                  </a:lnTo>
                  <a:lnTo>
                    <a:pt x="59" y="60"/>
                  </a:lnTo>
                  <a:lnTo>
                    <a:pt x="55" y="60"/>
                  </a:lnTo>
                  <a:lnTo>
                    <a:pt x="50" y="60"/>
                  </a:lnTo>
                  <a:lnTo>
                    <a:pt x="44" y="58"/>
                  </a:lnTo>
                  <a:lnTo>
                    <a:pt x="38" y="55"/>
                  </a:lnTo>
                  <a:lnTo>
                    <a:pt x="35" y="52"/>
                  </a:lnTo>
                  <a:lnTo>
                    <a:pt x="35" y="47"/>
                  </a:lnTo>
                  <a:lnTo>
                    <a:pt x="37" y="39"/>
                  </a:lnTo>
                  <a:lnTo>
                    <a:pt x="38" y="38"/>
                  </a:lnTo>
                  <a:lnTo>
                    <a:pt x="41" y="35"/>
                  </a:lnTo>
                  <a:lnTo>
                    <a:pt x="42" y="30"/>
                  </a:lnTo>
                  <a:lnTo>
                    <a:pt x="42" y="24"/>
                  </a:lnTo>
                  <a:lnTo>
                    <a:pt x="40" y="19"/>
                  </a:lnTo>
                  <a:lnTo>
                    <a:pt x="33" y="12"/>
                  </a:lnTo>
                  <a:lnTo>
                    <a:pt x="20" y="6"/>
                  </a:lnTo>
                  <a:lnTo>
                    <a:pt x="0" y="0"/>
                  </a:lnTo>
                  <a:close/>
                </a:path>
              </a:pathLst>
            </a:custGeom>
            <a:solidFill>
              <a:srgbClr val="000000"/>
            </a:solidFill>
            <a:ln w="9525">
              <a:noFill/>
              <a:round/>
              <a:headEnd/>
              <a:tailEnd/>
            </a:ln>
          </p:spPr>
          <p:txBody>
            <a:bodyPr/>
            <a:lstStyle/>
            <a:p>
              <a:endParaRPr lang="en-US"/>
            </a:p>
          </p:txBody>
        </p:sp>
        <p:sp>
          <p:nvSpPr>
            <p:cNvPr id="129" name="Freeform 169"/>
            <p:cNvSpPr>
              <a:spLocks/>
            </p:cNvSpPr>
            <p:nvPr/>
          </p:nvSpPr>
          <p:spPr bwMode="auto">
            <a:xfrm>
              <a:off x="3896" y="1935"/>
              <a:ext cx="22" cy="18"/>
            </a:xfrm>
            <a:custGeom>
              <a:avLst/>
              <a:gdLst>
                <a:gd name="T0" fmla="*/ 0 w 43"/>
                <a:gd name="T1" fmla="*/ 37 h 37"/>
                <a:gd name="T2" fmla="*/ 1 w 43"/>
                <a:gd name="T3" fmla="*/ 35 h 37"/>
                <a:gd name="T4" fmla="*/ 4 w 43"/>
                <a:gd name="T5" fmla="*/ 30 h 37"/>
                <a:gd name="T6" fmla="*/ 9 w 43"/>
                <a:gd name="T7" fmla="*/ 23 h 37"/>
                <a:gd name="T8" fmla="*/ 15 w 43"/>
                <a:gd name="T9" fmla="*/ 16 h 37"/>
                <a:gd name="T10" fmla="*/ 21 w 43"/>
                <a:gd name="T11" fmla="*/ 8 h 37"/>
                <a:gd name="T12" fmla="*/ 29 w 43"/>
                <a:gd name="T13" fmla="*/ 2 h 37"/>
                <a:gd name="T14" fmla="*/ 36 w 43"/>
                <a:gd name="T15" fmla="*/ 0 h 37"/>
                <a:gd name="T16" fmla="*/ 43 w 43"/>
                <a:gd name="T17" fmla="*/ 0 h 37"/>
                <a:gd name="T18" fmla="*/ 42 w 43"/>
                <a:gd name="T19" fmla="*/ 1 h 37"/>
                <a:gd name="T20" fmla="*/ 38 w 43"/>
                <a:gd name="T21" fmla="*/ 5 h 37"/>
                <a:gd name="T22" fmla="*/ 31 w 43"/>
                <a:gd name="T23" fmla="*/ 10 h 37"/>
                <a:gd name="T24" fmla="*/ 24 w 43"/>
                <a:gd name="T25" fmla="*/ 16 h 37"/>
                <a:gd name="T26" fmla="*/ 16 w 43"/>
                <a:gd name="T27" fmla="*/ 23 h 37"/>
                <a:gd name="T28" fmla="*/ 9 w 43"/>
                <a:gd name="T29" fmla="*/ 29 h 37"/>
                <a:gd name="T30" fmla="*/ 3 w 43"/>
                <a:gd name="T31" fmla="*/ 33 h 37"/>
                <a:gd name="T32" fmla="*/ 0 w 43"/>
                <a:gd name="T33" fmla="*/ 37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37"/>
                <a:gd name="T53" fmla="*/ 43 w 43"/>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37">
                  <a:moveTo>
                    <a:pt x="0" y="37"/>
                  </a:moveTo>
                  <a:lnTo>
                    <a:pt x="1" y="35"/>
                  </a:lnTo>
                  <a:lnTo>
                    <a:pt x="4" y="30"/>
                  </a:lnTo>
                  <a:lnTo>
                    <a:pt x="9" y="23"/>
                  </a:lnTo>
                  <a:lnTo>
                    <a:pt x="15" y="16"/>
                  </a:lnTo>
                  <a:lnTo>
                    <a:pt x="21" y="8"/>
                  </a:lnTo>
                  <a:lnTo>
                    <a:pt x="29" y="2"/>
                  </a:lnTo>
                  <a:lnTo>
                    <a:pt x="36" y="0"/>
                  </a:lnTo>
                  <a:lnTo>
                    <a:pt x="43" y="0"/>
                  </a:lnTo>
                  <a:lnTo>
                    <a:pt x="42" y="1"/>
                  </a:lnTo>
                  <a:lnTo>
                    <a:pt x="38" y="5"/>
                  </a:lnTo>
                  <a:lnTo>
                    <a:pt x="31" y="10"/>
                  </a:lnTo>
                  <a:lnTo>
                    <a:pt x="24" y="16"/>
                  </a:lnTo>
                  <a:lnTo>
                    <a:pt x="16" y="23"/>
                  </a:lnTo>
                  <a:lnTo>
                    <a:pt x="9" y="29"/>
                  </a:lnTo>
                  <a:lnTo>
                    <a:pt x="3" y="33"/>
                  </a:lnTo>
                  <a:lnTo>
                    <a:pt x="0" y="37"/>
                  </a:lnTo>
                  <a:close/>
                </a:path>
              </a:pathLst>
            </a:custGeom>
            <a:solidFill>
              <a:srgbClr val="000000"/>
            </a:solidFill>
            <a:ln w="9525">
              <a:noFill/>
              <a:round/>
              <a:headEnd/>
              <a:tailEnd/>
            </a:ln>
          </p:spPr>
          <p:txBody>
            <a:bodyPr/>
            <a:lstStyle/>
            <a:p>
              <a:endParaRPr lang="en-US"/>
            </a:p>
          </p:txBody>
        </p:sp>
        <p:sp>
          <p:nvSpPr>
            <p:cNvPr id="130" name="Freeform 170"/>
            <p:cNvSpPr>
              <a:spLocks/>
            </p:cNvSpPr>
            <p:nvPr/>
          </p:nvSpPr>
          <p:spPr bwMode="auto">
            <a:xfrm>
              <a:off x="3738" y="1842"/>
              <a:ext cx="36" cy="91"/>
            </a:xfrm>
            <a:custGeom>
              <a:avLst/>
              <a:gdLst>
                <a:gd name="T0" fmla="*/ 65 w 71"/>
                <a:gd name="T1" fmla="*/ 182 h 182"/>
                <a:gd name="T2" fmla="*/ 60 w 71"/>
                <a:gd name="T3" fmla="*/ 178 h 182"/>
                <a:gd name="T4" fmla="*/ 50 w 71"/>
                <a:gd name="T5" fmla="*/ 169 h 182"/>
                <a:gd name="T6" fmla="*/ 36 w 71"/>
                <a:gd name="T7" fmla="*/ 155 h 182"/>
                <a:gd name="T8" fmla="*/ 22 w 71"/>
                <a:gd name="T9" fmla="*/ 138 h 182"/>
                <a:gd name="T10" fmla="*/ 13 w 71"/>
                <a:gd name="T11" fmla="*/ 117 h 182"/>
                <a:gd name="T12" fmla="*/ 12 w 71"/>
                <a:gd name="T13" fmla="*/ 94 h 182"/>
                <a:gd name="T14" fmla="*/ 21 w 71"/>
                <a:gd name="T15" fmla="*/ 71 h 182"/>
                <a:gd name="T16" fmla="*/ 44 w 71"/>
                <a:gd name="T17" fmla="*/ 48 h 182"/>
                <a:gd name="T18" fmla="*/ 46 w 71"/>
                <a:gd name="T19" fmla="*/ 47 h 182"/>
                <a:gd name="T20" fmla="*/ 51 w 71"/>
                <a:gd name="T21" fmla="*/ 45 h 182"/>
                <a:gd name="T22" fmla="*/ 58 w 71"/>
                <a:gd name="T23" fmla="*/ 41 h 182"/>
                <a:gd name="T24" fmla="*/ 63 w 71"/>
                <a:gd name="T25" fmla="*/ 35 h 182"/>
                <a:gd name="T26" fmla="*/ 69 w 71"/>
                <a:gd name="T27" fmla="*/ 28 h 182"/>
                <a:gd name="T28" fmla="*/ 71 w 71"/>
                <a:gd name="T29" fmla="*/ 20 h 182"/>
                <a:gd name="T30" fmla="*/ 69 w 71"/>
                <a:gd name="T31" fmla="*/ 10 h 182"/>
                <a:gd name="T32" fmla="*/ 62 w 71"/>
                <a:gd name="T33" fmla="*/ 0 h 182"/>
                <a:gd name="T34" fmla="*/ 62 w 71"/>
                <a:gd name="T35" fmla="*/ 1 h 182"/>
                <a:gd name="T36" fmla="*/ 63 w 71"/>
                <a:gd name="T37" fmla="*/ 5 h 182"/>
                <a:gd name="T38" fmla="*/ 63 w 71"/>
                <a:gd name="T39" fmla="*/ 11 h 182"/>
                <a:gd name="T40" fmla="*/ 61 w 71"/>
                <a:gd name="T41" fmla="*/ 18 h 182"/>
                <a:gd name="T42" fmla="*/ 56 w 71"/>
                <a:gd name="T43" fmla="*/ 26 h 182"/>
                <a:gd name="T44" fmla="*/ 50 w 71"/>
                <a:gd name="T45" fmla="*/ 34 h 182"/>
                <a:gd name="T46" fmla="*/ 38 w 71"/>
                <a:gd name="T47" fmla="*/ 41 h 182"/>
                <a:gd name="T48" fmla="*/ 22 w 71"/>
                <a:gd name="T49" fmla="*/ 47 h 182"/>
                <a:gd name="T50" fmla="*/ 18 w 71"/>
                <a:gd name="T51" fmla="*/ 50 h 182"/>
                <a:gd name="T52" fmla="*/ 13 w 71"/>
                <a:gd name="T53" fmla="*/ 58 h 182"/>
                <a:gd name="T54" fmla="*/ 5 w 71"/>
                <a:gd name="T55" fmla="*/ 71 h 182"/>
                <a:gd name="T56" fmla="*/ 0 w 71"/>
                <a:gd name="T57" fmla="*/ 88 h 182"/>
                <a:gd name="T58" fmla="*/ 0 w 71"/>
                <a:gd name="T59" fmla="*/ 109 h 182"/>
                <a:gd name="T60" fmla="*/ 9 w 71"/>
                <a:gd name="T61" fmla="*/ 131 h 182"/>
                <a:gd name="T62" fmla="*/ 30 w 71"/>
                <a:gd name="T63" fmla="*/ 156 h 182"/>
                <a:gd name="T64" fmla="*/ 65 w 71"/>
                <a:gd name="T65" fmla="*/ 182 h 1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182"/>
                <a:gd name="T101" fmla="*/ 71 w 71"/>
                <a:gd name="T102" fmla="*/ 182 h 1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182">
                  <a:moveTo>
                    <a:pt x="65" y="182"/>
                  </a:moveTo>
                  <a:lnTo>
                    <a:pt x="60" y="178"/>
                  </a:lnTo>
                  <a:lnTo>
                    <a:pt x="50" y="169"/>
                  </a:lnTo>
                  <a:lnTo>
                    <a:pt x="36" y="155"/>
                  </a:lnTo>
                  <a:lnTo>
                    <a:pt x="22" y="138"/>
                  </a:lnTo>
                  <a:lnTo>
                    <a:pt x="13" y="117"/>
                  </a:lnTo>
                  <a:lnTo>
                    <a:pt x="12" y="94"/>
                  </a:lnTo>
                  <a:lnTo>
                    <a:pt x="21" y="71"/>
                  </a:lnTo>
                  <a:lnTo>
                    <a:pt x="44" y="48"/>
                  </a:lnTo>
                  <a:lnTo>
                    <a:pt x="46" y="47"/>
                  </a:lnTo>
                  <a:lnTo>
                    <a:pt x="51" y="45"/>
                  </a:lnTo>
                  <a:lnTo>
                    <a:pt x="58" y="41"/>
                  </a:lnTo>
                  <a:lnTo>
                    <a:pt x="63" y="35"/>
                  </a:lnTo>
                  <a:lnTo>
                    <a:pt x="69" y="28"/>
                  </a:lnTo>
                  <a:lnTo>
                    <a:pt x="71" y="20"/>
                  </a:lnTo>
                  <a:lnTo>
                    <a:pt x="69" y="10"/>
                  </a:lnTo>
                  <a:lnTo>
                    <a:pt x="62" y="0"/>
                  </a:lnTo>
                  <a:lnTo>
                    <a:pt x="62" y="1"/>
                  </a:lnTo>
                  <a:lnTo>
                    <a:pt x="63" y="5"/>
                  </a:lnTo>
                  <a:lnTo>
                    <a:pt x="63" y="11"/>
                  </a:lnTo>
                  <a:lnTo>
                    <a:pt x="61" y="18"/>
                  </a:lnTo>
                  <a:lnTo>
                    <a:pt x="56" y="26"/>
                  </a:lnTo>
                  <a:lnTo>
                    <a:pt x="50" y="34"/>
                  </a:lnTo>
                  <a:lnTo>
                    <a:pt x="38" y="41"/>
                  </a:lnTo>
                  <a:lnTo>
                    <a:pt x="22" y="47"/>
                  </a:lnTo>
                  <a:lnTo>
                    <a:pt x="18" y="50"/>
                  </a:lnTo>
                  <a:lnTo>
                    <a:pt x="13" y="58"/>
                  </a:lnTo>
                  <a:lnTo>
                    <a:pt x="5" y="71"/>
                  </a:lnTo>
                  <a:lnTo>
                    <a:pt x="0" y="88"/>
                  </a:lnTo>
                  <a:lnTo>
                    <a:pt x="0" y="109"/>
                  </a:lnTo>
                  <a:lnTo>
                    <a:pt x="9" y="131"/>
                  </a:lnTo>
                  <a:lnTo>
                    <a:pt x="30" y="156"/>
                  </a:lnTo>
                  <a:lnTo>
                    <a:pt x="65" y="182"/>
                  </a:lnTo>
                  <a:close/>
                </a:path>
              </a:pathLst>
            </a:custGeom>
            <a:solidFill>
              <a:srgbClr val="000000"/>
            </a:solidFill>
            <a:ln w="9525">
              <a:noFill/>
              <a:round/>
              <a:headEnd/>
              <a:tailEnd/>
            </a:ln>
          </p:spPr>
          <p:txBody>
            <a:bodyPr/>
            <a:lstStyle/>
            <a:p>
              <a:endParaRPr lang="en-US"/>
            </a:p>
          </p:txBody>
        </p:sp>
        <p:sp>
          <p:nvSpPr>
            <p:cNvPr id="131" name="Freeform 171"/>
            <p:cNvSpPr>
              <a:spLocks/>
            </p:cNvSpPr>
            <p:nvPr/>
          </p:nvSpPr>
          <p:spPr bwMode="auto">
            <a:xfrm>
              <a:off x="3831" y="2404"/>
              <a:ext cx="19" cy="125"/>
            </a:xfrm>
            <a:custGeom>
              <a:avLst/>
              <a:gdLst>
                <a:gd name="T0" fmla="*/ 0 w 38"/>
                <a:gd name="T1" fmla="*/ 250 h 250"/>
                <a:gd name="T2" fmla="*/ 2 w 38"/>
                <a:gd name="T3" fmla="*/ 244 h 250"/>
                <a:gd name="T4" fmla="*/ 9 w 38"/>
                <a:gd name="T5" fmla="*/ 229 h 250"/>
                <a:gd name="T6" fmla="*/ 17 w 38"/>
                <a:gd name="T7" fmla="*/ 206 h 250"/>
                <a:gd name="T8" fmla="*/ 26 w 38"/>
                <a:gd name="T9" fmla="*/ 175 h 250"/>
                <a:gd name="T10" fmla="*/ 33 w 38"/>
                <a:gd name="T11" fmla="*/ 138 h 250"/>
                <a:gd name="T12" fmla="*/ 38 w 38"/>
                <a:gd name="T13" fmla="*/ 95 h 250"/>
                <a:gd name="T14" fmla="*/ 38 w 38"/>
                <a:gd name="T15" fmla="*/ 49 h 250"/>
                <a:gd name="T16" fmla="*/ 31 w 38"/>
                <a:gd name="T17" fmla="*/ 0 h 250"/>
                <a:gd name="T18" fmla="*/ 28 w 38"/>
                <a:gd name="T19" fmla="*/ 30 h 250"/>
                <a:gd name="T20" fmla="*/ 21 w 38"/>
                <a:gd name="T21" fmla="*/ 101 h 250"/>
                <a:gd name="T22" fmla="*/ 11 w 38"/>
                <a:gd name="T23" fmla="*/ 184 h 250"/>
                <a:gd name="T24" fmla="*/ 0 w 38"/>
                <a:gd name="T25" fmla="*/ 250 h 2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50"/>
                <a:gd name="T41" fmla="*/ 38 w 38"/>
                <a:gd name="T42" fmla="*/ 250 h 2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50">
                  <a:moveTo>
                    <a:pt x="0" y="250"/>
                  </a:moveTo>
                  <a:lnTo>
                    <a:pt x="2" y="244"/>
                  </a:lnTo>
                  <a:lnTo>
                    <a:pt x="9" y="229"/>
                  </a:lnTo>
                  <a:lnTo>
                    <a:pt x="17" y="206"/>
                  </a:lnTo>
                  <a:lnTo>
                    <a:pt x="26" y="175"/>
                  </a:lnTo>
                  <a:lnTo>
                    <a:pt x="33" y="138"/>
                  </a:lnTo>
                  <a:lnTo>
                    <a:pt x="38" y="95"/>
                  </a:lnTo>
                  <a:lnTo>
                    <a:pt x="38" y="49"/>
                  </a:lnTo>
                  <a:lnTo>
                    <a:pt x="31" y="0"/>
                  </a:lnTo>
                  <a:lnTo>
                    <a:pt x="28" y="30"/>
                  </a:lnTo>
                  <a:lnTo>
                    <a:pt x="21" y="101"/>
                  </a:lnTo>
                  <a:lnTo>
                    <a:pt x="11" y="184"/>
                  </a:lnTo>
                  <a:lnTo>
                    <a:pt x="0" y="250"/>
                  </a:lnTo>
                  <a:close/>
                </a:path>
              </a:pathLst>
            </a:custGeom>
            <a:solidFill>
              <a:srgbClr val="000000"/>
            </a:solidFill>
            <a:ln w="9525">
              <a:noFill/>
              <a:round/>
              <a:headEnd/>
              <a:tailEnd/>
            </a:ln>
          </p:spPr>
          <p:txBody>
            <a:bodyPr/>
            <a:lstStyle/>
            <a:p>
              <a:endParaRPr lang="en-US"/>
            </a:p>
          </p:txBody>
        </p:sp>
        <p:sp>
          <p:nvSpPr>
            <p:cNvPr id="132" name="Freeform 172"/>
            <p:cNvSpPr>
              <a:spLocks/>
            </p:cNvSpPr>
            <p:nvPr/>
          </p:nvSpPr>
          <p:spPr bwMode="auto">
            <a:xfrm>
              <a:off x="3850" y="2005"/>
              <a:ext cx="49" cy="65"/>
            </a:xfrm>
            <a:custGeom>
              <a:avLst/>
              <a:gdLst>
                <a:gd name="T0" fmla="*/ 82 w 99"/>
                <a:gd name="T1" fmla="*/ 0 h 130"/>
                <a:gd name="T2" fmla="*/ 83 w 99"/>
                <a:gd name="T3" fmla="*/ 2 h 130"/>
                <a:gd name="T4" fmla="*/ 87 w 99"/>
                <a:gd name="T5" fmla="*/ 9 h 130"/>
                <a:gd name="T6" fmla="*/ 89 w 99"/>
                <a:gd name="T7" fmla="*/ 20 h 130"/>
                <a:gd name="T8" fmla="*/ 90 w 99"/>
                <a:gd name="T9" fmla="*/ 34 h 130"/>
                <a:gd name="T10" fmla="*/ 87 w 99"/>
                <a:gd name="T11" fmla="*/ 51 h 130"/>
                <a:gd name="T12" fmla="*/ 76 w 99"/>
                <a:gd name="T13" fmla="*/ 71 h 130"/>
                <a:gd name="T14" fmla="*/ 58 w 99"/>
                <a:gd name="T15" fmla="*/ 91 h 130"/>
                <a:gd name="T16" fmla="*/ 30 w 99"/>
                <a:gd name="T17" fmla="*/ 111 h 130"/>
                <a:gd name="T18" fmla="*/ 0 w 99"/>
                <a:gd name="T19" fmla="*/ 86 h 130"/>
                <a:gd name="T20" fmla="*/ 33 w 99"/>
                <a:gd name="T21" fmla="*/ 130 h 130"/>
                <a:gd name="T22" fmla="*/ 37 w 99"/>
                <a:gd name="T23" fmla="*/ 126 h 130"/>
                <a:gd name="T24" fmla="*/ 49 w 99"/>
                <a:gd name="T25" fmla="*/ 117 h 130"/>
                <a:gd name="T26" fmla="*/ 64 w 99"/>
                <a:gd name="T27" fmla="*/ 103 h 130"/>
                <a:gd name="T28" fmla="*/ 80 w 99"/>
                <a:gd name="T29" fmla="*/ 86 h 130"/>
                <a:gd name="T30" fmla="*/ 93 w 99"/>
                <a:gd name="T31" fmla="*/ 66 h 130"/>
                <a:gd name="T32" fmla="*/ 99 w 99"/>
                <a:gd name="T33" fmla="*/ 45 h 130"/>
                <a:gd name="T34" fmla="*/ 97 w 99"/>
                <a:gd name="T35" fmla="*/ 21 h 130"/>
                <a:gd name="T36" fmla="*/ 82 w 99"/>
                <a:gd name="T37" fmla="*/ 0 h 1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130"/>
                <a:gd name="T59" fmla="*/ 99 w 99"/>
                <a:gd name="T60" fmla="*/ 130 h 1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130">
                  <a:moveTo>
                    <a:pt x="82" y="0"/>
                  </a:moveTo>
                  <a:lnTo>
                    <a:pt x="83" y="2"/>
                  </a:lnTo>
                  <a:lnTo>
                    <a:pt x="87" y="9"/>
                  </a:lnTo>
                  <a:lnTo>
                    <a:pt x="89" y="20"/>
                  </a:lnTo>
                  <a:lnTo>
                    <a:pt x="90" y="34"/>
                  </a:lnTo>
                  <a:lnTo>
                    <a:pt x="87" y="51"/>
                  </a:lnTo>
                  <a:lnTo>
                    <a:pt x="76" y="71"/>
                  </a:lnTo>
                  <a:lnTo>
                    <a:pt x="58" y="91"/>
                  </a:lnTo>
                  <a:lnTo>
                    <a:pt x="30" y="111"/>
                  </a:lnTo>
                  <a:lnTo>
                    <a:pt x="0" y="86"/>
                  </a:lnTo>
                  <a:lnTo>
                    <a:pt x="33" y="130"/>
                  </a:lnTo>
                  <a:lnTo>
                    <a:pt x="37" y="126"/>
                  </a:lnTo>
                  <a:lnTo>
                    <a:pt x="49" y="117"/>
                  </a:lnTo>
                  <a:lnTo>
                    <a:pt x="64" y="103"/>
                  </a:lnTo>
                  <a:lnTo>
                    <a:pt x="80" y="86"/>
                  </a:lnTo>
                  <a:lnTo>
                    <a:pt x="93" y="66"/>
                  </a:lnTo>
                  <a:lnTo>
                    <a:pt x="99" y="45"/>
                  </a:lnTo>
                  <a:lnTo>
                    <a:pt x="97" y="21"/>
                  </a:lnTo>
                  <a:lnTo>
                    <a:pt x="82" y="0"/>
                  </a:lnTo>
                  <a:close/>
                </a:path>
              </a:pathLst>
            </a:custGeom>
            <a:solidFill>
              <a:srgbClr val="000000"/>
            </a:solidFill>
            <a:ln w="9525">
              <a:noFill/>
              <a:round/>
              <a:headEnd/>
              <a:tailEnd/>
            </a:ln>
          </p:spPr>
          <p:txBody>
            <a:bodyPr/>
            <a:lstStyle/>
            <a:p>
              <a:endParaRPr lang="en-US"/>
            </a:p>
          </p:txBody>
        </p:sp>
        <p:sp>
          <p:nvSpPr>
            <p:cNvPr id="133" name="Freeform 173"/>
            <p:cNvSpPr>
              <a:spLocks/>
            </p:cNvSpPr>
            <p:nvPr/>
          </p:nvSpPr>
          <p:spPr bwMode="auto">
            <a:xfrm>
              <a:off x="3830" y="2029"/>
              <a:ext cx="14" cy="54"/>
            </a:xfrm>
            <a:custGeom>
              <a:avLst/>
              <a:gdLst>
                <a:gd name="T0" fmla="*/ 29 w 29"/>
                <a:gd name="T1" fmla="*/ 31 h 108"/>
                <a:gd name="T2" fmla="*/ 27 w 29"/>
                <a:gd name="T3" fmla="*/ 22 h 108"/>
                <a:gd name="T4" fmla="*/ 21 w 29"/>
                <a:gd name="T5" fmla="*/ 4 h 108"/>
                <a:gd name="T6" fmla="*/ 12 w 29"/>
                <a:gd name="T7" fmla="*/ 0 h 108"/>
                <a:gd name="T8" fmla="*/ 2 w 29"/>
                <a:gd name="T9" fmla="*/ 24 h 108"/>
                <a:gd name="T10" fmla="*/ 0 w 29"/>
                <a:gd name="T11" fmla="*/ 108 h 108"/>
                <a:gd name="T12" fmla="*/ 29 w 29"/>
                <a:gd name="T13" fmla="*/ 31 h 108"/>
                <a:gd name="T14" fmla="*/ 0 60000 65536"/>
                <a:gd name="T15" fmla="*/ 0 60000 65536"/>
                <a:gd name="T16" fmla="*/ 0 60000 65536"/>
                <a:gd name="T17" fmla="*/ 0 60000 65536"/>
                <a:gd name="T18" fmla="*/ 0 60000 65536"/>
                <a:gd name="T19" fmla="*/ 0 60000 65536"/>
                <a:gd name="T20" fmla="*/ 0 60000 65536"/>
                <a:gd name="T21" fmla="*/ 0 w 29"/>
                <a:gd name="T22" fmla="*/ 0 h 108"/>
                <a:gd name="T23" fmla="*/ 29 w 29"/>
                <a:gd name="T24" fmla="*/ 108 h 1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8">
                  <a:moveTo>
                    <a:pt x="29" y="31"/>
                  </a:moveTo>
                  <a:lnTo>
                    <a:pt x="27" y="22"/>
                  </a:lnTo>
                  <a:lnTo>
                    <a:pt x="21" y="4"/>
                  </a:lnTo>
                  <a:lnTo>
                    <a:pt x="12" y="0"/>
                  </a:lnTo>
                  <a:lnTo>
                    <a:pt x="2" y="24"/>
                  </a:lnTo>
                  <a:lnTo>
                    <a:pt x="0" y="108"/>
                  </a:lnTo>
                  <a:lnTo>
                    <a:pt x="29" y="31"/>
                  </a:lnTo>
                  <a:close/>
                </a:path>
              </a:pathLst>
            </a:custGeom>
            <a:solidFill>
              <a:srgbClr val="000000"/>
            </a:solidFill>
            <a:ln w="9525">
              <a:noFill/>
              <a:round/>
              <a:headEnd/>
              <a:tailEnd/>
            </a:ln>
          </p:spPr>
          <p:txBody>
            <a:bodyPr/>
            <a:lstStyle/>
            <a:p>
              <a:endParaRPr lang="en-US"/>
            </a:p>
          </p:txBody>
        </p:sp>
        <p:sp>
          <p:nvSpPr>
            <p:cNvPr id="134" name="Freeform 174"/>
            <p:cNvSpPr>
              <a:spLocks/>
            </p:cNvSpPr>
            <p:nvPr/>
          </p:nvSpPr>
          <p:spPr bwMode="auto">
            <a:xfrm>
              <a:off x="3784" y="2015"/>
              <a:ext cx="36" cy="55"/>
            </a:xfrm>
            <a:custGeom>
              <a:avLst/>
              <a:gdLst>
                <a:gd name="T0" fmla="*/ 72 w 72"/>
                <a:gd name="T1" fmla="*/ 60 h 111"/>
                <a:gd name="T2" fmla="*/ 30 w 72"/>
                <a:gd name="T3" fmla="*/ 95 h 111"/>
                <a:gd name="T4" fmla="*/ 29 w 72"/>
                <a:gd name="T5" fmla="*/ 95 h 111"/>
                <a:gd name="T6" fmla="*/ 24 w 72"/>
                <a:gd name="T7" fmla="*/ 93 h 111"/>
                <a:gd name="T8" fmla="*/ 20 w 72"/>
                <a:gd name="T9" fmla="*/ 90 h 111"/>
                <a:gd name="T10" fmla="*/ 15 w 72"/>
                <a:gd name="T11" fmla="*/ 83 h 111"/>
                <a:gd name="T12" fmla="*/ 12 w 72"/>
                <a:gd name="T13" fmla="*/ 73 h 111"/>
                <a:gd name="T14" fmla="*/ 12 w 72"/>
                <a:gd name="T15" fmla="*/ 55 h 111"/>
                <a:gd name="T16" fmla="*/ 17 w 72"/>
                <a:gd name="T17" fmla="*/ 32 h 111"/>
                <a:gd name="T18" fmla="*/ 28 w 72"/>
                <a:gd name="T19" fmla="*/ 0 h 111"/>
                <a:gd name="T20" fmla="*/ 25 w 72"/>
                <a:gd name="T21" fmla="*/ 4 h 111"/>
                <a:gd name="T22" fmla="*/ 19 w 72"/>
                <a:gd name="T23" fmla="*/ 14 h 111"/>
                <a:gd name="T24" fmla="*/ 11 w 72"/>
                <a:gd name="T25" fmla="*/ 30 h 111"/>
                <a:gd name="T26" fmla="*/ 4 w 72"/>
                <a:gd name="T27" fmla="*/ 47 h 111"/>
                <a:gd name="T28" fmla="*/ 0 w 72"/>
                <a:gd name="T29" fmla="*/ 67 h 111"/>
                <a:gd name="T30" fmla="*/ 1 w 72"/>
                <a:gd name="T31" fmla="*/ 84 h 111"/>
                <a:gd name="T32" fmla="*/ 11 w 72"/>
                <a:gd name="T33" fmla="*/ 100 h 111"/>
                <a:gd name="T34" fmla="*/ 30 w 72"/>
                <a:gd name="T35" fmla="*/ 111 h 111"/>
                <a:gd name="T36" fmla="*/ 72 w 72"/>
                <a:gd name="T37" fmla="*/ 60 h 1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111"/>
                <a:gd name="T59" fmla="*/ 72 w 72"/>
                <a:gd name="T60" fmla="*/ 111 h 1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111">
                  <a:moveTo>
                    <a:pt x="72" y="60"/>
                  </a:moveTo>
                  <a:lnTo>
                    <a:pt x="30" y="95"/>
                  </a:lnTo>
                  <a:lnTo>
                    <a:pt x="29" y="95"/>
                  </a:lnTo>
                  <a:lnTo>
                    <a:pt x="24" y="93"/>
                  </a:lnTo>
                  <a:lnTo>
                    <a:pt x="20" y="90"/>
                  </a:lnTo>
                  <a:lnTo>
                    <a:pt x="15" y="83"/>
                  </a:lnTo>
                  <a:lnTo>
                    <a:pt x="12" y="73"/>
                  </a:lnTo>
                  <a:lnTo>
                    <a:pt x="12" y="55"/>
                  </a:lnTo>
                  <a:lnTo>
                    <a:pt x="17" y="32"/>
                  </a:lnTo>
                  <a:lnTo>
                    <a:pt x="28" y="0"/>
                  </a:lnTo>
                  <a:lnTo>
                    <a:pt x="25" y="4"/>
                  </a:lnTo>
                  <a:lnTo>
                    <a:pt x="19" y="14"/>
                  </a:lnTo>
                  <a:lnTo>
                    <a:pt x="11" y="30"/>
                  </a:lnTo>
                  <a:lnTo>
                    <a:pt x="4" y="47"/>
                  </a:lnTo>
                  <a:lnTo>
                    <a:pt x="0" y="67"/>
                  </a:lnTo>
                  <a:lnTo>
                    <a:pt x="1" y="84"/>
                  </a:lnTo>
                  <a:lnTo>
                    <a:pt x="11" y="100"/>
                  </a:lnTo>
                  <a:lnTo>
                    <a:pt x="30" y="111"/>
                  </a:lnTo>
                  <a:lnTo>
                    <a:pt x="72" y="60"/>
                  </a:lnTo>
                  <a:close/>
                </a:path>
              </a:pathLst>
            </a:custGeom>
            <a:solidFill>
              <a:srgbClr val="000000"/>
            </a:solidFill>
            <a:ln w="9525">
              <a:noFill/>
              <a:round/>
              <a:headEnd/>
              <a:tailEnd/>
            </a:ln>
          </p:spPr>
          <p:txBody>
            <a:bodyPr/>
            <a:lstStyle/>
            <a:p>
              <a:endParaRPr lang="en-US"/>
            </a:p>
          </p:txBody>
        </p:sp>
        <p:sp>
          <p:nvSpPr>
            <p:cNvPr id="135" name="Freeform 175"/>
            <p:cNvSpPr>
              <a:spLocks/>
            </p:cNvSpPr>
            <p:nvPr/>
          </p:nvSpPr>
          <p:spPr bwMode="auto">
            <a:xfrm>
              <a:off x="3730" y="1994"/>
              <a:ext cx="80" cy="128"/>
            </a:xfrm>
            <a:custGeom>
              <a:avLst/>
              <a:gdLst>
                <a:gd name="T0" fmla="*/ 70 w 160"/>
                <a:gd name="T1" fmla="*/ 255 h 255"/>
                <a:gd name="T2" fmla="*/ 72 w 160"/>
                <a:gd name="T3" fmla="*/ 247 h 255"/>
                <a:gd name="T4" fmla="*/ 78 w 160"/>
                <a:gd name="T5" fmla="*/ 225 h 255"/>
                <a:gd name="T6" fmla="*/ 86 w 160"/>
                <a:gd name="T7" fmla="*/ 194 h 255"/>
                <a:gd name="T8" fmla="*/ 98 w 160"/>
                <a:gd name="T9" fmla="*/ 157 h 255"/>
                <a:gd name="T10" fmla="*/ 112 w 160"/>
                <a:gd name="T11" fmla="*/ 117 h 255"/>
                <a:gd name="T12" fmla="*/ 127 w 160"/>
                <a:gd name="T13" fmla="*/ 79 h 255"/>
                <a:gd name="T14" fmla="*/ 143 w 160"/>
                <a:gd name="T15" fmla="*/ 46 h 255"/>
                <a:gd name="T16" fmla="*/ 160 w 160"/>
                <a:gd name="T17" fmla="*/ 22 h 255"/>
                <a:gd name="T18" fmla="*/ 155 w 160"/>
                <a:gd name="T19" fmla="*/ 19 h 255"/>
                <a:gd name="T20" fmla="*/ 144 w 160"/>
                <a:gd name="T21" fmla="*/ 12 h 255"/>
                <a:gd name="T22" fmla="*/ 125 w 160"/>
                <a:gd name="T23" fmla="*/ 5 h 255"/>
                <a:gd name="T24" fmla="*/ 104 w 160"/>
                <a:gd name="T25" fmla="*/ 0 h 255"/>
                <a:gd name="T26" fmla="*/ 78 w 160"/>
                <a:gd name="T27" fmla="*/ 0 h 255"/>
                <a:gd name="T28" fmla="*/ 52 w 160"/>
                <a:gd name="T29" fmla="*/ 5 h 255"/>
                <a:gd name="T30" fmla="*/ 24 w 160"/>
                <a:gd name="T31" fmla="*/ 20 h 255"/>
                <a:gd name="T32" fmla="*/ 0 w 160"/>
                <a:gd name="T33" fmla="*/ 48 h 255"/>
                <a:gd name="T34" fmla="*/ 1 w 160"/>
                <a:gd name="T35" fmla="*/ 55 h 255"/>
                <a:gd name="T36" fmla="*/ 7 w 160"/>
                <a:gd name="T37" fmla="*/ 75 h 255"/>
                <a:gd name="T38" fmla="*/ 14 w 160"/>
                <a:gd name="T39" fmla="*/ 103 h 255"/>
                <a:gd name="T40" fmla="*/ 23 w 160"/>
                <a:gd name="T41" fmla="*/ 138 h 255"/>
                <a:gd name="T42" fmla="*/ 33 w 160"/>
                <a:gd name="T43" fmla="*/ 174 h 255"/>
                <a:gd name="T44" fmla="*/ 46 w 160"/>
                <a:gd name="T45" fmla="*/ 207 h 255"/>
                <a:gd name="T46" fmla="*/ 57 w 160"/>
                <a:gd name="T47" fmla="*/ 236 h 255"/>
                <a:gd name="T48" fmla="*/ 70 w 160"/>
                <a:gd name="T49" fmla="*/ 255 h 2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0"/>
                <a:gd name="T76" fmla="*/ 0 h 255"/>
                <a:gd name="T77" fmla="*/ 160 w 160"/>
                <a:gd name="T78" fmla="*/ 255 h 2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0" h="255">
                  <a:moveTo>
                    <a:pt x="70" y="255"/>
                  </a:moveTo>
                  <a:lnTo>
                    <a:pt x="72" y="247"/>
                  </a:lnTo>
                  <a:lnTo>
                    <a:pt x="78" y="225"/>
                  </a:lnTo>
                  <a:lnTo>
                    <a:pt x="86" y="194"/>
                  </a:lnTo>
                  <a:lnTo>
                    <a:pt x="98" y="157"/>
                  </a:lnTo>
                  <a:lnTo>
                    <a:pt x="112" y="117"/>
                  </a:lnTo>
                  <a:lnTo>
                    <a:pt x="127" y="79"/>
                  </a:lnTo>
                  <a:lnTo>
                    <a:pt x="143" y="46"/>
                  </a:lnTo>
                  <a:lnTo>
                    <a:pt x="160" y="22"/>
                  </a:lnTo>
                  <a:lnTo>
                    <a:pt x="155" y="19"/>
                  </a:lnTo>
                  <a:lnTo>
                    <a:pt x="144" y="12"/>
                  </a:lnTo>
                  <a:lnTo>
                    <a:pt x="125" y="5"/>
                  </a:lnTo>
                  <a:lnTo>
                    <a:pt x="104" y="0"/>
                  </a:lnTo>
                  <a:lnTo>
                    <a:pt x="78" y="0"/>
                  </a:lnTo>
                  <a:lnTo>
                    <a:pt x="52" y="5"/>
                  </a:lnTo>
                  <a:lnTo>
                    <a:pt x="24" y="20"/>
                  </a:lnTo>
                  <a:lnTo>
                    <a:pt x="0" y="48"/>
                  </a:lnTo>
                  <a:lnTo>
                    <a:pt x="1" y="55"/>
                  </a:lnTo>
                  <a:lnTo>
                    <a:pt x="7" y="75"/>
                  </a:lnTo>
                  <a:lnTo>
                    <a:pt x="14" y="103"/>
                  </a:lnTo>
                  <a:lnTo>
                    <a:pt x="23" y="138"/>
                  </a:lnTo>
                  <a:lnTo>
                    <a:pt x="33" y="174"/>
                  </a:lnTo>
                  <a:lnTo>
                    <a:pt x="46" y="207"/>
                  </a:lnTo>
                  <a:lnTo>
                    <a:pt x="57" y="236"/>
                  </a:lnTo>
                  <a:lnTo>
                    <a:pt x="70" y="255"/>
                  </a:lnTo>
                  <a:close/>
                </a:path>
              </a:pathLst>
            </a:custGeom>
            <a:solidFill>
              <a:srgbClr val="6D7A02"/>
            </a:solidFill>
            <a:ln w="9525">
              <a:noFill/>
              <a:round/>
              <a:headEnd/>
              <a:tailEnd/>
            </a:ln>
          </p:spPr>
          <p:txBody>
            <a:bodyPr/>
            <a:lstStyle/>
            <a:p>
              <a:endParaRPr lang="en-US"/>
            </a:p>
          </p:txBody>
        </p:sp>
        <p:sp>
          <p:nvSpPr>
            <p:cNvPr id="136" name="Freeform 176"/>
            <p:cNvSpPr>
              <a:spLocks/>
            </p:cNvSpPr>
            <p:nvPr/>
          </p:nvSpPr>
          <p:spPr bwMode="auto">
            <a:xfrm>
              <a:off x="3720" y="2081"/>
              <a:ext cx="63" cy="72"/>
            </a:xfrm>
            <a:custGeom>
              <a:avLst/>
              <a:gdLst>
                <a:gd name="T0" fmla="*/ 8 w 127"/>
                <a:gd name="T1" fmla="*/ 95 h 142"/>
                <a:gd name="T2" fmla="*/ 11 w 127"/>
                <a:gd name="T3" fmla="*/ 94 h 142"/>
                <a:gd name="T4" fmla="*/ 16 w 127"/>
                <a:gd name="T5" fmla="*/ 91 h 142"/>
                <a:gd name="T6" fmla="*/ 24 w 127"/>
                <a:gd name="T7" fmla="*/ 84 h 142"/>
                <a:gd name="T8" fmla="*/ 34 w 127"/>
                <a:gd name="T9" fmla="*/ 76 h 142"/>
                <a:gd name="T10" fmla="*/ 42 w 127"/>
                <a:gd name="T11" fmla="*/ 64 h 142"/>
                <a:gd name="T12" fmla="*/ 49 w 127"/>
                <a:gd name="T13" fmla="*/ 51 h 142"/>
                <a:gd name="T14" fmla="*/ 52 w 127"/>
                <a:gd name="T15" fmla="*/ 36 h 142"/>
                <a:gd name="T16" fmla="*/ 51 w 127"/>
                <a:gd name="T17" fmla="*/ 19 h 142"/>
                <a:gd name="T18" fmla="*/ 50 w 127"/>
                <a:gd name="T19" fmla="*/ 18 h 142"/>
                <a:gd name="T20" fmla="*/ 47 w 127"/>
                <a:gd name="T21" fmla="*/ 13 h 142"/>
                <a:gd name="T22" fmla="*/ 47 w 127"/>
                <a:gd name="T23" fmla="*/ 9 h 142"/>
                <a:gd name="T24" fmla="*/ 49 w 127"/>
                <a:gd name="T25" fmla="*/ 3 h 142"/>
                <a:gd name="T26" fmla="*/ 54 w 127"/>
                <a:gd name="T27" fmla="*/ 1 h 142"/>
                <a:gd name="T28" fmla="*/ 67 w 127"/>
                <a:gd name="T29" fmla="*/ 0 h 142"/>
                <a:gd name="T30" fmla="*/ 88 w 127"/>
                <a:gd name="T31" fmla="*/ 3 h 142"/>
                <a:gd name="T32" fmla="*/ 119 w 127"/>
                <a:gd name="T33" fmla="*/ 12 h 142"/>
                <a:gd name="T34" fmla="*/ 120 w 127"/>
                <a:gd name="T35" fmla="*/ 13 h 142"/>
                <a:gd name="T36" fmla="*/ 123 w 127"/>
                <a:gd name="T37" fmla="*/ 17 h 142"/>
                <a:gd name="T38" fmla="*/ 126 w 127"/>
                <a:gd name="T39" fmla="*/ 23 h 142"/>
                <a:gd name="T40" fmla="*/ 127 w 127"/>
                <a:gd name="T41" fmla="*/ 32 h 142"/>
                <a:gd name="T42" fmla="*/ 125 w 127"/>
                <a:gd name="T43" fmla="*/ 43 h 142"/>
                <a:gd name="T44" fmla="*/ 118 w 127"/>
                <a:gd name="T45" fmla="*/ 58 h 142"/>
                <a:gd name="T46" fmla="*/ 103 w 127"/>
                <a:gd name="T47" fmla="*/ 78 h 142"/>
                <a:gd name="T48" fmla="*/ 80 w 127"/>
                <a:gd name="T49" fmla="*/ 101 h 142"/>
                <a:gd name="T50" fmla="*/ 80 w 127"/>
                <a:gd name="T51" fmla="*/ 104 h 142"/>
                <a:gd name="T52" fmla="*/ 77 w 127"/>
                <a:gd name="T53" fmla="*/ 112 h 142"/>
                <a:gd name="T54" fmla="*/ 74 w 127"/>
                <a:gd name="T55" fmla="*/ 123 h 142"/>
                <a:gd name="T56" fmla="*/ 67 w 127"/>
                <a:gd name="T57" fmla="*/ 133 h 142"/>
                <a:gd name="T58" fmla="*/ 58 w 127"/>
                <a:gd name="T59" fmla="*/ 140 h 142"/>
                <a:gd name="T60" fmla="*/ 43 w 127"/>
                <a:gd name="T61" fmla="*/ 142 h 142"/>
                <a:gd name="T62" fmla="*/ 24 w 127"/>
                <a:gd name="T63" fmla="*/ 137 h 142"/>
                <a:gd name="T64" fmla="*/ 0 w 127"/>
                <a:gd name="T65" fmla="*/ 121 h 142"/>
                <a:gd name="T66" fmla="*/ 8 w 127"/>
                <a:gd name="T67" fmla="*/ 95 h 1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
                <a:gd name="T103" fmla="*/ 0 h 142"/>
                <a:gd name="T104" fmla="*/ 127 w 127"/>
                <a:gd name="T105" fmla="*/ 142 h 1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 h="142">
                  <a:moveTo>
                    <a:pt x="8" y="95"/>
                  </a:moveTo>
                  <a:lnTo>
                    <a:pt x="11" y="94"/>
                  </a:lnTo>
                  <a:lnTo>
                    <a:pt x="16" y="91"/>
                  </a:lnTo>
                  <a:lnTo>
                    <a:pt x="24" y="84"/>
                  </a:lnTo>
                  <a:lnTo>
                    <a:pt x="34" y="76"/>
                  </a:lnTo>
                  <a:lnTo>
                    <a:pt x="42" y="64"/>
                  </a:lnTo>
                  <a:lnTo>
                    <a:pt x="49" y="51"/>
                  </a:lnTo>
                  <a:lnTo>
                    <a:pt x="52" y="36"/>
                  </a:lnTo>
                  <a:lnTo>
                    <a:pt x="51" y="19"/>
                  </a:lnTo>
                  <a:lnTo>
                    <a:pt x="50" y="18"/>
                  </a:lnTo>
                  <a:lnTo>
                    <a:pt x="47" y="13"/>
                  </a:lnTo>
                  <a:lnTo>
                    <a:pt x="47" y="9"/>
                  </a:lnTo>
                  <a:lnTo>
                    <a:pt x="49" y="3"/>
                  </a:lnTo>
                  <a:lnTo>
                    <a:pt x="54" y="1"/>
                  </a:lnTo>
                  <a:lnTo>
                    <a:pt x="67" y="0"/>
                  </a:lnTo>
                  <a:lnTo>
                    <a:pt x="88" y="3"/>
                  </a:lnTo>
                  <a:lnTo>
                    <a:pt x="119" y="12"/>
                  </a:lnTo>
                  <a:lnTo>
                    <a:pt x="120" y="13"/>
                  </a:lnTo>
                  <a:lnTo>
                    <a:pt x="123" y="17"/>
                  </a:lnTo>
                  <a:lnTo>
                    <a:pt x="126" y="23"/>
                  </a:lnTo>
                  <a:lnTo>
                    <a:pt x="127" y="32"/>
                  </a:lnTo>
                  <a:lnTo>
                    <a:pt x="125" y="43"/>
                  </a:lnTo>
                  <a:lnTo>
                    <a:pt x="118" y="58"/>
                  </a:lnTo>
                  <a:lnTo>
                    <a:pt x="103" y="78"/>
                  </a:lnTo>
                  <a:lnTo>
                    <a:pt x="80" y="101"/>
                  </a:lnTo>
                  <a:lnTo>
                    <a:pt x="80" y="104"/>
                  </a:lnTo>
                  <a:lnTo>
                    <a:pt x="77" y="112"/>
                  </a:lnTo>
                  <a:lnTo>
                    <a:pt x="74" y="123"/>
                  </a:lnTo>
                  <a:lnTo>
                    <a:pt x="67" y="133"/>
                  </a:lnTo>
                  <a:lnTo>
                    <a:pt x="58" y="140"/>
                  </a:lnTo>
                  <a:lnTo>
                    <a:pt x="43" y="142"/>
                  </a:lnTo>
                  <a:lnTo>
                    <a:pt x="24" y="137"/>
                  </a:lnTo>
                  <a:lnTo>
                    <a:pt x="0" y="121"/>
                  </a:lnTo>
                  <a:lnTo>
                    <a:pt x="8" y="95"/>
                  </a:lnTo>
                  <a:close/>
                </a:path>
              </a:pathLst>
            </a:custGeom>
            <a:solidFill>
              <a:srgbClr val="FFBFBF"/>
            </a:solidFill>
            <a:ln w="9525">
              <a:noFill/>
              <a:round/>
              <a:headEnd/>
              <a:tailEnd/>
            </a:ln>
          </p:spPr>
          <p:txBody>
            <a:bodyPr/>
            <a:lstStyle/>
            <a:p>
              <a:endParaRPr lang="en-US"/>
            </a:p>
          </p:txBody>
        </p:sp>
        <p:sp>
          <p:nvSpPr>
            <p:cNvPr id="137" name="Freeform 177"/>
            <p:cNvSpPr>
              <a:spLocks/>
            </p:cNvSpPr>
            <p:nvPr/>
          </p:nvSpPr>
          <p:spPr bwMode="auto">
            <a:xfrm>
              <a:off x="3729" y="2080"/>
              <a:ext cx="38" cy="51"/>
            </a:xfrm>
            <a:custGeom>
              <a:avLst/>
              <a:gdLst>
                <a:gd name="T0" fmla="*/ 0 w 77"/>
                <a:gd name="T1" fmla="*/ 104 h 104"/>
                <a:gd name="T2" fmla="*/ 4 w 77"/>
                <a:gd name="T3" fmla="*/ 95 h 104"/>
                <a:gd name="T4" fmla="*/ 15 w 77"/>
                <a:gd name="T5" fmla="*/ 72 h 104"/>
                <a:gd name="T6" fmla="*/ 21 w 77"/>
                <a:gd name="T7" fmla="*/ 43 h 104"/>
                <a:gd name="T8" fmla="*/ 18 w 77"/>
                <a:gd name="T9" fmla="*/ 19 h 104"/>
                <a:gd name="T10" fmla="*/ 17 w 77"/>
                <a:gd name="T11" fmla="*/ 17 h 104"/>
                <a:gd name="T12" fmla="*/ 16 w 77"/>
                <a:gd name="T13" fmla="*/ 14 h 104"/>
                <a:gd name="T14" fmla="*/ 15 w 77"/>
                <a:gd name="T15" fmla="*/ 9 h 104"/>
                <a:gd name="T16" fmla="*/ 17 w 77"/>
                <a:gd name="T17" fmla="*/ 5 h 104"/>
                <a:gd name="T18" fmla="*/ 23 w 77"/>
                <a:gd name="T19" fmla="*/ 1 h 104"/>
                <a:gd name="T20" fmla="*/ 33 w 77"/>
                <a:gd name="T21" fmla="*/ 0 h 104"/>
                <a:gd name="T22" fmla="*/ 50 w 77"/>
                <a:gd name="T23" fmla="*/ 0 h 104"/>
                <a:gd name="T24" fmla="*/ 77 w 77"/>
                <a:gd name="T25" fmla="*/ 5 h 104"/>
                <a:gd name="T26" fmla="*/ 74 w 77"/>
                <a:gd name="T27" fmla="*/ 5 h 104"/>
                <a:gd name="T28" fmla="*/ 68 w 77"/>
                <a:gd name="T29" fmla="*/ 5 h 104"/>
                <a:gd name="T30" fmla="*/ 57 w 77"/>
                <a:gd name="T31" fmla="*/ 5 h 104"/>
                <a:gd name="T32" fmla="*/ 47 w 77"/>
                <a:gd name="T33" fmla="*/ 5 h 104"/>
                <a:gd name="T34" fmla="*/ 38 w 77"/>
                <a:gd name="T35" fmla="*/ 7 h 104"/>
                <a:gd name="T36" fmla="*/ 31 w 77"/>
                <a:gd name="T37" fmla="*/ 11 h 104"/>
                <a:gd name="T38" fmla="*/ 28 w 77"/>
                <a:gd name="T39" fmla="*/ 16 h 104"/>
                <a:gd name="T40" fmla="*/ 32 w 77"/>
                <a:gd name="T41" fmla="*/ 23 h 104"/>
                <a:gd name="T42" fmla="*/ 32 w 77"/>
                <a:gd name="T43" fmla="*/ 24 h 104"/>
                <a:gd name="T44" fmla="*/ 33 w 77"/>
                <a:gd name="T45" fmla="*/ 30 h 104"/>
                <a:gd name="T46" fmla="*/ 32 w 77"/>
                <a:gd name="T47" fmla="*/ 37 h 104"/>
                <a:gd name="T48" fmla="*/ 31 w 77"/>
                <a:gd name="T49" fmla="*/ 47 h 104"/>
                <a:gd name="T50" fmla="*/ 27 w 77"/>
                <a:gd name="T51" fmla="*/ 59 h 104"/>
                <a:gd name="T52" fmla="*/ 21 w 77"/>
                <a:gd name="T53" fmla="*/ 73 h 104"/>
                <a:gd name="T54" fmla="*/ 12 w 77"/>
                <a:gd name="T55" fmla="*/ 88 h 104"/>
                <a:gd name="T56" fmla="*/ 0 w 77"/>
                <a:gd name="T57" fmla="*/ 104 h 1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7"/>
                <a:gd name="T88" fmla="*/ 0 h 104"/>
                <a:gd name="T89" fmla="*/ 77 w 77"/>
                <a:gd name="T90" fmla="*/ 104 h 10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7" h="104">
                  <a:moveTo>
                    <a:pt x="0" y="104"/>
                  </a:moveTo>
                  <a:lnTo>
                    <a:pt x="4" y="95"/>
                  </a:lnTo>
                  <a:lnTo>
                    <a:pt x="15" y="72"/>
                  </a:lnTo>
                  <a:lnTo>
                    <a:pt x="21" y="43"/>
                  </a:lnTo>
                  <a:lnTo>
                    <a:pt x="18" y="19"/>
                  </a:lnTo>
                  <a:lnTo>
                    <a:pt x="17" y="17"/>
                  </a:lnTo>
                  <a:lnTo>
                    <a:pt x="16" y="14"/>
                  </a:lnTo>
                  <a:lnTo>
                    <a:pt x="15" y="9"/>
                  </a:lnTo>
                  <a:lnTo>
                    <a:pt x="17" y="5"/>
                  </a:lnTo>
                  <a:lnTo>
                    <a:pt x="23" y="1"/>
                  </a:lnTo>
                  <a:lnTo>
                    <a:pt x="33" y="0"/>
                  </a:lnTo>
                  <a:lnTo>
                    <a:pt x="50" y="0"/>
                  </a:lnTo>
                  <a:lnTo>
                    <a:pt x="77" y="5"/>
                  </a:lnTo>
                  <a:lnTo>
                    <a:pt x="74" y="5"/>
                  </a:lnTo>
                  <a:lnTo>
                    <a:pt x="68" y="5"/>
                  </a:lnTo>
                  <a:lnTo>
                    <a:pt x="57" y="5"/>
                  </a:lnTo>
                  <a:lnTo>
                    <a:pt x="47" y="5"/>
                  </a:lnTo>
                  <a:lnTo>
                    <a:pt x="38" y="7"/>
                  </a:lnTo>
                  <a:lnTo>
                    <a:pt x="31" y="11"/>
                  </a:lnTo>
                  <a:lnTo>
                    <a:pt x="28" y="16"/>
                  </a:lnTo>
                  <a:lnTo>
                    <a:pt x="32" y="23"/>
                  </a:lnTo>
                  <a:lnTo>
                    <a:pt x="32" y="24"/>
                  </a:lnTo>
                  <a:lnTo>
                    <a:pt x="33" y="30"/>
                  </a:lnTo>
                  <a:lnTo>
                    <a:pt x="32" y="37"/>
                  </a:lnTo>
                  <a:lnTo>
                    <a:pt x="31" y="47"/>
                  </a:lnTo>
                  <a:lnTo>
                    <a:pt x="27" y="59"/>
                  </a:lnTo>
                  <a:lnTo>
                    <a:pt x="21" y="73"/>
                  </a:lnTo>
                  <a:lnTo>
                    <a:pt x="12" y="88"/>
                  </a:lnTo>
                  <a:lnTo>
                    <a:pt x="0" y="104"/>
                  </a:lnTo>
                  <a:close/>
                </a:path>
              </a:pathLst>
            </a:custGeom>
            <a:solidFill>
              <a:srgbClr val="000000"/>
            </a:solidFill>
            <a:ln w="9525">
              <a:noFill/>
              <a:round/>
              <a:headEnd/>
              <a:tailEnd/>
            </a:ln>
          </p:spPr>
          <p:txBody>
            <a:bodyPr/>
            <a:lstStyle/>
            <a:p>
              <a:endParaRPr lang="en-US"/>
            </a:p>
          </p:txBody>
        </p:sp>
        <p:sp>
          <p:nvSpPr>
            <p:cNvPr id="138" name="Freeform 178"/>
            <p:cNvSpPr>
              <a:spLocks/>
            </p:cNvSpPr>
            <p:nvPr/>
          </p:nvSpPr>
          <p:spPr bwMode="auto">
            <a:xfrm>
              <a:off x="3761" y="2086"/>
              <a:ext cx="27" cy="37"/>
            </a:xfrm>
            <a:custGeom>
              <a:avLst/>
              <a:gdLst>
                <a:gd name="T0" fmla="*/ 30 w 54"/>
                <a:gd name="T1" fmla="*/ 0 h 74"/>
                <a:gd name="T2" fmla="*/ 31 w 54"/>
                <a:gd name="T3" fmla="*/ 0 h 74"/>
                <a:gd name="T4" fmla="*/ 35 w 54"/>
                <a:gd name="T5" fmla="*/ 2 h 74"/>
                <a:gd name="T6" fmla="*/ 38 w 54"/>
                <a:gd name="T7" fmla="*/ 6 h 74"/>
                <a:gd name="T8" fmla="*/ 40 w 54"/>
                <a:gd name="T9" fmla="*/ 12 h 74"/>
                <a:gd name="T10" fmla="*/ 39 w 54"/>
                <a:gd name="T11" fmla="*/ 21 h 74"/>
                <a:gd name="T12" fmla="*/ 33 w 54"/>
                <a:gd name="T13" fmla="*/ 35 h 74"/>
                <a:gd name="T14" fmla="*/ 21 w 54"/>
                <a:gd name="T15" fmla="*/ 52 h 74"/>
                <a:gd name="T16" fmla="*/ 0 w 54"/>
                <a:gd name="T17" fmla="*/ 74 h 74"/>
                <a:gd name="T18" fmla="*/ 5 w 54"/>
                <a:gd name="T19" fmla="*/ 70 h 74"/>
                <a:gd name="T20" fmla="*/ 15 w 54"/>
                <a:gd name="T21" fmla="*/ 62 h 74"/>
                <a:gd name="T22" fmla="*/ 28 w 54"/>
                <a:gd name="T23" fmla="*/ 51 h 74"/>
                <a:gd name="T24" fmla="*/ 42 w 54"/>
                <a:gd name="T25" fmla="*/ 37 h 74"/>
                <a:gd name="T26" fmla="*/ 51 w 54"/>
                <a:gd name="T27" fmla="*/ 24 h 74"/>
                <a:gd name="T28" fmla="*/ 54 w 54"/>
                <a:gd name="T29" fmla="*/ 12 h 74"/>
                <a:gd name="T30" fmla="*/ 48 w 54"/>
                <a:gd name="T31" fmla="*/ 3 h 74"/>
                <a:gd name="T32" fmla="*/ 30 w 54"/>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74"/>
                <a:gd name="T53" fmla="*/ 54 w 54"/>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74">
                  <a:moveTo>
                    <a:pt x="30" y="0"/>
                  </a:moveTo>
                  <a:lnTo>
                    <a:pt x="31" y="0"/>
                  </a:lnTo>
                  <a:lnTo>
                    <a:pt x="35" y="2"/>
                  </a:lnTo>
                  <a:lnTo>
                    <a:pt x="38" y="6"/>
                  </a:lnTo>
                  <a:lnTo>
                    <a:pt x="40" y="12"/>
                  </a:lnTo>
                  <a:lnTo>
                    <a:pt x="39" y="21"/>
                  </a:lnTo>
                  <a:lnTo>
                    <a:pt x="33" y="35"/>
                  </a:lnTo>
                  <a:lnTo>
                    <a:pt x="21" y="52"/>
                  </a:lnTo>
                  <a:lnTo>
                    <a:pt x="0" y="74"/>
                  </a:lnTo>
                  <a:lnTo>
                    <a:pt x="5" y="70"/>
                  </a:lnTo>
                  <a:lnTo>
                    <a:pt x="15" y="62"/>
                  </a:lnTo>
                  <a:lnTo>
                    <a:pt x="28" y="51"/>
                  </a:lnTo>
                  <a:lnTo>
                    <a:pt x="42" y="37"/>
                  </a:lnTo>
                  <a:lnTo>
                    <a:pt x="51" y="24"/>
                  </a:lnTo>
                  <a:lnTo>
                    <a:pt x="54" y="12"/>
                  </a:lnTo>
                  <a:lnTo>
                    <a:pt x="48" y="3"/>
                  </a:lnTo>
                  <a:lnTo>
                    <a:pt x="30" y="0"/>
                  </a:lnTo>
                  <a:close/>
                </a:path>
              </a:pathLst>
            </a:custGeom>
            <a:solidFill>
              <a:srgbClr val="000000"/>
            </a:solidFill>
            <a:ln w="9525">
              <a:noFill/>
              <a:round/>
              <a:headEnd/>
              <a:tailEnd/>
            </a:ln>
          </p:spPr>
          <p:txBody>
            <a:bodyPr/>
            <a:lstStyle/>
            <a:p>
              <a:endParaRPr lang="en-US"/>
            </a:p>
          </p:txBody>
        </p:sp>
        <p:sp>
          <p:nvSpPr>
            <p:cNvPr id="139" name="Freeform 179"/>
            <p:cNvSpPr>
              <a:spLocks/>
            </p:cNvSpPr>
            <p:nvPr/>
          </p:nvSpPr>
          <p:spPr bwMode="auto">
            <a:xfrm>
              <a:off x="3728" y="2130"/>
              <a:ext cx="31" cy="27"/>
            </a:xfrm>
            <a:custGeom>
              <a:avLst/>
              <a:gdLst>
                <a:gd name="T0" fmla="*/ 58 w 62"/>
                <a:gd name="T1" fmla="*/ 0 h 52"/>
                <a:gd name="T2" fmla="*/ 58 w 62"/>
                <a:gd name="T3" fmla="*/ 3 h 52"/>
                <a:gd name="T4" fmla="*/ 59 w 62"/>
                <a:gd name="T5" fmla="*/ 10 h 52"/>
                <a:gd name="T6" fmla="*/ 58 w 62"/>
                <a:gd name="T7" fmla="*/ 19 h 52"/>
                <a:gd name="T8" fmla="*/ 56 w 62"/>
                <a:gd name="T9" fmla="*/ 29 h 52"/>
                <a:gd name="T10" fmla="*/ 49 w 62"/>
                <a:gd name="T11" fmla="*/ 39 h 52"/>
                <a:gd name="T12" fmla="*/ 38 w 62"/>
                <a:gd name="T13" fmla="*/ 43 h 52"/>
                <a:gd name="T14" fmla="*/ 22 w 62"/>
                <a:gd name="T15" fmla="*/ 42 h 52"/>
                <a:gd name="T16" fmla="*/ 0 w 62"/>
                <a:gd name="T17" fmla="*/ 34 h 52"/>
                <a:gd name="T18" fmla="*/ 4 w 62"/>
                <a:gd name="T19" fmla="*/ 36 h 52"/>
                <a:gd name="T20" fmla="*/ 13 w 62"/>
                <a:gd name="T21" fmla="*/ 42 h 52"/>
                <a:gd name="T22" fmla="*/ 24 w 62"/>
                <a:gd name="T23" fmla="*/ 48 h 52"/>
                <a:gd name="T24" fmla="*/ 38 w 62"/>
                <a:gd name="T25" fmla="*/ 52 h 52"/>
                <a:gd name="T26" fmla="*/ 50 w 62"/>
                <a:gd name="T27" fmla="*/ 52 h 52"/>
                <a:gd name="T28" fmla="*/ 59 w 62"/>
                <a:gd name="T29" fmla="*/ 46 h 52"/>
                <a:gd name="T30" fmla="*/ 62 w 62"/>
                <a:gd name="T31" fmla="*/ 28 h 52"/>
                <a:gd name="T32" fmla="*/ 58 w 6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52"/>
                <a:gd name="T53" fmla="*/ 62 w 6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52">
                  <a:moveTo>
                    <a:pt x="58" y="0"/>
                  </a:moveTo>
                  <a:lnTo>
                    <a:pt x="58" y="3"/>
                  </a:lnTo>
                  <a:lnTo>
                    <a:pt x="59" y="10"/>
                  </a:lnTo>
                  <a:lnTo>
                    <a:pt x="58" y="19"/>
                  </a:lnTo>
                  <a:lnTo>
                    <a:pt x="56" y="29"/>
                  </a:lnTo>
                  <a:lnTo>
                    <a:pt x="49" y="39"/>
                  </a:lnTo>
                  <a:lnTo>
                    <a:pt x="38" y="43"/>
                  </a:lnTo>
                  <a:lnTo>
                    <a:pt x="22" y="42"/>
                  </a:lnTo>
                  <a:lnTo>
                    <a:pt x="0" y="34"/>
                  </a:lnTo>
                  <a:lnTo>
                    <a:pt x="4" y="36"/>
                  </a:lnTo>
                  <a:lnTo>
                    <a:pt x="13" y="42"/>
                  </a:lnTo>
                  <a:lnTo>
                    <a:pt x="24" y="48"/>
                  </a:lnTo>
                  <a:lnTo>
                    <a:pt x="38" y="52"/>
                  </a:lnTo>
                  <a:lnTo>
                    <a:pt x="50" y="52"/>
                  </a:lnTo>
                  <a:lnTo>
                    <a:pt x="59" y="46"/>
                  </a:lnTo>
                  <a:lnTo>
                    <a:pt x="62" y="28"/>
                  </a:lnTo>
                  <a:lnTo>
                    <a:pt x="58" y="0"/>
                  </a:lnTo>
                  <a:close/>
                </a:path>
              </a:pathLst>
            </a:custGeom>
            <a:solidFill>
              <a:srgbClr val="000000"/>
            </a:solidFill>
            <a:ln w="9525">
              <a:noFill/>
              <a:round/>
              <a:headEnd/>
              <a:tailEnd/>
            </a:ln>
          </p:spPr>
          <p:txBody>
            <a:bodyPr/>
            <a:lstStyle/>
            <a:p>
              <a:endParaRPr lang="en-US"/>
            </a:p>
          </p:txBody>
        </p:sp>
        <p:sp>
          <p:nvSpPr>
            <p:cNvPr id="140" name="Freeform 180"/>
            <p:cNvSpPr>
              <a:spLocks/>
            </p:cNvSpPr>
            <p:nvPr/>
          </p:nvSpPr>
          <p:spPr bwMode="auto">
            <a:xfrm>
              <a:off x="3763" y="1997"/>
              <a:ext cx="14" cy="61"/>
            </a:xfrm>
            <a:custGeom>
              <a:avLst/>
              <a:gdLst>
                <a:gd name="T0" fmla="*/ 0 w 28"/>
                <a:gd name="T1" fmla="*/ 123 h 123"/>
                <a:gd name="T2" fmla="*/ 2 w 28"/>
                <a:gd name="T3" fmla="*/ 117 h 123"/>
                <a:gd name="T4" fmla="*/ 9 w 28"/>
                <a:gd name="T5" fmla="*/ 101 h 123"/>
                <a:gd name="T6" fmla="*/ 17 w 28"/>
                <a:gd name="T7" fmla="*/ 79 h 123"/>
                <a:gd name="T8" fmla="*/ 24 w 28"/>
                <a:gd name="T9" fmla="*/ 55 h 123"/>
                <a:gd name="T10" fmla="*/ 28 w 28"/>
                <a:gd name="T11" fmla="*/ 30 h 123"/>
                <a:gd name="T12" fmla="*/ 27 w 28"/>
                <a:gd name="T13" fmla="*/ 11 h 123"/>
                <a:gd name="T14" fmla="*/ 18 w 28"/>
                <a:gd name="T15" fmla="*/ 0 h 123"/>
                <a:gd name="T16" fmla="*/ 0 w 28"/>
                <a:gd name="T17" fmla="*/ 0 h 123"/>
                <a:gd name="T18" fmla="*/ 2 w 28"/>
                <a:gd name="T19" fmla="*/ 3 h 123"/>
                <a:gd name="T20" fmla="*/ 5 w 28"/>
                <a:gd name="T21" fmla="*/ 9 h 123"/>
                <a:gd name="T22" fmla="*/ 11 w 28"/>
                <a:gd name="T23" fmla="*/ 19 h 123"/>
                <a:gd name="T24" fmla="*/ 16 w 28"/>
                <a:gd name="T25" fmla="*/ 32 h 123"/>
                <a:gd name="T26" fmla="*/ 19 w 28"/>
                <a:gd name="T27" fmla="*/ 50 h 123"/>
                <a:gd name="T28" fmla="*/ 18 w 28"/>
                <a:gd name="T29" fmla="*/ 71 h 123"/>
                <a:gd name="T30" fmla="*/ 12 w 28"/>
                <a:gd name="T31" fmla="*/ 95 h 123"/>
                <a:gd name="T32" fmla="*/ 0 w 28"/>
                <a:gd name="T33" fmla="*/ 123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123"/>
                <a:gd name="T53" fmla="*/ 28 w 28"/>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123">
                  <a:moveTo>
                    <a:pt x="0" y="123"/>
                  </a:moveTo>
                  <a:lnTo>
                    <a:pt x="2" y="117"/>
                  </a:lnTo>
                  <a:lnTo>
                    <a:pt x="9" y="101"/>
                  </a:lnTo>
                  <a:lnTo>
                    <a:pt x="17" y="79"/>
                  </a:lnTo>
                  <a:lnTo>
                    <a:pt x="24" y="55"/>
                  </a:lnTo>
                  <a:lnTo>
                    <a:pt x="28" y="30"/>
                  </a:lnTo>
                  <a:lnTo>
                    <a:pt x="27" y="11"/>
                  </a:lnTo>
                  <a:lnTo>
                    <a:pt x="18" y="0"/>
                  </a:lnTo>
                  <a:lnTo>
                    <a:pt x="0" y="0"/>
                  </a:lnTo>
                  <a:lnTo>
                    <a:pt x="2" y="3"/>
                  </a:lnTo>
                  <a:lnTo>
                    <a:pt x="5" y="9"/>
                  </a:lnTo>
                  <a:lnTo>
                    <a:pt x="11" y="19"/>
                  </a:lnTo>
                  <a:lnTo>
                    <a:pt x="16" y="32"/>
                  </a:lnTo>
                  <a:lnTo>
                    <a:pt x="19" y="50"/>
                  </a:lnTo>
                  <a:lnTo>
                    <a:pt x="18" y="71"/>
                  </a:lnTo>
                  <a:lnTo>
                    <a:pt x="12" y="95"/>
                  </a:lnTo>
                  <a:lnTo>
                    <a:pt x="0" y="123"/>
                  </a:lnTo>
                  <a:close/>
                </a:path>
              </a:pathLst>
            </a:custGeom>
            <a:solidFill>
              <a:srgbClr val="000000"/>
            </a:solidFill>
            <a:ln w="9525">
              <a:noFill/>
              <a:round/>
              <a:headEnd/>
              <a:tailEnd/>
            </a:ln>
          </p:spPr>
          <p:txBody>
            <a:bodyPr/>
            <a:lstStyle/>
            <a:p>
              <a:endParaRPr lang="en-US"/>
            </a:p>
          </p:txBody>
        </p:sp>
        <p:sp>
          <p:nvSpPr>
            <p:cNvPr id="141" name="Freeform 181"/>
            <p:cNvSpPr>
              <a:spLocks/>
            </p:cNvSpPr>
            <p:nvPr/>
          </p:nvSpPr>
          <p:spPr bwMode="auto">
            <a:xfrm>
              <a:off x="3762" y="1996"/>
              <a:ext cx="45" cy="79"/>
            </a:xfrm>
            <a:custGeom>
              <a:avLst/>
              <a:gdLst>
                <a:gd name="T0" fmla="*/ 0 w 90"/>
                <a:gd name="T1" fmla="*/ 158 h 158"/>
                <a:gd name="T2" fmla="*/ 3 w 90"/>
                <a:gd name="T3" fmla="*/ 149 h 158"/>
                <a:gd name="T4" fmla="*/ 11 w 90"/>
                <a:gd name="T5" fmla="*/ 126 h 158"/>
                <a:gd name="T6" fmla="*/ 22 w 90"/>
                <a:gd name="T7" fmla="*/ 93 h 158"/>
                <a:gd name="T8" fmla="*/ 36 w 90"/>
                <a:gd name="T9" fmla="*/ 59 h 158"/>
                <a:gd name="T10" fmla="*/ 51 w 90"/>
                <a:gd name="T11" fmla="*/ 28 h 158"/>
                <a:gd name="T12" fmla="*/ 66 w 90"/>
                <a:gd name="T13" fmla="*/ 6 h 158"/>
                <a:gd name="T14" fmla="*/ 79 w 90"/>
                <a:gd name="T15" fmla="*/ 0 h 158"/>
                <a:gd name="T16" fmla="*/ 90 w 90"/>
                <a:gd name="T17" fmla="*/ 15 h 158"/>
                <a:gd name="T18" fmla="*/ 89 w 90"/>
                <a:gd name="T19" fmla="*/ 13 h 158"/>
                <a:gd name="T20" fmla="*/ 85 w 90"/>
                <a:gd name="T21" fmla="*/ 9 h 158"/>
                <a:gd name="T22" fmla="*/ 80 w 90"/>
                <a:gd name="T23" fmla="*/ 8 h 158"/>
                <a:gd name="T24" fmla="*/ 72 w 90"/>
                <a:gd name="T25" fmla="*/ 13 h 158"/>
                <a:gd name="T26" fmla="*/ 59 w 90"/>
                <a:gd name="T27" fmla="*/ 27 h 158"/>
                <a:gd name="T28" fmla="*/ 44 w 90"/>
                <a:gd name="T29" fmla="*/ 53 h 158"/>
                <a:gd name="T30" fmla="*/ 24 w 90"/>
                <a:gd name="T31" fmla="*/ 96 h 158"/>
                <a:gd name="T32" fmla="*/ 0 w 90"/>
                <a:gd name="T33" fmla="*/ 158 h 1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158"/>
                <a:gd name="T53" fmla="*/ 90 w 90"/>
                <a:gd name="T54" fmla="*/ 158 h 1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158">
                  <a:moveTo>
                    <a:pt x="0" y="158"/>
                  </a:moveTo>
                  <a:lnTo>
                    <a:pt x="3" y="149"/>
                  </a:lnTo>
                  <a:lnTo>
                    <a:pt x="11" y="126"/>
                  </a:lnTo>
                  <a:lnTo>
                    <a:pt x="22" y="93"/>
                  </a:lnTo>
                  <a:lnTo>
                    <a:pt x="36" y="59"/>
                  </a:lnTo>
                  <a:lnTo>
                    <a:pt x="51" y="28"/>
                  </a:lnTo>
                  <a:lnTo>
                    <a:pt x="66" y="6"/>
                  </a:lnTo>
                  <a:lnTo>
                    <a:pt x="79" y="0"/>
                  </a:lnTo>
                  <a:lnTo>
                    <a:pt x="90" y="15"/>
                  </a:lnTo>
                  <a:lnTo>
                    <a:pt x="89" y="13"/>
                  </a:lnTo>
                  <a:lnTo>
                    <a:pt x="85" y="9"/>
                  </a:lnTo>
                  <a:lnTo>
                    <a:pt x="80" y="8"/>
                  </a:lnTo>
                  <a:lnTo>
                    <a:pt x="72" y="13"/>
                  </a:lnTo>
                  <a:lnTo>
                    <a:pt x="59" y="27"/>
                  </a:lnTo>
                  <a:lnTo>
                    <a:pt x="44" y="53"/>
                  </a:lnTo>
                  <a:lnTo>
                    <a:pt x="24" y="96"/>
                  </a:lnTo>
                  <a:lnTo>
                    <a:pt x="0" y="158"/>
                  </a:lnTo>
                  <a:close/>
                </a:path>
              </a:pathLst>
            </a:custGeom>
            <a:solidFill>
              <a:srgbClr val="000000"/>
            </a:solidFill>
            <a:ln w="9525">
              <a:noFill/>
              <a:round/>
              <a:headEnd/>
              <a:tailEnd/>
            </a:ln>
          </p:spPr>
          <p:txBody>
            <a:bodyPr/>
            <a:lstStyle/>
            <a:p>
              <a:endParaRPr lang="en-US"/>
            </a:p>
          </p:txBody>
        </p:sp>
        <p:sp>
          <p:nvSpPr>
            <p:cNvPr id="142" name="Freeform 182"/>
            <p:cNvSpPr>
              <a:spLocks/>
            </p:cNvSpPr>
            <p:nvPr/>
          </p:nvSpPr>
          <p:spPr bwMode="auto">
            <a:xfrm>
              <a:off x="3774" y="2005"/>
              <a:ext cx="36" cy="78"/>
            </a:xfrm>
            <a:custGeom>
              <a:avLst/>
              <a:gdLst>
                <a:gd name="T0" fmla="*/ 0 w 73"/>
                <a:gd name="T1" fmla="*/ 155 h 155"/>
                <a:gd name="T2" fmla="*/ 2 w 73"/>
                <a:gd name="T3" fmla="*/ 149 h 155"/>
                <a:gd name="T4" fmla="*/ 4 w 73"/>
                <a:gd name="T5" fmla="*/ 133 h 155"/>
                <a:gd name="T6" fmla="*/ 7 w 73"/>
                <a:gd name="T7" fmla="*/ 111 h 155"/>
                <a:gd name="T8" fmla="*/ 14 w 73"/>
                <a:gd name="T9" fmla="*/ 85 h 155"/>
                <a:gd name="T10" fmla="*/ 25 w 73"/>
                <a:gd name="T11" fmla="*/ 57 h 155"/>
                <a:gd name="T12" fmla="*/ 37 w 73"/>
                <a:gd name="T13" fmla="*/ 32 h 155"/>
                <a:gd name="T14" fmla="*/ 53 w 73"/>
                <a:gd name="T15" fmla="*/ 12 h 155"/>
                <a:gd name="T16" fmla="*/ 73 w 73"/>
                <a:gd name="T17" fmla="*/ 0 h 155"/>
                <a:gd name="T18" fmla="*/ 70 w 73"/>
                <a:gd name="T19" fmla="*/ 5 h 155"/>
                <a:gd name="T20" fmla="*/ 61 w 73"/>
                <a:gd name="T21" fmla="*/ 21 h 155"/>
                <a:gd name="T22" fmla="*/ 50 w 73"/>
                <a:gd name="T23" fmla="*/ 46 h 155"/>
                <a:gd name="T24" fmla="*/ 37 w 73"/>
                <a:gd name="T25" fmla="*/ 72 h 155"/>
                <a:gd name="T26" fmla="*/ 23 w 73"/>
                <a:gd name="T27" fmla="*/ 100 h 155"/>
                <a:gd name="T28" fmla="*/ 12 w 73"/>
                <a:gd name="T29" fmla="*/ 125 h 155"/>
                <a:gd name="T30" fmla="*/ 4 w 73"/>
                <a:gd name="T31" fmla="*/ 145 h 155"/>
                <a:gd name="T32" fmla="*/ 0 w 73"/>
                <a:gd name="T33" fmla="*/ 155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155"/>
                <a:gd name="T53" fmla="*/ 73 w 73"/>
                <a:gd name="T54" fmla="*/ 155 h 1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155">
                  <a:moveTo>
                    <a:pt x="0" y="155"/>
                  </a:moveTo>
                  <a:lnTo>
                    <a:pt x="2" y="149"/>
                  </a:lnTo>
                  <a:lnTo>
                    <a:pt x="4" y="133"/>
                  </a:lnTo>
                  <a:lnTo>
                    <a:pt x="7" y="111"/>
                  </a:lnTo>
                  <a:lnTo>
                    <a:pt x="14" y="85"/>
                  </a:lnTo>
                  <a:lnTo>
                    <a:pt x="25" y="57"/>
                  </a:lnTo>
                  <a:lnTo>
                    <a:pt x="37" y="32"/>
                  </a:lnTo>
                  <a:lnTo>
                    <a:pt x="53" y="12"/>
                  </a:lnTo>
                  <a:lnTo>
                    <a:pt x="73" y="0"/>
                  </a:lnTo>
                  <a:lnTo>
                    <a:pt x="70" y="5"/>
                  </a:lnTo>
                  <a:lnTo>
                    <a:pt x="61" y="21"/>
                  </a:lnTo>
                  <a:lnTo>
                    <a:pt x="50" y="46"/>
                  </a:lnTo>
                  <a:lnTo>
                    <a:pt x="37" y="72"/>
                  </a:lnTo>
                  <a:lnTo>
                    <a:pt x="23" y="100"/>
                  </a:lnTo>
                  <a:lnTo>
                    <a:pt x="12" y="125"/>
                  </a:lnTo>
                  <a:lnTo>
                    <a:pt x="4" y="145"/>
                  </a:lnTo>
                  <a:lnTo>
                    <a:pt x="0" y="155"/>
                  </a:lnTo>
                  <a:close/>
                </a:path>
              </a:pathLst>
            </a:custGeom>
            <a:solidFill>
              <a:srgbClr val="000000"/>
            </a:solidFill>
            <a:ln w="9525">
              <a:noFill/>
              <a:round/>
              <a:headEnd/>
              <a:tailEnd/>
            </a:ln>
          </p:spPr>
          <p:txBody>
            <a:bodyPr/>
            <a:lstStyle/>
            <a:p>
              <a:endParaRPr lang="en-US"/>
            </a:p>
          </p:txBody>
        </p:sp>
        <p:sp>
          <p:nvSpPr>
            <p:cNvPr id="143" name="Freeform 183"/>
            <p:cNvSpPr>
              <a:spLocks/>
            </p:cNvSpPr>
            <p:nvPr/>
          </p:nvSpPr>
          <p:spPr bwMode="auto">
            <a:xfrm>
              <a:off x="3728" y="2000"/>
              <a:ext cx="18" cy="76"/>
            </a:xfrm>
            <a:custGeom>
              <a:avLst/>
              <a:gdLst>
                <a:gd name="T0" fmla="*/ 37 w 37"/>
                <a:gd name="T1" fmla="*/ 152 h 152"/>
                <a:gd name="T2" fmla="*/ 34 w 37"/>
                <a:gd name="T3" fmla="*/ 146 h 152"/>
                <a:gd name="T4" fmla="*/ 26 w 37"/>
                <a:gd name="T5" fmla="*/ 130 h 152"/>
                <a:gd name="T6" fmla="*/ 15 w 37"/>
                <a:gd name="T7" fmla="*/ 107 h 152"/>
                <a:gd name="T8" fmla="*/ 6 w 37"/>
                <a:gd name="T9" fmla="*/ 81 h 152"/>
                <a:gd name="T10" fmla="*/ 0 w 37"/>
                <a:gd name="T11" fmla="*/ 54 h 152"/>
                <a:gd name="T12" fmla="*/ 1 w 37"/>
                <a:gd name="T13" fmla="*/ 29 h 152"/>
                <a:gd name="T14" fmla="*/ 12 w 37"/>
                <a:gd name="T15" fmla="*/ 11 h 152"/>
                <a:gd name="T16" fmla="*/ 35 w 37"/>
                <a:gd name="T17" fmla="*/ 0 h 152"/>
                <a:gd name="T18" fmla="*/ 33 w 37"/>
                <a:gd name="T19" fmla="*/ 3 h 152"/>
                <a:gd name="T20" fmla="*/ 29 w 37"/>
                <a:gd name="T21" fmla="*/ 8 h 152"/>
                <a:gd name="T22" fmla="*/ 23 w 37"/>
                <a:gd name="T23" fmla="*/ 18 h 152"/>
                <a:gd name="T24" fmla="*/ 19 w 37"/>
                <a:gd name="T25" fmla="*/ 32 h 152"/>
                <a:gd name="T26" fmla="*/ 16 w 37"/>
                <a:gd name="T27" fmla="*/ 53 h 152"/>
                <a:gd name="T28" fmla="*/ 18 w 37"/>
                <a:gd name="T29" fmla="*/ 80 h 152"/>
                <a:gd name="T30" fmla="*/ 24 w 37"/>
                <a:gd name="T31" fmla="*/ 113 h 152"/>
                <a:gd name="T32" fmla="*/ 37 w 37"/>
                <a:gd name="T33" fmla="*/ 152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52"/>
                <a:gd name="T53" fmla="*/ 37 w 37"/>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52">
                  <a:moveTo>
                    <a:pt x="37" y="152"/>
                  </a:moveTo>
                  <a:lnTo>
                    <a:pt x="34" y="146"/>
                  </a:lnTo>
                  <a:lnTo>
                    <a:pt x="26" y="130"/>
                  </a:lnTo>
                  <a:lnTo>
                    <a:pt x="15" y="107"/>
                  </a:lnTo>
                  <a:lnTo>
                    <a:pt x="6" y="81"/>
                  </a:lnTo>
                  <a:lnTo>
                    <a:pt x="0" y="54"/>
                  </a:lnTo>
                  <a:lnTo>
                    <a:pt x="1" y="29"/>
                  </a:lnTo>
                  <a:lnTo>
                    <a:pt x="12" y="11"/>
                  </a:lnTo>
                  <a:lnTo>
                    <a:pt x="35" y="0"/>
                  </a:lnTo>
                  <a:lnTo>
                    <a:pt x="33" y="3"/>
                  </a:lnTo>
                  <a:lnTo>
                    <a:pt x="29" y="8"/>
                  </a:lnTo>
                  <a:lnTo>
                    <a:pt x="23" y="18"/>
                  </a:lnTo>
                  <a:lnTo>
                    <a:pt x="19" y="32"/>
                  </a:lnTo>
                  <a:lnTo>
                    <a:pt x="16" y="53"/>
                  </a:lnTo>
                  <a:lnTo>
                    <a:pt x="18" y="80"/>
                  </a:lnTo>
                  <a:lnTo>
                    <a:pt x="24" y="113"/>
                  </a:lnTo>
                  <a:lnTo>
                    <a:pt x="37" y="152"/>
                  </a:lnTo>
                  <a:close/>
                </a:path>
              </a:pathLst>
            </a:custGeom>
            <a:solidFill>
              <a:srgbClr val="000000"/>
            </a:solidFill>
            <a:ln w="9525">
              <a:noFill/>
              <a:round/>
              <a:headEnd/>
              <a:tailEnd/>
            </a:ln>
          </p:spPr>
          <p:txBody>
            <a:bodyPr/>
            <a:lstStyle/>
            <a:p>
              <a:endParaRPr lang="en-US"/>
            </a:p>
          </p:txBody>
        </p:sp>
        <p:sp>
          <p:nvSpPr>
            <p:cNvPr id="144" name="Freeform 184"/>
            <p:cNvSpPr>
              <a:spLocks/>
            </p:cNvSpPr>
            <p:nvPr/>
          </p:nvSpPr>
          <p:spPr bwMode="auto">
            <a:xfrm>
              <a:off x="3748" y="1990"/>
              <a:ext cx="47" cy="22"/>
            </a:xfrm>
            <a:custGeom>
              <a:avLst/>
              <a:gdLst>
                <a:gd name="T0" fmla="*/ 0 w 94"/>
                <a:gd name="T1" fmla="*/ 44 h 44"/>
                <a:gd name="T2" fmla="*/ 0 w 94"/>
                <a:gd name="T3" fmla="*/ 42 h 44"/>
                <a:gd name="T4" fmla="*/ 1 w 94"/>
                <a:gd name="T5" fmla="*/ 35 h 44"/>
                <a:gd name="T6" fmla="*/ 2 w 94"/>
                <a:gd name="T7" fmla="*/ 25 h 44"/>
                <a:gd name="T8" fmla="*/ 5 w 94"/>
                <a:gd name="T9" fmla="*/ 16 h 44"/>
                <a:gd name="T10" fmla="*/ 10 w 94"/>
                <a:gd name="T11" fmla="*/ 8 h 44"/>
                <a:gd name="T12" fmla="*/ 17 w 94"/>
                <a:gd name="T13" fmla="*/ 3 h 44"/>
                <a:gd name="T14" fmla="*/ 27 w 94"/>
                <a:gd name="T15" fmla="*/ 3 h 44"/>
                <a:gd name="T16" fmla="*/ 41 w 94"/>
                <a:gd name="T17" fmla="*/ 11 h 44"/>
                <a:gd name="T18" fmla="*/ 42 w 94"/>
                <a:gd name="T19" fmla="*/ 10 h 44"/>
                <a:gd name="T20" fmla="*/ 45 w 94"/>
                <a:gd name="T21" fmla="*/ 8 h 44"/>
                <a:gd name="T22" fmla="*/ 49 w 94"/>
                <a:gd name="T23" fmla="*/ 4 h 44"/>
                <a:gd name="T24" fmla="*/ 56 w 94"/>
                <a:gd name="T25" fmla="*/ 2 h 44"/>
                <a:gd name="T26" fmla="*/ 64 w 94"/>
                <a:gd name="T27" fmla="*/ 0 h 44"/>
                <a:gd name="T28" fmla="*/ 72 w 94"/>
                <a:gd name="T29" fmla="*/ 0 h 44"/>
                <a:gd name="T30" fmla="*/ 83 w 94"/>
                <a:gd name="T31" fmla="*/ 3 h 44"/>
                <a:gd name="T32" fmla="*/ 94 w 94"/>
                <a:gd name="T33" fmla="*/ 9 h 44"/>
                <a:gd name="T34" fmla="*/ 93 w 94"/>
                <a:gd name="T35" fmla="*/ 9 h 44"/>
                <a:gd name="T36" fmla="*/ 88 w 94"/>
                <a:gd name="T37" fmla="*/ 9 h 44"/>
                <a:gd name="T38" fmla="*/ 81 w 94"/>
                <a:gd name="T39" fmla="*/ 9 h 44"/>
                <a:gd name="T40" fmla="*/ 73 w 94"/>
                <a:gd name="T41" fmla="*/ 9 h 44"/>
                <a:gd name="T42" fmla="*/ 65 w 94"/>
                <a:gd name="T43" fmla="*/ 11 h 44"/>
                <a:gd name="T44" fmla="*/ 57 w 94"/>
                <a:gd name="T45" fmla="*/ 13 h 44"/>
                <a:gd name="T46" fmla="*/ 50 w 94"/>
                <a:gd name="T47" fmla="*/ 18 h 44"/>
                <a:gd name="T48" fmla="*/ 46 w 94"/>
                <a:gd name="T49" fmla="*/ 25 h 44"/>
                <a:gd name="T50" fmla="*/ 43 w 94"/>
                <a:gd name="T51" fmla="*/ 24 h 44"/>
                <a:gd name="T52" fmla="*/ 39 w 94"/>
                <a:gd name="T53" fmla="*/ 21 h 44"/>
                <a:gd name="T54" fmla="*/ 32 w 94"/>
                <a:gd name="T55" fmla="*/ 19 h 44"/>
                <a:gd name="T56" fmla="*/ 24 w 94"/>
                <a:gd name="T57" fmla="*/ 18 h 44"/>
                <a:gd name="T58" fmla="*/ 16 w 94"/>
                <a:gd name="T59" fmla="*/ 19 h 44"/>
                <a:gd name="T60" fmla="*/ 9 w 94"/>
                <a:gd name="T61" fmla="*/ 23 h 44"/>
                <a:gd name="T62" fmla="*/ 3 w 94"/>
                <a:gd name="T63" fmla="*/ 31 h 44"/>
                <a:gd name="T64" fmla="*/ 0 w 94"/>
                <a:gd name="T65" fmla="*/ 44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4"/>
                <a:gd name="T100" fmla="*/ 0 h 44"/>
                <a:gd name="T101" fmla="*/ 94 w 94"/>
                <a:gd name="T102" fmla="*/ 44 h 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4" h="44">
                  <a:moveTo>
                    <a:pt x="0" y="44"/>
                  </a:moveTo>
                  <a:lnTo>
                    <a:pt x="0" y="42"/>
                  </a:lnTo>
                  <a:lnTo>
                    <a:pt x="1" y="35"/>
                  </a:lnTo>
                  <a:lnTo>
                    <a:pt x="2" y="25"/>
                  </a:lnTo>
                  <a:lnTo>
                    <a:pt x="5" y="16"/>
                  </a:lnTo>
                  <a:lnTo>
                    <a:pt x="10" y="8"/>
                  </a:lnTo>
                  <a:lnTo>
                    <a:pt x="17" y="3"/>
                  </a:lnTo>
                  <a:lnTo>
                    <a:pt x="27" y="3"/>
                  </a:lnTo>
                  <a:lnTo>
                    <a:pt x="41" y="11"/>
                  </a:lnTo>
                  <a:lnTo>
                    <a:pt x="42" y="10"/>
                  </a:lnTo>
                  <a:lnTo>
                    <a:pt x="45" y="8"/>
                  </a:lnTo>
                  <a:lnTo>
                    <a:pt x="49" y="4"/>
                  </a:lnTo>
                  <a:lnTo>
                    <a:pt x="56" y="2"/>
                  </a:lnTo>
                  <a:lnTo>
                    <a:pt x="64" y="0"/>
                  </a:lnTo>
                  <a:lnTo>
                    <a:pt x="72" y="0"/>
                  </a:lnTo>
                  <a:lnTo>
                    <a:pt x="83" y="3"/>
                  </a:lnTo>
                  <a:lnTo>
                    <a:pt x="94" y="9"/>
                  </a:lnTo>
                  <a:lnTo>
                    <a:pt x="93" y="9"/>
                  </a:lnTo>
                  <a:lnTo>
                    <a:pt x="88" y="9"/>
                  </a:lnTo>
                  <a:lnTo>
                    <a:pt x="81" y="9"/>
                  </a:lnTo>
                  <a:lnTo>
                    <a:pt x="73" y="9"/>
                  </a:lnTo>
                  <a:lnTo>
                    <a:pt x="65" y="11"/>
                  </a:lnTo>
                  <a:lnTo>
                    <a:pt x="57" y="13"/>
                  </a:lnTo>
                  <a:lnTo>
                    <a:pt x="50" y="18"/>
                  </a:lnTo>
                  <a:lnTo>
                    <a:pt x="46" y="25"/>
                  </a:lnTo>
                  <a:lnTo>
                    <a:pt x="43" y="24"/>
                  </a:lnTo>
                  <a:lnTo>
                    <a:pt x="39" y="21"/>
                  </a:lnTo>
                  <a:lnTo>
                    <a:pt x="32" y="19"/>
                  </a:lnTo>
                  <a:lnTo>
                    <a:pt x="24" y="18"/>
                  </a:lnTo>
                  <a:lnTo>
                    <a:pt x="16" y="19"/>
                  </a:lnTo>
                  <a:lnTo>
                    <a:pt x="9" y="23"/>
                  </a:lnTo>
                  <a:lnTo>
                    <a:pt x="3" y="31"/>
                  </a:lnTo>
                  <a:lnTo>
                    <a:pt x="0" y="44"/>
                  </a:lnTo>
                  <a:close/>
                </a:path>
              </a:pathLst>
            </a:custGeom>
            <a:solidFill>
              <a:srgbClr val="000000"/>
            </a:solidFill>
            <a:ln w="9525">
              <a:noFill/>
              <a:round/>
              <a:headEnd/>
              <a:tailEnd/>
            </a:ln>
          </p:spPr>
          <p:txBody>
            <a:bodyPr/>
            <a:lstStyle/>
            <a:p>
              <a:endParaRPr lang="en-US"/>
            </a:p>
          </p:txBody>
        </p:sp>
        <p:sp>
          <p:nvSpPr>
            <p:cNvPr id="145" name="Freeform 185"/>
            <p:cNvSpPr>
              <a:spLocks/>
            </p:cNvSpPr>
            <p:nvPr/>
          </p:nvSpPr>
          <p:spPr bwMode="auto">
            <a:xfrm>
              <a:off x="3757" y="2161"/>
              <a:ext cx="27" cy="73"/>
            </a:xfrm>
            <a:custGeom>
              <a:avLst/>
              <a:gdLst>
                <a:gd name="T0" fmla="*/ 0 w 54"/>
                <a:gd name="T1" fmla="*/ 0 h 146"/>
                <a:gd name="T2" fmla="*/ 2 w 54"/>
                <a:gd name="T3" fmla="*/ 4 h 146"/>
                <a:gd name="T4" fmla="*/ 10 w 54"/>
                <a:gd name="T5" fmla="*/ 16 h 146"/>
                <a:gd name="T6" fmla="*/ 21 w 54"/>
                <a:gd name="T7" fmla="*/ 34 h 146"/>
                <a:gd name="T8" fmla="*/ 32 w 54"/>
                <a:gd name="T9" fmla="*/ 55 h 146"/>
                <a:gd name="T10" fmla="*/ 43 w 54"/>
                <a:gd name="T11" fmla="*/ 79 h 146"/>
                <a:gd name="T12" fmla="*/ 51 w 54"/>
                <a:gd name="T13" fmla="*/ 103 h 146"/>
                <a:gd name="T14" fmla="*/ 54 w 54"/>
                <a:gd name="T15" fmla="*/ 126 h 146"/>
                <a:gd name="T16" fmla="*/ 53 w 54"/>
                <a:gd name="T17" fmla="*/ 146 h 146"/>
                <a:gd name="T18" fmla="*/ 53 w 54"/>
                <a:gd name="T19" fmla="*/ 140 h 146"/>
                <a:gd name="T20" fmla="*/ 52 w 54"/>
                <a:gd name="T21" fmla="*/ 123 h 146"/>
                <a:gd name="T22" fmla="*/ 50 w 54"/>
                <a:gd name="T23" fmla="*/ 100 h 146"/>
                <a:gd name="T24" fmla="*/ 46 w 54"/>
                <a:gd name="T25" fmla="*/ 73 h 146"/>
                <a:gd name="T26" fmla="*/ 39 w 54"/>
                <a:gd name="T27" fmla="*/ 47 h 146"/>
                <a:gd name="T28" fmla="*/ 30 w 54"/>
                <a:gd name="T29" fmla="*/ 24 h 146"/>
                <a:gd name="T30" fmla="*/ 17 w 54"/>
                <a:gd name="T31" fmla="*/ 7 h 146"/>
                <a:gd name="T32" fmla="*/ 0 w 54"/>
                <a:gd name="T33" fmla="*/ 0 h 1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146"/>
                <a:gd name="T53" fmla="*/ 54 w 54"/>
                <a:gd name="T54" fmla="*/ 146 h 1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146">
                  <a:moveTo>
                    <a:pt x="0" y="0"/>
                  </a:moveTo>
                  <a:lnTo>
                    <a:pt x="2" y="4"/>
                  </a:lnTo>
                  <a:lnTo>
                    <a:pt x="10" y="16"/>
                  </a:lnTo>
                  <a:lnTo>
                    <a:pt x="21" y="34"/>
                  </a:lnTo>
                  <a:lnTo>
                    <a:pt x="32" y="55"/>
                  </a:lnTo>
                  <a:lnTo>
                    <a:pt x="43" y="79"/>
                  </a:lnTo>
                  <a:lnTo>
                    <a:pt x="51" y="103"/>
                  </a:lnTo>
                  <a:lnTo>
                    <a:pt x="54" y="126"/>
                  </a:lnTo>
                  <a:lnTo>
                    <a:pt x="53" y="146"/>
                  </a:lnTo>
                  <a:lnTo>
                    <a:pt x="53" y="140"/>
                  </a:lnTo>
                  <a:lnTo>
                    <a:pt x="52" y="123"/>
                  </a:lnTo>
                  <a:lnTo>
                    <a:pt x="50" y="100"/>
                  </a:lnTo>
                  <a:lnTo>
                    <a:pt x="46" y="73"/>
                  </a:lnTo>
                  <a:lnTo>
                    <a:pt x="39" y="47"/>
                  </a:lnTo>
                  <a:lnTo>
                    <a:pt x="30" y="24"/>
                  </a:lnTo>
                  <a:lnTo>
                    <a:pt x="17" y="7"/>
                  </a:lnTo>
                  <a:lnTo>
                    <a:pt x="0" y="0"/>
                  </a:lnTo>
                  <a:close/>
                </a:path>
              </a:pathLst>
            </a:custGeom>
            <a:solidFill>
              <a:srgbClr val="000000"/>
            </a:solidFill>
            <a:ln w="9525">
              <a:noFill/>
              <a:round/>
              <a:headEnd/>
              <a:tailEnd/>
            </a:ln>
          </p:spPr>
          <p:txBody>
            <a:bodyPr/>
            <a:lstStyle/>
            <a:p>
              <a:endParaRPr lang="en-US"/>
            </a:p>
          </p:txBody>
        </p:sp>
        <p:sp>
          <p:nvSpPr>
            <p:cNvPr id="146" name="Freeform 186"/>
            <p:cNvSpPr>
              <a:spLocks/>
            </p:cNvSpPr>
            <p:nvPr/>
          </p:nvSpPr>
          <p:spPr bwMode="auto">
            <a:xfrm>
              <a:off x="3900" y="1953"/>
              <a:ext cx="55" cy="40"/>
            </a:xfrm>
            <a:custGeom>
              <a:avLst/>
              <a:gdLst>
                <a:gd name="T0" fmla="*/ 0 w 109"/>
                <a:gd name="T1" fmla="*/ 1 h 80"/>
                <a:gd name="T2" fmla="*/ 2 w 109"/>
                <a:gd name="T3" fmla="*/ 1 h 80"/>
                <a:gd name="T4" fmla="*/ 9 w 109"/>
                <a:gd name="T5" fmla="*/ 0 h 80"/>
                <a:gd name="T6" fmla="*/ 18 w 109"/>
                <a:gd name="T7" fmla="*/ 0 h 80"/>
                <a:gd name="T8" fmla="*/ 27 w 109"/>
                <a:gd name="T9" fmla="*/ 0 h 80"/>
                <a:gd name="T10" fmla="*/ 36 w 109"/>
                <a:gd name="T11" fmla="*/ 2 h 80"/>
                <a:gd name="T12" fmla="*/ 43 w 109"/>
                <a:gd name="T13" fmla="*/ 7 h 80"/>
                <a:gd name="T14" fmla="*/ 46 w 109"/>
                <a:gd name="T15" fmla="*/ 14 h 80"/>
                <a:gd name="T16" fmla="*/ 43 w 109"/>
                <a:gd name="T17" fmla="*/ 25 h 80"/>
                <a:gd name="T18" fmla="*/ 43 w 109"/>
                <a:gd name="T19" fmla="*/ 29 h 80"/>
                <a:gd name="T20" fmla="*/ 46 w 109"/>
                <a:gd name="T21" fmla="*/ 36 h 80"/>
                <a:gd name="T22" fmla="*/ 49 w 109"/>
                <a:gd name="T23" fmla="*/ 47 h 80"/>
                <a:gd name="T24" fmla="*/ 55 w 109"/>
                <a:gd name="T25" fmla="*/ 59 h 80"/>
                <a:gd name="T26" fmla="*/ 63 w 109"/>
                <a:gd name="T27" fmla="*/ 69 h 80"/>
                <a:gd name="T28" fmla="*/ 74 w 109"/>
                <a:gd name="T29" fmla="*/ 77 h 80"/>
                <a:gd name="T30" fmla="*/ 89 w 109"/>
                <a:gd name="T31" fmla="*/ 80 h 80"/>
                <a:gd name="T32" fmla="*/ 109 w 109"/>
                <a:gd name="T33" fmla="*/ 77 h 80"/>
                <a:gd name="T34" fmla="*/ 106 w 109"/>
                <a:gd name="T35" fmla="*/ 78 h 80"/>
                <a:gd name="T36" fmla="*/ 95 w 109"/>
                <a:gd name="T37" fmla="*/ 79 h 80"/>
                <a:gd name="T38" fmla="*/ 80 w 109"/>
                <a:gd name="T39" fmla="*/ 80 h 80"/>
                <a:gd name="T40" fmla="*/ 64 w 109"/>
                <a:gd name="T41" fmla="*/ 79 h 80"/>
                <a:gd name="T42" fmla="*/ 49 w 109"/>
                <a:gd name="T43" fmla="*/ 76 h 80"/>
                <a:gd name="T44" fmla="*/ 38 w 109"/>
                <a:gd name="T45" fmla="*/ 68 h 80"/>
                <a:gd name="T46" fmla="*/ 32 w 109"/>
                <a:gd name="T47" fmla="*/ 53 h 80"/>
                <a:gd name="T48" fmla="*/ 33 w 109"/>
                <a:gd name="T49" fmla="*/ 32 h 80"/>
                <a:gd name="T50" fmla="*/ 33 w 109"/>
                <a:gd name="T51" fmla="*/ 31 h 80"/>
                <a:gd name="T52" fmla="*/ 34 w 109"/>
                <a:gd name="T53" fmla="*/ 27 h 80"/>
                <a:gd name="T54" fmla="*/ 34 w 109"/>
                <a:gd name="T55" fmla="*/ 22 h 80"/>
                <a:gd name="T56" fmla="*/ 34 w 109"/>
                <a:gd name="T57" fmla="*/ 16 h 80"/>
                <a:gd name="T58" fmla="*/ 31 w 109"/>
                <a:gd name="T59" fmla="*/ 11 h 80"/>
                <a:gd name="T60" fmla="*/ 24 w 109"/>
                <a:gd name="T61" fmla="*/ 6 h 80"/>
                <a:gd name="T62" fmla="*/ 15 w 109"/>
                <a:gd name="T63" fmla="*/ 2 h 80"/>
                <a:gd name="T64" fmla="*/ 0 w 109"/>
                <a:gd name="T65" fmla="*/ 1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9"/>
                <a:gd name="T100" fmla="*/ 0 h 80"/>
                <a:gd name="T101" fmla="*/ 109 w 109"/>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9" h="80">
                  <a:moveTo>
                    <a:pt x="0" y="1"/>
                  </a:moveTo>
                  <a:lnTo>
                    <a:pt x="2" y="1"/>
                  </a:lnTo>
                  <a:lnTo>
                    <a:pt x="9" y="0"/>
                  </a:lnTo>
                  <a:lnTo>
                    <a:pt x="18" y="0"/>
                  </a:lnTo>
                  <a:lnTo>
                    <a:pt x="27" y="0"/>
                  </a:lnTo>
                  <a:lnTo>
                    <a:pt x="36" y="2"/>
                  </a:lnTo>
                  <a:lnTo>
                    <a:pt x="43" y="7"/>
                  </a:lnTo>
                  <a:lnTo>
                    <a:pt x="46" y="14"/>
                  </a:lnTo>
                  <a:lnTo>
                    <a:pt x="43" y="25"/>
                  </a:lnTo>
                  <a:lnTo>
                    <a:pt x="43" y="29"/>
                  </a:lnTo>
                  <a:lnTo>
                    <a:pt x="46" y="36"/>
                  </a:lnTo>
                  <a:lnTo>
                    <a:pt x="49" y="47"/>
                  </a:lnTo>
                  <a:lnTo>
                    <a:pt x="55" y="59"/>
                  </a:lnTo>
                  <a:lnTo>
                    <a:pt x="63" y="69"/>
                  </a:lnTo>
                  <a:lnTo>
                    <a:pt x="74" y="77"/>
                  </a:lnTo>
                  <a:lnTo>
                    <a:pt x="89" y="80"/>
                  </a:lnTo>
                  <a:lnTo>
                    <a:pt x="109" y="77"/>
                  </a:lnTo>
                  <a:lnTo>
                    <a:pt x="106" y="78"/>
                  </a:lnTo>
                  <a:lnTo>
                    <a:pt x="95" y="79"/>
                  </a:lnTo>
                  <a:lnTo>
                    <a:pt x="80" y="80"/>
                  </a:lnTo>
                  <a:lnTo>
                    <a:pt x="64" y="79"/>
                  </a:lnTo>
                  <a:lnTo>
                    <a:pt x="49" y="76"/>
                  </a:lnTo>
                  <a:lnTo>
                    <a:pt x="38" y="68"/>
                  </a:lnTo>
                  <a:lnTo>
                    <a:pt x="32" y="53"/>
                  </a:lnTo>
                  <a:lnTo>
                    <a:pt x="33" y="32"/>
                  </a:lnTo>
                  <a:lnTo>
                    <a:pt x="33" y="31"/>
                  </a:lnTo>
                  <a:lnTo>
                    <a:pt x="34" y="27"/>
                  </a:lnTo>
                  <a:lnTo>
                    <a:pt x="34" y="22"/>
                  </a:lnTo>
                  <a:lnTo>
                    <a:pt x="34" y="16"/>
                  </a:lnTo>
                  <a:lnTo>
                    <a:pt x="31" y="11"/>
                  </a:lnTo>
                  <a:lnTo>
                    <a:pt x="24" y="6"/>
                  </a:lnTo>
                  <a:lnTo>
                    <a:pt x="15" y="2"/>
                  </a:lnTo>
                  <a:lnTo>
                    <a:pt x="0" y="1"/>
                  </a:lnTo>
                  <a:close/>
                </a:path>
              </a:pathLst>
            </a:custGeom>
            <a:solidFill>
              <a:srgbClr val="000000"/>
            </a:solidFill>
            <a:ln w="9525">
              <a:noFill/>
              <a:round/>
              <a:headEnd/>
              <a:tailEnd/>
            </a:ln>
          </p:spPr>
          <p:txBody>
            <a:bodyPr/>
            <a:lstStyle/>
            <a:p>
              <a:endParaRPr lang="en-US"/>
            </a:p>
          </p:txBody>
        </p:sp>
        <p:sp>
          <p:nvSpPr>
            <p:cNvPr id="147" name="Freeform 187"/>
            <p:cNvSpPr>
              <a:spLocks/>
            </p:cNvSpPr>
            <p:nvPr/>
          </p:nvSpPr>
          <p:spPr bwMode="auto">
            <a:xfrm>
              <a:off x="3930" y="1996"/>
              <a:ext cx="23" cy="19"/>
            </a:xfrm>
            <a:custGeom>
              <a:avLst/>
              <a:gdLst>
                <a:gd name="T0" fmla="*/ 0 w 47"/>
                <a:gd name="T1" fmla="*/ 0 h 37"/>
                <a:gd name="T2" fmla="*/ 3 w 47"/>
                <a:gd name="T3" fmla="*/ 0 h 37"/>
                <a:gd name="T4" fmla="*/ 11 w 47"/>
                <a:gd name="T5" fmla="*/ 1 h 37"/>
                <a:gd name="T6" fmla="*/ 20 w 47"/>
                <a:gd name="T7" fmla="*/ 4 h 37"/>
                <a:gd name="T8" fmla="*/ 32 w 47"/>
                <a:gd name="T9" fmla="*/ 6 h 37"/>
                <a:gd name="T10" fmla="*/ 40 w 47"/>
                <a:gd name="T11" fmla="*/ 12 h 37"/>
                <a:gd name="T12" fmla="*/ 47 w 47"/>
                <a:gd name="T13" fmla="*/ 17 h 37"/>
                <a:gd name="T14" fmla="*/ 47 w 47"/>
                <a:gd name="T15" fmla="*/ 27 h 37"/>
                <a:gd name="T16" fmla="*/ 41 w 47"/>
                <a:gd name="T17" fmla="*/ 37 h 37"/>
                <a:gd name="T18" fmla="*/ 41 w 47"/>
                <a:gd name="T19" fmla="*/ 36 h 37"/>
                <a:gd name="T20" fmla="*/ 41 w 47"/>
                <a:gd name="T21" fmla="*/ 34 h 37"/>
                <a:gd name="T22" fmla="*/ 41 w 47"/>
                <a:gd name="T23" fmla="*/ 29 h 37"/>
                <a:gd name="T24" fmla="*/ 38 w 47"/>
                <a:gd name="T25" fmla="*/ 23 h 37"/>
                <a:gd name="T26" fmla="*/ 35 w 47"/>
                <a:gd name="T27" fmla="*/ 17 h 37"/>
                <a:gd name="T28" fmla="*/ 27 w 47"/>
                <a:gd name="T29" fmla="*/ 12 h 37"/>
                <a:gd name="T30" fmla="*/ 17 w 47"/>
                <a:gd name="T31" fmla="*/ 6 h 37"/>
                <a:gd name="T32" fmla="*/ 0 w 47"/>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37"/>
                <a:gd name="T53" fmla="*/ 47 w 47"/>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37">
                  <a:moveTo>
                    <a:pt x="0" y="0"/>
                  </a:moveTo>
                  <a:lnTo>
                    <a:pt x="3" y="0"/>
                  </a:lnTo>
                  <a:lnTo>
                    <a:pt x="11" y="1"/>
                  </a:lnTo>
                  <a:lnTo>
                    <a:pt x="20" y="4"/>
                  </a:lnTo>
                  <a:lnTo>
                    <a:pt x="32" y="6"/>
                  </a:lnTo>
                  <a:lnTo>
                    <a:pt x="40" y="12"/>
                  </a:lnTo>
                  <a:lnTo>
                    <a:pt x="47" y="17"/>
                  </a:lnTo>
                  <a:lnTo>
                    <a:pt x="47" y="27"/>
                  </a:lnTo>
                  <a:lnTo>
                    <a:pt x="41" y="37"/>
                  </a:lnTo>
                  <a:lnTo>
                    <a:pt x="41" y="36"/>
                  </a:lnTo>
                  <a:lnTo>
                    <a:pt x="41" y="34"/>
                  </a:lnTo>
                  <a:lnTo>
                    <a:pt x="41" y="29"/>
                  </a:lnTo>
                  <a:lnTo>
                    <a:pt x="38" y="23"/>
                  </a:lnTo>
                  <a:lnTo>
                    <a:pt x="35" y="17"/>
                  </a:lnTo>
                  <a:lnTo>
                    <a:pt x="27" y="12"/>
                  </a:lnTo>
                  <a:lnTo>
                    <a:pt x="17" y="6"/>
                  </a:lnTo>
                  <a:lnTo>
                    <a:pt x="0" y="0"/>
                  </a:lnTo>
                  <a:close/>
                </a:path>
              </a:pathLst>
            </a:custGeom>
            <a:solidFill>
              <a:srgbClr val="000000"/>
            </a:solidFill>
            <a:ln w="9525">
              <a:noFill/>
              <a:round/>
              <a:headEnd/>
              <a:tailEnd/>
            </a:ln>
          </p:spPr>
          <p:txBody>
            <a:bodyPr/>
            <a:lstStyle/>
            <a:p>
              <a:endParaRPr lang="en-US"/>
            </a:p>
          </p:txBody>
        </p:sp>
        <p:sp>
          <p:nvSpPr>
            <p:cNvPr id="148" name="Freeform 188"/>
            <p:cNvSpPr>
              <a:spLocks/>
            </p:cNvSpPr>
            <p:nvPr/>
          </p:nvSpPr>
          <p:spPr bwMode="auto">
            <a:xfrm>
              <a:off x="3751" y="2112"/>
              <a:ext cx="14" cy="15"/>
            </a:xfrm>
            <a:custGeom>
              <a:avLst/>
              <a:gdLst>
                <a:gd name="T0" fmla="*/ 0 w 29"/>
                <a:gd name="T1" fmla="*/ 0 h 30"/>
                <a:gd name="T2" fmla="*/ 0 w 29"/>
                <a:gd name="T3" fmla="*/ 2 h 30"/>
                <a:gd name="T4" fmla="*/ 0 w 29"/>
                <a:gd name="T5" fmla="*/ 8 h 30"/>
                <a:gd name="T6" fmla="*/ 0 w 29"/>
                <a:gd name="T7" fmla="*/ 15 h 30"/>
                <a:gd name="T8" fmla="*/ 2 w 29"/>
                <a:gd name="T9" fmla="*/ 22 h 30"/>
                <a:gd name="T10" fmla="*/ 5 w 29"/>
                <a:gd name="T11" fmla="*/ 27 h 30"/>
                <a:gd name="T12" fmla="*/ 10 w 29"/>
                <a:gd name="T13" fmla="*/ 30 h 30"/>
                <a:gd name="T14" fmla="*/ 18 w 29"/>
                <a:gd name="T15" fmla="*/ 27 h 30"/>
                <a:gd name="T16" fmla="*/ 29 w 29"/>
                <a:gd name="T17" fmla="*/ 19 h 30"/>
                <a:gd name="T18" fmla="*/ 25 w 29"/>
                <a:gd name="T19" fmla="*/ 21 h 30"/>
                <a:gd name="T20" fmla="*/ 14 w 29"/>
                <a:gd name="T21" fmla="*/ 21 h 30"/>
                <a:gd name="T22" fmla="*/ 4 w 29"/>
                <a:gd name="T23" fmla="*/ 16 h 30"/>
                <a:gd name="T24" fmla="*/ 0 w 29"/>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30"/>
                <a:gd name="T41" fmla="*/ 29 w 29"/>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30">
                  <a:moveTo>
                    <a:pt x="0" y="0"/>
                  </a:moveTo>
                  <a:lnTo>
                    <a:pt x="0" y="2"/>
                  </a:lnTo>
                  <a:lnTo>
                    <a:pt x="0" y="8"/>
                  </a:lnTo>
                  <a:lnTo>
                    <a:pt x="0" y="15"/>
                  </a:lnTo>
                  <a:lnTo>
                    <a:pt x="2" y="22"/>
                  </a:lnTo>
                  <a:lnTo>
                    <a:pt x="5" y="27"/>
                  </a:lnTo>
                  <a:lnTo>
                    <a:pt x="10" y="30"/>
                  </a:lnTo>
                  <a:lnTo>
                    <a:pt x="18" y="27"/>
                  </a:lnTo>
                  <a:lnTo>
                    <a:pt x="29" y="19"/>
                  </a:lnTo>
                  <a:lnTo>
                    <a:pt x="25" y="21"/>
                  </a:lnTo>
                  <a:lnTo>
                    <a:pt x="14" y="21"/>
                  </a:lnTo>
                  <a:lnTo>
                    <a:pt x="4" y="16"/>
                  </a:lnTo>
                  <a:lnTo>
                    <a:pt x="0" y="0"/>
                  </a:lnTo>
                  <a:close/>
                </a:path>
              </a:pathLst>
            </a:custGeom>
            <a:solidFill>
              <a:srgbClr val="490000"/>
            </a:solidFill>
            <a:ln w="9525">
              <a:noFill/>
              <a:round/>
              <a:headEnd/>
              <a:tailEnd/>
            </a:ln>
          </p:spPr>
          <p:txBody>
            <a:bodyPr/>
            <a:lstStyle/>
            <a:p>
              <a:endParaRPr lang="en-US"/>
            </a:p>
          </p:txBody>
        </p:sp>
        <p:sp>
          <p:nvSpPr>
            <p:cNvPr id="149" name="Freeform 189"/>
            <p:cNvSpPr>
              <a:spLocks/>
            </p:cNvSpPr>
            <p:nvPr/>
          </p:nvSpPr>
          <p:spPr bwMode="auto">
            <a:xfrm>
              <a:off x="3748" y="1917"/>
              <a:ext cx="50" cy="35"/>
            </a:xfrm>
            <a:custGeom>
              <a:avLst/>
              <a:gdLst>
                <a:gd name="T0" fmla="*/ 101 w 101"/>
                <a:gd name="T1" fmla="*/ 24 h 72"/>
                <a:gd name="T2" fmla="*/ 99 w 101"/>
                <a:gd name="T3" fmla="*/ 22 h 72"/>
                <a:gd name="T4" fmla="*/ 91 w 101"/>
                <a:gd name="T5" fmla="*/ 18 h 72"/>
                <a:gd name="T6" fmla="*/ 80 w 101"/>
                <a:gd name="T7" fmla="*/ 12 h 72"/>
                <a:gd name="T8" fmla="*/ 66 w 101"/>
                <a:gd name="T9" fmla="*/ 6 h 72"/>
                <a:gd name="T10" fmla="*/ 50 w 101"/>
                <a:gd name="T11" fmla="*/ 1 h 72"/>
                <a:gd name="T12" fmla="*/ 33 w 101"/>
                <a:gd name="T13" fmla="*/ 0 h 72"/>
                <a:gd name="T14" fmla="*/ 16 w 101"/>
                <a:gd name="T15" fmla="*/ 3 h 72"/>
                <a:gd name="T16" fmla="*/ 0 w 101"/>
                <a:gd name="T17" fmla="*/ 12 h 72"/>
                <a:gd name="T18" fmla="*/ 2 w 101"/>
                <a:gd name="T19" fmla="*/ 15 h 72"/>
                <a:gd name="T20" fmla="*/ 7 w 101"/>
                <a:gd name="T21" fmla="*/ 26 h 72"/>
                <a:gd name="T22" fmla="*/ 15 w 101"/>
                <a:gd name="T23" fmla="*/ 39 h 72"/>
                <a:gd name="T24" fmla="*/ 26 w 101"/>
                <a:gd name="T25" fmla="*/ 53 h 72"/>
                <a:gd name="T26" fmla="*/ 40 w 101"/>
                <a:gd name="T27" fmla="*/ 65 h 72"/>
                <a:gd name="T28" fmla="*/ 56 w 101"/>
                <a:gd name="T29" fmla="*/ 72 h 72"/>
                <a:gd name="T30" fmla="*/ 74 w 101"/>
                <a:gd name="T31" fmla="*/ 70 h 72"/>
                <a:gd name="T32" fmla="*/ 95 w 101"/>
                <a:gd name="T33" fmla="*/ 60 h 72"/>
                <a:gd name="T34" fmla="*/ 93 w 101"/>
                <a:gd name="T35" fmla="*/ 61 h 72"/>
                <a:gd name="T36" fmla="*/ 87 w 101"/>
                <a:gd name="T37" fmla="*/ 64 h 72"/>
                <a:gd name="T38" fmla="*/ 79 w 101"/>
                <a:gd name="T39" fmla="*/ 66 h 72"/>
                <a:gd name="T40" fmla="*/ 68 w 101"/>
                <a:gd name="T41" fmla="*/ 66 h 72"/>
                <a:gd name="T42" fmla="*/ 55 w 101"/>
                <a:gd name="T43" fmla="*/ 62 h 72"/>
                <a:gd name="T44" fmla="*/ 42 w 101"/>
                <a:gd name="T45" fmla="*/ 54 h 72"/>
                <a:gd name="T46" fmla="*/ 28 w 101"/>
                <a:gd name="T47" fmla="*/ 39 h 72"/>
                <a:gd name="T48" fmla="*/ 16 w 101"/>
                <a:gd name="T49" fmla="*/ 15 h 72"/>
                <a:gd name="T50" fmla="*/ 17 w 101"/>
                <a:gd name="T51" fmla="*/ 14 h 72"/>
                <a:gd name="T52" fmla="*/ 20 w 101"/>
                <a:gd name="T53" fmla="*/ 13 h 72"/>
                <a:gd name="T54" fmla="*/ 26 w 101"/>
                <a:gd name="T55" fmla="*/ 11 h 72"/>
                <a:gd name="T56" fmla="*/ 34 w 101"/>
                <a:gd name="T57" fmla="*/ 8 h 72"/>
                <a:gd name="T58" fmla="*/ 46 w 101"/>
                <a:gd name="T59" fmla="*/ 8 h 72"/>
                <a:gd name="T60" fmla="*/ 61 w 101"/>
                <a:gd name="T61" fmla="*/ 11 h 72"/>
                <a:gd name="T62" fmla="*/ 79 w 101"/>
                <a:gd name="T63" fmla="*/ 15 h 72"/>
                <a:gd name="T64" fmla="*/ 101 w 101"/>
                <a:gd name="T65" fmla="*/ 24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1"/>
                <a:gd name="T100" fmla="*/ 0 h 72"/>
                <a:gd name="T101" fmla="*/ 101 w 101"/>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1" h="72">
                  <a:moveTo>
                    <a:pt x="101" y="24"/>
                  </a:moveTo>
                  <a:lnTo>
                    <a:pt x="99" y="22"/>
                  </a:lnTo>
                  <a:lnTo>
                    <a:pt x="91" y="18"/>
                  </a:lnTo>
                  <a:lnTo>
                    <a:pt x="80" y="12"/>
                  </a:lnTo>
                  <a:lnTo>
                    <a:pt x="66" y="6"/>
                  </a:lnTo>
                  <a:lnTo>
                    <a:pt x="50" y="1"/>
                  </a:lnTo>
                  <a:lnTo>
                    <a:pt x="33" y="0"/>
                  </a:lnTo>
                  <a:lnTo>
                    <a:pt x="16" y="3"/>
                  </a:lnTo>
                  <a:lnTo>
                    <a:pt x="0" y="12"/>
                  </a:lnTo>
                  <a:lnTo>
                    <a:pt x="2" y="15"/>
                  </a:lnTo>
                  <a:lnTo>
                    <a:pt x="7" y="26"/>
                  </a:lnTo>
                  <a:lnTo>
                    <a:pt x="15" y="39"/>
                  </a:lnTo>
                  <a:lnTo>
                    <a:pt x="26" y="53"/>
                  </a:lnTo>
                  <a:lnTo>
                    <a:pt x="40" y="65"/>
                  </a:lnTo>
                  <a:lnTo>
                    <a:pt x="56" y="72"/>
                  </a:lnTo>
                  <a:lnTo>
                    <a:pt x="74" y="70"/>
                  </a:lnTo>
                  <a:lnTo>
                    <a:pt x="95" y="60"/>
                  </a:lnTo>
                  <a:lnTo>
                    <a:pt x="93" y="61"/>
                  </a:lnTo>
                  <a:lnTo>
                    <a:pt x="87" y="64"/>
                  </a:lnTo>
                  <a:lnTo>
                    <a:pt x="79" y="66"/>
                  </a:lnTo>
                  <a:lnTo>
                    <a:pt x="68" y="66"/>
                  </a:lnTo>
                  <a:lnTo>
                    <a:pt x="55" y="62"/>
                  </a:lnTo>
                  <a:lnTo>
                    <a:pt x="42" y="54"/>
                  </a:lnTo>
                  <a:lnTo>
                    <a:pt x="28" y="39"/>
                  </a:lnTo>
                  <a:lnTo>
                    <a:pt x="16" y="15"/>
                  </a:lnTo>
                  <a:lnTo>
                    <a:pt x="17" y="14"/>
                  </a:lnTo>
                  <a:lnTo>
                    <a:pt x="20" y="13"/>
                  </a:lnTo>
                  <a:lnTo>
                    <a:pt x="26" y="11"/>
                  </a:lnTo>
                  <a:lnTo>
                    <a:pt x="34" y="8"/>
                  </a:lnTo>
                  <a:lnTo>
                    <a:pt x="46" y="8"/>
                  </a:lnTo>
                  <a:lnTo>
                    <a:pt x="61" y="11"/>
                  </a:lnTo>
                  <a:lnTo>
                    <a:pt x="79" y="15"/>
                  </a:lnTo>
                  <a:lnTo>
                    <a:pt x="101" y="24"/>
                  </a:lnTo>
                  <a:close/>
                </a:path>
              </a:pathLst>
            </a:custGeom>
            <a:solidFill>
              <a:srgbClr val="000000"/>
            </a:solidFill>
            <a:ln w="9525">
              <a:noFill/>
              <a:round/>
              <a:headEnd/>
              <a:tailEnd/>
            </a:ln>
          </p:spPr>
          <p:txBody>
            <a:bodyPr/>
            <a:lstStyle/>
            <a:p>
              <a:endParaRPr lang="en-US"/>
            </a:p>
          </p:txBody>
        </p:sp>
        <p:sp>
          <p:nvSpPr>
            <p:cNvPr id="150" name="Freeform 190"/>
            <p:cNvSpPr>
              <a:spLocks/>
            </p:cNvSpPr>
            <p:nvPr/>
          </p:nvSpPr>
          <p:spPr bwMode="auto">
            <a:xfrm>
              <a:off x="3801" y="1931"/>
              <a:ext cx="14" cy="8"/>
            </a:xfrm>
            <a:custGeom>
              <a:avLst/>
              <a:gdLst>
                <a:gd name="T0" fmla="*/ 0 w 27"/>
                <a:gd name="T1" fmla="*/ 13 h 16"/>
                <a:gd name="T2" fmla="*/ 3 w 27"/>
                <a:gd name="T3" fmla="*/ 12 h 16"/>
                <a:gd name="T4" fmla="*/ 10 w 27"/>
                <a:gd name="T5" fmla="*/ 9 h 16"/>
                <a:gd name="T6" fmla="*/ 19 w 27"/>
                <a:gd name="T7" fmla="*/ 9 h 16"/>
                <a:gd name="T8" fmla="*/ 27 w 27"/>
                <a:gd name="T9" fmla="*/ 16 h 16"/>
                <a:gd name="T10" fmla="*/ 26 w 27"/>
                <a:gd name="T11" fmla="*/ 12 h 16"/>
                <a:gd name="T12" fmla="*/ 20 w 27"/>
                <a:gd name="T13" fmla="*/ 2 h 16"/>
                <a:gd name="T14" fmla="*/ 12 w 27"/>
                <a:gd name="T15" fmla="*/ 0 h 16"/>
                <a:gd name="T16" fmla="*/ 0 w 27"/>
                <a:gd name="T17" fmla="*/ 13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6"/>
                <a:gd name="T29" fmla="*/ 27 w 2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6">
                  <a:moveTo>
                    <a:pt x="0" y="13"/>
                  </a:moveTo>
                  <a:lnTo>
                    <a:pt x="3" y="12"/>
                  </a:lnTo>
                  <a:lnTo>
                    <a:pt x="10" y="9"/>
                  </a:lnTo>
                  <a:lnTo>
                    <a:pt x="19" y="9"/>
                  </a:lnTo>
                  <a:lnTo>
                    <a:pt x="27" y="16"/>
                  </a:lnTo>
                  <a:lnTo>
                    <a:pt x="26" y="12"/>
                  </a:lnTo>
                  <a:lnTo>
                    <a:pt x="20" y="2"/>
                  </a:lnTo>
                  <a:lnTo>
                    <a:pt x="12" y="0"/>
                  </a:lnTo>
                  <a:lnTo>
                    <a:pt x="0" y="13"/>
                  </a:lnTo>
                  <a:close/>
                </a:path>
              </a:pathLst>
            </a:custGeom>
            <a:solidFill>
              <a:srgbClr val="000000"/>
            </a:solidFill>
            <a:ln w="9525">
              <a:noFill/>
              <a:round/>
              <a:headEnd/>
              <a:tailEnd/>
            </a:ln>
          </p:spPr>
          <p:txBody>
            <a:bodyPr/>
            <a:lstStyle/>
            <a:p>
              <a:endParaRPr lang="en-US"/>
            </a:p>
          </p:txBody>
        </p:sp>
        <p:sp>
          <p:nvSpPr>
            <p:cNvPr id="151" name="Freeform 191"/>
            <p:cNvSpPr>
              <a:spLocks/>
            </p:cNvSpPr>
            <p:nvPr/>
          </p:nvSpPr>
          <p:spPr bwMode="auto">
            <a:xfrm>
              <a:off x="3816" y="1934"/>
              <a:ext cx="53" cy="20"/>
            </a:xfrm>
            <a:custGeom>
              <a:avLst/>
              <a:gdLst>
                <a:gd name="T0" fmla="*/ 0 w 106"/>
                <a:gd name="T1" fmla="*/ 0 h 39"/>
                <a:gd name="T2" fmla="*/ 0 w 106"/>
                <a:gd name="T3" fmla="*/ 3 h 39"/>
                <a:gd name="T4" fmla="*/ 3 w 106"/>
                <a:gd name="T5" fmla="*/ 11 h 39"/>
                <a:gd name="T6" fmla="*/ 6 w 106"/>
                <a:gd name="T7" fmla="*/ 22 h 39"/>
                <a:gd name="T8" fmla="*/ 14 w 106"/>
                <a:gd name="T9" fmla="*/ 31 h 39"/>
                <a:gd name="T10" fmla="*/ 27 w 106"/>
                <a:gd name="T11" fmla="*/ 38 h 39"/>
                <a:gd name="T12" fmla="*/ 47 w 106"/>
                <a:gd name="T13" fmla="*/ 39 h 39"/>
                <a:gd name="T14" fmla="*/ 72 w 106"/>
                <a:gd name="T15" fmla="*/ 32 h 39"/>
                <a:gd name="T16" fmla="*/ 106 w 106"/>
                <a:gd name="T17" fmla="*/ 14 h 39"/>
                <a:gd name="T18" fmla="*/ 103 w 106"/>
                <a:gd name="T19" fmla="*/ 15 h 39"/>
                <a:gd name="T20" fmla="*/ 93 w 106"/>
                <a:gd name="T21" fmla="*/ 20 h 39"/>
                <a:gd name="T22" fmla="*/ 78 w 106"/>
                <a:gd name="T23" fmla="*/ 24 h 39"/>
                <a:gd name="T24" fmla="*/ 59 w 106"/>
                <a:gd name="T25" fmla="*/ 28 h 39"/>
                <a:gd name="T26" fmla="*/ 41 w 106"/>
                <a:gd name="T27" fmla="*/ 29 h 39"/>
                <a:gd name="T28" fmla="*/ 24 w 106"/>
                <a:gd name="T29" fmla="*/ 25 h 39"/>
                <a:gd name="T30" fmla="*/ 10 w 106"/>
                <a:gd name="T31" fmla="*/ 16 h 39"/>
                <a:gd name="T32" fmla="*/ 0 w 106"/>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39"/>
                <a:gd name="T53" fmla="*/ 106 w 106"/>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39">
                  <a:moveTo>
                    <a:pt x="0" y="0"/>
                  </a:moveTo>
                  <a:lnTo>
                    <a:pt x="0" y="3"/>
                  </a:lnTo>
                  <a:lnTo>
                    <a:pt x="3" y="11"/>
                  </a:lnTo>
                  <a:lnTo>
                    <a:pt x="6" y="22"/>
                  </a:lnTo>
                  <a:lnTo>
                    <a:pt x="14" y="31"/>
                  </a:lnTo>
                  <a:lnTo>
                    <a:pt x="27" y="38"/>
                  </a:lnTo>
                  <a:lnTo>
                    <a:pt x="47" y="39"/>
                  </a:lnTo>
                  <a:lnTo>
                    <a:pt x="72" y="32"/>
                  </a:lnTo>
                  <a:lnTo>
                    <a:pt x="106" y="14"/>
                  </a:lnTo>
                  <a:lnTo>
                    <a:pt x="103" y="15"/>
                  </a:lnTo>
                  <a:lnTo>
                    <a:pt x="93" y="20"/>
                  </a:lnTo>
                  <a:lnTo>
                    <a:pt x="78" y="24"/>
                  </a:lnTo>
                  <a:lnTo>
                    <a:pt x="59" y="28"/>
                  </a:lnTo>
                  <a:lnTo>
                    <a:pt x="41" y="29"/>
                  </a:lnTo>
                  <a:lnTo>
                    <a:pt x="24" y="25"/>
                  </a:lnTo>
                  <a:lnTo>
                    <a:pt x="10" y="16"/>
                  </a:lnTo>
                  <a:lnTo>
                    <a:pt x="0" y="0"/>
                  </a:lnTo>
                  <a:close/>
                </a:path>
              </a:pathLst>
            </a:custGeom>
            <a:solidFill>
              <a:srgbClr val="000000"/>
            </a:solidFill>
            <a:ln w="9525">
              <a:noFill/>
              <a:round/>
              <a:headEnd/>
              <a:tailEnd/>
            </a:ln>
          </p:spPr>
          <p:txBody>
            <a:bodyPr/>
            <a:lstStyle/>
            <a:p>
              <a:endParaRPr lang="en-US"/>
            </a:p>
          </p:txBody>
        </p:sp>
        <p:sp>
          <p:nvSpPr>
            <p:cNvPr id="152" name="Freeform 192"/>
            <p:cNvSpPr>
              <a:spLocks/>
            </p:cNvSpPr>
            <p:nvPr/>
          </p:nvSpPr>
          <p:spPr bwMode="auto">
            <a:xfrm>
              <a:off x="3816" y="1921"/>
              <a:ext cx="60" cy="16"/>
            </a:xfrm>
            <a:custGeom>
              <a:avLst/>
              <a:gdLst>
                <a:gd name="T0" fmla="*/ 0 w 121"/>
                <a:gd name="T1" fmla="*/ 19 h 33"/>
                <a:gd name="T2" fmla="*/ 2 w 121"/>
                <a:gd name="T3" fmla="*/ 18 h 33"/>
                <a:gd name="T4" fmla="*/ 7 w 121"/>
                <a:gd name="T5" fmla="*/ 14 h 33"/>
                <a:gd name="T6" fmla="*/ 15 w 121"/>
                <a:gd name="T7" fmla="*/ 10 h 33"/>
                <a:gd name="T8" fmla="*/ 27 w 121"/>
                <a:gd name="T9" fmla="*/ 5 h 33"/>
                <a:gd name="T10" fmla="*/ 42 w 121"/>
                <a:gd name="T11" fmla="*/ 2 h 33"/>
                <a:gd name="T12" fmla="*/ 62 w 121"/>
                <a:gd name="T13" fmla="*/ 0 h 33"/>
                <a:gd name="T14" fmla="*/ 83 w 121"/>
                <a:gd name="T15" fmla="*/ 2 h 33"/>
                <a:gd name="T16" fmla="*/ 110 w 121"/>
                <a:gd name="T17" fmla="*/ 9 h 33"/>
                <a:gd name="T18" fmla="*/ 113 w 121"/>
                <a:gd name="T19" fmla="*/ 11 h 33"/>
                <a:gd name="T20" fmla="*/ 120 w 121"/>
                <a:gd name="T21" fmla="*/ 15 h 33"/>
                <a:gd name="T22" fmla="*/ 121 w 121"/>
                <a:gd name="T23" fmla="*/ 23 h 33"/>
                <a:gd name="T24" fmla="*/ 111 w 121"/>
                <a:gd name="T25" fmla="*/ 33 h 33"/>
                <a:gd name="T26" fmla="*/ 111 w 121"/>
                <a:gd name="T27" fmla="*/ 32 h 33"/>
                <a:gd name="T28" fmla="*/ 110 w 121"/>
                <a:gd name="T29" fmla="*/ 28 h 33"/>
                <a:gd name="T30" fmla="*/ 106 w 121"/>
                <a:gd name="T31" fmla="*/ 23 h 33"/>
                <a:gd name="T32" fmla="*/ 98 w 121"/>
                <a:gd name="T33" fmla="*/ 19 h 33"/>
                <a:gd name="T34" fmla="*/ 86 w 121"/>
                <a:gd name="T35" fmla="*/ 15 h 33"/>
                <a:gd name="T36" fmla="*/ 66 w 121"/>
                <a:gd name="T37" fmla="*/ 13 h 33"/>
                <a:gd name="T38" fmla="*/ 38 w 121"/>
                <a:gd name="T39" fmla="*/ 14 h 33"/>
                <a:gd name="T40" fmla="*/ 0 w 121"/>
                <a:gd name="T41" fmla="*/ 19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1"/>
                <a:gd name="T64" fmla="*/ 0 h 33"/>
                <a:gd name="T65" fmla="*/ 121 w 121"/>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1" h="33">
                  <a:moveTo>
                    <a:pt x="0" y="19"/>
                  </a:moveTo>
                  <a:lnTo>
                    <a:pt x="2" y="18"/>
                  </a:lnTo>
                  <a:lnTo>
                    <a:pt x="7" y="14"/>
                  </a:lnTo>
                  <a:lnTo>
                    <a:pt x="15" y="10"/>
                  </a:lnTo>
                  <a:lnTo>
                    <a:pt x="27" y="5"/>
                  </a:lnTo>
                  <a:lnTo>
                    <a:pt x="42" y="2"/>
                  </a:lnTo>
                  <a:lnTo>
                    <a:pt x="62" y="0"/>
                  </a:lnTo>
                  <a:lnTo>
                    <a:pt x="83" y="2"/>
                  </a:lnTo>
                  <a:lnTo>
                    <a:pt x="110" y="9"/>
                  </a:lnTo>
                  <a:lnTo>
                    <a:pt x="113" y="11"/>
                  </a:lnTo>
                  <a:lnTo>
                    <a:pt x="120" y="15"/>
                  </a:lnTo>
                  <a:lnTo>
                    <a:pt x="121" y="23"/>
                  </a:lnTo>
                  <a:lnTo>
                    <a:pt x="111" y="33"/>
                  </a:lnTo>
                  <a:lnTo>
                    <a:pt x="111" y="32"/>
                  </a:lnTo>
                  <a:lnTo>
                    <a:pt x="110" y="28"/>
                  </a:lnTo>
                  <a:lnTo>
                    <a:pt x="106" y="23"/>
                  </a:lnTo>
                  <a:lnTo>
                    <a:pt x="98" y="19"/>
                  </a:lnTo>
                  <a:lnTo>
                    <a:pt x="86" y="15"/>
                  </a:lnTo>
                  <a:lnTo>
                    <a:pt x="66" y="13"/>
                  </a:lnTo>
                  <a:lnTo>
                    <a:pt x="38" y="14"/>
                  </a:lnTo>
                  <a:lnTo>
                    <a:pt x="0" y="19"/>
                  </a:lnTo>
                  <a:close/>
                </a:path>
              </a:pathLst>
            </a:custGeom>
            <a:solidFill>
              <a:srgbClr val="000000"/>
            </a:solidFill>
            <a:ln w="9525">
              <a:noFill/>
              <a:round/>
              <a:headEnd/>
              <a:tailEnd/>
            </a:ln>
          </p:spPr>
          <p:txBody>
            <a:bodyPr/>
            <a:lstStyle/>
            <a:p>
              <a:endParaRPr lang="en-US"/>
            </a:p>
          </p:txBody>
        </p:sp>
        <p:sp>
          <p:nvSpPr>
            <p:cNvPr id="153" name="Freeform 193"/>
            <p:cNvSpPr>
              <a:spLocks/>
            </p:cNvSpPr>
            <p:nvPr/>
          </p:nvSpPr>
          <p:spPr bwMode="auto">
            <a:xfrm>
              <a:off x="3665" y="2191"/>
              <a:ext cx="62" cy="133"/>
            </a:xfrm>
            <a:custGeom>
              <a:avLst/>
              <a:gdLst>
                <a:gd name="T0" fmla="*/ 123 w 123"/>
                <a:gd name="T1" fmla="*/ 0 h 266"/>
                <a:gd name="T2" fmla="*/ 123 w 123"/>
                <a:gd name="T3" fmla="*/ 8 h 266"/>
                <a:gd name="T4" fmla="*/ 123 w 123"/>
                <a:gd name="T5" fmla="*/ 32 h 266"/>
                <a:gd name="T6" fmla="*/ 121 w 123"/>
                <a:gd name="T7" fmla="*/ 65 h 266"/>
                <a:gd name="T8" fmla="*/ 114 w 123"/>
                <a:gd name="T9" fmla="*/ 105 h 266"/>
                <a:gd name="T10" fmla="*/ 100 w 123"/>
                <a:gd name="T11" fmla="*/ 149 h 266"/>
                <a:gd name="T12" fmla="*/ 77 w 123"/>
                <a:gd name="T13" fmla="*/ 193 h 266"/>
                <a:gd name="T14" fmla="*/ 45 w 123"/>
                <a:gd name="T15" fmla="*/ 233 h 266"/>
                <a:gd name="T16" fmla="*/ 0 w 123"/>
                <a:gd name="T17" fmla="*/ 266 h 266"/>
                <a:gd name="T18" fmla="*/ 5 w 123"/>
                <a:gd name="T19" fmla="*/ 262 h 266"/>
                <a:gd name="T20" fmla="*/ 16 w 123"/>
                <a:gd name="T21" fmla="*/ 249 h 266"/>
                <a:gd name="T22" fmla="*/ 33 w 123"/>
                <a:gd name="T23" fmla="*/ 228 h 266"/>
                <a:gd name="T24" fmla="*/ 53 w 123"/>
                <a:gd name="T25" fmla="*/ 200 h 266"/>
                <a:gd name="T26" fmla="*/ 75 w 123"/>
                <a:gd name="T27" fmla="*/ 162 h 266"/>
                <a:gd name="T28" fmla="*/ 94 w 123"/>
                <a:gd name="T29" fmla="*/ 117 h 266"/>
                <a:gd name="T30" fmla="*/ 112 w 123"/>
                <a:gd name="T31" fmla="*/ 63 h 266"/>
                <a:gd name="T32" fmla="*/ 123 w 123"/>
                <a:gd name="T33" fmla="*/ 0 h 2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266"/>
                <a:gd name="T53" fmla="*/ 123 w 123"/>
                <a:gd name="T54" fmla="*/ 266 h 2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266">
                  <a:moveTo>
                    <a:pt x="123" y="0"/>
                  </a:moveTo>
                  <a:lnTo>
                    <a:pt x="123" y="8"/>
                  </a:lnTo>
                  <a:lnTo>
                    <a:pt x="123" y="32"/>
                  </a:lnTo>
                  <a:lnTo>
                    <a:pt x="121" y="65"/>
                  </a:lnTo>
                  <a:lnTo>
                    <a:pt x="114" y="105"/>
                  </a:lnTo>
                  <a:lnTo>
                    <a:pt x="100" y="149"/>
                  </a:lnTo>
                  <a:lnTo>
                    <a:pt x="77" y="193"/>
                  </a:lnTo>
                  <a:lnTo>
                    <a:pt x="45" y="233"/>
                  </a:lnTo>
                  <a:lnTo>
                    <a:pt x="0" y="266"/>
                  </a:lnTo>
                  <a:lnTo>
                    <a:pt x="5" y="262"/>
                  </a:lnTo>
                  <a:lnTo>
                    <a:pt x="16" y="249"/>
                  </a:lnTo>
                  <a:lnTo>
                    <a:pt x="33" y="228"/>
                  </a:lnTo>
                  <a:lnTo>
                    <a:pt x="53" y="200"/>
                  </a:lnTo>
                  <a:lnTo>
                    <a:pt x="75" y="162"/>
                  </a:lnTo>
                  <a:lnTo>
                    <a:pt x="94" y="117"/>
                  </a:lnTo>
                  <a:lnTo>
                    <a:pt x="112" y="63"/>
                  </a:lnTo>
                  <a:lnTo>
                    <a:pt x="123" y="0"/>
                  </a:lnTo>
                  <a:close/>
                </a:path>
              </a:pathLst>
            </a:custGeom>
            <a:solidFill>
              <a:srgbClr val="000000"/>
            </a:solidFill>
            <a:ln w="9525">
              <a:noFill/>
              <a:round/>
              <a:headEnd/>
              <a:tailEnd/>
            </a:ln>
          </p:spPr>
          <p:txBody>
            <a:bodyPr/>
            <a:lstStyle/>
            <a:p>
              <a:endParaRPr lang="en-US"/>
            </a:p>
          </p:txBody>
        </p:sp>
        <p:sp>
          <p:nvSpPr>
            <p:cNvPr id="154" name="Freeform 194"/>
            <p:cNvSpPr>
              <a:spLocks/>
            </p:cNvSpPr>
            <p:nvPr/>
          </p:nvSpPr>
          <p:spPr bwMode="auto">
            <a:xfrm>
              <a:off x="3690" y="2321"/>
              <a:ext cx="42" cy="35"/>
            </a:xfrm>
            <a:custGeom>
              <a:avLst/>
              <a:gdLst>
                <a:gd name="T0" fmla="*/ 0 w 86"/>
                <a:gd name="T1" fmla="*/ 5 h 70"/>
                <a:gd name="T2" fmla="*/ 6 w 86"/>
                <a:gd name="T3" fmla="*/ 4 h 70"/>
                <a:gd name="T4" fmla="*/ 21 w 86"/>
                <a:gd name="T5" fmla="*/ 1 h 70"/>
                <a:gd name="T6" fmla="*/ 41 w 86"/>
                <a:gd name="T7" fmla="*/ 0 h 70"/>
                <a:gd name="T8" fmla="*/ 60 w 86"/>
                <a:gd name="T9" fmla="*/ 0 h 70"/>
                <a:gd name="T10" fmla="*/ 76 w 86"/>
                <a:gd name="T11" fmla="*/ 5 h 70"/>
                <a:gd name="T12" fmla="*/ 86 w 86"/>
                <a:gd name="T13" fmla="*/ 17 h 70"/>
                <a:gd name="T14" fmla="*/ 82 w 86"/>
                <a:gd name="T15" fmla="*/ 38 h 70"/>
                <a:gd name="T16" fmla="*/ 64 w 86"/>
                <a:gd name="T17" fmla="*/ 70 h 70"/>
                <a:gd name="T18" fmla="*/ 65 w 86"/>
                <a:gd name="T19" fmla="*/ 67 h 70"/>
                <a:gd name="T20" fmla="*/ 68 w 86"/>
                <a:gd name="T21" fmla="*/ 58 h 70"/>
                <a:gd name="T22" fmla="*/ 72 w 86"/>
                <a:gd name="T23" fmla="*/ 47 h 70"/>
                <a:gd name="T24" fmla="*/ 72 w 86"/>
                <a:gd name="T25" fmla="*/ 34 h 70"/>
                <a:gd name="T26" fmla="*/ 67 w 86"/>
                <a:gd name="T27" fmla="*/ 22 h 70"/>
                <a:gd name="T28" fmla="*/ 54 w 86"/>
                <a:gd name="T29" fmla="*/ 11 h 70"/>
                <a:gd name="T30" fmla="*/ 34 w 86"/>
                <a:gd name="T31" fmla="*/ 5 h 70"/>
                <a:gd name="T32" fmla="*/ 0 w 86"/>
                <a:gd name="T33" fmla="*/ 5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
                <a:gd name="T52" fmla="*/ 0 h 70"/>
                <a:gd name="T53" fmla="*/ 86 w 86"/>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 h="70">
                  <a:moveTo>
                    <a:pt x="0" y="5"/>
                  </a:moveTo>
                  <a:lnTo>
                    <a:pt x="6" y="4"/>
                  </a:lnTo>
                  <a:lnTo>
                    <a:pt x="21" y="1"/>
                  </a:lnTo>
                  <a:lnTo>
                    <a:pt x="41" y="0"/>
                  </a:lnTo>
                  <a:lnTo>
                    <a:pt x="60" y="0"/>
                  </a:lnTo>
                  <a:lnTo>
                    <a:pt x="76" y="5"/>
                  </a:lnTo>
                  <a:lnTo>
                    <a:pt x="86" y="17"/>
                  </a:lnTo>
                  <a:lnTo>
                    <a:pt x="82" y="38"/>
                  </a:lnTo>
                  <a:lnTo>
                    <a:pt x="64" y="70"/>
                  </a:lnTo>
                  <a:lnTo>
                    <a:pt x="65" y="67"/>
                  </a:lnTo>
                  <a:lnTo>
                    <a:pt x="68" y="58"/>
                  </a:lnTo>
                  <a:lnTo>
                    <a:pt x="72" y="47"/>
                  </a:lnTo>
                  <a:lnTo>
                    <a:pt x="72" y="34"/>
                  </a:lnTo>
                  <a:lnTo>
                    <a:pt x="67" y="22"/>
                  </a:lnTo>
                  <a:lnTo>
                    <a:pt x="54" y="11"/>
                  </a:lnTo>
                  <a:lnTo>
                    <a:pt x="34" y="5"/>
                  </a:lnTo>
                  <a:lnTo>
                    <a:pt x="0" y="5"/>
                  </a:lnTo>
                  <a:close/>
                </a:path>
              </a:pathLst>
            </a:custGeom>
            <a:solidFill>
              <a:srgbClr val="000000"/>
            </a:solidFill>
            <a:ln w="9525">
              <a:noFill/>
              <a:round/>
              <a:headEnd/>
              <a:tailEnd/>
            </a:ln>
          </p:spPr>
          <p:txBody>
            <a:bodyPr/>
            <a:lstStyle/>
            <a:p>
              <a:endParaRPr lang="en-US"/>
            </a:p>
          </p:txBody>
        </p:sp>
        <p:sp>
          <p:nvSpPr>
            <p:cNvPr id="155" name="Freeform 195"/>
            <p:cNvSpPr>
              <a:spLocks/>
            </p:cNvSpPr>
            <p:nvPr/>
          </p:nvSpPr>
          <p:spPr bwMode="auto">
            <a:xfrm>
              <a:off x="3777" y="2794"/>
              <a:ext cx="54" cy="28"/>
            </a:xfrm>
            <a:custGeom>
              <a:avLst/>
              <a:gdLst>
                <a:gd name="T0" fmla="*/ 52 w 107"/>
                <a:gd name="T1" fmla="*/ 0 h 56"/>
                <a:gd name="T2" fmla="*/ 107 w 107"/>
                <a:gd name="T3" fmla="*/ 15 h 56"/>
                <a:gd name="T4" fmla="*/ 105 w 107"/>
                <a:gd name="T5" fmla="*/ 18 h 56"/>
                <a:gd name="T6" fmla="*/ 98 w 107"/>
                <a:gd name="T7" fmla="*/ 25 h 56"/>
                <a:gd name="T8" fmla="*/ 88 w 107"/>
                <a:gd name="T9" fmla="*/ 34 h 56"/>
                <a:gd name="T10" fmla="*/ 75 w 107"/>
                <a:gd name="T11" fmla="*/ 43 h 56"/>
                <a:gd name="T12" fmla="*/ 59 w 107"/>
                <a:gd name="T13" fmla="*/ 51 h 56"/>
                <a:gd name="T14" fmla="*/ 41 w 107"/>
                <a:gd name="T15" fmla="*/ 56 h 56"/>
                <a:gd name="T16" fmla="*/ 21 w 107"/>
                <a:gd name="T17" fmla="*/ 56 h 56"/>
                <a:gd name="T18" fmla="*/ 0 w 107"/>
                <a:gd name="T19" fmla="*/ 50 h 56"/>
                <a:gd name="T20" fmla="*/ 1 w 107"/>
                <a:gd name="T21" fmla="*/ 49 h 56"/>
                <a:gd name="T22" fmla="*/ 4 w 107"/>
                <a:gd name="T23" fmla="*/ 45 h 56"/>
                <a:gd name="T24" fmla="*/ 8 w 107"/>
                <a:gd name="T25" fmla="*/ 40 h 56"/>
                <a:gd name="T26" fmla="*/ 14 w 107"/>
                <a:gd name="T27" fmla="*/ 34 h 56"/>
                <a:gd name="T28" fmla="*/ 21 w 107"/>
                <a:gd name="T29" fmla="*/ 26 h 56"/>
                <a:gd name="T30" fmla="*/ 30 w 107"/>
                <a:gd name="T31" fmla="*/ 18 h 56"/>
                <a:gd name="T32" fmla="*/ 41 w 107"/>
                <a:gd name="T33" fmla="*/ 8 h 56"/>
                <a:gd name="T34" fmla="*/ 52 w 107"/>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7"/>
                <a:gd name="T55" fmla="*/ 0 h 56"/>
                <a:gd name="T56" fmla="*/ 107 w 107"/>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7" h="56">
                  <a:moveTo>
                    <a:pt x="52" y="0"/>
                  </a:moveTo>
                  <a:lnTo>
                    <a:pt x="107" y="15"/>
                  </a:lnTo>
                  <a:lnTo>
                    <a:pt x="105" y="18"/>
                  </a:lnTo>
                  <a:lnTo>
                    <a:pt x="98" y="25"/>
                  </a:lnTo>
                  <a:lnTo>
                    <a:pt x="88" y="34"/>
                  </a:lnTo>
                  <a:lnTo>
                    <a:pt x="75" y="43"/>
                  </a:lnTo>
                  <a:lnTo>
                    <a:pt x="59" y="51"/>
                  </a:lnTo>
                  <a:lnTo>
                    <a:pt x="41" y="56"/>
                  </a:lnTo>
                  <a:lnTo>
                    <a:pt x="21" y="56"/>
                  </a:lnTo>
                  <a:lnTo>
                    <a:pt x="0" y="50"/>
                  </a:lnTo>
                  <a:lnTo>
                    <a:pt x="1" y="49"/>
                  </a:lnTo>
                  <a:lnTo>
                    <a:pt x="4" y="45"/>
                  </a:lnTo>
                  <a:lnTo>
                    <a:pt x="8" y="40"/>
                  </a:lnTo>
                  <a:lnTo>
                    <a:pt x="14" y="34"/>
                  </a:lnTo>
                  <a:lnTo>
                    <a:pt x="21" y="26"/>
                  </a:lnTo>
                  <a:lnTo>
                    <a:pt x="30" y="18"/>
                  </a:lnTo>
                  <a:lnTo>
                    <a:pt x="41" y="8"/>
                  </a:lnTo>
                  <a:lnTo>
                    <a:pt x="52" y="0"/>
                  </a:lnTo>
                  <a:close/>
                </a:path>
              </a:pathLst>
            </a:custGeom>
            <a:solidFill>
              <a:srgbClr val="FFFFFF"/>
            </a:solidFill>
            <a:ln w="9525">
              <a:noFill/>
              <a:round/>
              <a:headEnd/>
              <a:tailEnd/>
            </a:ln>
          </p:spPr>
          <p:txBody>
            <a:bodyPr/>
            <a:lstStyle/>
            <a:p>
              <a:endParaRPr lang="en-US"/>
            </a:p>
          </p:txBody>
        </p:sp>
        <p:sp>
          <p:nvSpPr>
            <p:cNvPr id="156" name="Freeform 196"/>
            <p:cNvSpPr>
              <a:spLocks/>
            </p:cNvSpPr>
            <p:nvPr/>
          </p:nvSpPr>
          <p:spPr bwMode="auto">
            <a:xfrm>
              <a:off x="3899" y="2798"/>
              <a:ext cx="43" cy="27"/>
            </a:xfrm>
            <a:custGeom>
              <a:avLst/>
              <a:gdLst>
                <a:gd name="T0" fmla="*/ 42 w 87"/>
                <a:gd name="T1" fmla="*/ 5 h 56"/>
                <a:gd name="T2" fmla="*/ 0 w 87"/>
                <a:gd name="T3" fmla="*/ 52 h 56"/>
                <a:gd name="T4" fmla="*/ 3 w 87"/>
                <a:gd name="T5" fmla="*/ 53 h 56"/>
                <a:gd name="T6" fmla="*/ 8 w 87"/>
                <a:gd name="T7" fmla="*/ 54 h 56"/>
                <a:gd name="T8" fmla="*/ 19 w 87"/>
                <a:gd name="T9" fmla="*/ 56 h 56"/>
                <a:gd name="T10" fmla="*/ 30 w 87"/>
                <a:gd name="T11" fmla="*/ 54 h 56"/>
                <a:gd name="T12" fmla="*/ 44 w 87"/>
                <a:gd name="T13" fmla="*/ 51 h 56"/>
                <a:gd name="T14" fmla="*/ 58 w 87"/>
                <a:gd name="T15" fmla="*/ 43 h 56"/>
                <a:gd name="T16" fmla="*/ 73 w 87"/>
                <a:gd name="T17" fmla="*/ 29 h 56"/>
                <a:gd name="T18" fmla="*/ 87 w 87"/>
                <a:gd name="T19" fmla="*/ 8 h 56"/>
                <a:gd name="T20" fmla="*/ 84 w 87"/>
                <a:gd name="T21" fmla="*/ 7 h 56"/>
                <a:gd name="T22" fmla="*/ 80 w 87"/>
                <a:gd name="T23" fmla="*/ 6 h 56"/>
                <a:gd name="T24" fmla="*/ 73 w 87"/>
                <a:gd name="T25" fmla="*/ 4 h 56"/>
                <a:gd name="T26" fmla="*/ 65 w 87"/>
                <a:gd name="T27" fmla="*/ 3 h 56"/>
                <a:gd name="T28" fmla="*/ 57 w 87"/>
                <a:gd name="T29" fmla="*/ 1 h 56"/>
                <a:gd name="T30" fmla="*/ 50 w 87"/>
                <a:gd name="T31" fmla="*/ 0 h 56"/>
                <a:gd name="T32" fmla="*/ 44 w 87"/>
                <a:gd name="T33" fmla="*/ 1 h 56"/>
                <a:gd name="T34" fmla="*/ 42 w 87"/>
                <a:gd name="T35" fmla="*/ 5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7"/>
                <a:gd name="T55" fmla="*/ 0 h 56"/>
                <a:gd name="T56" fmla="*/ 87 w 87"/>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7" h="56">
                  <a:moveTo>
                    <a:pt x="42" y="5"/>
                  </a:moveTo>
                  <a:lnTo>
                    <a:pt x="0" y="52"/>
                  </a:lnTo>
                  <a:lnTo>
                    <a:pt x="3" y="53"/>
                  </a:lnTo>
                  <a:lnTo>
                    <a:pt x="8" y="54"/>
                  </a:lnTo>
                  <a:lnTo>
                    <a:pt x="19" y="56"/>
                  </a:lnTo>
                  <a:lnTo>
                    <a:pt x="30" y="54"/>
                  </a:lnTo>
                  <a:lnTo>
                    <a:pt x="44" y="51"/>
                  </a:lnTo>
                  <a:lnTo>
                    <a:pt x="58" y="43"/>
                  </a:lnTo>
                  <a:lnTo>
                    <a:pt x="73" y="29"/>
                  </a:lnTo>
                  <a:lnTo>
                    <a:pt x="87" y="8"/>
                  </a:lnTo>
                  <a:lnTo>
                    <a:pt x="84" y="7"/>
                  </a:lnTo>
                  <a:lnTo>
                    <a:pt x="80" y="6"/>
                  </a:lnTo>
                  <a:lnTo>
                    <a:pt x="73" y="4"/>
                  </a:lnTo>
                  <a:lnTo>
                    <a:pt x="65" y="3"/>
                  </a:lnTo>
                  <a:lnTo>
                    <a:pt x="57" y="1"/>
                  </a:lnTo>
                  <a:lnTo>
                    <a:pt x="50" y="0"/>
                  </a:lnTo>
                  <a:lnTo>
                    <a:pt x="44" y="1"/>
                  </a:lnTo>
                  <a:lnTo>
                    <a:pt x="42" y="5"/>
                  </a:lnTo>
                  <a:close/>
                </a:path>
              </a:pathLst>
            </a:custGeom>
            <a:solidFill>
              <a:srgbClr val="FFFFFF"/>
            </a:solidFill>
            <a:ln w="9525">
              <a:noFill/>
              <a:round/>
              <a:headEnd/>
              <a:tailEnd/>
            </a:ln>
          </p:spPr>
          <p:txBody>
            <a:bodyPr/>
            <a:lstStyle/>
            <a:p>
              <a:endParaRPr lang="en-US"/>
            </a:p>
          </p:txBody>
        </p:sp>
        <p:sp>
          <p:nvSpPr>
            <p:cNvPr id="157" name="Freeform 197"/>
            <p:cNvSpPr>
              <a:spLocks/>
            </p:cNvSpPr>
            <p:nvPr/>
          </p:nvSpPr>
          <p:spPr bwMode="auto">
            <a:xfrm>
              <a:off x="3344" y="1875"/>
              <a:ext cx="10" cy="48"/>
            </a:xfrm>
            <a:custGeom>
              <a:avLst/>
              <a:gdLst>
                <a:gd name="T0" fmla="*/ 0 w 20"/>
                <a:gd name="T1" fmla="*/ 0 h 97"/>
                <a:gd name="T2" fmla="*/ 3 w 20"/>
                <a:gd name="T3" fmla="*/ 2 h 97"/>
                <a:gd name="T4" fmla="*/ 6 w 20"/>
                <a:gd name="T5" fmla="*/ 7 h 97"/>
                <a:gd name="T6" fmla="*/ 12 w 20"/>
                <a:gd name="T7" fmla="*/ 15 h 97"/>
                <a:gd name="T8" fmla="*/ 18 w 20"/>
                <a:gd name="T9" fmla="*/ 27 h 97"/>
                <a:gd name="T10" fmla="*/ 20 w 20"/>
                <a:gd name="T11" fmla="*/ 40 h 97"/>
                <a:gd name="T12" fmla="*/ 20 w 20"/>
                <a:gd name="T13" fmla="*/ 57 h 97"/>
                <a:gd name="T14" fmla="*/ 15 w 20"/>
                <a:gd name="T15" fmla="*/ 76 h 97"/>
                <a:gd name="T16" fmla="*/ 4 w 20"/>
                <a:gd name="T17" fmla="*/ 97 h 97"/>
                <a:gd name="T18" fmla="*/ 6 w 20"/>
                <a:gd name="T19" fmla="*/ 84 h 97"/>
                <a:gd name="T20" fmla="*/ 11 w 20"/>
                <a:gd name="T21" fmla="*/ 57 h 97"/>
                <a:gd name="T22" fmla="*/ 10 w 20"/>
                <a:gd name="T23" fmla="*/ 24 h 97"/>
                <a:gd name="T24" fmla="*/ 0 w 20"/>
                <a:gd name="T25" fmla="*/ 0 h 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97"/>
                <a:gd name="T41" fmla="*/ 20 w 20"/>
                <a:gd name="T42" fmla="*/ 97 h 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97">
                  <a:moveTo>
                    <a:pt x="0" y="0"/>
                  </a:moveTo>
                  <a:lnTo>
                    <a:pt x="3" y="2"/>
                  </a:lnTo>
                  <a:lnTo>
                    <a:pt x="6" y="7"/>
                  </a:lnTo>
                  <a:lnTo>
                    <a:pt x="12" y="15"/>
                  </a:lnTo>
                  <a:lnTo>
                    <a:pt x="18" y="27"/>
                  </a:lnTo>
                  <a:lnTo>
                    <a:pt x="20" y="40"/>
                  </a:lnTo>
                  <a:lnTo>
                    <a:pt x="20" y="57"/>
                  </a:lnTo>
                  <a:lnTo>
                    <a:pt x="15" y="76"/>
                  </a:lnTo>
                  <a:lnTo>
                    <a:pt x="4" y="97"/>
                  </a:lnTo>
                  <a:lnTo>
                    <a:pt x="6" y="84"/>
                  </a:lnTo>
                  <a:lnTo>
                    <a:pt x="11" y="57"/>
                  </a:lnTo>
                  <a:lnTo>
                    <a:pt x="10" y="24"/>
                  </a:lnTo>
                  <a:lnTo>
                    <a:pt x="0" y="0"/>
                  </a:lnTo>
                  <a:close/>
                </a:path>
              </a:pathLst>
            </a:custGeom>
            <a:solidFill>
              <a:srgbClr val="000000"/>
            </a:solidFill>
            <a:ln w="9525">
              <a:noFill/>
              <a:round/>
              <a:headEnd/>
              <a:tailEnd/>
            </a:ln>
          </p:spPr>
          <p:txBody>
            <a:bodyPr/>
            <a:lstStyle/>
            <a:p>
              <a:endParaRPr lang="en-US"/>
            </a:p>
          </p:txBody>
        </p:sp>
        <p:sp>
          <p:nvSpPr>
            <p:cNvPr id="158" name="Freeform 198"/>
            <p:cNvSpPr>
              <a:spLocks/>
            </p:cNvSpPr>
            <p:nvPr/>
          </p:nvSpPr>
          <p:spPr bwMode="auto">
            <a:xfrm>
              <a:off x="3327" y="1921"/>
              <a:ext cx="13" cy="16"/>
            </a:xfrm>
            <a:custGeom>
              <a:avLst/>
              <a:gdLst>
                <a:gd name="T0" fmla="*/ 24 w 24"/>
                <a:gd name="T1" fmla="*/ 16 h 34"/>
                <a:gd name="T2" fmla="*/ 0 w 24"/>
                <a:gd name="T3" fmla="*/ 0 h 34"/>
                <a:gd name="T4" fmla="*/ 14 w 24"/>
                <a:gd name="T5" fmla="*/ 34 h 34"/>
                <a:gd name="T6" fmla="*/ 24 w 24"/>
                <a:gd name="T7" fmla="*/ 16 h 34"/>
                <a:gd name="T8" fmla="*/ 0 60000 65536"/>
                <a:gd name="T9" fmla="*/ 0 60000 65536"/>
                <a:gd name="T10" fmla="*/ 0 60000 65536"/>
                <a:gd name="T11" fmla="*/ 0 60000 65536"/>
                <a:gd name="T12" fmla="*/ 0 w 24"/>
                <a:gd name="T13" fmla="*/ 0 h 34"/>
                <a:gd name="T14" fmla="*/ 24 w 24"/>
                <a:gd name="T15" fmla="*/ 34 h 34"/>
              </a:gdLst>
              <a:ahLst/>
              <a:cxnLst>
                <a:cxn ang="T8">
                  <a:pos x="T0" y="T1"/>
                </a:cxn>
                <a:cxn ang="T9">
                  <a:pos x="T2" y="T3"/>
                </a:cxn>
                <a:cxn ang="T10">
                  <a:pos x="T4" y="T5"/>
                </a:cxn>
                <a:cxn ang="T11">
                  <a:pos x="T6" y="T7"/>
                </a:cxn>
              </a:cxnLst>
              <a:rect l="T12" t="T13" r="T14" b="T15"/>
              <a:pathLst>
                <a:path w="24" h="34">
                  <a:moveTo>
                    <a:pt x="24" y="16"/>
                  </a:moveTo>
                  <a:lnTo>
                    <a:pt x="0" y="0"/>
                  </a:lnTo>
                  <a:lnTo>
                    <a:pt x="14" y="34"/>
                  </a:lnTo>
                  <a:lnTo>
                    <a:pt x="24" y="16"/>
                  </a:lnTo>
                  <a:close/>
                </a:path>
              </a:pathLst>
            </a:custGeom>
            <a:solidFill>
              <a:srgbClr val="000000"/>
            </a:solidFill>
            <a:ln w="9525">
              <a:noFill/>
              <a:round/>
              <a:headEnd/>
              <a:tailEnd/>
            </a:ln>
          </p:spPr>
          <p:txBody>
            <a:bodyPr/>
            <a:lstStyle/>
            <a:p>
              <a:endParaRPr lang="en-US"/>
            </a:p>
          </p:txBody>
        </p:sp>
        <p:sp>
          <p:nvSpPr>
            <p:cNvPr id="159" name="Freeform 199"/>
            <p:cNvSpPr>
              <a:spLocks/>
            </p:cNvSpPr>
            <p:nvPr/>
          </p:nvSpPr>
          <p:spPr bwMode="auto">
            <a:xfrm>
              <a:off x="3327" y="1895"/>
              <a:ext cx="21" cy="10"/>
            </a:xfrm>
            <a:custGeom>
              <a:avLst/>
              <a:gdLst>
                <a:gd name="T0" fmla="*/ 0 w 42"/>
                <a:gd name="T1" fmla="*/ 19 h 19"/>
                <a:gd name="T2" fmla="*/ 1 w 42"/>
                <a:gd name="T3" fmla="*/ 18 h 19"/>
                <a:gd name="T4" fmla="*/ 4 w 42"/>
                <a:gd name="T5" fmla="*/ 13 h 19"/>
                <a:gd name="T6" fmla="*/ 9 w 42"/>
                <a:gd name="T7" fmla="*/ 9 h 19"/>
                <a:gd name="T8" fmla="*/ 15 w 42"/>
                <a:gd name="T9" fmla="*/ 3 h 19"/>
                <a:gd name="T10" fmla="*/ 22 w 42"/>
                <a:gd name="T11" fmla="*/ 0 h 19"/>
                <a:gd name="T12" fmla="*/ 29 w 42"/>
                <a:gd name="T13" fmla="*/ 0 h 19"/>
                <a:gd name="T14" fmla="*/ 35 w 42"/>
                <a:gd name="T15" fmla="*/ 3 h 19"/>
                <a:gd name="T16" fmla="*/ 42 w 42"/>
                <a:gd name="T17" fmla="*/ 11 h 19"/>
                <a:gd name="T18" fmla="*/ 41 w 42"/>
                <a:gd name="T19" fmla="*/ 10 h 19"/>
                <a:gd name="T20" fmla="*/ 39 w 42"/>
                <a:gd name="T21" fmla="*/ 9 h 19"/>
                <a:gd name="T22" fmla="*/ 34 w 42"/>
                <a:gd name="T23" fmla="*/ 8 h 19"/>
                <a:gd name="T24" fmla="*/ 29 w 42"/>
                <a:gd name="T25" fmla="*/ 7 h 19"/>
                <a:gd name="T26" fmla="*/ 23 w 42"/>
                <a:gd name="T27" fmla="*/ 7 h 19"/>
                <a:gd name="T28" fmla="*/ 15 w 42"/>
                <a:gd name="T29" fmla="*/ 8 h 19"/>
                <a:gd name="T30" fmla="*/ 8 w 42"/>
                <a:gd name="T31" fmla="*/ 12 h 19"/>
                <a:gd name="T32" fmla="*/ 0 w 42"/>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19"/>
                <a:gd name="T53" fmla="*/ 42 w 42"/>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19">
                  <a:moveTo>
                    <a:pt x="0" y="19"/>
                  </a:moveTo>
                  <a:lnTo>
                    <a:pt x="1" y="18"/>
                  </a:lnTo>
                  <a:lnTo>
                    <a:pt x="4" y="13"/>
                  </a:lnTo>
                  <a:lnTo>
                    <a:pt x="9" y="9"/>
                  </a:lnTo>
                  <a:lnTo>
                    <a:pt x="15" y="3"/>
                  </a:lnTo>
                  <a:lnTo>
                    <a:pt x="22" y="0"/>
                  </a:lnTo>
                  <a:lnTo>
                    <a:pt x="29" y="0"/>
                  </a:lnTo>
                  <a:lnTo>
                    <a:pt x="35" y="3"/>
                  </a:lnTo>
                  <a:lnTo>
                    <a:pt x="42" y="11"/>
                  </a:lnTo>
                  <a:lnTo>
                    <a:pt x="41" y="10"/>
                  </a:lnTo>
                  <a:lnTo>
                    <a:pt x="39" y="9"/>
                  </a:lnTo>
                  <a:lnTo>
                    <a:pt x="34" y="8"/>
                  </a:lnTo>
                  <a:lnTo>
                    <a:pt x="29" y="7"/>
                  </a:lnTo>
                  <a:lnTo>
                    <a:pt x="23" y="7"/>
                  </a:lnTo>
                  <a:lnTo>
                    <a:pt x="15" y="8"/>
                  </a:lnTo>
                  <a:lnTo>
                    <a:pt x="8" y="12"/>
                  </a:lnTo>
                  <a:lnTo>
                    <a:pt x="0" y="19"/>
                  </a:lnTo>
                  <a:close/>
                </a:path>
              </a:pathLst>
            </a:custGeom>
            <a:solidFill>
              <a:srgbClr val="000000"/>
            </a:solidFill>
            <a:ln w="9525">
              <a:noFill/>
              <a:round/>
              <a:headEnd/>
              <a:tailEnd/>
            </a:ln>
          </p:spPr>
          <p:txBody>
            <a:bodyPr/>
            <a:lstStyle/>
            <a:p>
              <a:endParaRPr lang="en-US"/>
            </a:p>
          </p:txBody>
        </p:sp>
        <p:sp>
          <p:nvSpPr>
            <p:cNvPr id="160" name="Freeform 200"/>
            <p:cNvSpPr>
              <a:spLocks/>
            </p:cNvSpPr>
            <p:nvPr/>
          </p:nvSpPr>
          <p:spPr bwMode="auto">
            <a:xfrm>
              <a:off x="3342" y="1935"/>
              <a:ext cx="18" cy="36"/>
            </a:xfrm>
            <a:custGeom>
              <a:avLst/>
              <a:gdLst>
                <a:gd name="T0" fmla="*/ 0 w 34"/>
                <a:gd name="T1" fmla="*/ 0 h 73"/>
                <a:gd name="T2" fmla="*/ 0 w 34"/>
                <a:gd name="T3" fmla="*/ 7 h 73"/>
                <a:gd name="T4" fmla="*/ 1 w 34"/>
                <a:gd name="T5" fmla="*/ 23 h 73"/>
                <a:gd name="T6" fmla="*/ 9 w 34"/>
                <a:gd name="T7" fmla="*/ 40 h 73"/>
                <a:gd name="T8" fmla="*/ 26 w 34"/>
                <a:gd name="T9" fmla="*/ 52 h 73"/>
                <a:gd name="T10" fmla="*/ 28 w 34"/>
                <a:gd name="T11" fmla="*/ 53 h 73"/>
                <a:gd name="T12" fmla="*/ 29 w 34"/>
                <a:gd name="T13" fmla="*/ 58 h 73"/>
                <a:gd name="T14" fmla="*/ 25 w 34"/>
                <a:gd name="T15" fmla="*/ 65 h 73"/>
                <a:gd name="T16" fmla="*/ 13 w 34"/>
                <a:gd name="T17" fmla="*/ 73 h 73"/>
                <a:gd name="T18" fmla="*/ 14 w 34"/>
                <a:gd name="T19" fmla="*/ 72 h 73"/>
                <a:gd name="T20" fmla="*/ 18 w 34"/>
                <a:gd name="T21" fmla="*/ 69 h 73"/>
                <a:gd name="T22" fmla="*/ 24 w 34"/>
                <a:gd name="T23" fmla="*/ 66 h 73"/>
                <a:gd name="T24" fmla="*/ 30 w 34"/>
                <a:gd name="T25" fmla="*/ 62 h 73"/>
                <a:gd name="T26" fmla="*/ 33 w 34"/>
                <a:gd name="T27" fmla="*/ 58 h 73"/>
                <a:gd name="T28" fmla="*/ 34 w 34"/>
                <a:gd name="T29" fmla="*/ 52 h 73"/>
                <a:gd name="T30" fmla="*/ 31 w 34"/>
                <a:gd name="T31" fmla="*/ 47 h 73"/>
                <a:gd name="T32" fmla="*/ 23 w 34"/>
                <a:gd name="T33" fmla="*/ 43 h 73"/>
                <a:gd name="T34" fmla="*/ 19 w 34"/>
                <a:gd name="T35" fmla="*/ 40 h 73"/>
                <a:gd name="T36" fmla="*/ 11 w 34"/>
                <a:gd name="T37" fmla="*/ 32 h 73"/>
                <a:gd name="T38" fmla="*/ 3 w 34"/>
                <a:gd name="T39" fmla="*/ 20 h 73"/>
                <a:gd name="T40" fmla="*/ 0 w 34"/>
                <a:gd name="T41" fmla="*/ 0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73"/>
                <a:gd name="T65" fmla="*/ 34 w 34"/>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73">
                  <a:moveTo>
                    <a:pt x="0" y="0"/>
                  </a:moveTo>
                  <a:lnTo>
                    <a:pt x="0" y="7"/>
                  </a:lnTo>
                  <a:lnTo>
                    <a:pt x="1" y="23"/>
                  </a:lnTo>
                  <a:lnTo>
                    <a:pt x="9" y="40"/>
                  </a:lnTo>
                  <a:lnTo>
                    <a:pt x="26" y="52"/>
                  </a:lnTo>
                  <a:lnTo>
                    <a:pt x="28" y="53"/>
                  </a:lnTo>
                  <a:lnTo>
                    <a:pt x="29" y="58"/>
                  </a:lnTo>
                  <a:lnTo>
                    <a:pt x="25" y="65"/>
                  </a:lnTo>
                  <a:lnTo>
                    <a:pt x="13" y="73"/>
                  </a:lnTo>
                  <a:lnTo>
                    <a:pt x="14" y="72"/>
                  </a:lnTo>
                  <a:lnTo>
                    <a:pt x="18" y="69"/>
                  </a:lnTo>
                  <a:lnTo>
                    <a:pt x="24" y="66"/>
                  </a:lnTo>
                  <a:lnTo>
                    <a:pt x="30" y="62"/>
                  </a:lnTo>
                  <a:lnTo>
                    <a:pt x="33" y="58"/>
                  </a:lnTo>
                  <a:lnTo>
                    <a:pt x="34" y="52"/>
                  </a:lnTo>
                  <a:lnTo>
                    <a:pt x="31" y="47"/>
                  </a:lnTo>
                  <a:lnTo>
                    <a:pt x="23" y="43"/>
                  </a:lnTo>
                  <a:lnTo>
                    <a:pt x="19" y="40"/>
                  </a:lnTo>
                  <a:lnTo>
                    <a:pt x="11" y="32"/>
                  </a:lnTo>
                  <a:lnTo>
                    <a:pt x="3" y="20"/>
                  </a:lnTo>
                  <a:lnTo>
                    <a:pt x="0" y="0"/>
                  </a:lnTo>
                  <a:close/>
                </a:path>
              </a:pathLst>
            </a:custGeom>
            <a:solidFill>
              <a:srgbClr val="000000"/>
            </a:solidFill>
            <a:ln w="9525">
              <a:noFill/>
              <a:round/>
              <a:headEnd/>
              <a:tailEnd/>
            </a:ln>
          </p:spPr>
          <p:txBody>
            <a:bodyPr/>
            <a:lstStyle/>
            <a:p>
              <a:endParaRPr lang="en-US"/>
            </a:p>
          </p:txBody>
        </p:sp>
        <p:sp>
          <p:nvSpPr>
            <p:cNvPr id="161" name="Freeform 201"/>
            <p:cNvSpPr>
              <a:spLocks/>
            </p:cNvSpPr>
            <p:nvPr/>
          </p:nvSpPr>
          <p:spPr bwMode="auto">
            <a:xfrm>
              <a:off x="3322" y="1940"/>
              <a:ext cx="18" cy="47"/>
            </a:xfrm>
            <a:custGeom>
              <a:avLst/>
              <a:gdLst>
                <a:gd name="T0" fmla="*/ 27 w 35"/>
                <a:gd name="T1" fmla="*/ 0 h 95"/>
                <a:gd name="T2" fmla="*/ 28 w 35"/>
                <a:gd name="T3" fmla="*/ 3 h 95"/>
                <a:gd name="T4" fmla="*/ 31 w 35"/>
                <a:gd name="T5" fmla="*/ 9 h 95"/>
                <a:gd name="T6" fmla="*/ 34 w 35"/>
                <a:gd name="T7" fmla="*/ 19 h 95"/>
                <a:gd name="T8" fmla="*/ 35 w 35"/>
                <a:gd name="T9" fmla="*/ 30 h 95"/>
                <a:gd name="T10" fmla="*/ 34 w 35"/>
                <a:gd name="T11" fmla="*/ 45 h 95"/>
                <a:gd name="T12" fmla="*/ 28 w 35"/>
                <a:gd name="T13" fmla="*/ 62 h 95"/>
                <a:gd name="T14" fmla="*/ 18 w 35"/>
                <a:gd name="T15" fmla="*/ 78 h 95"/>
                <a:gd name="T16" fmla="*/ 0 w 35"/>
                <a:gd name="T17" fmla="*/ 95 h 95"/>
                <a:gd name="T18" fmla="*/ 2 w 35"/>
                <a:gd name="T19" fmla="*/ 93 h 95"/>
                <a:gd name="T20" fmla="*/ 6 w 35"/>
                <a:gd name="T21" fmla="*/ 86 h 95"/>
                <a:gd name="T22" fmla="*/ 13 w 35"/>
                <a:gd name="T23" fmla="*/ 74 h 95"/>
                <a:gd name="T24" fmla="*/ 21 w 35"/>
                <a:gd name="T25" fmla="*/ 62 h 95"/>
                <a:gd name="T26" fmla="*/ 27 w 35"/>
                <a:gd name="T27" fmla="*/ 47 h 95"/>
                <a:gd name="T28" fmla="*/ 32 w 35"/>
                <a:gd name="T29" fmla="*/ 30 h 95"/>
                <a:gd name="T30" fmla="*/ 32 w 35"/>
                <a:gd name="T31" fmla="*/ 14 h 95"/>
                <a:gd name="T32" fmla="*/ 27 w 35"/>
                <a:gd name="T33" fmla="*/ 0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95"/>
                <a:gd name="T53" fmla="*/ 35 w 35"/>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95">
                  <a:moveTo>
                    <a:pt x="27" y="0"/>
                  </a:moveTo>
                  <a:lnTo>
                    <a:pt x="28" y="3"/>
                  </a:lnTo>
                  <a:lnTo>
                    <a:pt x="31" y="9"/>
                  </a:lnTo>
                  <a:lnTo>
                    <a:pt x="34" y="19"/>
                  </a:lnTo>
                  <a:lnTo>
                    <a:pt x="35" y="30"/>
                  </a:lnTo>
                  <a:lnTo>
                    <a:pt x="34" y="45"/>
                  </a:lnTo>
                  <a:lnTo>
                    <a:pt x="28" y="62"/>
                  </a:lnTo>
                  <a:lnTo>
                    <a:pt x="18" y="78"/>
                  </a:lnTo>
                  <a:lnTo>
                    <a:pt x="0" y="95"/>
                  </a:lnTo>
                  <a:lnTo>
                    <a:pt x="2" y="93"/>
                  </a:lnTo>
                  <a:lnTo>
                    <a:pt x="6" y="86"/>
                  </a:lnTo>
                  <a:lnTo>
                    <a:pt x="13" y="74"/>
                  </a:lnTo>
                  <a:lnTo>
                    <a:pt x="21" y="62"/>
                  </a:lnTo>
                  <a:lnTo>
                    <a:pt x="27" y="47"/>
                  </a:lnTo>
                  <a:lnTo>
                    <a:pt x="32" y="30"/>
                  </a:lnTo>
                  <a:lnTo>
                    <a:pt x="32" y="14"/>
                  </a:lnTo>
                  <a:lnTo>
                    <a:pt x="27" y="0"/>
                  </a:lnTo>
                  <a:close/>
                </a:path>
              </a:pathLst>
            </a:custGeom>
            <a:solidFill>
              <a:srgbClr val="000000"/>
            </a:solidFill>
            <a:ln w="9525">
              <a:noFill/>
              <a:round/>
              <a:headEnd/>
              <a:tailEnd/>
            </a:ln>
          </p:spPr>
          <p:txBody>
            <a:bodyPr/>
            <a:lstStyle/>
            <a:p>
              <a:endParaRPr lang="en-US"/>
            </a:p>
          </p:txBody>
        </p:sp>
        <p:sp>
          <p:nvSpPr>
            <p:cNvPr id="162" name="Freeform 202"/>
            <p:cNvSpPr>
              <a:spLocks/>
            </p:cNvSpPr>
            <p:nvPr/>
          </p:nvSpPr>
          <p:spPr bwMode="auto">
            <a:xfrm>
              <a:off x="3332" y="1980"/>
              <a:ext cx="16" cy="16"/>
            </a:xfrm>
            <a:custGeom>
              <a:avLst/>
              <a:gdLst>
                <a:gd name="T0" fmla="*/ 32 w 32"/>
                <a:gd name="T1" fmla="*/ 0 h 31"/>
                <a:gd name="T2" fmla="*/ 30 w 32"/>
                <a:gd name="T3" fmla="*/ 2 h 31"/>
                <a:gd name="T4" fmla="*/ 24 w 32"/>
                <a:gd name="T5" fmla="*/ 8 h 31"/>
                <a:gd name="T6" fmla="*/ 16 w 32"/>
                <a:gd name="T7" fmla="*/ 13 h 31"/>
                <a:gd name="T8" fmla="*/ 7 w 32"/>
                <a:gd name="T9" fmla="*/ 15 h 31"/>
                <a:gd name="T10" fmla="*/ 5 w 32"/>
                <a:gd name="T11" fmla="*/ 16 h 31"/>
                <a:gd name="T12" fmla="*/ 2 w 32"/>
                <a:gd name="T13" fmla="*/ 20 h 31"/>
                <a:gd name="T14" fmla="*/ 0 w 32"/>
                <a:gd name="T15" fmla="*/ 25 h 31"/>
                <a:gd name="T16" fmla="*/ 3 w 32"/>
                <a:gd name="T17" fmla="*/ 31 h 31"/>
                <a:gd name="T18" fmla="*/ 2 w 32"/>
                <a:gd name="T19" fmla="*/ 30 h 31"/>
                <a:gd name="T20" fmla="*/ 2 w 32"/>
                <a:gd name="T21" fmla="*/ 26 h 31"/>
                <a:gd name="T22" fmla="*/ 5 w 32"/>
                <a:gd name="T23" fmla="*/ 22 h 31"/>
                <a:gd name="T24" fmla="*/ 13 w 32"/>
                <a:gd name="T25" fmla="*/ 20 h 31"/>
                <a:gd name="T26" fmla="*/ 17 w 32"/>
                <a:gd name="T27" fmla="*/ 18 h 31"/>
                <a:gd name="T28" fmla="*/ 25 w 32"/>
                <a:gd name="T29" fmla="*/ 15 h 31"/>
                <a:gd name="T30" fmla="*/ 32 w 32"/>
                <a:gd name="T31" fmla="*/ 9 h 31"/>
                <a:gd name="T32" fmla="*/ 32 w 32"/>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1"/>
                <a:gd name="T53" fmla="*/ 32 w 32"/>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1">
                  <a:moveTo>
                    <a:pt x="32" y="0"/>
                  </a:moveTo>
                  <a:lnTo>
                    <a:pt x="30" y="2"/>
                  </a:lnTo>
                  <a:lnTo>
                    <a:pt x="24" y="8"/>
                  </a:lnTo>
                  <a:lnTo>
                    <a:pt x="16" y="13"/>
                  </a:lnTo>
                  <a:lnTo>
                    <a:pt x="7" y="15"/>
                  </a:lnTo>
                  <a:lnTo>
                    <a:pt x="5" y="16"/>
                  </a:lnTo>
                  <a:lnTo>
                    <a:pt x="2" y="20"/>
                  </a:lnTo>
                  <a:lnTo>
                    <a:pt x="0" y="25"/>
                  </a:lnTo>
                  <a:lnTo>
                    <a:pt x="3" y="31"/>
                  </a:lnTo>
                  <a:lnTo>
                    <a:pt x="2" y="30"/>
                  </a:lnTo>
                  <a:lnTo>
                    <a:pt x="2" y="26"/>
                  </a:lnTo>
                  <a:lnTo>
                    <a:pt x="5" y="22"/>
                  </a:lnTo>
                  <a:lnTo>
                    <a:pt x="13" y="20"/>
                  </a:lnTo>
                  <a:lnTo>
                    <a:pt x="17" y="18"/>
                  </a:lnTo>
                  <a:lnTo>
                    <a:pt x="25" y="15"/>
                  </a:lnTo>
                  <a:lnTo>
                    <a:pt x="32" y="9"/>
                  </a:lnTo>
                  <a:lnTo>
                    <a:pt x="32" y="0"/>
                  </a:lnTo>
                  <a:close/>
                </a:path>
              </a:pathLst>
            </a:custGeom>
            <a:solidFill>
              <a:srgbClr val="000000"/>
            </a:solidFill>
            <a:ln w="9525">
              <a:noFill/>
              <a:round/>
              <a:headEnd/>
              <a:tailEnd/>
            </a:ln>
          </p:spPr>
          <p:txBody>
            <a:bodyPr/>
            <a:lstStyle/>
            <a:p>
              <a:endParaRPr lang="en-US"/>
            </a:p>
          </p:txBody>
        </p:sp>
        <p:sp>
          <p:nvSpPr>
            <p:cNvPr id="163" name="Freeform 203"/>
            <p:cNvSpPr>
              <a:spLocks/>
            </p:cNvSpPr>
            <p:nvPr/>
          </p:nvSpPr>
          <p:spPr bwMode="auto">
            <a:xfrm>
              <a:off x="3338" y="1996"/>
              <a:ext cx="7" cy="8"/>
            </a:xfrm>
            <a:custGeom>
              <a:avLst/>
              <a:gdLst>
                <a:gd name="T0" fmla="*/ 0 w 13"/>
                <a:gd name="T1" fmla="*/ 0 h 16"/>
                <a:gd name="T2" fmla="*/ 3 w 13"/>
                <a:gd name="T3" fmla="*/ 1 h 16"/>
                <a:gd name="T4" fmla="*/ 9 w 13"/>
                <a:gd name="T5" fmla="*/ 5 h 16"/>
                <a:gd name="T6" fmla="*/ 11 w 13"/>
                <a:gd name="T7" fmla="*/ 11 h 16"/>
                <a:gd name="T8" fmla="*/ 4 w 13"/>
                <a:gd name="T9" fmla="*/ 16 h 16"/>
                <a:gd name="T10" fmla="*/ 8 w 13"/>
                <a:gd name="T11" fmla="*/ 15 h 16"/>
                <a:gd name="T12" fmla="*/ 13 w 13"/>
                <a:gd name="T13" fmla="*/ 11 h 16"/>
                <a:gd name="T14" fmla="*/ 13 w 13"/>
                <a:gd name="T15" fmla="*/ 5 h 16"/>
                <a:gd name="T16" fmla="*/ 0 w 13"/>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6"/>
                <a:gd name="T29" fmla="*/ 13 w 13"/>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6">
                  <a:moveTo>
                    <a:pt x="0" y="0"/>
                  </a:moveTo>
                  <a:lnTo>
                    <a:pt x="3" y="1"/>
                  </a:lnTo>
                  <a:lnTo>
                    <a:pt x="9" y="5"/>
                  </a:lnTo>
                  <a:lnTo>
                    <a:pt x="11" y="11"/>
                  </a:lnTo>
                  <a:lnTo>
                    <a:pt x="4" y="16"/>
                  </a:lnTo>
                  <a:lnTo>
                    <a:pt x="8" y="15"/>
                  </a:lnTo>
                  <a:lnTo>
                    <a:pt x="13" y="11"/>
                  </a:lnTo>
                  <a:lnTo>
                    <a:pt x="13" y="5"/>
                  </a:lnTo>
                  <a:lnTo>
                    <a:pt x="0" y="0"/>
                  </a:lnTo>
                  <a:close/>
                </a:path>
              </a:pathLst>
            </a:custGeom>
            <a:solidFill>
              <a:srgbClr val="000000"/>
            </a:solidFill>
            <a:ln w="9525">
              <a:noFill/>
              <a:round/>
              <a:headEnd/>
              <a:tailEnd/>
            </a:ln>
          </p:spPr>
          <p:txBody>
            <a:bodyPr/>
            <a:lstStyle/>
            <a:p>
              <a:endParaRPr lang="en-US"/>
            </a:p>
          </p:txBody>
        </p:sp>
        <p:sp>
          <p:nvSpPr>
            <p:cNvPr id="164" name="Freeform 204"/>
            <p:cNvSpPr>
              <a:spLocks/>
            </p:cNvSpPr>
            <p:nvPr/>
          </p:nvSpPr>
          <p:spPr bwMode="auto">
            <a:xfrm>
              <a:off x="3319" y="2007"/>
              <a:ext cx="17" cy="24"/>
            </a:xfrm>
            <a:custGeom>
              <a:avLst/>
              <a:gdLst>
                <a:gd name="T0" fmla="*/ 30 w 34"/>
                <a:gd name="T1" fmla="*/ 0 h 47"/>
                <a:gd name="T2" fmla="*/ 30 w 34"/>
                <a:gd name="T3" fmla="*/ 2 h 47"/>
                <a:gd name="T4" fmla="*/ 31 w 34"/>
                <a:gd name="T5" fmla="*/ 8 h 47"/>
                <a:gd name="T6" fmla="*/ 31 w 34"/>
                <a:gd name="T7" fmla="*/ 16 h 47"/>
                <a:gd name="T8" fmla="*/ 30 w 34"/>
                <a:gd name="T9" fmla="*/ 24 h 47"/>
                <a:gd name="T10" fmla="*/ 26 w 34"/>
                <a:gd name="T11" fmla="*/ 33 h 47"/>
                <a:gd name="T12" fmla="*/ 20 w 34"/>
                <a:gd name="T13" fmla="*/ 40 h 47"/>
                <a:gd name="T14" fmla="*/ 12 w 34"/>
                <a:gd name="T15" fmla="*/ 45 h 47"/>
                <a:gd name="T16" fmla="*/ 0 w 34"/>
                <a:gd name="T17" fmla="*/ 45 h 47"/>
                <a:gd name="T18" fmla="*/ 2 w 34"/>
                <a:gd name="T19" fmla="*/ 46 h 47"/>
                <a:gd name="T20" fmla="*/ 8 w 34"/>
                <a:gd name="T21" fmla="*/ 47 h 47"/>
                <a:gd name="T22" fmla="*/ 15 w 34"/>
                <a:gd name="T23" fmla="*/ 47 h 47"/>
                <a:gd name="T24" fmla="*/ 23 w 34"/>
                <a:gd name="T25" fmla="*/ 46 h 47"/>
                <a:gd name="T26" fmla="*/ 30 w 34"/>
                <a:gd name="T27" fmla="*/ 43 h 47"/>
                <a:gd name="T28" fmla="*/ 34 w 34"/>
                <a:gd name="T29" fmla="*/ 33 h 47"/>
                <a:gd name="T30" fmla="*/ 34 w 34"/>
                <a:gd name="T31" fmla="*/ 20 h 47"/>
                <a:gd name="T32" fmla="*/ 30 w 34"/>
                <a:gd name="T33" fmla="*/ 0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47"/>
                <a:gd name="T53" fmla="*/ 34 w 34"/>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47">
                  <a:moveTo>
                    <a:pt x="30" y="0"/>
                  </a:moveTo>
                  <a:lnTo>
                    <a:pt x="30" y="2"/>
                  </a:lnTo>
                  <a:lnTo>
                    <a:pt x="31" y="8"/>
                  </a:lnTo>
                  <a:lnTo>
                    <a:pt x="31" y="16"/>
                  </a:lnTo>
                  <a:lnTo>
                    <a:pt x="30" y="24"/>
                  </a:lnTo>
                  <a:lnTo>
                    <a:pt x="26" y="33"/>
                  </a:lnTo>
                  <a:lnTo>
                    <a:pt x="20" y="40"/>
                  </a:lnTo>
                  <a:lnTo>
                    <a:pt x="12" y="45"/>
                  </a:lnTo>
                  <a:lnTo>
                    <a:pt x="0" y="45"/>
                  </a:lnTo>
                  <a:lnTo>
                    <a:pt x="2" y="46"/>
                  </a:lnTo>
                  <a:lnTo>
                    <a:pt x="8" y="47"/>
                  </a:lnTo>
                  <a:lnTo>
                    <a:pt x="15" y="47"/>
                  </a:lnTo>
                  <a:lnTo>
                    <a:pt x="23" y="46"/>
                  </a:lnTo>
                  <a:lnTo>
                    <a:pt x="30" y="43"/>
                  </a:lnTo>
                  <a:lnTo>
                    <a:pt x="34" y="33"/>
                  </a:lnTo>
                  <a:lnTo>
                    <a:pt x="34" y="20"/>
                  </a:lnTo>
                  <a:lnTo>
                    <a:pt x="30" y="0"/>
                  </a:lnTo>
                  <a:close/>
                </a:path>
              </a:pathLst>
            </a:custGeom>
            <a:solidFill>
              <a:srgbClr val="000000"/>
            </a:solidFill>
            <a:ln w="9525">
              <a:noFill/>
              <a:round/>
              <a:headEnd/>
              <a:tailEnd/>
            </a:ln>
          </p:spPr>
          <p:txBody>
            <a:bodyPr/>
            <a:lstStyle/>
            <a:p>
              <a:endParaRPr lang="en-US"/>
            </a:p>
          </p:txBody>
        </p:sp>
        <p:sp>
          <p:nvSpPr>
            <p:cNvPr id="165" name="Freeform 205"/>
            <p:cNvSpPr>
              <a:spLocks/>
            </p:cNvSpPr>
            <p:nvPr/>
          </p:nvSpPr>
          <p:spPr bwMode="auto">
            <a:xfrm>
              <a:off x="3257" y="1959"/>
              <a:ext cx="39" cy="55"/>
            </a:xfrm>
            <a:custGeom>
              <a:avLst/>
              <a:gdLst>
                <a:gd name="T0" fmla="*/ 10 w 78"/>
                <a:gd name="T1" fmla="*/ 0 h 111"/>
                <a:gd name="T2" fmla="*/ 6 w 78"/>
                <a:gd name="T3" fmla="*/ 8 h 111"/>
                <a:gd name="T4" fmla="*/ 0 w 78"/>
                <a:gd name="T5" fmla="*/ 27 h 111"/>
                <a:gd name="T6" fmla="*/ 0 w 78"/>
                <a:gd name="T7" fmla="*/ 49 h 111"/>
                <a:gd name="T8" fmla="*/ 12 w 78"/>
                <a:gd name="T9" fmla="*/ 67 h 111"/>
                <a:gd name="T10" fmla="*/ 14 w 78"/>
                <a:gd name="T11" fmla="*/ 68 h 111"/>
                <a:gd name="T12" fmla="*/ 20 w 78"/>
                <a:gd name="T13" fmla="*/ 72 h 111"/>
                <a:gd name="T14" fmla="*/ 29 w 78"/>
                <a:gd name="T15" fmla="*/ 77 h 111"/>
                <a:gd name="T16" fmla="*/ 40 w 78"/>
                <a:gd name="T17" fmla="*/ 84 h 111"/>
                <a:gd name="T18" fmla="*/ 51 w 78"/>
                <a:gd name="T19" fmla="*/ 91 h 111"/>
                <a:gd name="T20" fmla="*/ 61 w 78"/>
                <a:gd name="T21" fmla="*/ 98 h 111"/>
                <a:gd name="T22" fmla="*/ 71 w 78"/>
                <a:gd name="T23" fmla="*/ 105 h 111"/>
                <a:gd name="T24" fmla="*/ 78 w 78"/>
                <a:gd name="T25" fmla="*/ 111 h 111"/>
                <a:gd name="T26" fmla="*/ 76 w 78"/>
                <a:gd name="T27" fmla="*/ 110 h 111"/>
                <a:gd name="T28" fmla="*/ 73 w 78"/>
                <a:gd name="T29" fmla="*/ 106 h 111"/>
                <a:gd name="T30" fmla="*/ 67 w 78"/>
                <a:gd name="T31" fmla="*/ 101 h 111"/>
                <a:gd name="T32" fmla="*/ 60 w 78"/>
                <a:gd name="T33" fmla="*/ 94 h 111"/>
                <a:gd name="T34" fmla="*/ 52 w 78"/>
                <a:gd name="T35" fmla="*/ 87 h 111"/>
                <a:gd name="T36" fmla="*/ 43 w 78"/>
                <a:gd name="T37" fmla="*/ 80 h 111"/>
                <a:gd name="T38" fmla="*/ 33 w 78"/>
                <a:gd name="T39" fmla="*/ 72 h 111"/>
                <a:gd name="T40" fmla="*/ 21 w 78"/>
                <a:gd name="T41" fmla="*/ 66 h 111"/>
                <a:gd name="T42" fmla="*/ 17 w 78"/>
                <a:gd name="T43" fmla="*/ 63 h 111"/>
                <a:gd name="T44" fmla="*/ 9 w 78"/>
                <a:gd name="T45" fmla="*/ 50 h 111"/>
                <a:gd name="T46" fmla="*/ 4 w 78"/>
                <a:gd name="T47" fmla="*/ 29 h 111"/>
                <a:gd name="T48" fmla="*/ 10 w 78"/>
                <a:gd name="T49" fmla="*/ 0 h 1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8"/>
                <a:gd name="T76" fmla="*/ 0 h 111"/>
                <a:gd name="T77" fmla="*/ 78 w 78"/>
                <a:gd name="T78" fmla="*/ 111 h 1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8" h="111">
                  <a:moveTo>
                    <a:pt x="10" y="0"/>
                  </a:moveTo>
                  <a:lnTo>
                    <a:pt x="6" y="8"/>
                  </a:lnTo>
                  <a:lnTo>
                    <a:pt x="0" y="27"/>
                  </a:lnTo>
                  <a:lnTo>
                    <a:pt x="0" y="49"/>
                  </a:lnTo>
                  <a:lnTo>
                    <a:pt x="12" y="67"/>
                  </a:lnTo>
                  <a:lnTo>
                    <a:pt x="14" y="68"/>
                  </a:lnTo>
                  <a:lnTo>
                    <a:pt x="20" y="72"/>
                  </a:lnTo>
                  <a:lnTo>
                    <a:pt x="29" y="77"/>
                  </a:lnTo>
                  <a:lnTo>
                    <a:pt x="40" y="84"/>
                  </a:lnTo>
                  <a:lnTo>
                    <a:pt x="51" y="91"/>
                  </a:lnTo>
                  <a:lnTo>
                    <a:pt x="61" y="98"/>
                  </a:lnTo>
                  <a:lnTo>
                    <a:pt x="71" y="105"/>
                  </a:lnTo>
                  <a:lnTo>
                    <a:pt x="78" y="111"/>
                  </a:lnTo>
                  <a:lnTo>
                    <a:pt x="76" y="110"/>
                  </a:lnTo>
                  <a:lnTo>
                    <a:pt x="73" y="106"/>
                  </a:lnTo>
                  <a:lnTo>
                    <a:pt x="67" y="101"/>
                  </a:lnTo>
                  <a:lnTo>
                    <a:pt x="60" y="94"/>
                  </a:lnTo>
                  <a:lnTo>
                    <a:pt x="52" y="87"/>
                  </a:lnTo>
                  <a:lnTo>
                    <a:pt x="43" y="80"/>
                  </a:lnTo>
                  <a:lnTo>
                    <a:pt x="33" y="72"/>
                  </a:lnTo>
                  <a:lnTo>
                    <a:pt x="21" y="66"/>
                  </a:lnTo>
                  <a:lnTo>
                    <a:pt x="17" y="63"/>
                  </a:lnTo>
                  <a:lnTo>
                    <a:pt x="9" y="50"/>
                  </a:lnTo>
                  <a:lnTo>
                    <a:pt x="4" y="29"/>
                  </a:lnTo>
                  <a:lnTo>
                    <a:pt x="10" y="0"/>
                  </a:lnTo>
                  <a:close/>
                </a:path>
              </a:pathLst>
            </a:custGeom>
            <a:solidFill>
              <a:srgbClr val="000000"/>
            </a:solidFill>
            <a:ln w="9525">
              <a:noFill/>
              <a:round/>
              <a:headEnd/>
              <a:tailEnd/>
            </a:ln>
          </p:spPr>
          <p:txBody>
            <a:bodyPr/>
            <a:lstStyle/>
            <a:p>
              <a:endParaRPr lang="en-US"/>
            </a:p>
          </p:txBody>
        </p:sp>
        <p:sp>
          <p:nvSpPr>
            <p:cNvPr id="166" name="Freeform 206"/>
            <p:cNvSpPr>
              <a:spLocks/>
            </p:cNvSpPr>
            <p:nvPr/>
          </p:nvSpPr>
          <p:spPr bwMode="auto">
            <a:xfrm>
              <a:off x="3120" y="1832"/>
              <a:ext cx="225" cy="396"/>
            </a:xfrm>
            <a:custGeom>
              <a:avLst/>
              <a:gdLst>
                <a:gd name="T0" fmla="*/ 251 w 451"/>
                <a:gd name="T1" fmla="*/ 396 h 791"/>
                <a:gd name="T2" fmla="*/ 288 w 451"/>
                <a:gd name="T3" fmla="*/ 320 h 791"/>
                <a:gd name="T4" fmla="*/ 312 w 451"/>
                <a:gd name="T5" fmla="*/ 249 h 791"/>
                <a:gd name="T6" fmla="*/ 324 w 451"/>
                <a:gd name="T7" fmla="*/ 201 h 791"/>
                <a:gd name="T8" fmla="*/ 330 w 451"/>
                <a:gd name="T9" fmla="*/ 197 h 791"/>
                <a:gd name="T10" fmla="*/ 350 w 451"/>
                <a:gd name="T11" fmla="*/ 185 h 791"/>
                <a:gd name="T12" fmla="*/ 359 w 451"/>
                <a:gd name="T13" fmla="*/ 152 h 791"/>
                <a:gd name="T14" fmla="*/ 362 w 451"/>
                <a:gd name="T15" fmla="*/ 132 h 791"/>
                <a:gd name="T16" fmla="*/ 371 w 451"/>
                <a:gd name="T17" fmla="*/ 105 h 791"/>
                <a:gd name="T18" fmla="*/ 386 w 451"/>
                <a:gd name="T19" fmla="*/ 82 h 791"/>
                <a:gd name="T20" fmla="*/ 400 w 451"/>
                <a:gd name="T21" fmla="*/ 76 h 791"/>
                <a:gd name="T22" fmla="*/ 418 w 451"/>
                <a:gd name="T23" fmla="*/ 73 h 791"/>
                <a:gd name="T24" fmla="*/ 440 w 451"/>
                <a:gd name="T25" fmla="*/ 63 h 791"/>
                <a:gd name="T26" fmla="*/ 451 w 451"/>
                <a:gd name="T27" fmla="*/ 49 h 791"/>
                <a:gd name="T28" fmla="*/ 436 w 451"/>
                <a:gd name="T29" fmla="*/ 31 h 791"/>
                <a:gd name="T30" fmla="*/ 416 w 451"/>
                <a:gd name="T31" fmla="*/ 17 h 791"/>
                <a:gd name="T32" fmla="*/ 393 w 451"/>
                <a:gd name="T33" fmla="*/ 10 h 791"/>
                <a:gd name="T34" fmla="*/ 367 w 451"/>
                <a:gd name="T35" fmla="*/ 11 h 791"/>
                <a:gd name="T36" fmla="*/ 348 w 451"/>
                <a:gd name="T37" fmla="*/ 14 h 791"/>
                <a:gd name="T38" fmla="*/ 330 w 451"/>
                <a:gd name="T39" fmla="*/ 9 h 791"/>
                <a:gd name="T40" fmla="*/ 299 w 451"/>
                <a:gd name="T41" fmla="*/ 3 h 791"/>
                <a:gd name="T42" fmla="*/ 259 w 451"/>
                <a:gd name="T43" fmla="*/ 0 h 791"/>
                <a:gd name="T44" fmla="*/ 218 w 451"/>
                <a:gd name="T45" fmla="*/ 3 h 791"/>
                <a:gd name="T46" fmla="*/ 178 w 451"/>
                <a:gd name="T47" fmla="*/ 18 h 791"/>
                <a:gd name="T48" fmla="*/ 147 w 451"/>
                <a:gd name="T49" fmla="*/ 47 h 791"/>
                <a:gd name="T50" fmla="*/ 128 w 451"/>
                <a:gd name="T51" fmla="*/ 96 h 791"/>
                <a:gd name="T52" fmla="*/ 125 w 451"/>
                <a:gd name="T53" fmla="*/ 135 h 791"/>
                <a:gd name="T54" fmla="*/ 125 w 451"/>
                <a:gd name="T55" fmla="*/ 190 h 791"/>
                <a:gd name="T56" fmla="*/ 112 w 451"/>
                <a:gd name="T57" fmla="*/ 287 h 791"/>
                <a:gd name="T58" fmla="*/ 76 w 451"/>
                <a:gd name="T59" fmla="*/ 413 h 791"/>
                <a:gd name="T60" fmla="*/ 42 w 451"/>
                <a:gd name="T61" fmla="*/ 493 h 791"/>
                <a:gd name="T62" fmla="*/ 22 w 451"/>
                <a:gd name="T63" fmla="*/ 556 h 791"/>
                <a:gd name="T64" fmla="*/ 3 w 451"/>
                <a:gd name="T65" fmla="*/ 649 h 791"/>
                <a:gd name="T66" fmla="*/ 6 w 451"/>
                <a:gd name="T67" fmla="*/ 738 h 791"/>
                <a:gd name="T68" fmla="*/ 96 w 451"/>
                <a:gd name="T69" fmla="*/ 781 h 791"/>
                <a:gd name="T70" fmla="*/ 88 w 451"/>
                <a:gd name="T71" fmla="*/ 755 h 791"/>
                <a:gd name="T72" fmla="*/ 75 w 451"/>
                <a:gd name="T73" fmla="*/ 693 h 791"/>
                <a:gd name="T74" fmla="*/ 73 w 451"/>
                <a:gd name="T75" fmla="*/ 617 h 791"/>
                <a:gd name="T76" fmla="*/ 96 w 451"/>
                <a:gd name="T77" fmla="*/ 547 h 791"/>
                <a:gd name="T78" fmla="*/ 96 w 451"/>
                <a:gd name="T79" fmla="*/ 573 h 791"/>
                <a:gd name="T80" fmla="*/ 102 w 451"/>
                <a:gd name="T81" fmla="*/ 637 h 791"/>
                <a:gd name="T82" fmla="*/ 120 w 451"/>
                <a:gd name="T83" fmla="*/ 713 h 791"/>
                <a:gd name="T84" fmla="*/ 158 w 451"/>
                <a:gd name="T85" fmla="*/ 776 h 791"/>
                <a:gd name="T86" fmla="*/ 285 w 451"/>
                <a:gd name="T87" fmla="*/ 789 h 791"/>
                <a:gd name="T88" fmla="*/ 269 w 451"/>
                <a:gd name="T89" fmla="*/ 772 h 791"/>
                <a:gd name="T90" fmla="*/ 243 w 451"/>
                <a:gd name="T91" fmla="*/ 740 h 791"/>
                <a:gd name="T92" fmla="*/ 215 w 451"/>
                <a:gd name="T93" fmla="*/ 698 h 791"/>
                <a:gd name="T94" fmla="*/ 189 w 451"/>
                <a:gd name="T95" fmla="*/ 645 h 791"/>
                <a:gd name="T96" fmla="*/ 174 w 451"/>
                <a:gd name="T97" fmla="*/ 586 h 791"/>
                <a:gd name="T98" fmla="*/ 177 w 451"/>
                <a:gd name="T99" fmla="*/ 524 h 791"/>
                <a:gd name="T100" fmla="*/ 203 w 451"/>
                <a:gd name="T101" fmla="*/ 459 h 7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1"/>
                <a:gd name="T154" fmla="*/ 0 h 791"/>
                <a:gd name="T155" fmla="*/ 451 w 451"/>
                <a:gd name="T156" fmla="*/ 791 h 7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1" h="791">
                  <a:moveTo>
                    <a:pt x="227" y="428"/>
                  </a:moveTo>
                  <a:lnTo>
                    <a:pt x="251" y="396"/>
                  </a:lnTo>
                  <a:lnTo>
                    <a:pt x="271" y="359"/>
                  </a:lnTo>
                  <a:lnTo>
                    <a:pt x="288" y="320"/>
                  </a:lnTo>
                  <a:lnTo>
                    <a:pt x="302" y="282"/>
                  </a:lnTo>
                  <a:lnTo>
                    <a:pt x="312" y="249"/>
                  </a:lnTo>
                  <a:lnTo>
                    <a:pt x="319" y="220"/>
                  </a:lnTo>
                  <a:lnTo>
                    <a:pt x="324" y="201"/>
                  </a:lnTo>
                  <a:lnTo>
                    <a:pt x="325" y="195"/>
                  </a:lnTo>
                  <a:lnTo>
                    <a:pt x="330" y="197"/>
                  </a:lnTo>
                  <a:lnTo>
                    <a:pt x="339" y="197"/>
                  </a:lnTo>
                  <a:lnTo>
                    <a:pt x="350" y="185"/>
                  </a:lnTo>
                  <a:lnTo>
                    <a:pt x="359" y="155"/>
                  </a:lnTo>
                  <a:lnTo>
                    <a:pt x="359" y="152"/>
                  </a:lnTo>
                  <a:lnTo>
                    <a:pt x="360" y="144"/>
                  </a:lnTo>
                  <a:lnTo>
                    <a:pt x="362" y="132"/>
                  </a:lnTo>
                  <a:lnTo>
                    <a:pt x="365" y="119"/>
                  </a:lnTo>
                  <a:lnTo>
                    <a:pt x="371" y="105"/>
                  </a:lnTo>
                  <a:lnTo>
                    <a:pt x="377" y="92"/>
                  </a:lnTo>
                  <a:lnTo>
                    <a:pt x="386" y="82"/>
                  </a:lnTo>
                  <a:lnTo>
                    <a:pt x="397" y="76"/>
                  </a:lnTo>
                  <a:lnTo>
                    <a:pt x="400" y="76"/>
                  </a:lnTo>
                  <a:lnTo>
                    <a:pt x="408" y="75"/>
                  </a:lnTo>
                  <a:lnTo>
                    <a:pt x="418" y="73"/>
                  </a:lnTo>
                  <a:lnTo>
                    <a:pt x="430" y="68"/>
                  </a:lnTo>
                  <a:lnTo>
                    <a:pt x="440" y="63"/>
                  </a:lnTo>
                  <a:lnTo>
                    <a:pt x="448" y="58"/>
                  </a:lnTo>
                  <a:lnTo>
                    <a:pt x="451" y="49"/>
                  </a:lnTo>
                  <a:lnTo>
                    <a:pt x="445" y="40"/>
                  </a:lnTo>
                  <a:lnTo>
                    <a:pt x="436" y="31"/>
                  </a:lnTo>
                  <a:lnTo>
                    <a:pt x="425" y="23"/>
                  </a:lnTo>
                  <a:lnTo>
                    <a:pt x="416" y="17"/>
                  </a:lnTo>
                  <a:lnTo>
                    <a:pt x="405" y="13"/>
                  </a:lnTo>
                  <a:lnTo>
                    <a:pt x="393" y="10"/>
                  </a:lnTo>
                  <a:lnTo>
                    <a:pt x="380" y="10"/>
                  </a:lnTo>
                  <a:lnTo>
                    <a:pt x="367" y="11"/>
                  </a:lnTo>
                  <a:lnTo>
                    <a:pt x="350" y="15"/>
                  </a:lnTo>
                  <a:lnTo>
                    <a:pt x="348" y="14"/>
                  </a:lnTo>
                  <a:lnTo>
                    <a:pt x="341" y="11"/>
                  </a:lnTo>
                  <a:lnTo>
                    <a:pt x="330" y="9"/>
                  </a:lnTo>
                  <a:lnTo>
                    <a:pt x="316" y="6"/>
                  </a:lnTo>
                  <a:lnTo>
                    <a:pt x="299" y="3"/>
                  </a:lnTo>
                  <a:lnTo>
                    <a:pt x="280" y="1"/>
                  </a:lnTo>
                  <a:lnTo>
                    <a:pt x="259" y="0"/>
                  </a:lnTo>
                  <a:lnTo>
                    <a:pt x="239" y="0"/>
                  </a:lnTo>
                  <a:lnTo>
                    <a:pt x="218" y="3"/>
                  </a:lnTo>
                  <a:lnTo>
                    <a:pt x="197" y="9"/>
                  </a:lnTo>
                  <a:lnTo>
                    <a:pt x="178" y="18"/>
                  </a:lnTo>
                  <a:lnTo>
                    <a:pt x="160" y="30"/>
                  </a:lnTo>
                  <a:lnTo>
                    <a:pt x="147" y="47"/>
                  </a:lnTo>
                  <a:lnTo>
                    <a:pt x="135" y="69"/>
                  </a:lnTo>
                  <a:lnTo>
                    <a:pt x="128" y="96"/>
                  </a:lnTo>
                  <a:lnTo>
                    <a:pt x="125" y="128"/>
                  </a:lnTo>
                  <a:lnTo>
                    <a:pt x="125" y="135"/>
                  </a:lnTo>
                  <a:lnTo>
                    <a:pt x="126" y="157"/>
                  </a:lnTo>
                  <a:lnTo>
                    <a:pt x="125" y="190"/>
                  </a:lnTo>
                  <a:lnTo>
                    <a:pt x="121" y="234"/>
                  </a:lnTo>
                  <a:lnTo>
                    <a:pt x="112" y="287"/>
                  </a:lnTo>
                  <a:lnTo>
                    <a:pt x="98" y="348"/>
                  </a:lnTo>
                  <a:lnTo>
                    <a:pt x="76" y="413"/>
                  </a:lnTo>
                  <a:lnTo>
                    <a:pt x="45" y="484"/>
                  </a:lnTo>
                  <a:lnTo>
                    <a:pt x="42" y="493"/>
                  </a:lnTo>
                  <a:lnTo>
                    <a:pt x="33" y="518"/>
                  </a:lnTo>
                  <a:lnTo>
                    <a:pt x="22" y="556"/>
                  </a:lnTo>
                  <a:lnTo>
                    <a:pt x="11" y="601"/>
                  </a:lnTo>
                  <a:lnTo>
                    <a:pt x="3" y="649"/>
                  </a:lnTo>
                  <a:lnTo>
                    <a:pt x="0" y="697"/>
                  </a:lnTo>
                  <a:lnTo>
                    <a:pt x="6" y="738"/>
                  </a:lnTo>
                  <a:lnTo>
                    <a:pt x="23" y="770"/>
                  </a:lnTo>
                  <a:lnTo>
                    <a:pt x="96" y="781"/>
                  </a:lnTo>
                  <a:lnTo>
                    <a:pt x="94" y="774"/>
                  </a:lnTo>
                  <a:lnTo>
                    <a:pt x="88" y="755"/>
                  </a:lnTo>
                  <a:lnTo>
                    <a:pt x="81" y="728"/>
                  </a:lnTo>
                  <a:lnTo>
                    <a:pt x="75" y="693"/>
                  </a:lnTo>
                  <a:lnTo>
                    <a:pt x="72" y="656"/>
                  </a:lnTo>
                  <a:lnTo>
                    <a:pt x="73" y="617"/>
                  </a:lnTo>
                  <a:lnTo>
                    <a:pt x="80" y="580"/>
                  </a:lnTo>
                  <a:lnTo>
                    <a:pt x="96" y="547"/>
                  </a:lnTo>
                  <a:lnTo>
                    <a:pt x="96" y="554"/>
                  </a:lnTo>
                  <a:lnTo>
                    <a:pt x="96" y="573"/>
                  </a:lnTo>
                  <a:lnTo>
                    <a:pt x="98" y="602"/>
                  </a:lnTo>
                  <a:lnTo>
                    <a:pt x="102" y="637"/>
                  </a:lnTo>
                  <a:lnTo>
                    <a:pt x="109" y="675"/>
                  </a:lnTo>
                  <a:lnTo>
                    <a:pt x="120" y="713"/>
                  </a:lnTo>
                  <a:lnTo>
                    <a:pt x="136" y="747"/>
                  </a:lnTo>
                  <a:lnTo>
                    <a:pt x="158" y="776"/>
                  </a:lnTo>
                  <a:lnTo>
                    <a:pt x="287" y="791"/>
                  </a:lnTo>
                  <a:lnTo>
                    <a:pt x="285" y="789"/>
                  </a:lnTo>
                  <a:lnTo>
                    <a:pt x="278" y="782"/>
                  </a:lnTo>
                  <a:lnTo>
                    <a:pt x="269" y="772"/>
                  </a:lnTo>
                  <a:lnTo>
                    <a:pt x="256" y="758"/>
                  </a:lnTo>
                  <a:lnTo>
                    <a:pt x="243" y="740"/>
                  </a:lnTo>
                  <a:lnTo>
                    <a:pt x="228" y="721"/>
                  </a:lnTo>
                  <a:lnTo>
                    <a:pt x="215" y="698"/>
                  </a:lnTo>
                  <a:lnTo>
                    <a:pt x="201" y="673"/>
                  </a:lnTo>
                  <a:lnTo>
                    <a:pt x="189" y="645"/>
                  </a:lnTo>
                  <a:lnTo>
                    <a:pt x="180" y="616"/>
                  </a:lnTo>
                  <a:lnTo>
                    <a:pt x="174" y="586"/>
                  </a:lnTo>
                  <a:lnTo>
                    <a:pt x="173" y="555"/>
                  </a:lnTo>
                  <a:lnTo>
                    <a:pt x="177" y="524"/>
                  </a:lnTo>
                  <a:lnTo>
                    <a:pt x="187" y="492"/>
                  </a:lnTo>
                  <a:lnTo>
                    <a:pt x="203" y="459"/>
                  </a:lnTo>
                  <a:lnTo>
                    <a:pt x="227" y="428"/>
                  </a:lnTo>
                  <a:close/>
                </a:path>
              </a:pathLst>
            </a:custGeom>
            <a:solidFill>
              <a:srgbClr val="000000"/>
            </a:solidFill>
            <a:ln w="9525">
              <a:noFill/>
              <a:round/>
              <a:headEnd/>
              <a:tailEnd/>
            </a:ln>
          </p:spPr>
          <p:txBody>
            <a:bodyPr/>
            <a:lstStyle/>
            <a:p>
              <a:endParaRPr lang="en-US"/>
            </a:p>
          </p:txBody>
        </p:sp>
        <p:sp>
          <p:nvSpPr>
            <p:cNvPr id="167" name="Freeform 207"/>
            <p:cNvSpPr>
              <a:spLocks/>
            </p:cNvSpPr>
            <p:nvPr/>
          </p:nvSpPr>
          <p:spPr bwMode="auto">
            <a:xfrm>
              <a:off x="3277" y="2016"/>
              <a:ext cx="34" cy="41"/>
            </a:xfrm>
            <a:custGeom>
              <a:avLst/>
              <a:gdLst>
                <a:gd name="T0" fmla="*/ 68 w 68"/>
                <a:gd name="T1" fmla="*/ 21 h 83"/>
                <a:gd name="T2" fmla="*/ 67 w 68"/>
                <a:gd name="T3" fmla="*/ 20 h 83"/>
                <a:gd name="T4" fmla="*/ 62 w 68"/>
                <a:gd name="T5" fmla="*/ 19 h 83"/>
                <a:gd name="T6" fmla="*/ 56 w 68"/>
                <a:gd name="T7" fmla="*/ 16 h 83"/>
                <a:gd name="T8" fmla="*/ 48 w 68"/>
                <a:gd name="T9" fmla="*/ 15 h 83"/>
                <a:gd name="T10" fmla="*/ 40 w 68"/>
                <a:gd name="T11" fmla="*/ 15 h 83"/>
                <a:gd name="T12" fmla="*/ 33 w 68"/>
                <a:gd name="T13" fmla="*/ 18 h 83"/>
                <a:gd name="T14" fmla="*/ 26 w 68"/>
                <a:gd name="T15" fmla="*/ 23 h 83"/>
                <a:gd name="T16" fmla="*/ 20 w 68"/>
                <a:gd name="T17" fmla="*/ 33 h 83"/>
                <a:gd name="T18" fmla="*/ 20 w 68"/>
                <a:gd name="T19" fmla="*/ 37 h 83"/>
                <a:gd name="T20" fmla="*/ 19 w 68"/>
                <a:gd name="T21" fmla="*/ 48 h 83"/>
                <a:gd name="T22" fmla="*/ 12 w 68"/>
                <a:gd name="T23" fmla="*/ 64 h 83"/>
                <a:gd name="T24" fmla="*/ 0 w 68"/>
                <a:gd name="T25" fmla="*/ 83 h 83"/>
                <a:gd name="T26" fmla="*/ 1 w 68"/>
                <a:gd name="T27" fmla="*/ 79 h 83"/>
                <a:gd name="T28" fmla="*/ 6 w 68"/>
                <a:gd name="T29" fmla="*/ 67 h 83"/>
                <a:gd name="T30" fmla="*/ 9 w 68"/>
                <a:gd name="T31" fmla="*/ 52 h 83"/>
                <a:gd name="T32" fmla="*/ 11 w 68"/>
                <a:gd name="T33" fmla="*/ 37 h 83"/>
                <a:gd name="T34" fmla="*/ 11 w 68"/>
                <a:gd name="T35" fmla="*/ 34 h 83"/>
                <a:gd name="T36" fmla="*/ 14 w 68"/>
                <a:gd name="T37" fmla="*/ 27 h 83"/>
                <a:gd name="T38" fmla="*/ 17 w 68"/>
                <a:gd name="T39" fmla="*/ 18 h 83"/>
                <a:gd name="T40" fmla="*/ 22 w 68"/>
                <a:gd name="T41" fmla="*/ 8 h 83"/>
                <a:gd name="T42" fmla="*/ 29 w 68"/>
                <a:gd name="T43" fmla="*/ 1 h 83"/>
                <a:gd name="T44" fmla="*/ 39 w 68"/>
                <a:gd name="T45" fmla="*/ 0 h 83"/>
                <a:gd name="T46" fmla="*/ 52 w 68"/>
                <a:gd name="T47" fmla="*/ 6 h 83"/>
                <a:gd name="T48" fmla="*/ 68 w 68"/>
                <a:gd name="T49" fmla="*/ 21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83"/>
                <a:gd name="T77" fmla="*/ 68 w 68"/>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83">
                  <a:moveTo>
                    <a:pt x="68" y="21"/>
                  </a:moveTo>
                  <a:lnTo>
                    <a:pt x="67" y="20"/>
                  </a:lnTo>
                  <a:lnTo>
                    <a:pt x="62" y="19"/>
                  </a:lnTo>
                  <a:lnTo>
                    <a:pt x="56" y="16"/>
                  </a:lnTo>
                  <a:lnTo>
                    <a:pt x="48" y="15"/>
                  </a:lnTo>
                  <a:lnTo>
                    <a:pt x="40" y="15"/>
                  </a:lnTo>
                  <a:lnTo>
                    <a:pt x="33" y="18"/>
                  </a:lnTo>
                  <a:lnTo>
                    <a:pt x="26" y="23"/>
                  </a:lnTo>
                  <a:lnTo>
                    <a:pt x="20" y="33"/>
                  </a:lnTo>
                  <a:lnTo>
                    <a:pt x="20" y="37"/>
                  </a:lnTo>
                  <a:lnTo>
                    <a:pt x="19" y="48"/>
                  </a:lnTo>
                  <a:lnTo>
                    <a:pt x="12" y="64"/>
                  </a:lnTo>
                  <a:lnTo>
                    <a:pt x="0" y="83"/>
                  </a:lnTo>
                  <a:lnTo>
                    <a:pt x="1" y="79"/>
                  </a:lnTo>
                  <a:lnTo>
                    <a:pt x="6" y="67"/>
                  </a:lnTo>
                  <a:lnTo>
                    <a:pt x="9" y="52"/>
                  </a:lnTo>
                  <a:lnTo>
                    <a:pt x="11" y="37"/>
                  </a:lnTo>
                  <a:lnTo>
                    <a:pt x="11" y="34"/>
                  </a:lnTo>
                  <a:lnTo>
                    <a:pt x="14" y="27"/>
                  </a:lnTo>
                  <a:lnTo>
                    <a:pt x="17" y="18"/>
                  </a:lnTo>
                  <a:lnTo>
                    <a:pt x="22" y="8"/>
                  </a:lnTo>
                  <a:lnTo>
                    <a:pt x="29" y="1"/>
                  </a:lnTo>
                  <a:lnTo>
                    <a:pt x="39" y="0"/>
                  </a:lnTo>
                  <a:lnTo>
                    <a:pt x="52" y="6"/>
                  </a:lnTo>
                  <a:lnTo>
                    <a:pt x="68" y="21"/>
                  </a:lnTo>
                  <a:close/>
                </a:path>
              </a:pathLst>
            </a:custGeom>
            <a:solidFill>
              <a:srgbClr val="000000"/>
            </a:solidFill>
            <a:ln w="9525">
              <a:noFill/>
              <a:round/>
              <a:headEnd/>
              <a:tailEnd/>
            </a:ln>
          </p:spPr>
          <p:txBody>
            <a:bodyPr/>
            <a:lstStyle/>
            <a:p>
              <a:endParaRPr lang="en-US"/>
            </a:p>
          </p:txBody>
        </p:sp>
        <p:sp>
          <p:nvSpPr>
            <p:cNvPr id="168" name="Freeform 208"/>
            <p:cNvSpPr>
              <a:spLocks/>
            </p:cNvSpPr>
            <p:nvPr/>
          </p:nvSpPr>
          <p:spPr bwMode="auto">
            <a:xfrm>
              <a:off x="3234" y="2048"/>
              <a:ext cx="50" cy="12"/>
            </a:xfrm>
            <a:custGeom>
              <a:avLst/>
              <a:gdLst>
                <a:gd name="T0" fmla="*/ 0 w 100"/>
                <a:gd name="T1" fmla="*/ 24 h 24"/>
                <a:gd name="T2" fmla="*/ 4 w 100"/>
                <a:gd name="T3" fmla="*/ 23 h 24"/>
                <a:gd name="T4" fmla="*/ 12 w 100"/>
                <a:gd name="T5" fmla="*/ 19 h 24"/>
                <a:gd name="T6" fmla="*/ 24 w 100"/>
                <a:gd name="T7" fmla="*/ 15 h 24"/>
                <a:gd name="T8" fmla="*/ 41 w 100"/>
                <a:gd name="T9" fmla="*/ 11 h 24"/>
                <a:gd name="T10" fmla="*/ 57 w 100"/>
                <a:gd name="T11" fmla="*/ 9 h 24"/>
                <a:gd name="T12" fmla="*/ 74 w 100"/>
                <a:gd name="T13" fmla="*/ 9 h 24"/>
                <a:gd name="T14" fmla="*/ 89 w 100"/>
                <a:gd name="T15" fmla="*/ 14 h 24"/>
                <a:gd name="T16" fmla="*/ 100 w 100"/>
                <a:gd name="T17" fmla="*/ 23 h 24"/>
                <a:gd name="T18" fmla="*/ 99 w 100"/>
                <a:gd name="T19" fmla="*/ 21 h 24"/>
                <a:gd name="T20" fmla="*/ 96 w 100"/>
                <a:gd name="T21" fmla="*/ 16 h 24"/>
                <a:gd name="T22" fmla="*/ 89 w 100"/>
                <a:gd name="T23" fmla="*/ 9 h 24"/>
                <a:gd name="T24" fmla="*/ 79 w 100"/>
                <a:gd name="T25" fmla="*/ 3 h 24"/>
                <a:gd name="T26" fmla="*/ 66 w 100"/>
                <a:gd name="T27" fmla="*/ 0 h 24"/>
                <a:gd name="T28" fmla="*/ 47 w 100"/>
                <a:gd name="T29" fmla="*/ 1 h 24"/>
                <a:gd name="T30" fmla="*/ 27 w 100"/>
                <a:gd name="T31" fmla="*/ 9 h 24"/>
                <a:gd name="T32" fmla="*/ 0 w 100"/>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
                <a:gd name="T52" fmla="*/ 0 h 24"/>
                <a:gd name="T53" fmla="*/ 100 w 10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 h="24">
                  <a:moveTo>
                    <a:pt x="0" y="24"/>
                  </a:moveTo>
                  <a:lnTo>
                    <a:pt x="4" y="23"/>
                  </a:lnTo>
                  <a:lnTo>
                    <a:pt x="12" y="19"/>
                  </a:lnTo>
                  <a:lnTo>
                    <a:pt x="24" y="15"/>
                  </a:lnTo>
                  <a:lnTo>
                    <a:pt x="41" y="11"/>
                  </a:lnTo>
                  <a:lnTo>
                    <a:pt x="57" y="9"/>
                  </a:lnTo>
                  <a:lnTo>
                    <a:pt x="74" y="9"/>
                  </a:lnTo>
                  <a:lnTo>
                    <a:pt x="89" y="14"/>
                  </a:lnTo>
                  <a:lnTo>
                    <a:pt x="100" y="23"/>
                  </a:lnTo>
                  <a:lnTo>
                    <a:pt x="99" y="21"/>
                  </a:lnTo>
                  <a:lnTo>
                    <a:pt x="96" y="16"/>
                  </a:lnTo>
                  <a:lnTo>
                    <a:pt x="89" y="9"/>
                  </a:lnTo>
                  <a:lnTo>
                    <a:pt x="79" y="3"/>
                  </a:lnTo>
                  <a:lnTo>
                    <a:pt x="66" y="0"/>
                  </a:lnTo>
                  <a:lnTo>
                    <a:pt x="47" y="1"/>
                  </a:lnTo>
                  <a:lnTo>
                    <a:pt x="27" y="9"/>
                  </a:lnTo>
                  <a:lnTo>
                    <a:pt x="0" y="24"/>
                  </a:lnTo>
                  <a:close/>
                </a:path>
              </a:pathLst>
            </a:custGeom>
            <a:solidFill>
              <a:srgbClr val="000000"/>
            </a:solidFill>
            <a:ln w="9525">
              <a:noFill/>
              <a:round/>
              <a:headEnd/>
              <a:tailEnd/>
            </a:ln>
          </p:spPr>
          <p:txBody>
            <a:bodyPr/>
            <a:lstStyle/>
            <a:p>
              <a:endParaRPr lang="en-US"/>
            </a:p>
          </p:txBody>
        </p:sp>
        <p:sp>
          <p:nvSpPr>
            <p:cNvPr id="169" name="Freeform 209"/>
            <p:cNvSpPr>
              <a:spLocks/>
            </p:cNvSpPr>
            <p:nvPr/>
          </p:nvSpPr>
          <p:spPr bwMode="auto">
            <a:xfrm>
              <a:off x="3272" y="2068"/>
              <a:ext cx="117" cy="131"/>
            </a:xfrm>
            <a:custGeom>
              <a:avLst/>
              <a:gdLst>
                <a:gd name="T0" fmla="*/ 0 w 235"/>
                <a:gd name="T1" fmla="*/ 0 h 263"/>
                <a:gd name="T2" fmla="*/ 3 w 235"/>
                <a:gd name="T3" fmla="*/ 1 h 263"/>
                <a:gd name="T4" fmla="*/ 7 w 235"/>
                <a:gd name="T5" fmla="*/ 2 h 263"/>
                <a:gd name="T6" fmla="*/ 15 w 235"/>
                <a:gd name="T7" fmla="*/ 6 h 263"/>
                <a:gd name="T8" fmla="*/ 26 w 235"/>
                <a:gd name="T9" fmla="*/ 9 h 263"/>
                <a:gd name="T10" fmla="*/ 37 w 235"/>
                <a:gd name="T11" fmla="*/ 13 h 263"/>
                <a:gd name="T12" fmla="*/ 51 w 235"/>
                <a:gd name="T13" fmla="*/ 16 h 263"/>
                <a:gd name="T14" fmla="*/ 65 w 235"/>
                <a:gd name="T15" fmla="*/ 20 h 263"/>
                <a:gd name="T16" fmla="*/ 79 w 235"/>
                <a:gd name="T17" fmla="*/ 22 h 263"/>
                <a:gd name="T18" fmla="*/ 82 w 235"/>
                <a:gd name="T19" fmla="*/ 22 h 263"/>
                <a:gd name="T20" fmla="*/ 90 w 235"/>
                <a:gd name="T21" fmla="*/ 21 h 263"/>
                <a:gd name="T22" fmla="*/ 103 w 235"/>
                <a:gd name="T23" fmla="*/ 21 h 263"/>
                <a:gd name="T24" fmla="*/ 118 w 235"/>
                <a:gd name="T25" fmla="*/ 23 h 263"/>
                <a:gd name="T26" fmla="*/ 133 w 235"/>
                <a:gd name="T27" fmla="*/ 28 h 263"/>
                <a:gd name="T28" fmla="*/ 146 w 235"/>
                <a:gd name="T29" fmla="*/ 37 h 263"/>
                <a:gd name="T30" fmla="*/ 157 w 235"/>
                <a:gd name="T31" fmla="*/ 52 h 263"/>
                <a:gd name="T32" fmla="*/ 163 w 235"/>
                <a:gd name="T33" fmla="*/ 73 h 263"/>
                <a:gd name="T34" fmla="*/ 165 w 235"/>
                <a:gd name="T35" fmla="*/ 80 h 263"/>
                <a:gd name="T36" fmla="*/ 170 w 235"/>
                <a:gd name="T37" fmla="*/ 98 h 263"/>
                <a:gd name="T38" fmla="*/ 176 w 235"/>
                <a:gd name="T39" fmla="*/ 125 h 263"/>
                <a:gd name="T40" fmla="*/ 187 w 235"/>
                <a:gd name="T41" fmla="*/ 156 h 263"/>
                <a:gd name="T42" fmla="*/ 197 w 235"/>
                <a:gd name="T43" fmla="*/ 188 h 263"/>
                <a:gd name="T44" fmla="*/ 210 w 235"/>
                <a:gd name="T45" fmla="*/ 219 h 263"/>
                <a:gd name="T46" fmla="*/ 222 w 235"/>
                <a:gd name="T47" fmla="*/ 245 h 263"/>
                <a:gd name="T48" fmla="*/ 235 w 235"/>
                <a:gd name="T49" fmla="*/ 263 h 263"/>
                <a:gd name="T50" fmla="*/ 233 w 235"/>
                <a:gd name="T51" fmla="*/ 260 h 263"/>
                <a:gd name="T52" fmla="*/ 225 w 235"/>
                <a:gd name="T53" fmla="*/ 251 h 263"/>
                <a:gd name="T54" fmla="*/ 214 w 235"/>
                <a:gd name="T55" fmla="*/ 237 h 263"/>
                <a:gd name="T56" fmla="*/ 202 w 235"/>
                <a:gd name="T57" fmla="*/ 218 h 263"/>
                <a:gd name="T58" fmla="*/ 189 w 235"/>
                <a:gd name="T59" fmla="*/ 194 h 263"/>
                <a:gd name="T60" fmla="*/ 175 w 235"/>
                <a:gd name="T61" fmla="*/ 164 h 263"/>
                <a:gd name="T62" fmla="*/ 164 w 235"/>
                <a:gd name="T63" fmla="*/ 129 h 263"/>
                <a:gd name="T64" fmla="*/ 155 w 235"/>
                <a:gd name="T65" fmla="*/ 90 h 263"/>
                <a:gd name="T66" fmla="*/ 155 w 235"/>
                <a:gd name="T67" fmla="*/ 88 h 263"/>
                <a:gd name="T68" fmla="*/ 153 w 235"/>
                <a:gd name="T69" fmla="*/ 81 h 263"/>
                <a:gd name="T70" fmla="*/ 151 w 235"/>
                <a:gd name="T71" fmla="*/ 73 h 263"/>
                <a:gd name="T72" fmla="*/ 146 w 235"/>
                <a:gd name="T73" fmla="*/ 62 h 263"/>
                <a:gd name="T74" fmla="*/ 140 w 235"/>
                <a:gd name="T75" fmla="*/ 52 h 263"/>
                <a:gd name="T76" fmla="*/ 130 w 235"/>
                <a:gd name="T77" fmla="*/ 43 h 263"/>
                <a:gd name="T78" fmla="*/ 118 w 235"/>
                <a:gd name="T79" fmla="*/ 37 h 263"/>
                <a:gd name="T80" fmla="*/ 100 w 235"/>
                <a:gd name="T81" fmla="*/ 36 h 263"/>
                <a:gd name="T82" fmla="*/ 97 w 235"/>
                <a:gd name="T83" fmla="*/ 36 h 263"/>
                <a:gd name="T84" fmla="*/ 88 w 235"/>
                <a:gd name="T85" fmla="*/ 36 h 263"/>
                <a:gd name="T86" fmla="*/ 74 w 235"/>
                <a:gd name="T87" fmla="*/ 36 h 263"/>
                <a:gd name="T88" fmla="*/ 58 w 235"/>
                <a:gd name="T89" fmla="*/ 34 h 263"/>
                <a:gd name="T90" fmla="*/ 41 w 235"/>
                <a:gd name="T91" fmla="*/ 30 h 263"/>
                <a:gd name="T92" fmla="*/ 24 w 235"/>
                <a:gd name="T93" fmla="*/ 23 h 263"/>
                <a:gd name="T94" fmla="*/ 11 w 235"/>
                <a:gd name="T95" fmla="*/ 14 h 263"/>
                <a:gd name="T96" fmla="*/ 0 w 235"/>
                <a:gd name="T97" fmla="*/ 0 h 2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5"/>
                <a:gd name="T148" fmla="*/ 0 h 263"/>
                <a:gd name="T149" fmla="*/ 235 w 235"/>
                <a:gd name="T150" fmla="*/ 263 h 26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5" h="263">
                  <a:moveTo>
                    <a:pt x="0" y="0"/>
                  </a:moveTo>
                  <a:lnTo>
                    <a:pt x="3" y="1"/>
                  </a:lnTo>
                  <a:lnTo>
                    <a:pt x="7" y="2"/>
                  </a:lnTo>
                  <a:lnTo>
                    <a:pt x="15" y="6"/>
                  </a:lnTo>
                  <a:lnTo>
                    <a:pt x="26" y="9"/>
                  </a:lnTo>
                  <a:lnTo>
                    <a:pt x="37" y="13"/>
                  </a:lnTo>
                  <a:lnTo>
                    <a:pt x="51" y="16"/>
                  </a:lnTo>
                  <a:lnTo>
                    <a:pt x="65" y="20"/>
                  </a:lnTo>
                  <a:lnTo>
                    <a:pt x="79" y="22"/>
                  </a:lnTo>
                  <a:lnTo>
                    <a:pt x="82" y="22"/>
                  </a:lnTo>
                  <a:lnTo>
                    <a:pt x="90" y="21"/>
                  </a:lnTo>
                  <a:lnTo>
                    <a:pt x="103" y="21"/>
                  </a:lnTo>
                  <a:lnTo>
                    <a:pt x="118" y="23"/>
                  </a:lnTo>
                  <a:lnTo>
                    <a:pt x="133" y="28"/>
                  </a:lnTo>
                  <a:lnTo>
                    <a:pt x="146" y="37"/>
                  </a:lnTo>
                  <a:lnTo>
                    <a:pt x="157" y="52"/>
                  </a:lnTo>
                  <a:lnTo>
                    <a:pt x="163" y="73"/>
                  </a:lnTo>
                  <a:lnTo>
                    <a:pt x="165" y="80"/>
                  </a:lnTo>
                  <a:lnTo>
                    <a:pt x="170" y="98"/>
                  </a:lnTo>
                  <a:lnTo>
                    <a:pt x="176" y="125"/>
                  </a:lnTo>
                  <a:lnTo>
                    <a:pt x="187" y="156"/>
                  </a:lnTo>
                  <a:lnTo>
                    <a:pt x="197" y="188"/>
                  </a:lnTo>
                  <a:lnTo>
                    <a:pt x="210" y="219"/>
                  </a:lnTo>
                  <a:lnTo>
                    <a:pt x="222" y="245"/>
                  </a:lnTo>
                  <a:lnTo>
                    <a:pt x="235" y="263"/>
                  </a:lnTo>
                  <a:lnTo>
                    <a:pt x="233" y="260"/>
                  </a:lnTo>
                  <a:lnTo>
                    <a:pt x="225" y="251"/>
                  </a:lnTo>
                  <a:lnTo>
                    <a:pt x="214" y="237"/>
                  </a:lnTo>
                  <a:lnTo>
                    <a:pt x="202" y="218"/>
                  </a:lnTo>
                  <a:lnTo>
                    <a:pt x="189" y="194"/>
                  </a:lnTo>
                  <a:lnTo>
                    <a:pt x="175" y="164"/>
                  </a:lnTo>
                  <a:lnTo>
                    <a:pt x="164" y="129"/>
                  </a:lnTo>
                  <a:lnTo>
                    <a:pt x="155" y="90"/>
                  </a:lnTo>
                  <a:lnTo>
                    <a:pt x="155" y="88"/>
                  </a:lnTo>
                  <a:lnTo>
                    <a:pt x="153" y="81"/>
                  </a:lnTo>
                  <a:lnTo>
                    <a:pt x="151" y="73"/>
                  </a:lnTo>
                  <a:lnTo>
                    <a:pt x="146" y="62"/>
                  </a:lnTo>
                  <a:lnTo>
                    <a:pt x="140" y="52"/>
                  </a:lnTo>
                  <a:lnTo>
                    <a:pt x="130" y="43"/>
                  </a:lnTo>
                  <a:lnTo>
                    <a:pt x="118" y="37"/>
                  </a:lnTo>
                  <a:lnTo>
                    <a:pt x="100" y="36"/>
                  </a:lnTo>
                  <a:lnTo>
                    <a:pt x="97" y="36"/>
                  </a:lnTo>
                  <a:lnTo>
                    <a:pt x="88" y="36"/>
                  </a:lnTo>
                  <a:lnTo>
                    <a:pt x="74" y="36"/>
                  </a:lnTo>
                  <a:lnTo>
                    <a:pt x="58" y="34"/>
                  </a:lnTo>
                  <a:lnTo>
                    <a:pt x="41" y="30"/>
                  </a:lnTo>
                  <a:lnTo>
                    <a:pt x="24" y="23"/>
                  </a:lnTo>
                  <a:lnTo>
                    <a:pt x="11" y="14"/>
                  </a:lnTo>
                  <a:lnTo>
                    <a:pt x="0" y="0"/>
                  </a:lnTo>
                  <a:close/>
                </a:path>
              </a:pathLst>
            </a:custGeom>
            <a:solidFill>
              <a:srgbClr val="000000"/>
            </a:solidFill>
            <a:ln w="9525">
              <a:noFill/>
              <a:round/>
              <a:headEnd/>
              <a:tailEnd/>
            </a:ln>
          </p:spPr>
          <p:txBody>
            <a:bodyPr/>
            <a:lstStyle/>
            <a:p>
              <a:endParaRPr lang="en-US"/>
            </a:p>
          </p:txBody>
        </p:sp>
        <p:sp>
          <p:nvSpPr>
            <p:cNvPr id="170" name="Freeform 210"/>
            <p:cNvSpPr>
              <a:spLocks/>
            </p:cNvSpPr>
            <p:nvPr/>
          </p:nvSpPr>
          <p:spPr bwMode="auto">
            <a:xfrm>
              <a:off x="3108" y="1974"/>
              <a:ext cx="60" cy="230"/>
            </a:xfrm>
            <a:custGeom>
              <a:avLst/>
              <a:gdLst>
                <a:gd name="T0" fmla="*/ 120 w 120"/>
                <a:gd name="T1" fmla="*/ 0 h 460"/>
                <a:gd name="T2" fmla="*/ 118 w 120"/>
                <a:gd name="T3" fmla="*/ 4 h 460"/>
                <a:gd name="T4" fmla="*/ 112 w 120"/>
                <a:gd name="T5" fmla="*/ 15 h 460"/>
                <a:gd name="T6" fmla="*/ 103 w 120"/>
                <a:gd name="T7" fmla="*/ 33 h 460"/>
                <a:gd name="T8" fmla="*/ 91 w 120"/>
                <a:gd name="T9" fmla="*/ 55 h 460"/>
                <a:gd name="T10" fmla="*/ 79 w 120"/>
                <a:gd name="T11" fmla="*/ 82 h 460"/>
                <a:gd name="T12" fmla="*/ 65 w 120"/>
                <a:gd name="T13" fmla="*/ 113 h 460"/>
                <a:gd name="T14" fmla="*/ 50 w 120"/>
                <a:gd name="T15" fmla="*/ 148 h 460"/>
                <a:gd name="T16" fmla="*/ 36 w 120"/>
                <a:gd name="T17" fmla="*/ 185 h 460"/>
                <a:gd name="T18" fmla="*/ 23 w 120"/>
                <a:gd name="T19" fmla="*/ 223 h 460"/>
                <a:gd name="T20" fmla="*/ 13 w 120"/>
                <a:gd name="T21" fmla="*/ 261 h 460"/>
                <a:gd name="T22" fmla="*/ 5 w 120"/>
                <a:gd name="T23" fmla="*/ 299 h 460"/>
                <a:gd name="T24" fmla="*/ 0 w 120"/>
                <a:gd name="T25" fmla="*/ 337 h 460"/>
                <a:gd name="T26" fmla="*/ 0 w 120"/>
                <a:gd name="T27" fmla="*/ 372 h 460"/>
                <a:gd name="T28" fmla="*/ 5 w 120"/>
                <a:gd name="T29" fmla="*/ 405 h 460"/>
                <a:gd name="T30" fmla="*/ 14 w 120"/>
                <a:gd name="T31" fmla="*/ 435 h 460"/>
                <a:gd name="T32" fmla="*/ 30 w 120"/>
                <a:gd name="T33" fmla="*/ 460 h 460"/>
                <a:gd name="T34" fmla="*/ 28 w 120"/>
                <a:gd name="T35" fmla="*/ 455 h 460"/>
                <a:gd name="T36" fmla="*/ 21 w 120"/>
                <a:gd name="T37" fmla="*/ 441 h 460"/>
                <a:gd name="T38" fmla="*/ 16 w 120"/>
                <a:gd name="T39" fmla="*/ 414 h 460"/>
                <a:gd name="T40" fmla="*/ 14 w 120"/>
                <a:gd name="T41" fmla="*/ 371 h 460"/>
                <a:gd name="T42" fmla="*/ 20 w 120"/>
                <a:gd name="T43" fmla="*/ 311 h 460"/>
                <a:gd name="T44" fmla="*/ 37 w 120"/>
                <a:gd name="T45" fmla="*/ 231 h 460"/>
                <a:gd name="T46" fmla="*/ 69 w 120"/>
                <a:gd name="T47" fmla="*/ 128 h 460"/>
                <a:gd name="T48" fmla="*/ 120 w 120"/>
                <a:gd name="T49" fmla="*/ 0 h 4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0"/>
                <a:gd name="T76" fmla="*/ 0 h 460"/>
                <a:gd name="T77" fmla="*/ 120 w 120"/>
                <a:gd name="T78" fmla="*/ 460 h 4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0" h="460">
                  <a:moveTo>
                    <a:pt x="120" y="0"/>
                  </a:moveTo>
                  <a:lnTo>
                    <a:pt x="118" y="4"/>
                  </a:lnTo>
                  <a:lnTo>
                    <a:pt x="112" y="15"/>
                  </a:lnTo>
                  <a:lnTo>
                    <a:pt x="103" y="33"/>
                  </a:lnTo>
                  <a:lnTo>
                    <a:pt x="91" y="55"/>
                  </a:lnTo>
                  <a:lnTo>
                    <a:pt x="79" y="82"/>
                  </a:lnTo>
                  <a:lnTo>
                    <a:pt x="65" y="113"/>
                  </a:lnTo>
                  <a:lnTo>
                    <a:pt x="50" y="148"/>
                  </a:lnTo>
                  <a:lnTo>
                    <a:pt x="36" y="185"/>
                  </a:lnTo>
                  <a:lnTo>
                    <a:pt x="23" y="223"/>
                  </a:lnTo>
                  <a:lnTo>
                    <a:pt x="13" y="261"/>
                  </a:lnTo>
                  <a:lnTo>
                    <a:pt x="5" y="299"/>
                  </a:lnTo>
                  <a:lnTo>
                    <a:pt x="0" y="337"/>
                  </a:lnTo>
                  <a:lnTo>
                    <a:pt x="0" y="372"/>
                  </a:lnTo>
                  <a:lnTo>
                    <a:pt x="5" y="405"/>
                  </a:lnTo>
                  <a:lnTo>
                    <a:pt x="14" y="435"/>
                  </a:lnTo>
                  <a:lnTo>
                    <a:pt x="30" y="460"/>
                  </a:lnTo>
                  <a:lnTo>
                    <a:pt x="28" y="455"/>
                  </a:lnTo>
                  <a:lnTo>
                    <a:pt x="21" y="441"/>
                  </a:lnTo>
                  <a:lnTo>
                    <a:pt x="16" y="414"/>
                  </a:lnTo>
                  <a:lnTo>
                    <a:pt x="14" y="371"/>
                  </a:lnTo>
                  <a:lnTo>
                    <a:pt x="20" y="311"/>
                  </a:lnTo>
                  <a:lnTo>
                    <a:pt x="37" y="231"/>
                  </a:lnTo>
                  <a:lnTo>
                    <a:pt x="69" y="128"/>
                  </a:lnTo>
                  <a:lnTo>
                    <a:pt x="120" y="0"/>
                  </a:lnTo>
                  <a:close/>
                </a:path>
              </a:pathLst>
            </a:custGeom>
            <a:solidFill>
              <a:srgbClr val="000000"/>
            </a:solidFill>
            <a:ln w="9525">
              <a:noFill/>
              <a:round/>
              <a:headEnd/>
              <a:tailEnd/>
            </a:ln>
          </p:spPr>
          <p:txBody>
            <a:bodyPr/>
            <a:lstStyle/>
            <a:p>
              <a:endParaRPr lang="en-US"/>
            </a:p>
          </p:txBody>
        </p:sp>
        <p:sp>
          <p:nvSpPr>
            <p:cNvPr id="171" name="Freeform 211"/>
            <p:cNvSpPr>
              <a:spLocks/>
            </p:cNvSpPr>
            <p:nvPr/>
          </p:nvSpPr>
          <p:spPr bwMode="auto">
            <a:xfrm>
              <a:off x="3210" y="2029"/>
              <a:ext cx="68" cy="189"/>
            </a:xfrm>
            <a:custGeom>
              <a:avLst/>
              <a:gdLst>
                <a:gd name="T0" fmla="*/ 68 w 136"/>
                <a:gd name="T1" fmla="*/ 0 h 379"/>
                <a:gd name="T2" fmla="*/ 66 w 136"/>
                <a:gd name="T3" fmla="*/ 2 h 379"/>
                <a:gd name="T4" fmla="*/ 61 w 136"/>
                <a:gd name="T5" fmla="*/ 8 h 379"/>
                <a:gd name="T6" fmla="*/ 54 w 136"/>
                <a:gd name="T7" fmla="*/ 18 h 379"/>
                <a:gd name="T8" fmla="*/ 46 w 136"/>
                <a:gd name="T9" fmla="*/ 31 h 379"/>
                <a:gd name="T10" fmla="*/ 38 w 136"/>
                <a:gd name="T11" fmla="*/ 47 h 379"/>
                <a:gd name="T12" fmla="*/ 29 w 136"/>
                <a:gd name="T13" fmla="*/ 67 h 379"/>
                <a:gd name="T14" fmla="*/ 22 w 136"/>
                <a:gd name="T15" fmla="*/ 90 h 379"/>
                <a:gd name="T16" fmla="*/ 16 w 136"/>
                <a:gd name="T17" fmla="*/ 115 h 379"/>
                <a:gd name="T18" fmla="*/ 14 w 136"/>
                <a:gd name="T19" fmla="*/ 141 h 379"/>
                <a:gd name="T20" fmla="*/ 14 w 136"/>
                <a:gd name="T21" fmla="*/ 171 h 379"/>
                <a:gd name="T22" fmla="*/ 20 w 136"/>
                <a:gd name="T23" fmla="*/ 203 h 379"/>
                <a:gd name="T24" fmla="*/ 29 w 136"/>
                <a:gd name="T25" fmla="*/ 236 h 379"/>
                <a:gd name="T26" fmla="*/ 45 w 136"/>
                <a:gd name="T27" fmla="*/ 269 h 379"/>
                <a:gd name="T28" fmla="*/ 68 w 136"/>
                <a:gd name="T29" fmla="*/ 305 h 379"/>
                <a:gd name="T30" fmla="*/ 98 w 136"/>
                <a:gd name="T31" fmla="*/ 342 h 379"/>
                <a:gd name="T32" fmla="*/ 136 w 136"/>
                <a:gd name="T33" fmla="*/ 379 h 379"/>
                <a:gd name="T34" fmla="*/ 134 w 136"/>
                <a:gd name="T35" fmla="*/ 376 h 379"/>
                <a:gd name="T36" fmla="*/ 126 w 136"/>
                <a:gd name="T37" fmla="*/ 371 h 379"/>
                <a:gd name="T38" fmla="*/ 114 w 136"/>
                <a:gd name="T39" fmla="*/ 361 h 379"/>
                <a:gd name="T40" fmla="*/ 99 w 136"/>
                <a:gd name="T41" fmla="*/ 348 h 379"/>
                <a:gd name="T42" fmla="*/ 83 w 136"/>
                <a:gd name="T43" fmla="*/ 331 h 379"/>
                <a:gd name="T44" fmla="*/ 66 w 136"/>
                <a:gd name="T45" fmla="*/ 313 h 379"/>
                <a:gd name="T46" fmla="*/ 48 w 136"/>
                <a:gd name="T47" fmla="*/ 290 h 379"/>
                <a:gd name="T48" fmla="*/ 32 w 136"/>
                <a:gd name="T49" fmla="*/ 266 h 379"/>
                <a:gd name="T50" fmla="*/ 18 w 136"/>
                <a:gd name="T51" fmla="*/ 238 h 379"/>
                <a:gd name="T52" fmla="*/ 8 w 136"/>
                <a:gd name="T53" fmla="*/ 209 h 379"/>
                <a:gd name="T54" fmla="*/ 1 w 136"/>
                <a:gd name="T55" fmla="*/ 178 h 379"/>
                <a:gd name="T56" fmla="*/ 0 w 136"/>
                <a:gd name="T57" fmla="*/ 145 h 379"/>
                <a:gd name="T58" fmla="*/ 6 w 136"/>
                <a:gd name="T59" fmla="*/ 110 h 379"/>
                <a:gd name="T60" fmla="*/ 17 w 136"/>
                <a:gd name="T61" fmla="*/ 75 h 379"/>
                <a:gd name="T62" fmla="*/ 38 w 136"/>
                <a:gd name="T63" fmla="*/ 38 h 379"/>
                <a:gd name="T64" fmla="*/ 68 w 136"/>
                <a:gd name="T65" fmla="*/ 0 h 3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379"/>
                <a:gd name="T101" fmla="*/ 136 w 136"/>
                <a:gd name="T102" fmla="*/ 379 h 3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379">
                  <a:moveTo>
                    <a:pt x="68" y="0"/>
                  </a:moveTo>
                  <a:lnTo>
                    <a:pt x="66" y="2"/>
                  </a:lnTo>
                  <a:lnTo>
                    <a:pt x="61" y="8"/>
                  </a:lnTo>
                  <a:lnTo>
                    <a:pt x="54" y="18"/>
                  </a:lnTo>
                  <a:lnTo>
                    <a:pt x="46" y="31"/>
                  </a:lnTo>
                  <a:lnTo>
                    <a:pt x="38" y="47"/>
                  </a:lnTo>
                  <a:lnTo>
                    <a:pt x="29" y="67"/>
                  </a:lnTo>
                  <a:lnTo>
                    <a:pt x="22" y="90"/>
                  </a:lnTo>
                  <a:lnTo>
                    <a:pt x="16" y="115"/>
                  </a:lnTo>
                  <a:lnTo>
                    <a:pt x="14" y="141"/>
                  </a:lnTo>
                  <a:lnTo>
                    <a:pt x="14" y="171"/>
                  </a:lnTo>
                  <a:lnTo>
                    <a:pt x="20" y="203"/>
                  </a:lnTo>
                  <a:lnTo>
                    <a:pt x="29" y="236"/>
                  </a:lnTo>
                  <a:lnTo>
                    <a:pt x="45" y="269"/>
                  </a:lnTo>
                  <a:lnTo>
                    <a:pt x="68" y="305"/>
                  </a:lnTo>
                  <a:lnTo>
                    <a:pt x="98" y="342"/>
                  </a:lnTo>
                  <a:lnTo>
                    <a:pt x="136" y="379"/>
                  </a:lnTo>
                  <a:lnTo>
                    <a:pt x="134" y="376"/>
                  </a:lnTo>
                  <a:lnTo>
                    <a:pt x="126" y="371"/>
                  </a:lnTo>
                  <a:lnTo>
                    <a:pt x="114" y="361"/>
                  </a:lnTo>
                  <a:lnTo>
                    <a:pt x="99" y="348"/>
                  </a:lnTo>
                  <a:lnTo>
                    <a:pt x="83" y="331"/>
                  </a:lnTo>
                  <a:lnTo>
                    <a:pt x="66" y="313"/>
                  </a:lnTo>
                  <a:lnTo>
                    <a:pt x="48" y="290"/>
                  </a:lnTo>
                  <a:lnTo>
                    <a:pt x="32" y="266"/>
                  </a:lnTo>
                  <a:lnTo>
                    <a:pt x="18" y="238"/>
                  </a:lnTo>
                  <a:lnTo>
                    <a:pt x="8" y="209"/>
                  </a:lnTo>
                  <a:lnTo>
                    <a:pt x="1" y="178"/>
                  </a:lnTo>
                  <a:lnTo>
                    <a:pt x="0" y="145"/>
                  </a:lnTo>
                  <a:lnTo>
                    <a:pt x="6" y="110"/>
                  </a:lnTo>
                  <a:lnTo>
                    <a:pt x="17" y="75"/>
                  </a:lnTo>
                  <a:lnTo>
                    <a:pt x="38" y="38"/>
                  </a:lnTo>
                  <a:lnTo>
                    <a:pt x="68" y="0"/>
                  </a:lnTo>
                  <a:close/>
                </a:path>
              </a:pathLst>
            </a:custGeom>
            <a:solidFill>
              <a:srgbClr val="000000"/>
            </a:solidFill>
            <a:ln w="9525">
              <a:noFill/>
              <a:round/>
              <a:headEnd/>
              <a:tailEnd/>
            </a:ln>
          </p:spPr>
          <p:txBody>
            <a:bodyPr/>
            <a:lstStyle/>
            <a:p>
              <a:endParaRPr lang="en-US"/>
            </a:p>
          </p:txBody>
        </p:sp>
        <p:sp>
          <p:nvSpPr>
            <p:cNvPr id="172" name="Freeform 212"/>
            <p:cNvSpPr>
              <a:spLocks/>
            </p:cNvSpPr>
            <p:nvPr/>
          </p:nvSpPr>
          <p:spPr bwMode="auto">
            <a:xfrm>
              <a:off x="3330" y="1839"/>
              <a:ext cx="33" cy="33"/>
            </a:xfrm>
            <a:custGeom>
              <a:avLst/>
              <a:gdLst>
                <a:gd name="T0" fmla="*/ 2 w 66"/>
                <a:gd name="T1" fmla="*/ 0 h 67"/>
                <a:gd name="T2" fmla="*/ 6 w 66"/>
                <a:gd name="T3" fmla="*/ 1 h 67"/>
                <a:gd name="T4" fmla="*/ 19 w 66"/>
                <a:gd name="T5" fmla="*/ 6 h 67"/>
                <a:gd name="T6" fmla="*/ 34 w 66"/>
                <a:gd name="T7" fmla="*/ 11 h 67"/>
                <a:gd name="T8" fmla="*/ 47 w 66"/>
                <a:gd name="T9" fmla="*/ 20 h 67"/>
                <a:gd name="T10" fmla="*/ 55 w 66"/>
                <a:gd name="T11" fmla="*/ 30 h 67"/>
                <a:gd name="T12" fmla="*/ 51 w 66"/>
                <a:gd name="T13" fmla="*/ 41 h 67"/>
                <a:gd name="T14" fmla="*/ 35 w 66"/>
                <a:gd name="T15" fmla="*/ 54 h 67"/>
                <a:gd name="T16" fmla="*/ 0 w 66"/>
                <a:gd name="T17" fmla="*/ 67 h 67"/>
                <a:gd name="T18" fmla="*/ 5 w 66"/>
                <a:gd name="T19" fmla="*/ 64 h 67"/>
                <a:gd name="T20" fmla="*/ 20 w 66"/>
                <a:gd name="T21" fmla="*/ 60 h 67"/>
                <a:gd name="T22" fmla="*/ 40 w 66"/>
                <a:gd name="T23" fmla="*/ 53 h 67"/>
                <a:gd name="T24" fmla="*/ 56 w 66"/>
                <a:gd name="T25" fmla="*/ 44 h 67"/>
                <a:gd name="T26" fmla="*/ 66 w 66"/>
                <a:gd name="T27" fmla="*/ 32 h 67"/>
                <a:gd name="T28" fmla="*/ 64 w 66"/>
                <a:gd name="T29" fmla="*/ 22 h 67"/>
                <a:gd name="T30" fmla="*/ 44 w 66"/>
                <a:gd name="T31" fmla="*/ 10 h 67"/>
                <a:gd name="T32" fmla="*/ 2 w 66"/>
                <a:gd name="T33" fmla="*/ 0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67"/>
                <a:gd name="T53" fmla="*/ 66 w 66"/>
                <a:gd name="T54" fmla="*/ 67 h 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67">
                  <a:moveTo>
                    <a:pt x="2" y="0"/>
                  </a:moveTo>
                  <a:lnTo>
                    <a:pt x="6" y="1"/>
                  </a:lnTo>
                  <a:lnTo>
                    <a:pt x="19" y="6"/>
                  </a:lnTo>
                  <a:lnTo>
                    <a:pt x="34" y="11"/>
                  </a:lnTo>
                  <a:lnTo>
                    <a:pt x="47" y="20"/>
                  </a:lnTo>
                  <a:lnTo>
                    <a:pt x="55" y="30"/>
                  </a:lnTo>
                  <a:lnTo>
                    <a:pt x="51" y="41"/>
                  </a:lnTo>
                  <a:lnTo>
                    <a:pt x="35" y="54"/>
                  </a:lnTo>
                  <a:lnTo>
                    <a:pt x="0" y="67"/>
                  </a:lnTo>
                  <a:lnTo>
                    <a:pt x="5" y="64"/>
                  </a:lnTo>
                  <a:lnTo>
                    <a:pt x="20" y="60"/>
                  </a:lnTo>
                  <a:lnTo>
                    <a:pt x="40" y="53"/>
                  </a:lnTo>
                  <a:lnTo>
                    <a:pt x="56" y="44"/>
                  </a:lnTo>
                  <a:lnTo>
                    <a:pt x="66" y="32"/>
                  </a:lnTo>
                  <a:lnTo>
                    <a:pt x="64" y="22"/>
                  </a:lnTo>
                  <a:lnTo>
                    <a:pt x="44" y="10"/>
                  </a:lnTo>
                  <a:lnTo>
                    <a:pt x="2" y="0"/>
                  </a:lnTo>
                  <a:close/>
                </a:path>
              </a:pathLst>
            </a:custGeom>
            <a:solidFill>
              <a:srgbClr val="000000"/>
            </a:solidFill>
            <a:ln w="9525">
              <a:noFill/>
              <a:round/>
              <a:headEnd/>
              <a:tailEnd/>
            </a:ln>
          </p:spPr>
          <p:txBody>
            <a:bodyPr/>
            <a:lstStyle/>
            <a:p>
              <a:endParaRPr lang="en-US"/>
            </a:p>
          </p:txBody>
        </p:sp>
        <p:sp>
          <p:nvSpPr>
            <p:cNvPr id="173" name="Freeform 213"/>
            <p:cNvSpPr>
              <a:spLocks/>
            </p:cNvSpPr>
            <p:nvPr/>
          </p:nvSpPr>
          <p:spPr bwMode="auto">
            <a:xfrm>
              <a:off x="3290" y="2164"/>
              <a:ext cx="104" cy="130"/>
            </a:xfrm>
            <a:custGeom>
              <a:avLst/>
              <a:gdLst>
                <a:gd name="T0" fmla="*/ 0 w 209"/>
                <a:gd name="T1" fmla="*/ 0 h 261"/>
                <a:gd name="T2" fmla="*/ 1 w 209"/>
                <a:gd name="T3" fmla="*/ 3 h 261"/>
                <a:gd name="T4" fmla="*/ 4 w 209"/>
                <a:gd name="T5" fmla="*/ 10 h 261"/>
                <a:gd name="T6" fmla="*/ 7 w 209"/>
                <a:gd name="T7" fmla="*/ 21 h 261"/>
                <a:gd name="T8" fmla="*/ 13 w 209"/>
                <a:gd name="T9" fmla="*/ 35 h 261"/>
                <a:gd name="T10" fmla="*/ 20 w 209"/>
                <a:gd name="T11" fmla="*/ 52 h 261"/>
                <a:gd name="T12" fmla="*/ 29 w 209"/>
                <a:gd name="T13" fmla="*/ 72 h 261"/>
                <a:gd name="T14" fmla="*/ 39 w 209"/>
                <a:gd name="T15" fmla="*/ 93 h 261"/>
                <a:gd name="T16" fmla="*/ 52 w 209"/>
                <a:gd name="T17" fmla="*/ 114 h 261"/>
                <a:gd name="T18" fmla="*/ 66 w 209"/>
                <a:gd name="T19" fmla="*/ 138 h 261"/>
                <a:gd name="T20" fmla="*/ 81 w 209"/>
                <a:gd name="T21" fmla="*/ 161 h 261"/>
                <a:gd name="T22" fmla="*/ 98 w 209"/>
                <a:gd name="T23" fmla="*/ 182 h 261"/>
                <a:gd name="T24" fmla="*/ 116 w 209"/>
                <a:gd name="T25" fmla="*/ 202 h 261"/>
                <a:gd name="T26" fmla="*/ 137 w 209"/>
                <a:gd name="T27" fmla="*/ 222 h 261"/>
                <a:gd name="T28" fmla="*/ 159 w 209"/>
                <a:gd name="T29" fmla="*/ 238 h 261"/>
                <a:gd name="T30" fmla="*/ 183 w 209"/>
                <a:gd name="T31" fmla="*/ 252 h 261"/>
                <a:gd name="T32" fmla="*/ 209 w 209"/>
                <a:gd name="T33" fmla="*/ 261 h 261"/>
                <a:gd name="T34" fmla="*/ 207 w 209"/>
                <a:gd name="T35" fmla="*/ 260 h 261"/>
                <a:gd name="T36" fmla="*/ 203 w 209"/>
                <a:gd name="T37" fmla="*/ 257 h 261"/>
                <a:gd name="T38" fmla="*/ 195 w 209"/>
                <a:gd name="T39" fmla="*/ 252 h 261"/>
                <a:gd name="T40" fmla="*/ 185 w 209"/>
                <a:gd name="T41" fmla="*/ 245 h 261"/>
                <a:gd name="T42" fmla="*/ 174 w 209"/>
                <a:gd name="T43" fmla="*/ 235 h 261"/>
                <a:gd name="T44" fmla="*/ 160 w 209"/>
                <a:gd name="T45" fmla="*/ 225 h 261"/>
                <a:gd name="T46" fmla="*/ 145 w 209"/>
                <a:gd name="T47" fmla="*/ 211 h 261"/>
                <a:gd name="T48" fmla="*/ 130 w 209"/>
                <a:gd name="T49" fmla="*/ 196 h 261"/>
                <a:gd name="T50" fmla="*/ 113 w 209"/>
                <a:gd name="T51" fmla="*/ 179 h 261"/>
                <a:gd name="T52" fmla="*/ 96 w 209"/>
                <a:gd name="T53" fmla="*/ 159 h 261"/>
                <a:gd name="T54" fmla="*/ 78 w 209"/>
                <a:gd name="T55" fmla="*/ 139 h 261"/>
                <a:gd name="T56" fmla="*/ 61 w 209"/>
                <a:gd name="T57" fmla="*/ 114 h 261"/>
                <a:gd name="T58" fmla="*/ 45 w 209"/>
                <a:gd name="T59" fmla="*/ 89 h 261"/>
                <a:gd name="T60" fmla="*/ 29 w 209"/>
                <a:gd name="T61" fmla="*/ 61 h 261"/>
                <a:gd name="T62" fmla="*/ 14 w 209"/>
                <a:gd name="T63" fmla="*/ 33 h 261"/>
                <a:gd name="T64" fmla="*/ 0 w 209"/>
                <a:gd name="T65" fmla="*/ 0 h 2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9"/>
                <a:gd name="T100" fmla="*/ 0 h 261"/>
                <a:gd name="T101" fmla="*/ 209 w 209"/>
                <a:gd name="T102" fmla="*/ 261 h 2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9" h="261">
                  <a:moveTo>
                    <a:pt x="0" y="0"/>
                  </a:moveTo>
                  <a:lnTo>
                    <a:pt x="1" y="3"/>
                  </a:lnTo>
                  <a:lnTo>
                    <a:pt x="4" y="10"/>
                  </a:lnTo>
                  <a:lnTo>
                    <a:pt x="7" y="21"/>
                  </a:lnTo>
                  <a:lnTo>
                    <a:pt x="13" y="35"/>
                  </a:lnTo>
                  <a:lnTo>
                    <a:pt x="20" y="52"/>
                  </a:lnTo>
                  <a:lnTo>
                    <a:pt x="29" y="72"/>
                  </a:lnTo>
                  <a:lnTo>
                    <a:pt x="39" y="93"/>
                  </a:lnTo>
                  <a:lnTo>
                    <a:pt x="52" y="114"/>
                  </a:lnTo>
                  <a:lnTo>
                    <a:pt x="66" y="138"/>
                  </a:lnTo>
                  <a:lnTo>
                    <a:pt x="81" y="161"/>
                  </a:lnTo>
                  <a:lnTo>
                    <a:pt x="98" y="182"/>
                  </a:lnTo>
                  <a:lnTo>
                    <a:pt x="116" y="202"/>
                  </a:lnTo>
                  <a:lnTo>
                    <a:pt x="137" y="222"/>
                  </a:lnTo>
                  <a:lnTo>
                    <a:pt x="159" y="238"/>
                  </a:lnTo>
                  <a:lnTo>
                    <a:pt x="183" y="252"/>
                  </a:lnTo>
                  <a:lnTo>
                    <a:pt x="209" y="261"/>
                  </a:lnTo>
                  <a:lnTo>
                    <a:pt x="207" y="260"/>
                  </a:lnTo>
                  <a:lnTo>
                    <a:pt x="203" y="257"/>
                  </a:lnTo>
                  <a:lnTo>
                    <a:pt x="195" y="252"/>
                  </a:lnTo>
                  <a:lnTo>
                    <a:pt x="185" y="245"/>
                  </a:lnTo>
                  <a:lnTo>
                    <a:pt x="174" y="235"/>
                  </a:lnTo>
                  <a:lnTo>
                    <a:pt x="160" y="225"/>
                  </a:lnTo>
                  <a:lnTo>
                    <a:pt x="145" y="211"/>
                  </a:lnTo>
                  <a:lnTo>
                    <a:pt x="130" y="196"/>
                  </a:lnTo>
                  <a:lnTo>
                    <a:pt x="113" y="179"/>
                  </a:lnTo>
                  <a:lnTo>
                    <a:pt x="96" y="159"/>
                  </a:lnTo>
                  <a:lnTo>
                    <a:pt x="78" y="139"/>
                  </a:lnTo>
                  <a:lnTo>
                    <a:pt x="61" y="114"/>
                  </a:lnTo>
                  <a:lnTo>
                    <a:pt x="45" y="89"/>
                  </a:lnTo>
                  <a:lnTo>
                    <a:pt x="29" y="61"/>
                  </a:lnTo>
                  <a:lnTo>
                    <a:pt x="14" y="33"/>
                  </a:lnTo>
                  <a:lnTo>
                    <a:pt x="0" y="0"/>
                  </a:lnTo>
                  <a:close/>
                </a:path>
              </a:pathLst>
            </a:custGeom>
            <a:solidFill>
              <a:srgbClr val="000000"/>
            </a:solidFill>
            <a:ln w="9525">
              <a:noFill/>
              <a:round/>
              <a:headEnd/>
              <a:tailEnd/>
            </a:ln>
          </p:spPr>
          <p:txBody>
            <a:bodyPr/>
            <a:lstStyle/>
            <a:p>
              <a:endParaRPr lang="en-US"/>
            </a:p>
          </p:txBody>
        </p:sp>
        <p:sp>
          <p:nvSpPr>
            <p:cNvPr id="174" name="Freeform 214"/>
            <p:cNvSpPr>
              <a:spLocks/>
            </p:cNvSpPr>
            <p:nvPr/>
          </p:nvSpPr>
          <p:spPr bwMode="auto">
            <a:xfrm>
              <a:off x="3398" y="2198"/>
              <a:ext cx="31" cy="55"/>
            </a:xfrm>
            <a:custGeom>
              <a:avLst/>
              <a:gdLst>
                <a:gd name="T0" fmla="*/ 0 w 62"/>
                <a:gd name="T1" fmla="*/ 0 h 110"/>
                <a:gd name="T2" fmla="*/ 3 w 62"/>
                <a:gd name="T3" fmla="*/ 0 h 110"/>
                <a:gd name="T4" fmla="*/ 12 w 62"/>
                <a:gd name="T5" fmla="*/ 3 h 110"/>
                <a:gd name="T6" fmla="*/ 25 w 62"/>
                <a:gd name="T7" fmla="*/ 7 h 110"/>
                <a:gd name="T8" fmla="*/ 38 w 62"/>
                <a:gd name="T9" fmla="*/ 15 h 110"/>
                <a:gd name="T10" fmla="*/ 48 w 62"/>
                <a:gd name="T11" fmla="*/ 28 h 110"/>
                <a:gd name="T12" fmla="*/ 55 w 62"/>
                <a:gd name="T13" fmla="*/ 48 h 110"/>
                <a:gd name="T14" fmla="*/ 54 w 62"/>
                <a:gd name="T15" fmla="*/ 74 h 110"/>
                <a:gd name="T16" fmla="*/ 42 w 62"/>
                <a:gd name="T17" fmla="*/ 110 h 110"/>
                <a:gd name="T18" fmla="*/ 45 w 62"/>
                <a:gd name="T19" fmla="*/ 105 h 110"/>
                <a:gd name="T20" fmla="*/ 51 w 62"/>
                <a:gd name="T21" fmla="*/ 93 h 110"/>
                <a:gd name="T22" fmla="*/ 57 w 62"/>
                <a:gd name="T23" fmla="*/ 75 h 110"/>
                <a:gd name="T24" fmla="*/ 62 w 62"/>
                <a:gd name="T25" fmla="*/ 56 h 110"/>
                <a:gd name="T26" fmla="*/ 61 w 62"/>
                <a:gd name="T27" fmla="*/ 36 h 110"/>
                <a:gd name="T28" fmla="*/ 53 w 62"/>
                <a:gd name="T29" fmla="*/ 19 h 110"/>
                <a:gd name="T30" fmla="*/ 33 w 62"/>
                <a:gd name="T31" fmla="*/ 6 h 110"/>
                <a:gd name="T32" fmla="*/ 0 w 62"/>
                <a:gd name="T33" fmla="*/ 0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110"/>
                <a:gd name="T53" fmla="*/ 62 w 62"/>
                <a:gd name="T54" fmla="*/ 110 h 1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110">
                  <a:moveTo>
                    <a:pt x="0" y="0"/>
                  </a:moveTo>
                  <a:lnTo>
                    <a:pt x="3" y="0"/>
                  </a:lnTo>
                  <a:lnTo>
                    <a:pt x="12" y="3"/>
                  </a:lnTo>
                  <a:lnTo>
                    <a:pt x="25" y="7"/>
                  </a:lnTo>
                  <a:lnTo>
                    <a:pt x="38" y="15"/>
                  </a:lnTo>
                  <a:lnTo>
                    <a:pt x="48" y="28"/>
                  </a:lnTo>
                  <a:lnTo>
                    <a:pt x="55" y="48"/>
                  </a:lnTo>
                  <a:lnTo>
                    <a:pt x="54" y="74"/>
                  </a:lnTo>
                  <a:lnTo>
                    <a:pt x="42" y="110"/>
                  </a:lnTo>
                  <a:lnTo>
                    <a:pt x="45" y="105"/>
                  </a:lnTo>
                  <a:lnTo>
                    <a:pt x="51" y="93"/>
                  </a:lnTo>
                  <a:lnTo>
                    <a:pt x="57" y="75"/>
                  </a:lnTo>
                  <a:lnTo>
                    <a:pt x="62" y="56"/>
                  </a:lnTo>
                  <a:lnTo>
                    <a:pt x="61" y="36"/>
                  </a:lnTo>
                  <a:lnTo>
                    <a:pt x="53" y="19"/>
                  </a:lnTo>
                  <a:lnTo>
                    <a:pt x="33" y="6"/>
                  </a:lnTo>
                  <a:lnTo>
                    <a:pt x="0" y="0"/>
                  </a:lnTo>
                  <a:close/>
                </a:path>
              </a:pathLst>
            </a:custGeom>
            <a:solidFill>
              <a:srgbClr val="000000"/>
            </a:solidFill>
            <a:ln w="9525">
              <a:noFill/>
              <a:round/>
              <a:headEnd/>
              <a:tailEnd/>
            </a:ln>
          </p:spPr>
          <p:txBody>
            <a:bodyPr/>
            <a:lstStyle/>
            <a:p>
              <a:endParaRPr lang="en-US"/>
            </a:p>
          </p:txBody>
        </p:sp>
        <p:sp>
          <p:nvSpPr>
            <p:cNvPr id="175" name="Freeform 215"/>
            <p:cNvSpPr>
              <a:spLocks/>
            </p:cNvSpPr>
            <p:nvPr/>
          </p:nvSpPr>
          <p:spPr bwMode="auto">
            <a:xfrm>
              <a:off x="3409" y="2100"/>
              <a:ext cx="68" cy="96"/>
            </a:xfrm>
            <a:custGeom>
              <a:avLst/>
              <a:gdLst>
                <a:gd name="T0" fmla="*/ 0 w 137"/>
                <a:gd name="T1" fmla="*/ 193 h 193"/>
                <a:gd name="T2" fmla="*/ 1 w 137"/>
                <a:gd name="T3" fmla="*/ 190 h 193"/>
                <a:gd name="T4" fmla="*/ 5 w 137"/>
                <a:gd name="T5" fmla="*/ 182 h 193"/>
                <a:gd name="T6" fmla="*/ 10 w 137"/>
                <a:gd name="T7" fmla="*/ 172 h 193"/>
                <a:gd name="T8" fmla="*/ 16 w 137"/>
                <a:gd name="T9" fmla="*/ 159 h 193"/>
                <a:gd name="T10" fmla="*/ 26 w 137"/>
                <a:gd name="T11" fmla="*/ 146 h 193"/>
                <a:gd name="T12" fmla="*/ 37 w 137"/>
                <a:gd name="T13" fmla="*/ 131 h 193"/>
                <a:gd name="T14" fmla="*/ 50 w 137"/>
                <a:gd name="T15" fmla="*/ 118 h 193"/>
                <a:gd name="T16" fmla="*/ 65 w 137"/>
                <a:gd name="T17" fmla="*/ 108 h 193"/>
                <a:gd name="T18" fmla="*/ 68 w 137"/>
                <a:gd name="T19" fmla="*/ 104 h 193"/>
                <a:gd name="T20" fmla="*/ 76 w 137"/>
                <a:gd name="T21" fmla="*/ 96 h 193"/>
                <a:gd name="T22" fmla="*/ 89 w 137"/>
                <a:gd name="T23" fmla="*/ 85 h 193"/>
                <a:gd name="T24" fmla="*/ 103 w 137"/>
                <a:gd name="T25" fmla="*/ 68 h 193"/>
                <a:gd name="T26" fmla="*/ 115 w 137"/>
                <a:gd name="T27" fmla="*/ 51 h 193"/>
                <a:gd name="T28" fmla="*/ 127 w 137"/>
                <a:gd name="T29" fmla="*/ 34 h 193"/>
                <a:gd name="T30" fmla="*/ 135 w 137"/>
                <a:gd name="T31" fmla="*/ 17 h 193"/>
                <a:gd name="T32" fmla="*/ 137 w 137"/>
                <a:gd name="T33" fmla="*/ 0 h 193"/>
                <a:gd name="T34" fmla="*/ 136 w 137"/>
                <a:gd name="T35" fmla="*/ 4 h 193"/>
                <a:gd name="T36" fmla="*/ 134 w 137"/>
                <a:gd name="T37" fmla="*/ 14 h 193"/>
                <a:gd name="T38" fmla="*/ 129 w 137"/>
                <a:gd name="T39" fmla="*/ 29 h 193"/>
                <a:gd name="T40" fmla="*/ 122 w 137"/>
                <a:gd name="T41" fmla="*/ 48 h 193"/>
                <a:gd name="T42" fmla="*/ 112 w 137"/>
                <a:gd name="T43" fmla="*/ 67 h 193"/>
                <a:gd name="T44" fmla="*/ 99 w 137"/>
                <a:gd name="T45" fmla="*/ 89 h 193"/>
                <a:gd name="T46" fmla="*/ 82 w 137"/>
                <a:gd name="T47" fmla="*/ 109 h 193"/>
                <a:gd name="T48" fmla="*/ 63 w 137"/>
                <a:gd name="T49" fmla="*/ 127 h 193"/>
                <a:gd name="T50" fmla="*/ 60 w 137"/>
                <a:gd name="T51" fmla="*/ 128 h 193"/>
                <a:gd name="T52" fmla="*/ 54 w 137"/>
                <a:gd name="T53" fmla="*/ 132 h 193"/>
                <a:gd name="T54" fmla="*/ 46 w 137"/>
                <a:gd name="T55" fmla="*/ 136 h 193"/>
                <a:gd name="T56" fmla="*/ 37 w 137"/>
                <a:gd name="T57" fmla="*/ 143 h 193"/>
                <a:gd name="T58" fmla="*/ 26 w 137"/>
                <a:gd name="T59" fmla="*/ 152 h 193"/>
                <a:gd name="T60" fmla="*/ 16 w 137"/>
                <a:gd name="T61" fmla="*/ 164 h 193"/>
                <a:gd name="T62" fmla="*/ 7 w 137"/>
                <a:gd name="T63" fmla="*/ 178 h 193"/>
                <a:gd name="T64" fmla="*/ 0 w 137"/>
                <a:gd name="T65" fmla="*/ 193 h 1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93"/>
                <a:gd name="T101" fmla="*/ 137 w 137"/>
                <a:gd name="T102" fmla="*/ 193 h 1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93">
                  <a:moveTo>
                    <a:pt x="0" y="193"/>
                  </a:moveTo>
                  <a:lnTo>
                    <a:pt x="1" y="190"/>
                  </a:lnTo>
                  <a:lnTo>
                    <a:pt x="5" y="182"/>
                  </a:lnTo>
                  <a:lnTo>
                    <a:pt x="10" y="172"/>
                  </a:lnTo>
                  <a:lnTo>
                    <a:pt x="16" y="159"/>
                  </a:lnTo>
                  <a:lnTo>
                    <a:pt x="26" y="146"/>
                  </a:lnTo>
                  <a:lnTo>
                    <a:pt x="37" y="131"/>
                  </a:lnTo>
                  <a:lnTo>
                    <a:pt x="50" y="118"/>
                  </a:lnTo>
                  <a:lnTo>
                    <a:pt x="65" y="108"/>
                  </a:lnTo>
                  <a:lnTo>
                    <a:pt x="68" y="104"/>
                  </a:lnTo>
                  <a:lnTo>
                    <a:pt x="76" y="96"/>
                  </a:lnTo>
                  <a:lnTo>
                    <a:pt x="89" y="85"/>
                  </a:lnTo>
                  <a:lnTo>
                    <a:pt x="103" y="68"/>
                  </a:lnTo>
                  <a:lnTo>
                    <a:pt x="115" y="51"/>
                  </a:lnTo>
                  <a:lnTo>
                    <a:pt x="127" y="34"/>
                  </a:lnTo>
                  <a:lnTo>
                    <a:pt x="135" y="17"/>
                  </a:lnTo>
                  <a:lnTo>
                    <a:pt x="137" y="0"/>
                  </a:lnTo>
                  <a:lnTo>
                    <a:pt x="136" y="4"/>
                  </a:lnTo>
                  <a:lnTo>
                    <a:pt x="134" y="14"/>
                  </a:lnTo>
                  <a:lnTo>
                    <a:pt x="129" y="29"/>
                  </a:lnTo>
                  <a:lnTo>
                    <a:pt x="122" y="48"/>
                  </a:lnTo>
                  <a:lnTo>
                    <a:pt x="112" y="67"/>
                  </a:lnTo>
                  <a:lnTo>
                    <a:pt x="99" y="89"/>
                  </a:lnTo>
                  <a:lnTo>
                    <a:pt x="82" y="109"/>
                  </a:lnTo>
                  <a:lnTo>
                    <a:pt x="63" y="127"/>
                  </a:lnTo>
                  <a:lnTo>
                    <a:pt x="60" y="128"/>
                  </a:lnTo>
                  <a:lnTo>
                    <a:pt x="54" y="132"/>
                  </a:lnTo>
                  <a:lnTo>
                    <a:pt x="46" y="136"/>
                  </a:lnTo>
                  <a:lnTo>
                    <a:pt x="37" y="143"/>
                  </a:lnTo>
                  <a:lnTo>
                    <a:pt x="26" y="152"/>
                  </a:lnTo>
                  <a:lnTo>
                    <a:pt x="16" y="164"/>
                  </a:lnTo>
                  <a:lnTo>
                    <a:pt x="7" y="178"/>
                  </a:lnTo>
                  <a:lnTo>
                    <a:pt x="0" y="193"/>
                  </a:lnTo>
                  <a:close/>
                </a:path>
              </a:pathLst>
            </a:custGeom>
            <a:solidFill>
              <a:srgbClr val="000000"/>
            </a:solidFill>
            <a:ln w="9525">
              <a:noFill/>
              <a:round/>
              <a:headEnd/>
              <a:tailEnd/>
            </a:ln>
          </p:spPr>
          <p:txBody>
            <a:bodyPr/>
            <a:lstStyle/>
            <a:p>
              <a:endParaRPr lang="en-US"/>
            </a:p>
          </p:txBody>
        </p:sp>
        <p:sp>
          <p:nvSpPr>
            <p:cNvPr id="176" name="Freeform 216"/>
            <p:cNvSpPr>
              <a:spLocks/>
            </p:cNvSpPr>
            <p:nvPr/>
          </p:nvSpPr>
          <p:spPr bwMode="auto">
            <a:xfrm>
              <a:off x="3473" y="2099"/>
              <a:ext cx="44" cy="33"/>
            </a:xfrm>
            <a:custGeom>
              <a:avLst/>
              <a:gdLst>
                <a:gd name="T0" fmla="*/ 0 w 89"/>
                <a:gd name="T1" fmla="*/ 1 h 67"/>
                <a:gd name="T2" fmla="*/ 5 w 89"/>
                <a:gd name="T3" fmla="*/ 1 h 67"/>
                <a:gd name="T4" fmla="*/ 17 w 89"/>
                <a:gd name="T5" fmla="*/ 0 h 67"/>
                <a:gd name="T6" fmla="*/ 34 w 89"/>
                <a:gd name="T7" fmla="*/ 1 h 67"/>
                <a:gd name="T8" fmla="*/ 53 w 89"/>
                <a:gd name="T9" fmla="*/ 5 h 67"/>
                <a:gd name="T10" fmla="*/ 70 w 89"/>
                <a:gd name="T11" fmla="*/ 12 h 67"/>
                <a:gd name="T12" fmla="*/ 83 w 89"/>
                <a:gd name="T13" fmla="*/ 23 h 67"/>
                <a:gd name="T14" fmla="*/ 89 w 89"/>
                <a:gd name="T15" fmla="*/ 42 h 67"/>
                <a:gd name="T16" fmla="*/ 85 w 89"/>
                <a:gd name="T17" fmla="*/ 67 h 67"/>
                <a:gd name="T18" fmla="*/ 85 w 89"/>
                <a:gd name="T19" fmla="*/ 65 h 67"/>
                <a:gd name="T20" fmla="*/ 85 w 89"/>
                <a:gd name="T21" fmla="*/ 59 h 67"/>
                <a:gd name="T22" fmla="*/ 82 w 89"/>
                <a:gd name="T23" fmla="*/ 50 h 67"/>
                <a:gd name="T24" fmla="*/ 77 w 89"/>
                <a:gd name="T25" fmla="*/ 39 h 67"/>
                <a:gd name="T26" fmla="*/ 67 w 89"/>
                <a:gd name="T27" fmla="*/ 29 h 67"/>
                <a:gd name="T28" fmla="*/ 52 w 89"/>
                <a:gd name="T29" fmla="*/ 17 h 67"/>
                <a:gd name="T30" fmla="*/ 30 w 89"/>
                <a:gd name="T31" fmla="*/ 8 h 67"/>
                <a:gd name="T32" fmla="*/ 0 w 89"/>
                <a:gd name="T33" fmla="*/ 1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67"/>
                <a:gd name="T53" fmla="*/ 89 w 89"/>
                <a:gd name="T54" fmla="*/ 67 h 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67">
                  <a:moveTo>
                    <a:pt x="0" y="1"/>
                  </a:moveTo>
                  <a:lnTo>
                    <a:pt x="5" y="1"/>
                  </a:lnTo>
                  <a:lnTo>
                    <a:pt x="17" y="0"/>
                  </a:lnTo>
                  <a:lnTo>
                    <a:pt x="34" y="1"/>
                  </a:lnTo>
                  <a:lnTo>
                    <a:pt x="53" y="5"/>
                  </a:lnTo>
                  <a:lnTo>
                    <a:pt x="70" y="12"/>
                  </a:lnTo>
                  <a:lnTo>
                    <a:pt x="83" y="23"/>
                  </a:lnTo>
                  <a:lnTo>
                    <a:pt x="89" y="42"/>
                  </a:lnTo>
                  <a:lnTo>
                    <a:pt x="85" y="67"/>
                  </a:lnTo>
                  <a:lnTo>
                    <a:pt x="85" y="65"/>
                  </a:lnTo>
                  <a:lnTo>
                    <a:pt x="85" y="59"/>
                  </a:lnTo>
                  <a:lnTo>
                    <a:pt x="82" y="50"/>
                  </a:lnTo>
                  <a:lnTo>
                    <a:pt x="77" y="39"/>
                  </a:lnTo>
                  <a:lnTo>
                    <a:pt x="67" y="29"/>
                  </a:lnTo>
                  <a:lnTo>
                    <a:pt x="52" y="17"/>
                  </a:lnTo>
                  <a:lnTo>
                    <a:pt x="30" y="8"/>
                  </a:lnTo>
                  <a:lnTo>
                    <a:pt x="0" y="1"/>
                  </a:lnTo>
                  <a:close/>
                </a:path>
              </a:pathLst>
            </a:custGeom>
            <a:solidFill>
              <a:srgbClr val="000000"/>
            </a:solidFill>
            <a:ln w="9525">
              <a:noFill/>
              <a:round/>
              <a:headEnd/>
              <a:tailEnd/>
            </a:ln>
          </p:spPr>
          <p:txBody>
            <a:bodyPr/>
            <a:lstStyle/>
            <a:p>
              <a:endParaRPr lang="en-US"/>
            </a:p>
          </p:txBody>
        </p:sp>
        <p:sp>
          <p:nvSpPr>
            <p:cNvPr id="177" name="Freeform 217"/>
            <p:cNvSpPr>
              <a:spLocks/>
            </p:cNvSpPr>
            <p:nvPr/>
          </p:nvSpPr>
          <p:spPr bwMode="auto">
            <a:xfrm>
              <a:off x="3401" y="2131"/>
              <a:ext cx="111" cy="163"/>
            </a:xfrm>
            <a:custGeom>
              <a:avLst/>
              <a:gdLst>
                <a:gd name="T0" fmla="*/ 222 w 222"/>
                <a:gd name="T1" fmla="*/ 0 h 326"/>
                <a:gd name="T2" fmla="*/ 218 w 222"/>
                <a:gd name="T3" fmla="*/ 6 h 326"/>
                <a:gd name="T4" fmla="*/ 207 w 222"/>
                <a:gd name="T5" fmla="*/ 19 h 326"/>
                <a:gd name="T6" fmla="*/ 197 w 222"/>
                <a:gd name="T7" fmla="*/ 39 h 326"/>
                <a:gd name="T8" fmla="*/ 191 w 222"/>
                <a:gd name="T9" fmla="*/ 63 h 326"/>
                <a:gd name="T10" fmla="*/ 190 w 222"/>
                <a:gd name="T11" fmla="*/ 65 h 326"/>
                <a:gd name="T12" fmla="*/ 188 w 222"/>
                <a:gd name="T13" fmla="*/ 72 h 326"/>
                <a:gd name="T14" fmla="*/ 184 w 222"/>
                <a:gd name="T15" fmla="*/ 83 h 326"/>
                <a:gd name="T16" fmla="*/ 180 w 222"/>
                <a:gd name="T17" fmla="*/ 97 h 326"/>
                <a:gd name="T18" fmla="*/ 173 w 222"/>
                <a:gd name="T19" fmla="*/ 113 h 326"/>
                <a:gd name="T20" fmla="*/ 164 w 222"/>
                <a:gd name="T21" fmla="*/ 131 h 326"/>
                <a:gd name="T22" fmla="*/ 155 w 222"/>
                <a:gd name="T23" fmla="*/ 152 h 326"/>
                <a:gd name="T24" fmla="*/ 143 w 222"/>
                <a:gd name="T25" fmla="*/ 173 h 326"/>
                <a:gd name="T26" fmla="*/ 130 w 222"/>
                <a:gd name="T27" fmla="*/ 194 h 326"/>
                <a:gd name="T28" fmla="*/ 117 w 222"/>
                <a:gd name="T29" fmla="*/ 217 h 326"/>
                <a:gd name="T30" fmla="*/ 100 w 222"/>
                <a:gd name="T31" fmla="*/ 239 h 326"/>
                <a:gd name="T32" fmla="*/ 83 w 222"/>
                <a:gd name="T33" fmla="*/ 260 h 326"/>
                <a:gd name="T34" fmla="*/ 65 w 222"/>
                <a:gd name="T35" fmla="*/ 280 h 326"/>
                <a:gd name="T36" fmla="*/ 45 w 222"/>
                <a:gd name="T37" fmla="*/ 298 h 326"/>
                <a:gd name="T38" fmla="*/ 23 w 222"/>
                <a:gd name="T39" fmla="*/ 313 h 326"/>
                <a:gd name="T40" fmla="*/ 0 w 222"/>
                <a:gd name="T41" fmla="*/ 326 h 326"/>
                <a:gd name="T42" fmla="*/ 5 w 222"/>
                <a:gd name="T43" fmla="*/ 322 h 326"/>
                <a:gd name="T44" fmla="*/ 19 w 222"/>
                <a:gd name="T45" fmla="*/ 312 h 326"/>
                <a:gd name="T46" fmla="*/ 38 w 222"/>
                <a:gd name="T47" fmla="*/ 295 h 326"/>
                <a:gd name="T48" fmla="*/ 62 w 222"/>
                <a:gd name="T49" fmla="*/ 269 h 326"/>
                <a:gd name="T50" fmla="*/ 90 w 222"/>
                <a:gd name="T51" fmla="*/ 237 h 326"/>
                <a:gd name="T52" fmla="*/ 118 w 222"/>
                <a:gd name="T53" fmla="*/ 196 h 326"/>
                <a:gd name="T54" fmla="*/ 143 w 222"/>
                <a:gd name="T55" fmla="*/ 147 h 326"/>
                <a:gd name="T56" fmla="*/ 166 w 222"/>
                <a:gd name="T57" fmla="*/ 91 h 326"/>
                <a:gd name="T58" fmla="*/ 167 w 222"/>
                <a:gd name="T59" fmla="*/ 88 h 326"/>
                <a:gd name="T60" fmla="*/ 168 w 222"/>
                <a:gd name="T61" fmla="*/ 80 h 326"/>
                <a:gd name="T62" fmla="*/ 173 w 222"/>
                <a:gd name="T63" fmla="*/ 70 h 326"/>
                <a:gd name="T64" fmla="*/ 179 w 222"/>
                <a:gd name="T65" fmla="*/ 56 h 326"/>
                <a:gd name="T66" fmla="*/ 186 w 222"/>
                <a:gd name="T67" fmla="*/ 41 h 326"/>
                <a:gd name="T68" fmla="*/ 196 w 222"/>
                <a:gd name="T69" fmla="*/ 26 h 326"/>
                <a:gd name="T70" fmla="*/ 207 w 222"/>
                <a:gd name="T71" fmla="*/ 12 h 326"/>
                <a:gd name="T72" fmla="*/ 222 w 222"/>
                <a:gd name="T73" fmla="*/ 0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2"/>
                <a:gd name="T112" fmla="*/ 0 h 326"/>
                <a:gd name="T113" fmla="*/ 222 w 222"/>
                <a:gd name="T114" fmla="*/ 326 h 3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2" h="326">
                  <a:moveTo>
                    <a:pt x="222" y="0"/>
                  </a:moveTo>
                  <a:lnTo>
                    <a:pt x="218" y="6"/>
                  </a:lnTo>
                  <a:lnTo>
                    <a:pt x="207" y="19"/>
                  </a:lnTo>
                  <a:lnTo>
                    <a:pt x="197" y="39"/>
                  </a:lnTo>
                  <a:lnTo>
                    <a:pt x="191" y="63"/>
                  </a:lnTo>
                  <a:lnTo>
                    <a:pt x="190" y="65"/>
                  </a:lnTo>
                  <a:lnTo>
                    <a:pt x="188" y="72"/>
                  </a:lnTo>
                  <a:lnTo>
                    <a:pt x="184" y="83"/>
                  </a:lnTo>
                  <a:lnTo>
                    <a:pt x="180" y="97"/>
                  </a:lnTo>
                  <a:lnTo>
                    <a:pt x="173" y="113"/>
                  </a:lnTo>
                  <a:lnTo>
                    <a:pt x="164" y="131"/>
                  </a:lnTo>
                  <a:lnTo>
                    <a:pt x="155" y="152"/>
                  </a:lnTo>
                  <a:lnTo>
                    <a:pt x="143" y="173"/>
                  </a:lnTo>
                  <a:lnTo>
                    <a:pt x="130" y="194"/>
                  </a:lnTo>
                  <a:lnTo>
                    <a:pt x="117" y="217"/>
                  </a:lnTo>
                  <a:lnTo>
                    <a:pt x="100" y="239"/>
                  </a:lnTo>
                  <a:lnTo>
                    <a:pt x="83" y="260"/>
                  </a:lnTo>
                  <a:lnTo>
                    <a:pt x="65" y="280"/>
                  </a:lnTo>
                  <a:lnTo>
                    <a:pt x="45" y="298"/>
                  </a:lnTo>
                  <a:lnTo>
                    <a:pt x="23" y="313"/>
                  </a:lnTo>
                  <a:lnTo>
                    <a:pt x="0" y="326"/>
                  </a:lnTo>
                  <a:lnTo>
                    <a:pt x="5" y="322"/>
                  </a:lnTo>
                  <a:lnTo>
                    <a:pt x="19" y="312"/>
                  </a:lnTo>
                  <a:lnTo>
                    <a:pt x="38" y="295"/>
                  </a:lnTo>
                  <a:lnTo>
                    <a:pt x="62" y="269"/>
                  </a:lnTo>
                  <a:lnTo>
                    <a:pt x="90" y="237"/>
                  </a:lnTo>
                  <a:lnTo>
                    <a:pt x="118" y="196"/>
                  </a:lnTo>
                  <a:lnTo>
                    <a:pt x="143" y="147"/>
                  </a:lnTo>
                  <a:lnTo>
                    <a:pt x="166" y="91"/>
                  </a:lnTo>
                  <a:lnTo>
                    <a:pt x="167" y="88"/>
                  </a:lnTo>
                  <a:lnTo>
                    <a:pt x="168" y="80"/>
                  </a:lnTo>
                  <a:lnTo>
                    <a:pt x="173" y="70"/>
                  </a:lnTo>
                  <a:lnTo>
                    <a:pt x="179" y="56"/>
                  </a:lnTo>
                  <a:lnTo>
                    <a:pt x="186" y="41"/>
                  </a:lnTo>
                  <a:lnTo>
                    <a:pt x="196" y="26"/>
                  </a:lnTo>
                  <a:lnTo>
                    <a:pt x="207" y="12"/>
                  </a:lnTo>
                  <a:lnTo>
                    <a:pt x="222" y="0"/>
                  </a:lnTo>
                  <a:close/>
                </a:path>
              </a:pathLst>
            </a:custGeom>
            <a:solidFill>
              <a:srgbClr val="000000"/>
            </a:solidFill>
            <a:ln w="9525">
              <a:noFill/>
              <a:round/>
              <a:headEnd/>
              <a:tailEnd/>
            </a:ln>
          </p:spPr>
          <p:txBody>
            <a:bodyPr/>
            <a:lstStyle/>
            <a:p>
              <a:endParaRPr lang="en-US"/>
            </a:p>
          </p:txBody>
        </p:sp>
        <p:sp>
          <p:nvSpPr>
            <p:cNvPr id="178" name="Freeform 218"/>
            <p:cNvSpPr>
              <a:spLocks/>
            </p:cNvSpPr>
            <p:nvPr/>
          </p:nvSpPr>
          <p:spPr bwMode="auto">
            <a:xfrm>
              <a:off x="3177" y="2214"/>
              <a:ext cx="38" cy="177"/>
            </a:xfrm>
            <a:custGeom>
              <a:avLst/>
              <a:gdLst>
                <a:gd name="T0" fmla="*/ 0 w 77"/>
                <a:gd name="T1" fmla="*/ 0 h 352"/>
                <a:gd name="T2" fmla="*/ 3 w 77"/>
                <a:gd name="T3" fmla="*/ 3 h 352"/>
                <a:gd name="T4" fmla="*/ 7 w 77"/>
                <a:gd name="T5" fmla="*/ 12 h 352"/>
                <a:gd name="T6" fmla="*/ 14 w 77"/>
                <a:gd name="T7" fmla="*/ 25 h 352"/>
                <a:gd name="T8" fmla="*/ 23 w 77"/>
                <a:gd name="T9" fmla="*/ 42 h 352"/>
                <a:gd name="T10" fmla="*/ 32 w 77"/>
                <a:gd name="T11" fmla="*/ 61 h 352"/>
                <a:gd name="T12" fmla="*/ 43 w 77"/>
                <a:gd name="T13" fmla="*/ 79 h 352"/>
                <a:gd name="T14" fmla="*/ 53 w 77"/>
                <a:gd name="T15" fmla="*/ 98 h 352"/>
                <a:gd name="T16" fmla="*/ 62 w 77"/>
                <a:gd name="T17" fmla="*/ 114 h 352"/>
                <a:gd name="T18" fmla="*/ 64 w 77"/>
                <a:gd name="T19" fmla="*/ 116 h 352"/>
                <a:gd name="T20" fmla="*/ 67 w 77"/>
                <a:gd name="T21" fmla="*/ 122 h 352"/>
                <a:gd name="T22" fmla="*/ 72 w 77"/>
                <a:gd name="T23" fmla="*/ 132 h 352"/>
                <a:gd name="T24" fmla="*/ 75 w 77"/>
                <a:gd name="T25" fmla="*/ 145 h 352"/>
                <a:gd name="T26" fmla="*/ 77 w 77"/>
                <a:gd name="T27" fmla="*/ 161 h 352"/>
                <a:gd name="T28" fmla="*/ 76 w 77"/>
                <a:gd name="T29" fmla="*/ 179 h 352"/>
                <a:gd name="T30" fmla="*/ 70 w 77"/>
                <a:gd name="T31" fmla="*/ 199 h 352"/>
                <a:gd name="T32" fmla="*/ 59 w 77"/>
                <a:gd name="T33" fmla="*/ 221 h 352"/>
                <a:gd name="T34" fmla="*/ 57 w 77"/>
                <a:gd name="T35" fmla="*/ 224 h 352"/>
                <a:gd name="T36" fmla="*/ 52 w 77"/>
                <a:gd name="T37" fmla="*/ 236 h 352"/>
                <a:gd name="T38" fmla="*/ 45 w 77"/>
                <a:gd name="T39" fmla="*/ 251 h 352"/>
                <a:gd name="T40" fmla="*/ 38 w 77"/>
                <a:gd name="T41" fmla="*/ 270 h 352"/>
                <a:gd name="T42" fmla="*/ 30 w 77"/>
                <a:gd name="T43" fmla="*/ 292 h 352"/>
                <a:gd name="T44" fmla="*/ 22 w 77"/>
                <a:gd name="T45" fmla="*/ 314 h 352"/>
                <a:gd name="T46" fmla="*/ 18 w 77"/>
                <a:gd name="T47" fmla="*/ 334 h 352"/>
                <a:gd name="T48" fmla="*/ 14 w 77"/>
                <a:gd name="T49" fmla="*/ 352 h 352"/>
                <a:gd name="T50" fmla="*/ 14 w 77"/>
                <a:gd name="T51" fmla="*/ 337 h 352"/>
                <a:gd name="T52" fmla="*/ 18 w 77"/>
                <a:gd name="T53" fmla="*/ 301 h 352"/>
                <a:gd name="T54" fmla="*/ 27 w 77"/>
                <a:gd name="T55" fmla="*/ 253 h 352"/>
                <a:gd name="T56" fmla="*/ 45 w 77"/>
                <a:gd name="T57" fmla="*/ 205 h 352"/>
                <a:gd name="T58" fmla="*/ 49 w 77"/>
                <a:gd name="T59" fmla="*/ 197 h 352"/>
                <a:gd name="T60" fmla="*/ 53 w 77"/>
                <a:gd name="T61" fmla="*/ 176 h 352"/>
                <a:gd name="T62" fmla="*/ 52 w 77"/>
                <a:gd name="T63" fmla="*/ 147 h 352"/>
                <a:gd name="T64" fmla="*/ 39 w 77"/>
                <a:gd name="T65" fmla="*/ 114 h 352"/>
                <a:gd name="T66" fmla="*/ 38 w 77"/>
                <a:gd name="T67" fmla="*/ 110 h 352"/>
                <a:gd name="T68" fmla="*/ 34 w 77"/>
                <a:gd name="T69" fmla="*/ 101 h 352"/>
                <a:gd name="T70" fmla="*/ 27 w 77"/>
                <a:gd name="T71" fmla="*/ 88 h 352"/>
                <a:gd name="T72" fmla="*/ 20 w 77"/>
                <a:gd name="T73" fmla="*/ 72 h 352"/>
                <a:gd name="T74" fmla="*/ 13 w 77"/>
                <a:gd name="T75" fmla="*/ 54 h 352"/>
                <a:gd name="T76" fmla="*/ 6 w 77"/>
                <a:gd name="T77" fmla="*/ 34 h 352"/>
                <a:gd name="T78" fmla="*/ 1 w 77"/>
                <a:gd name="T79" fmla="*/ 16 h 352"/>
                <a:gd name="T80" fmla="*/ 0 w 77"/>
                <a:gd name="T81" fmla="*/ 0 h 3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7"/>
                <a:gd name="T124" fmla="*/ 0 h 352"/>
                <a:gd name="T125" fmla="*/ 77 w 77"/>
                <a:gd name="T126" fmla="*/ 352 h 3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7" h="352">
                  <a:moveTo>
                    <a:pt x="0" y="0"/>
                  </a:moveTo>
                  <a:lnTo>
                    <a:pt x="3" y="3"/>
                  </a:lnTo>
                  <a:lnTo>
                    <a:pt x="7" y="12"/>
                  </a:lnTo>
                  <a:lnTo>
                    <a:pt x="14" y="25"/>
                  </a:lnTo>
                  <a:lnTo>
                    <a:pt x="23" y="42"/>
                  </a:lnTo>
                  <a:lnTo>
                    <a:pt x="32" y="61"/>
                  </a:lnTo>
                  <a:lnTo>
                    <a:pt x="43" y="79"/>
                  </a:lnTo>
                  <a:lnTo>
                    <a:pt x="53" y="98"/>
                  </a:lnTo>
                  <a:lnTo>
                    <a:pt x="62" y="114"/>
                  </a:lnTo>
                  <a:lnTo>
                    <a:pt x="64" y="116"/>
                  </a:lnTo>
                  <a:lnTo>
                    <a:pt x="67" y="122"/>
                  </a:lnTo>
                  <a:lnTo>
                    <a:pt x="72" y="132"/>
                  </a:lnTo>
                  <a:lnTo>
                    <a:pt x="75" y="145"/>
                  </a:lnTo>
                  <a:lnTo>
                    <a:pt x="77" y="161"/>
                  </a:lnTo>
                  <a:lnTo>
                    <a:pt x="76" y="179"/>
                  </a:lnTo>
                  <a:lnTo>
                    <a:pt x="70" y="199"/>
                  </a:lnTo>
                  <a:lnTo>
                    <a:pt x="59" y="221"/>
                  </a:lnTo>
                  <a:lnTo>
                    <a:pt x="57" y="224"/>
                  </a:lnTo>
                  <a:lnTo>
                    <a:pt x="52" y="236"/>
                  </a:lnTo>
                  <a:lnTo>
                    <a:pt x="45" y="251"/>
                  </a:lnTo>
                  <a:lnTo>
                    <a:pt x="38" y="270"/>
                  </a:lnTo>
                  <a:lnTo>
                    <a:pt x="30" y="292"/>
                  </a:lnTo>
                  <a:lnTo>
                    <a:pt x="22" y="314"/>
                  </a:lnTo>
                  <a:lnTo>
                    <a:pt x="18" y="334"/>
                  </a:lnTo>
                  <a:lnTo>
                    <a:pt x="14" y="352"/>
                  </a:lnTo>
                  <a:lnTo>
                    <a:pt x="14" y="337"/>
                  </a:lnTo>
                  <a:lnTo>
                    <a:pt x="18" y="301"/>
                  </a:lnTo>
                  <a:lnTo>
                    <a:pt x="27" y="253"/>
                  </a:lnTo>
                  <a:lnTo>
                    <a:pt x="45" y="205"/>
                  </a:lnTo>
                  <a:lnTo>
                    <a:pt x="49" y="197"/>
                  </a:lnTo>
                  <a:lnTo>
                    <a:pt x="53" y="176"/>
                  </a:lnTo>
                  <a:lnTo>
                    <a:pt x="52" y="147"/>
                  </a:lnTo>
                  <a:lnTo>
                    <a:pt x="39" y="114"/>
                  </a:lnTo>
                  <a:lnTo>
                    <a:pt x="38" y="110"/>
                  </a:lnTo>
                  <a:lnTo>
                    <a:pt x="34" y="101"/>
                  </a:lnTo>
                  <a:lnTo>
                    <a:pt x="27" y="88"/>
                  </a:lnTo>
                  <a:lnTo>
                    <a:pt x="20" y="72"/>
                  </a:lnTo>
                  <a:lnTo>
                    <a:pt x="13" y="54"/>
                  </a:lnTo>
                  <a:lnTo>
                    <a:pt x="6" y="34"/>
                  </a:lnTo>
                  <a:lnTo>
                    <a:pt x="1" y="16"/>
                  </a:lnTo>
                  <a:lnTo>
                    <a:pt x="0" y="0"/>
                  </a:lnTo>
                  <a:close/>
                </a:path>
              </a:pathLst>
            </a:custGeom>
            <a:solidFill>
              <a:srgbClr val="000000"/>
            </a:solidFill>
            <a:ln w="9525">
              <a:noFill/>
              <a:round/>
              <a:headEnd/>
              <a:tailEnd/>
            </a:ln>
          </p:spPr>
          <p:txBody>
            <a:bodyPr/>
            <a:lstStyle/>
            <a:p>
              <a:endParaRPr lang="en-US"/>
            </a:p>
          </p:txBody>
        </p:sp>
        <p:sp>
          <p:nvSpPr>
            <p:cNvPr id="179" name="Freeform 219"/>
            <p:cNvSpPr>
              <a:spLocks/>
            </p:cNvSpPr>
            <p:nvPr/>
          </p:nvSpPr>
          <p:spPr bwMode="auto">
            <a:xfrm>
              <a:off x="3136" y="2196"/>
              <a:ext cx="58" cy="90"/>
            </a:xfrm>
            <a:custGeom>
              <a:avLst/>
              <a:gdLst>
                <a:gd name="T0" fmla="*/ 115 w 115"/>
                <a:gd name="T1" fmla="*/ 0 h 180"/>
                <a:gd name="T2" fmla="*/ 114 w 115"/>
                <a:gd name="T3" fmla="*/ 5 h 180"/>
                <a:gd name="T4" fmla="*/ 111 w 115"/>
                <a:gd name="T5" fmla="*/ 18 h 180"/>
                <a:gd name="T6" fmla="*/ 107 w 115"/>
                <a:gd name="T7" fmla="*/ 38 h 180"/>
                <a:gd name="T8" fmla="*/ 102 w 115"/>
                <a:gd name="T9" fmla="*/ 61 h 180"/>
                <a:gd name="T10" fmla="*/ 95 w 115"/>
                <a:gd name="T11" fmla="*/ 85 h 180"/>
                <a:gd name="T12" fmla="*/ 87 w 115"/>
                <a:gd name="T13" fmla="*/ 108 h 180"/>
                <a:gd name="T14" fmla="*/ 79 w 115"/>
                <a:gd name="T15" fmla="*/ 125 h 180"/>
                <a:gd name="T16" fmla="*/ 70 w 115"/>
                <a:gd name="T17" fmla="*/ 137 h 180"/>
                <a:gd name="T18" fmla="*/ 60 w 115"/>
                <a:gd name="T19" fmla="*/ 144 h 180"/>
                <a:gd name="T20" fmla="*/ 48 w 115"/>
                <a:gd name="T21" fmla="*/ 152 h 180"/>
                <a:gd name="T22" fmla="*/ 36 w 115"/>
                <a:gd name="T23" fmla="*/ 159 h 180"/>
                <a:gd name="T24" fmla="*/ 25 w 115"/>
                <a:gd name="T25" fmla="*/ 166 h 180"/>
                <a:gd name="T26" fmla="*/ 16 w 115"/>
                <a:gd name="T27" fmla="*/ 172 h 180"/>
                <a:gd name="T28" fmla="*/ 7 w 115"/>
                <a:gd name="T29" fmla="*/ 176 h 180"/>
                <a:gd name="T30" fmla="*/ 2 w 115"/>
                <a:gd name="T31" fmla="*/ 178 h 180"/>
                <a:gd name="T32" fmla="*/ 0 w 115"/>
                <a:gd name="T33" fmla="*/ 180 h 180"/>
                <a:gd name="T34" fmla="*/ 60 w 115"/>
                <a:gd name="T35" fmla="*/ 129 h 180"/>
                <a:gd name="T36" fmla="*/ 62 w 115"/>
                <a:gd name="T37" fmla="*/ 124 h 180"/>
                <a:gd name="T38" fmla="*/ 66 w 115"/>
                <a:gd name="T39" fmla="*/ 113 h 180"/>
                <a:gd name="T40" fmla="*/ 74 w 115"/>
                <a:gd name="T41" fmla="*/ 96 h 180"/>
                <a:gd name="T42" fmla="*/ 84 w 115"/>
                <a:gd name="T43" fmla="*/ 75 h 180"/>
                <a:gd name="T44" fmla="*/ 93 w 115"/>
                <a:gd name="T45" fmla="*/ 53 h 180"/>
                <a:gd name="T46" fmla="*/ 102 w 115"/>
                <a:gd name="T47" fmla="*/ 32 h 180"/>
                <a:gd name="T48" fmla="*/ 109 w 115"/>
                <a:gd name="T49" fmla="*/ 14 h 180"/>
                <a:gd name="T50" fmla="*/ 115 w 115"/>
                <a:gd name="T51" fmla="*/ 0 h 1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
                <a:gd name="T79" fmla="*/ 0 h 180"/>
                <a:gd name="T80" fmla="*/ 115 w 115"/>
                <a:gd name="T81" fmla="*/ 180 h 18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 h="180">
                  <a:moveTo>
                    <a:pt x="115" y="0"/>
                  </a:moveTo>
                  <a:lnTo>
                    <a:pt x="114" y="5"/>
                  </a:lnTo>
                  <a:lnTo>
                    <a:pt x="111" y="18"/>
                  </a:lnTo>
                  <a:lnTo>
                    <a:pt x="107" y="38"/>
                  </a:lnTo>
                  <a:lnTo>
                    <a:pt x="102" y="61"/>
                  </a:lnTo>
                  <a:lnTo>
                    <a:pt x="95" y="85"/>
                  </a:lnTo>
                  <a:lnTo>
                    <a:pt x="87" y="108"/>
                  </a:lnTo>
                  <a:lnTo>
                    <a:pt x="79" y="125"/>
                  </a:lnTo>
                  <a:lnTo>
                    <a:pt x="70" y="137"/>
                  </a:lnTo>
                  <a:lnTo>
                    <a:pt x="60" y="144"/>
                  </a:lnTo>
                  <a:lnTo>
                    <a:pt x="48" y="152"/>
                  </a:lnTo>
                  <a:lnTo>
                    <a:pt x="36" y="159"/>
                  </a:lnTo>
                  <a:lnTo>
                    <a:pt x="25" y="166"/>
                  </a:lnTo>
                  <a:lnTo>
                    <a:pt x="16" y="172"/>
                  </a:lnTo>
                  <a:lnTo>
                    <a:pt x="7" y="176"/>
                  </a:lnTo>
                  <a:lnTo>
                    <a:pt x="2" y="178"/>
                  </a:lnTo>
                  <a:lnTo>
                    <a:pt x="0" y="180"/>
                  </a:lnTo>
                  <a:lnTo>
                    <a:pt x="60" y="129"/>
                  </a:lnTo>
                  <a:lnTo>
                    <a:pt x="62" y="124"/>
                  </a:lnTo>
                  <a:lnTo>
                    <a:pt x="66" y="113"/>
                  </a:lnTo>
                  <a:lnTo>
                    <a:pt x="74" y="96"/>
                  </a:lnTo>
                  <a:lnTo>
                    <a:pt x="84" y="75"/>
                  </a:lnTo>
                  <a:lnTo>
                    <a:pt x="93" y="53"/>
                  </a:lnTo>
                  <a:lnTo>
                    <a:pt x="102" y="32"/>
                  </a:lnTo>
                  <a:lnTo>
                    <a:pt x="109" y="14"/>
                  </a:lnTo>
                  <a:lnTo>
                    <a:pt x="115" y="0"/>
                  </a:lnTo>
                  <a:close/>
                </a:path>
              </a:pathLst>
            </a:custGeom>
            <a:solidFill>
              <a:srgbClr val="000000"/>
            </a:solidFill>
            <a:ln w="9525">
              <a:noFill/>
              <a:round/>
              <a:headEnd/>
              <a:tailEnd/>
            </a:ln>
          </p:spPr>
          <p:txBody>
            <a:bodyPr/>
            <a:lstStyle/>
            <a:p>
              <a:endParaRPr lang="en-US"/>
            </a:p>
          </p:txBody>
        </p:sp>
        <p:sp>
          <p:nvSpPr>
            <p:cNvPr id="180" name="Freeform 220"/>
            <p:cNvSpPr>
              <a:spLocks/>
            </p:cNvSpPr>
            <p:nvPr/>
          </p:nvSpPr>
          <p:spPr bwMode="auto">
            <a:xfrm>
              <a:off x="3046" y="2111"/>
              <a:ext cx="93" cy="179"/>
            </a:xfrm>
            <a:custGeom>
              <a:avLst/>
              <a:gdLst>
                <a:gd name="T0" fmla="*/ 185 w 185"/>
                <a:gd name="T1" fmla="*/ 359 h 359"/>
                <a:gd name="T2" fmla="*/ 182 w 185"/>
                <a:gd name="T3" fmla="*/ 357 h 359"/>
                <a:gd name="T4" fmla="*/ 172 w 185"/>
                <a:gd name="T5" fmla="*/ 353 h 359"/>
                <a:gd name="T6" fmla="*/ 155 w 185"/>
                <a:gd name="T7" fmla="*/ 345 h 359"/>
                <a:gd name="T8" fmla="*/ 138 w 185"/>
                <a:gd name="T9" fmla="*/ 331 h 359"/>
                <a:gd name="T10" fmla="*/ 119 w 185"/>
                <a:gd name="T11" fmla="*/ 312 h 359"/>
                <a:gd name="T12" fmla="*/ 100 w 185"/>
                <a:gd name="T13" fmla="*/ 288 h 359"/>
                <a:gd name="T14" fmla="*/ 84 w 185"/>
                <a:gd name="T15" fmla="*/ 257 h 359"/>
                <a:gd name="T16" fmla="*/ 73 w 185"/>
                <a:gd name="T17" fmla="*/ 218 h 359"/>
                <a:gd name="T18" fmla="*/ 0 w 185"/>
                <a:gd name="T19" fmla="*/ 0 h 359"/>
                <a:gd name="T20" fmla="*/ 96 w 185"/>
                <a:gd name="T21" fmla="*/ 239 h 359"/>
                <a:gd name="T22" fmla="*/ 98 w 185"/>
                <a:gd name="T23" fmla="*/ 243 h 359"/>
                <a:gd name="T24" fmla="*/ 102 w 185"/>
                <a:gd name="T25" fmla="*/ 256 h 359"/>
                <a:gd name="T26" fmla="*/ 111 w 185"/>
                <a:gd name="T27" fmla="*/ 274 h 359"/>
                <a:gd name="T28" fmla="*/ 122 w 185"/>
                <a:gd name="T29" fmla="*/ 295 h 359"/>
                <a:gd name="T30" fmla="*/ 135 w 185"/>
                <a:gd name="T31" fmla="*/ 316 h 359"/>
                <a:gd name="T32" fmla="*/ 150 w 185"/>
                <a:gd name="T33" fmla="*/ 335 h 359"/>
                <a:gd name="T34" fmla="*/ 167 w 185"/>
                <a:gd name="T35" fmla="*/ 350 h 359"/>
                <a:gd name="T36" fmla="*/ 185 w 185"/>
                <a:gd name="T37" fmla="*/ 359 h 3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5"/>
                <a:gd name="T58" fmla="*/ 0 h 359"/>
                <a:gd name="T59" fmla="*/ 185 w 185"/>
                <a:gd name="T60" fmla="*/ 359 h 3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5" h="359">
                  <a:moveTo>
                    <a:pt x="185" y="359"/>
                  </a:moveTo>
                  <a:lnTo>
                    <a:pt x="182" y="357"/>
                  </a:lnTo>
                  <a:lnTo>
                    <a:pt x="172" y="353"/>
                  </a:lnTo>
                  <a:lnTo>
                    <a:pt x="155" y="345"/>
                  </a:lnTo>
                  <a:lnTo>
                    <a:pt x="138" y="331"/>
                  </a:lnTo>
                  <a:lnTo>
                    <a:pt x="119" y="312"/>
                  </a:lnTo>
                  <a:lnTo>
                    <a:pt x="100" y="288"/>
                  </a:lnTo>
                  <a:lnTo>
                    <a:pt x="84" y="257"/>
                  </a:lnTo>
                  <a:lnTo>
                    <a:pt x="73" y="218"/>
                  </a:lnTo>
                  <a:lnTo>
                    <a:pt x="0" y="0"/>
                  </a:lnTo>
                  <a:lnTo>
                    <a:pt x="96" y="239"/>
                  </a:lnTo>
                  <a:lnTo>
                    <a:pt x="98" y="243"/>
                  </a:lnTo>
                  <a:lnTo>
                    <a:pt x="102" y="256"/>
                  </a:lnTo>
                  <a:lnTo>
                    <a:pt x="111" y="274"/>
                  </a:lnTo>
                  <a:lnTo>
                    <a:pt x="122" y="295"/>
                  </a:lnTo>
                  <a:lnTo>
                    <a:pt x="135" y="316"/>
                  </a:lnTo>
                  <a:lnTo>
                    <a:pt x="150" y="335"/>
                  </a:lnTo>
                  <a:lnTo>
                    <a:pt x="167" y="350"/>
                  </a:lnTo>
                  <a:lnTo>
                    <a:pt x="185" y="359"/>
                  </a:lnTo>
                  <a:close/>
                </a:path>
              </a:pathLst>
            </a:custGeom>
            <a:solidFill>
              <a:srgbClr val="000000"/>
            </a:solidFill>
            <a:ln w="9525">
              <a:noFill/>
              <a:round/>
              <a:headEnd/>
              <a:tailEnd/>
            </a:ln>
          </p:spPr>
          <p:txBody>
            <a:bodyPr/>
            <a:lstStyle/>
            <a:p>
              <a:endParaRPr lang="en-US"/>
            </a:p>
          </p:txBody>
        </p:sp>
        <p:sp>
          <p:nvSpPr>
            <p:cNvPr id="181" name="Freeform 222"/>
            <p:cNvSpPr>
              <a:spLocks/>
            </p:cNvSpPr>
            <p:nvPr/>
          </p:nvSpPr>
          <p:spPr bwMode="auto">
            <a:xfrm>
              <a:off x="3111" y="2068"/>
              <a:ext cx="59" cy="165"/>
            </a:xfrm>
            <a:custGeom>
              <a:avLst/>
              <a:gdLst>
                <a:gd name="T0" fmla="*/ 0 w 117"/>
                <a:gd name="T1" fmla="*/ 330 h 330"/>
                <a:gd name="T2" fmla="*/ 2 w 117"/>
                <a:gd name="T3" fmla="*/ 325 h 330"/>
                <a:gd name="T4" fmla="*/ 8 w 117"/>
                <a:gd name="T5" fmla="*/ 311 h 330"/>
                <a:gd name="T6" fmla="*/ 16 w 117"/>
                <a:gd name="T7" fmla="*/ 290 h 330"/>
                <a:gd name="T8" fmla="*/ 26 w 117"/>
                <a:gd name="T9" fmla="*/ 265 h 330"/>
                <a:gd name="T10" fmla="*/ 36 w 117"/>
                <a:gd name="T11" fmla="*/ 237 h 330"/>
                <a:gd name="T12" fmla="*/ 45 w 117"/>
                <a:gd name="T13" fmla="*/ 209 h 330"/>
                <a:gd name="T14" fmla="*/ 52 w 117"/>
                <a:gd name="T15" fmla="*/ 181 h 330"/>
                <a:gd name="T16" fmla="*/ 56 w 117"/>
                <a:gd name="T17" fmla="*/ 157 h 330"/>
                <a:gd name="T18" fmla="*/ 56 w 117"/>
                <a:gd name="T19" fmla="*/ 150 h 330"/>
                <a:gd name="T20" fmla="*/ 56 w 117"/>
                <a:gd name="T21" fmla="*/ 133 h 330"/>
                <a:gd name="T22" fmla="*/ 59 w 117"/>
                <a:gd name="T23" fmla="*/ 108 h 330"/>
                <a:gd name="T24" fmla="*/ 63 w 117"/>
                <a:gd name="T25" fmla="*/ 81 h 330"/>
                <a:gd name="T26" fmla="*/ 70 w 117"/>
                <a:gd name="T27" fmla="*/ 52 h 330"/>
                <a:gd name="T28" fmla="*/ 81 w 117"/>
                <a:gd name="T29" fmla="*/ 27 h 330"/>
                <a:gd name="T30" fmla="*/ 97 w 117"/>
                <a:gd name="T31" fmla="*/ 8 h 330"/>
                <a:gd name="T32" fmla="*/ 117 w 117"/>
                <a:gd name="T33" fmla="*/ 0 h 330"/>
                <a:gd name="T34" fmla="*/ 115 w 117"/>
                <a:gd name="T35" fmla="*/ 1 h 330"/>
                <a:gd name="T36" fmla="*/ 109 w 117"/>
                <a:gd name="T37" fmla="*/ 6 h 330"/>
                <a:gd name="T38" fmla="*/ 101 w 117"/>
                <a:gd name="T39" fmla="*/ 14 h 330"/>
                <a:gd name="T40" fmla="*/ 93 w 117"/>
                <a:gd name="T41" fmla="*/ 25 h 330"/>
                <a:gd name="T42" fmla="*/ 84 w 117"/>
                <a:gd name="T43" fmla="*/ 39 h 330"/>
                <a:gd name="T44" fmla="*/ 77 w 117"/>
                <a:gd name="T45" fmla="*/ 58 h 330"/>
                <a:gd name="T46" fmla="*/ 73 w 117"/>
                <a:gd name="T47" fmla="*/ 78 h 330"/>
                <a:gd name="T48" fmla="*/ 73 w 117"/>
                <a:gd name="T49" fmla="*/ 104 h 330"/>
                <a:gd name="T50" fmla="*/ 73 w 117"/>
                <a:gd name="T51" fmla="*/ 108 h 330"/>
                <a:gd name="T52" fmla="*/ 71 w 117"/>
                <a:gd name="T53" fmla="*/ 123 h 330"/>
                <a:gd name="T54" fmla="*/ 69 w 117"/>
                <a:gd name="T55" fmla="*/ 145 h 330"/>
                <a:gd name="T56" fmla="*/ 64 w 117"/>
                <a:gd name="T57" fmla="*/ 175 h 330"/>
                <a:gd name="T58" fmla="*/ 56 w 117"/>
                <a:gd name="T59" fmla="*/ 209 h 330"/>
                <a:gd name="T60" fmla="*/ 44 w 117"/>
                <a:gd name="T61" fmla="*/ 247 h 330"/>
                <a:gd name="T62" fmla="*/ 25 w 117"/>
                <a:gd name="T63" fmla="*/ 288 h 330"/>
                <a:gd name="T64" fmla="*/ 0 w 117"/>
                <a:gd name="T65" fmla="*/ 330 h 3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7"/>
                <a:gd name="T100" fmla="*/ 0 h 330"/>
                <a:gd name="T101" fmla="*/ 117 w 117"/>
                <a:gd name="T102" fmla="*/ 330 h 3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7" h="330">
                  <a:moveTo>
                    <a:pt x="0" y="330"/>
                  </a:moveTo>
                  <a:lnTo>
                    <a:pt x="2" y="325"/>
                  </a:lnTo>
                  <a:lnTo>
                    <a:pt x="8" y="311"/>
                  </a:lnTo>
                  <a:lnTo>
                    <a:pt x="16" y="290"/>
                  </a:lnTo>
                  <a:lnTo>
                    <a:pt x="26" y="265"/>
                  </a:lnTo>
                  <a:lnTo>
                    <a:pt x="36" y="237"/>
                  </a:lnTo>
                  <a:lnTo>
                    <a:pt x="45" y="209"/>
                  </a:lnTo>
                  <a:lnTo>
                    <a:pt x="52" y="181"/>
                  </a:lnTo>
                  <a:lnTo>
                    <a:pt x="56" y="157"/>
                  </a:lnTo>
                  <a:lnTo>
                    <a:pt x="56" y="150"/>
                  </a:lnTo>
                  <a:lnTo>
                    <a:pt x="56" y="133"/>
                  </a:lnTo>
                  <a:lnTo>
                    <a:pt x="59" y="108"/>
                  </a:lnTo>
                  <a:lnTo>
                    <a:pt x="63" y="81"/>
                  </a:lnTo>
                  <a:lnTo>
                    <a:pt x="70" y="52"/>
                  </a:lnTo>
                  <a:lnTo>
                    <a:pt x="81" y="27"/>
                  </a:lnTo>
                  <a:lnTo>
                    <a:pt x="97" y="8"/>
                  </a:lnTo>
                  <a:lnTo>
                    <a:pt x="117" y="0"/>
                  </a:lnTo>
                  <a:lnTo>
                    <a:pt x="115" y="1"/>
                  </a:lnTo>
                  <a:lnTo>
                    <a:pt x="109" y="6"/>
                  </a:lnTo>
                  <a:lnTo>
                    <a:pt x="101" y="14"/>
                  </a:lnTo>
                  <a:lnTo>
                    <a:pt x="93" y="25"/>
                  </a:lnTo>
                  <a:lnTo>
                    <a:pt x="84" y="39"/>
                  </a:lnTo>
                  <a:lnTo>
                    <a:pt x="77" y="58"/>
                  </a:lnTo>
                  <a:lnTo>
                    <a:pt x="73" y="78"/>
                  </a:lnTo>
                  <a:lnTo>
                    <a:pt x="73" y="104"/>
                  </a:lnTo>
                  <a:lnTo>
                    <a:pt x="73" y="108"/>
                  </a:lnTo>
                  <a:lnTo>
                    <a:pt x="71" y="123"/>
                  </a:lnTo>
                  <a:lnTo>
                    <a:pt x="69" y="145"/>
                  </a:lnTo>
                  <a:lnTo>
                    <a:pt x="64" y="175"/>
                  </a:lnTo>
                  <a:lnTo>
                    <a:pt x="56" y="209"/>
                  </a:lnTo>
                  <a:lnTo>
                    <a:pt x="44" y="247"/>
                  </a:lnTo>
                  <a:lnTo>
                    <a:pt x="25" y="288"/>
                  </a:lnTo>
                  <a:lnTo>
                    <a:pt x="0" y="330"/>
                  </a:lnTo>
                  <a:close/>
                </a:path>
              </a:pathLst>
            </a:custGeom>
            <a:solidFill>
              <a:srgbClr val="000000"/>
            </a:solidFill>
            <a:ln w="9525">
              <a:noFill/>
              <a:round/>
              <a:headEnd/>
              <a:tailEnd/>
            </a:ln>
          </p:spPr>
          <p:txBody>
            <a:bodyPr/>
            <a:lstStyle/>
            <a:p>
              <a:endParaRPr lang="en-US"/>
            </a:p>
          </p:txBody>
        </p:sp>
        <p:sp>
          <p:nvSpPr>
            <p:cNvPr id="182" name="Freeform 223"/>
            <p:cNvSpPr>
              <a:spLocks/>
            </p:cNvSpPr>
            <p:nvPr/>
          </p:nvSpPr>
          <p:spPr bwMode="auto">
            <a:xfrm>
              <a:off x="3071" y="2010"/>
              <a:ext cx="15" cy="83"/>
            </a:xfrm>
            <a:custGeom>
              <a:avLst/>
              <a:gdLst>
                <a:gd name="T0" fmla="*/ 26 w 31"/>
                <a:gd name="T1" fmla="*/ 165 h 165"/>
                <a:gd name="T2" fmla="*/ 23 w 31"/>
                <a:gd name="T3" fmla="*/ 154 h 165"/>
                <a:gd name="T4" fmla="*/ 21 w 31"/>
                <a:gd name="T5" fmla="*/ 130 h 165"/>
                <a:gd name="T6" fmla="*/ 22 w 31"/>
                <a:gd name="T7" fmla="*/ 104 h 165"/>
                <a:gd name="T8" fmla="*/ 31 w 31"/>
                <a:gd name="T9" fmla="*/ 85 h 165"/>
                <a:gd name="T10" fmla="*/ 14 w 31"/>
                <a:gd name="T11" fmla="*/ 47 h 165"/>
                <a:gd name="T12" fmla="*/ 13 w 31"/>
                <a:gd name="T13" fmla="*/ 46 h 165"/>
                <a:gd name="T14" fmla="*/ 12 w 31"/>
                <a:gd name="T15" fmla="*/ 43 h 165"/>
                <a:gd name="T16" fmla="*/ 11 w 31"/>
                <a:gd name="T17" fmla="*/ 37 h 165"/>
                <a:gd name="T18" fmla="*/ 10 w 31"/>
                <a:gd name="T19" fmla="*/ 30 h 165"/>
                <a:gd name="T20" fmla="*/ 11 w 31"/>
                <a:gd name="T21" fmla="*/ 23 h 165"/>
                <a:gd name="T22" fmla="*/ 14 w 31"/>
                <a:gd name="T23" fmla="*/ 15 h 165"/>
                <a:gd name="T24" fmla="*/ 21 w 31"/>
                <a:gd name="T25" fmla="*/ 7 h 165"/>
                <a:gd name="T26" fmla="*/ 31 w 31"/>
                <a:gd name="T27" fmla="*/ 0 h 165"/>
                <a:gd name="T28" fmla="*/ 29 w 31"/>
                <a:gd name="T29" fmla="*/ 0 h 165"/>
                <a:gd name="T30" fmla="*/ 25 w 31"/>
                <a:gd name="T31" fmla="*/ 2 h 165"/>
                <a:gd name="T32" fmla="*/ 18 w 31"/>
                <a:gd name="T33" fmla="*/ 6 h 165"/>
                <a:gd name="T34" fmla="*/ 11 w 31"/>
                <a:gd name="T35" fmla="*/ 11 h 165"/>
                <a:gd name="T36" fmla="*/ 4 w 31"/>
                <a:gd name="T37" fmla="*/ 18 h 165"/>
                <a:gd name="T38" fmla="*/ 0 w 31"/>
                <a:gd name="T39" fmla="*/ 29 h 165"/>
                <a:gd name="T40" fmla="*/ 0 w 31"/>
                <a:gd name="T41" fmla="*/ 41 h 165"/>
                <a:gd name="T42" fmla="*/ 6 w 31"/>
                <a:gd name="T43" fmla="*/ 58 h 165"/>
                <a:gd name="T44" fmla="*/ 16 w 31"/>
                <a:gd name="T45" fmla="*/ 79 h 165"/>
                <a:gd name="T46" fmla="*/ 14 w 31"/>
                <a:gd name="T47" fmla="*/ 89 h 165"/>
                <a:gd name="T48" fmla="*/ 12 w 31"/>
                <a:gd name="T49" fmla="*/ 109 h 165"/>
                <a:gd name="T50" fmla="*/ 13 w 31"/>
                <a:gd name="T51" fmla="*/ 138 h 165"/>
                <a:gd name="T52" fmla="*/ 26 w 31"/>
                <a:gd name="T53" fmla="*/ 165 h 16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1"/>
                <a:gd name="T82" fmla="*/ 0 h 165"/>
                <a:gd name="T83" fmla="*/ 31 w 31"/>
                <a:gd name="T84" fmla="*/ 165 h 16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1" h="165">
                  <a:moveTo>
                    <a:pt x="26" y="165"/>
                  </a:moveTo>
                  <a:lnTo>
                    <a:pt x="23" y="154"/>
                  </a:lnTo>
                  <a:lnTo>
                    <a:pt x="21" y="130"/>
                  </a:lnTo>
                  <a:lnTo>
                    <a:pt x="22" y="104"/>
                  </a:lnTo>
                  <a:lnTo>
                    <a:pt x="31" y="85"/>
                  </a:lnTo>
                  <a:lnTo>
                    <a:pt x="14" y="47"/>
                  </a:lnTo>
                  <a:lnTo>
                    <a:pt x="13" y="46"/>
                  </a:lnTo>
                  <a:lnTo>
                    <a:pt x="12" y="43"/>
                  </a:lnTo>
                  <a:lnTo>
                    <a:pt x="11" y="37"/>
                  </a:lnTo>
                  <a:lnTo>
                    <a:pt x="10" y="30"/>
                  </a:lnTo>
                  <a:lnTo>
                    <a:pt x="11" y="23"/>
                  </a:lnTo>
                  <a:lnTo>
                    <a:pt x="14" y="15"/>
                  </a:lnTo>
                  <a:lnTo>
                    <a:pt x="21" y="7"/>
                  </a:lnTo>
                  <a:lnTo>
                    <a:pt x="31" y="0"/>
                  </a:lnTo>
                  <a:lnTo>
                    <a:pt x="29" y="0"/>
                  </a:lnTo>
                  <a:lnTo>
                    <a:pt x="25" y="2"/>
                  </a:lnTo>
                  <a:lnTo>
                    <a:pt x="18" y="6"/>
                  </a:lnTo>
                  <a:lnTo>
                    <a:pt x="11" y="11"/>
                  </a:lnTo>
                  <a:lnTo>
                    <a:pt x="4" y="18"/>
                  </a:lnTo>
                  <a:lnTo>
                    <a:pt x="0" y="29"/>
                  </a:lnTo>
                  <a:lnTo>
                    <a:pt x="0" y="41"/>
                  </a:lnTo>
                  <a:lnTo>
                    <a:pt x="6" y="58"/>
                  </a:lnTo>
                  <a:lnTo>
                    <a:pt x="16" y="79"/>
                  </a:lnTo>
                  <a:lnTo>
                    <a:pt x="14" y="89"/>
                  </a:lnTo>
                  <a:lnTo>
                    <a:pt x="12" y="109"/>
                  </a:lnTo>
                  <a:lnTo>
                    <a:pt x="13" y="138"/>
                  </a:lnTo>
                  <a:lnTo>
                    <a:pt x="26" y="165"/>
                  </a:lnTo>
                  <a:close/>
                </a:path>
              </a:pathLst>
            </a:custGeom>
            <a:solidFill>
              <a:srgbClr val="000000"/>
            </a:solidFill>
            <a:ln w="9525">
              <a:noFill/>
              <a:round/>
              <a:headEnd/>
              <a:tailEnd/>
            </a:ln>
          </p:spPr>
          <p:txBody>
            <a:bodyPr/>
            <a:lstStyle/>
            <a:p>
              <a:endParaRPr lang="en-US"/>
            </a:p>
          </p:txBody>
        </p:sp>
        <p:sp>
          <p:nvSpPr>
            <p:cNvPr id="183" name="Freeform 224"/>
            <p:cNvSpPr>
              <a:spLocks/>
            </p:cNvSpPr>
            <p:nvPr/>
          </p:nvSpPr>
          <p:spPr bwMode="auto">
            <a:xfrm>
              <a:off x="3086" y="2099"/>
              <a:ext cx="34" cy="64"/>
            </a:xfrm>
            <a:custGeom>
              <a:avLst/>
              <a:gdLst>
                <a:gd name="T0" fmla="*/ 0 w 67"/>
                <a:gd name="T1" fmla="*/ 0 h 128"/>
                <a:gd name="T2" fmla="*/ 0 w 67"/>
                <a:gd name="T3" fmla="*/ 4 h 128"/>
                <a:gd name="T4" fmla="*/ 2 w 67"/>
                <a:gd name="T5" fmla="*/ 14 h 128"/>
                <a:gd name="T6" fmla="*/ 5 w 67"/>
                <a:gd name="T7" fmla="*/ 29 h 128"/>
                <a:gd name="T8" fmla="*/ 10 w 67"/>
                <a:gd name="T9" fmla="*/ 48 h 128"/>
                <a:gd name="T10" fmla="*/ 18 w 67"/>
                <a:gd name="T11" fmla="*/ 68 h 128"/>
                <a:gd name="T12" fmla="*/ 29 w 67"/>
                <a:gd name="T13" fmla="*/ 89 h 128"/>
                <a:gd name="T14" fmla="*/ 45 w 67"/>
                <a:gd name="T15" fmla="*/ 110 h 128"/>
                <a:gd name="T16" fmla="*/ 67 w 67"/>
                <a:gd name="T17" fmla="*/ 128 h 128"/>
                <a:gd name="T18" fmla="*/ 65 w 67"/>
                <a:gd name="T19" fmla="*/ 126 h 128"/>
                <a:gd name="T20" fmla="*/ 58 w 67"/>
                <a:gd name="T21" fmla="*/ 118 h 128"/>
                <a:gd name="T22" fmla="*/ 48 w 67"/>
                <a:gd name="T23" fmla="*/ 106 h 128"/>
                <a:gd name="T24" fmla="*/ 37 w 67"/>
                <a:gd name="T25" fmla="*/ 90 h 128"/>
                <a:gd name="T26" fmla="*/ 25 w 67"/>
                <a:gd name="T27" fmla="*/ 71 h 128"/>
                <a:gd name="T28" fmla="*/ 14 w 67"/>
                <a:gd name="T29" fmla="*/ 50 h 128"/>
                <a:gd name="T30" fmla="*/ 6 w 67"/>
                <a:gd name="T31" fmla="*/ 26 h 128"/>
                <a:gd name="T32" fmla="*/ 0 w 67"/>
                <a:gd name="T33" fmla="*/ 0 h 1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128"/>
                <a:gd name="T53" fmla="*/ 67 w 67"/>
                <a:gd name="T54" fmla="*/ 128 h 1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128">
                  <a:moveTo>
                    <a:pt x="0" y="0"/>
                  </a:moveTo>
                  <a:lnTo>
                    <a:pt x="0" y="4"/>
                  </a:lnTo>
                  <a:lnTo>
                    <a:pt x="2" y="14"/>
                  </a:lnTo>
                  <a:lnTo>
                    <a:pt x="5" y="29"/>
                  </a:lnTo>
                  <a:lnTo>
                    <a:pt x="10" y="48"/>
                  </a:lnTo>
                  <a:lnTo>
                    <a:pt x="18" y="68"/>
                  </a:lnTo>
                  <a:lnTo>
                    <a:pt x="29" y="89"/>
                  </a:lnTo>
                  <a:lnTo>
                    <a:pt x="45" y="110"/>
                  </a:lnTo>
                  <a:lnTo>
                    <a:pt x="67" y="128"/>
                  </a:lnTo>
                  <a:lnTo>
                    <a:pt x="65" y="126"/>
                  </a:lnTo>
                  <a:lnTo>
                    <a:pt x="58" y="118"/>
                  </a:lnTo>
                  <a:lnTo>
                    <a:pt x="48" y="106"/>
                  </a:lnTo>
                  <a:lnTo>
                    <a:pt x="37" y="90"/>
                  </a:lnTo>
                  <a:lnTo>
                    <a:pt x="25" y="71"/>
                  </a:lnTo>
                  <a:lnTo>
                    <a:pt x="14" y="50"/>
                  </a:lnTo>
                  <a:lnTo>
                    <a:pt x="6" y="26"/>
                  </a:lnTo>
                  <a:lnTo>
                    <a:pt x="0" y="0"/>
                  </a:lnTo>
                  <a:close/>
                </a:path>
              </a:pathLst>
            </a:custGeom>
            <a:solidFill>
              <a:srgbClr val="000000"/>
            </a:solidFill>
            <a:ln w="9525">
              <a:noFill/>
              <a:round/>
              <a:headEnd/>
              <a:tailEnd/>
            </a:ln>
          </p:spPr>
          <p:txBody>
            <a:bodyPr/>
            <a:lstStyle/>
            <a:p>
              <a:endParaRPr lang="en-US"/>
            </a:p>
          </p:txBody>
        </p:sp>
        <p:sp>
          <p:nvSpPr>
            <p:cNvPr id="184" name="Freeform 225"/>
            <p:cNvSpPr>
              <a:spLocks/>
            </p:cNvSpPr>
            <p:nvPr/>
          </p:nvSpPr>
          <p:spPr bwMode="auto">
            <a:xfrm>
              <a:off x="3054" y="2006"/>
              <a:ext cx="15" cy="24"/>
            </a:xfrm>
            <a:custGeom>
              <a:avLst/>
              <a:gdLst>
                <a:gd name="T0" fmla="*/ 30 w 30"/>
                <a:gd name="T1" fmla="*/ 0 h 47"/>
                <a:gd name="T2" fmla="*/ 28 w 30"/>
                <a:gd name="T3" fmla="*/ 1 h 47"/>
                <a:gd name="T4" fmla="*/ 23 w 30"/>
                <a:gd name="T5" fmla="*/ 2 h 47"/>
                <a:gd name="T6" fmla="*/ 17 w 30"/>
                <a:gd name="T7" fmla="*/ 6 h 47"/>
                <a:gd name="T8" fmla="*/ 10 w 30"/>
                <a:gd name="T9" fmla="*/ 10 h 47"/>
                <a:gd name="T10" fmla="*/ 3 w 30"/>
                <a:gd name="T11" fmla="*/ 17 h 47"/>
                <a:gd name="T12" fmla="*/ 0 w 30"/>
                <a:gd name="T13" fmla="*/ 25 h 47"/>
                <a:gd name="T14" fmla="*/ 0 w 30"/>
                <a:gd name="T15" fmla="*/ 36 h 47"/>
                <a:gd name="T16" fmla="*/ 5 w 30"/>
                <a:gd name="T17" fmla="*/ 47 h 47"/>
                <a:gd name="T18" fmla="*/ 5 w 30"/>
                <a:gd name="T19" fmla="*/ 40 h 47"/>
                <a:gd name="T20" fmla="*/ 7 w 30"/>
                <a:gd name="T21" fmla="*/ 25 h 47"/>
                <a:gd name="T22" fmla="*/ 14 w 30"/>
                <a:gd name="T23" fmla="*/ 9 h 47"/>
                <a:gd name="T24" fmla="*/ 30 w 30"/>
                <a:gd name="T25" fmla="*/ 0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47"/>
                <a:gd name="T41" fmla="*/ 30 w 30"/>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47">
                  <a:moveTo>
                    <a:pt x="30" y="0"/>
                  </a:moveTo>
                  <a:lnTo>
                    <a:pt x="28" y="1"/>
                  </a:lnTo>
                  <a:lnTo>
                    <a:pt x="23" y="2"/>
                  </a:lnTo>
                  <a:lnTo>
                    <a:pt x="17" y="6"/>
                  </a:lnTo>
                  <a:lnTo>
                    <a:pt x="10" y="10"/>
                  </a:lnTo>
                  <a:lnTo>
                    <a:pt x="3" y="17"/>
                  </a:lnTo>
                  <a:lnTo>
                    <a:pt x="0" y="25"/>
                  </a:lnTo>
                  <a:lnTo>
                    <a:pt x="0" y="36"/>
                  </a:lnTo>
                  <a:lnTo>
                    <a:pt x="5" y="47"/>
                  </a:lnTo>
                  <a:lnTo>
                    <a:pt x="5" y="40"/>
                  </a:lnTo>
                  <a:lnTo>
                    <a:pt x="7" y="25"/>
                  </a:lnTo>
                  <a:lnTo>
                    <a:pt x="14" y="9"/>
                  </a:lnTo>
                  <a:lnTo>
                    <a:pt x="30" y="0"/>
                  </a:lnTo>
                  <a:close/>
                </a:path>
              </a:pathLst>
            </a:custGeom>
            <a:solidFill>
              <a:srgbClr val="000000"/>
            </a:solidFill>
            <a:ln w="9525">
              <a:noFill/>
              <a:round/>
              <a:headEnd/>
              <a:tailEnd/>
            </a:ln>
          </p:spPr>
          <p:txBody>
            <a:bodyPr/>
            <a:lstStyle/>
            <a:p>
              <a:endParaRPr lang="en-US"/>
            </a:p>
          </p:txBody>
        </p:sp>
        <p:sp>
          <p:nvSpPr>
            <p:cNvPr id="185" name="Freeform 226"/>
            <p:cNvSpPr>
              <a:spLocks/>
            </p:cNvSpPr>
            <p:nvPr/>
          </p:nvSpPr>
          <p:spPr bwMode="auto">
            <a:xfrm>
              <a:off x="2995" y="2004"/>
              <a:ext cx="56" cy="28"/>
            </a:xfrm>
            <a:custGeom>
              <a:avLst/>
              <a:gdLst>
                <a:gd name="T0" fmla="*/ 113 w 113"/>
                <a:gd name="T1" fmla="*/ 57 h 57"/>
                <a:gd name="T2" fmla="*/ 109 w 113"/>
                <a:gd name="T3" fmla="*/ 52 h 57"/>
                <a:gd name="T4" fmla="*/ 95 w 113"/>
                <a:gd name="T5" fmla="*/ 42 h 57"/>
                <a:gd name="T6" fmla="*/ 75 w 113"/>
                <a:gd name="T7" fmla="*/ 29 h 57"/>
                <a:gd name="T8" fmla="*/ 53 w 113"/>
                <a:gd name="T9" fmla="*/ 15 h 57"/>
                <a:gd name="T10" fmla="*/ 33 w 113"/>
                <a:gd name="T11" fmla="*/ 5 h 57"/>
                <a:gd name="T12" fmla="*/ 14 w 113"/>
                <a:gd name="T13" fmla="*/ 0 h 57"/>
                <a:gd name="T14" fmla="*/ 3 w 113"/>
                <a:gd name="T15" fmla="*/ 5 h 57"/>
                <a:gd name="T16" fmla="*/ 0 w 113"/>
                <a:gd name="T17" fmla="*/ 22 h 57"/>
                <a:gd name="T18" fmla="*/ 0 w 113"/>
                <a:gd name="T19" fmla="*/ 20 h 57"/>
                <a:gd name="T20" fmla="*/ 1 w 113"/>
                <a:gd name="T21" fmla="*/ 16 h 57"/>
                <a:gd name="T22" fmla="*/ 5 w 113"/>
                <a:gd name="T23" fmla="*/ 12 h 57"/>
                <a:gd name="T24" fmla="*/ 12 w 113"/>
                <a:gd name="T25" fmla="*/ 8 h 57"/>
                <a:gd name="T26" fmla="*/ 26 w 113"/>
                <a:gd name="T27" fmla="*/ 9 h 57"/>
                <a:gd name="T28" fmla="*/ 45 w 113"/>
                <a:gd name="T29" fmla="*/ 16 h 57"/>
                <a:gd name="T30" fmla="*/ 74 w 113"/>
                <a:gd name="T31" fmla="*/ 31 h 57"/>
                <a:gd name="T32" fmla="*/ 113 w 113"/>
                <a:gd name="T33" fmla="*/ 57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57"/>
                <a:gd name="T53" fmla="*/ 113 w 113"/>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57">
                  <a:moveTo>
                    <a:pt x="113" y="57"/>
                  </a:moveTo>
                  <a:lnTo>
                    <a:pt x="109" y="52"/>
                  </a:lnTo>
                  <a:lnTo>
                    <a:pt x="95" y="42"/>
                  </a:lnTo>
                  <a:lnTo>
                    <a:pt x="75" y="29"/>
                  </a:lnTo>
                  <a:lnTo>
                    <a:pt x="53" y="15"/>
                  </a:lnTo>
                  <a:lnTo>
                    <a:pt x="33" y="5"/>
                  </a:lnTo>
                  <a:lnTo>
                    <a:pt x="14" y="0"/>
                  </a:lnTo>
                  <a:lnTo>
                    <a:pt x="3" y="5"/>
                  </a:lnTo>
                  <a:lnTo>
                    <a:pt x="0" y="22"/>
                  </a:lnTo>
                  <a:lnTo>
                    <a:pt x="0" y="20"/>
                  </a:lnTo>
                  <a:lnTo>
                    <a:pt x="1" y="16"/>
                  </a:lnTo>
                  <a:lnTo>
                    <a:pt x="5" y="12"/>
                  </a:lnTo>
                  <a:lnTo>
                    <a:pt x="12" y="8"/>
                  </a:lnTo>
                  <a:lnTo>
                    <a:pt x="26" y="9"/>
                  </a:lnTo>
                  <a:lnTo>
                    <a:pt x="45" y="16"/>
                  </a:lnTo>
                  <a:lnTo>
                    <a:pt x="74" y="31"/>
                  </a:lnTo>
                  <a:lnTo>
                    <a:pt x="113" y="57"/>
                  </a:lnTo>
                  <a:close/>
                </a:path>
              </a:pathLst>
            </a:custGeom>
            <a:solidFill>
              <a:srgbClr val="000000"/>
            </a:solidFill>
            <a:ln w="9525">
              <a:noFill/>
              <a:round/>
              <a:headEnd/>
              <a:tailEnd/>
            </a:ln>
          </p:spPr>
          <p:txBody>
            <a:bodyPr/>
            <a:lstStyle/>
            <a:p>
              <a:endParaRPr lang="en-US"/>
            </a:p>
          </p:txBody>
        </p:sp>
        <p:sp>
          <p:nvSpPr>
            <p:cNvPr id="186" name="Freeform 227"/>
            <p:cNvSpPr>
              <a:spLocks/>
            </p:cNvSpPr>
            <p:nvPr/>
          </p:nvSpPr>
          <p:spPr bwMode="auto">
            <a:xfrm>
              <a:off x="2998" y="2025"/>
              <a:ext cx="38" cy="70"/>
            </a:xfrm>
            <a:custGeom>
              <a:avLst/>
              <a:gdLst>
                <a:gd name="T0" fmla="*/ 0 w 76"/>
                <a:gd name="T1" fmla="*/ 0 h 140"/>
                <a:gd name="T2" fmla="*/ 5 w 76"/>
                <a:gd name="T3" fmla="*/ 6 h 140"/>
                <a:gd name="T4" fmla="*/ 15 w 76"/>
                <a:gd name="T5" fmla="*/ 22 h 140"/>
                <a:gd name="T6" fmla="*/ 22 w 76"/>
                <a:gd name="T7" fmla="*/ 45 h 140"/>
                <a:gd name="T8" fmla="*/ 20 w 76"/>
                <a:gd name="T9" fmla="*/ 69 h 140"/>
                <a:gd name="T10" fmla="*/ 19 w 76"/>
                <a:gd name="T11" fmla="*/ 70 h 140"/>
                <a:gd name="T12" fmla="*/ 16 w 76"/>
                <a:gd name="T13" fmla="*/ 73 h 140"/>
                <a:gd name="T14" fmla="*/ 14 w 76"/>
                <a:gd name="T15" fmla="*/ 79 h 140"/>
                <a:gd name="T16" fmla="*/ 14 w 76"/>
                <a:gd name="T17" fmla="*/ 87 h 140"/>
                <a:gd name="T18" fmla="*/ 19 w 76"/>
                <a:gd name="T19" fmla="*/ 96 h 140"/>
                <a:gd name="T20" fmla="*/ 29 w 76"/>
                <a:gd name="T21" fmla="*/ 109 h 140"/>
                <a:gd name="T22" fmla="*/ 48 w 76"/>
                <a:gd name="T23" fmla="*/ 124 h 140"/>
                <a:gd name="T24" fmla="*/ 76 w 76"/>
                <a:gd name="T25" fmla="*/ 140 h 140"/>
                <a:gd name="T26" fmla="*/ 73 w 76"/>
                <a:gd name="T27" fmla="*/ 139 h 140"/>
                <a:gd name="T28" fmla="*/ 66 w 76"/>
                <a:gd name="T29" fmla="*/ 135 h 140"/>
                <a:gd name="T30" fmla="*/ 55 w 76"/>
                <a:gd name="T31" fmla="*/ 126 h 140"/>
                <a:gd name="T32" fmla="*/ 45 w 76"/>
                <a:gd name="T33" fmla="*/ 117 h 140"/>
                <a:gd name="T34" fmla="*/ 35 w 76"/>
                <a:gd name="T35" fmla="*/ 107 h 140"/>
                <a:gd name="T36" fmla="*/ 29 w 76"/>
                <a:gd name="T37" fmla="*/ 95 h 140"/>
                <a:gd name="T38" fmla="*/ 28 w 76"/>
                <a:gd name="T39" fmla="*/ 84 h 140"/>
                <a:gd name="T40" fmla="*/ 33 w 76"/>
                <a:gd name="T41" fmla="*/ 71 h 140"/>
                <a:gd name="T42" fmla="*/ 35 w 76"/>
                <a:gd name="T43" fmla="*/ 70 h 140"/>
                <a:gd name="T44" fmla="*/ 38 w 76"/>
                <a:gd name="T45" fmla="*/ 67 h 140"/>
                <a:gd name="T46" fmla="*/ 40 w 76"/>
                <a:gd name="T47" fmla="*/ 61 h 140"/>
                <a:gd name="T48" fmla="*/ 42 w 76"/>
                <a:gd name="T49" fmla="*/ 53 h 140"/>
                <a:gd name="T50" fmla="*/ 40 w 76"/>
                <a:gd name="T51" fmla="*/ 42 h 140"/>
                <a:gd name="T52" fmla="*/ 33 w 76"/>
                <a:gd name="T53" fmla="*/ 30 h 140"/>
                <a:gd name="T54" fmla="*/ 21 w 76"/>
                <a:gd name="T55" fmla="*/ 16 h 140"/>
                <a:gd name="T56" fmla="*/ 0 w 76"/>
                <a:gd name="T57" fmla="*/ 0 h 14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6"/>
                <a:gd name="T88" fmla="*/ 0 h 140"/>
                <a:gd name="T89" fmla="*/ 76 w 76"/>
                <a:gd name="T90" fmla="*/ 140 h 14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6" h="140">
                  <a:moveTo>
                    <a:pt x="0" y="0"/>
                  </a:moveTo>
                  <a:lnTo>
                    <a:pt x="5" y="6"/>
                  </a:lnTo>
                  <a:lnTo>
                    <a:pt x="15" y="22"/>
                  </a:lnTo>
                  <a:lnTo>
                    <a:pt x="22" y="45"/>
                  </a:lnTo>
                  <a:lnTo>
                    <a:pt x="20" y="69"/>
                  </a:lnTo>
                  <a:lnTo>
                    <a:pt x="19" y="70"/>
                  </a:lnTo>
                  <a:lnTo>
                    <a:pt x="16" y="73"/>
                  </a:lnTo>
                  <a:lnTo>
                    <a:pt x="14" y="79"/>
                  </a:lnTo>
                  <a:lnTo>
                    <a:pt x="14" y="87"/>
                  </a:lnTo>
                  <a:lnTo>
                    <a:pt x="19" y="96"/>
                  </a:lnTo>
                  <a:lnTo>
                    <a:pt x="29" y="109"/>
                  </a:lnTo>
                  <a:lnTo>
                    <a:pt x="48" y="124"/>
                  </a:lnTo>
                  <a:lnTo>
                    <a:pt x="76" y="140"/>
                  </a:lnTo>
                  <a:lnTo>
                    <a:pt x="73" y="139"/>
                  </a:lnTo>
                  <a:lnTo>
                    <a:pt x="66" y="135"/>
                  </a:lnTo>
                  <a:lnTo>
                    <a:pt x="55" y="126"/>
                  </a:lnTo>
                  <a:lnTo>
                    <a:pt x="45" y="117"/>
                  </a:lnTo>
                  <a:lnTo>
                    <a:pt x="35" y="107"/>
                  </a:lnTo>
                  <a:lnTo>
                    <a:pt x="29" y="95"/>
                  </a:lnTo>
                  <a:lnTo>
                    <a:pt x="28" y="84"/>
                  </a:lnTo>
                  <a:lnTo>
                    <a:pt x="33" y="71"/>
                  </a:lnTo>
                  <a:lnTo>
                    <a:pt x="35" y="70"/>
                  </a:lnTo>
                  <a:lnTo>
                    <a:pt x="38" y="67"/>
                  </a:lnTo>
                  <a:lnTo>
                    <a:pt x="40" y="61"/>
                  </a:lnTo>
                  <a:lnTo>
                    <a:pt x="42" y="53"/>
                  </a:lnTo>
                  <a:lnTo>
                    <a:pt x="40" y="42"/>
                  </a:lnTo>
                  <a:lnTo>
                    <a:pt x="33" y="30"/>
                  </a:lnTo>
                  <a:lnTo>
                    <a:pt x="21" y="16"/>
                  </a:lnTo>
                  <a:lnTo>
                    <a:pt x="0" y="0"/>
                  </a:lnTo>
                  <a:close/>
                </a:path>
              </a:pathLst>
            </a:custGeom>
            <a:solidFill>
              <a:srgbClr val="000000"/>
            </a:solidFill>
            <a:ln w="9525">
              <a:noFill/>
              <a:round/>
              <a:headEnd/>
              <a:tailEnd/>
            </a:ln>
          </p:spPr>
          <p:txBody>
            <a:bodyPr/>
            <a:lstStyle/>
            <a:p>
              <a:endParaRPr lang="en-US"/>
            </a:p>
          </p:txBody>
        </p:sp>
        <p:sp>
          <p:nvSpPr>
            <p:cNvPr id="187" name="Freeform 228"/>
            <p:cNvSpPr>
              <a:spLocks/>
            </p:cNvSpPr>
            <p:nvPr/>
          </p:nvSpPr>
          <p:spPr bwMode="auto">
            <a:xfrm>
              <a:off x="3045" y="2088"/>
              <a:ext cx="42" cy="32"/>
            </a:xfrm>
            <a:custGeom>
              <a:avLst/>
              <a:gdLst>
                <a:gd name="T0" fmla="*/ 2 w 84"/>
                <a:gd name="T1" fmla="*/ 66 h 66"/>
                <a:gd name="T2" fmla="*/ 1 w 84"/>
                <a:gd name="T3" fmla="*/ 62 h 66"/>
                <a:gd name="T4" fmla="*/ 0 w 84"/>
                <a:gd name="T5" fmla="*/ 52 h 66"/>
                <a:gd name="T6" fmla="*/ 0 w 84"/>
                <a:gd name="T7" fmla="*/ 38 h 66"/>
                <a:gd name="T8" fmla="*/ 3 w 84"/>
                <a:gd name="T9" fmla="*/ 23 h 66"/>
                <a:gd name="T10" fmla="*/ 11 w 84"/>
                <a:gd name="T11" fmla="*/ 11 h 66"/>
                <a:gd name="T12" fmla="*/ 26 w 84"/>
                <a:gd name="T13" fmla="*/ 1 h 66"/>
                <a:gd name="T14" fmla="*/ 49 w 84"/>
                <a:gd name="T15" fmla="*/ 0 h 66"/>
                <a:gd name="T16" fmla="*/ 84 w 84"/>
                <a:gd name="T17" fmla="*/ 7 h 66"/>
                <a:gd name="T18" fmla="*/ 80 w 84"/>
                <a:gd name="T19" fmla="*/ 7 h 66"/>
                <a:gd name="T20" fmla="*/ 70 w 84"/>
                <a:gd name="T21" fmla="*/ 7 h 66"/>
                <a:gd name="T22" fmla="*/ 56 w 84"/>
                <a:gd name="T23" fmla="*/ 8 h 66"/>
                <a:gd name="T24" fmla="*/ 41 w 84"/>
                <a:gd name="T25" fmla="*/ 12 h 66"/>
                <a:gd name="T26" fmla="*/ 25 w 84"/>
                <a:gd name="T27" fmla="*/ 18 h 66"/>
                <a:gd name="T28" fmla="*/ 12 w 84"/>
                <a:gd name="T29" fmla="*/ 29 h 66"/>
                <a:gd name="T30" fmla="*/ 4 w 84"/>
                <a:gd name="T31" fmla="*/ 44 h 66"/>
                <a:gd name="T32" fmla="*/ 2 w 84"/>
                <a:gd name="T33" fmla="*/ 66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66"/>
                <a:gd name="T53" fmla="*/ 84 w 84"/>
                <a:gd name="T54" fmla="*/ 66 h 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66">
                  <a:moveTo>
                    <a:pt x="2" y="66"/>
                  </a:moveTo>
                  <a:lnTo>
                    <a:pt x="1" y="62"/>
                  </a:lnTo>
                  <a:lnTo>
                    <a:pt x="0" y="52"/>
                  </a:lnTo>
                  <a:lnTo>
                    <a:pt x="0" y="38"/>
                  </a:lnTo>
                  <a:lnTo>
                    <a:pt x="3" y="23"/>
                  </a:lnTo>
                  <a:lnTo>
                    <a:pt x="11" y="11"/>
                  </a:lnTo>
                  <a:lnTo>
                    <a:pt x="26" y="1"/>
                  </a:lnTo>
                  <a:lnTo>
                    <a:pt x="49" y="0"/>
                  </a:lnTo>
                  <a:lnTo>
                    <a:pt x="84" y="7"/>
                  </a:lnTo>
                  <a:lnTo>
                    <a:pt x="80" y="7"/>
                  </a:lnTo>
                  <a:lnTo>
                    <a:pt x="70" y="7"/>
                  </a:lnTo>
                  <a:lnTo>
                    <a:pt x="56" y="8"/>
                  </a:lnTo>
                  <a:lnTo>
                    <a:pt x="41" y="12"/>
                  </a:lnTo>
                  <a:lnTo>
                    <a:pt x="25" y="18"/>
                  </a:lnTo>
                  <a:lnTo>
                    <a:pt x="12" y="29"/>
                  </a:lnTo>
                  <a:lnTo>
                    <a:pt x="4" y="44"/>
                  </a:lnTo>
                  <a:lnTo>
                    <a:pt x="2" y="66"/>
                  </a:lnTo>
                  <a:close/>
                </a:path>
              </a:pathLst>
            </a:custGeom>
            <a:solidFill>
              <a:srgbClr val="000000"/>
            </a:solidFill>
            <a:ln w="9525">
              <a:noFill/>
              <a:round/>
              <a:headEnd/>
              <a:tailEnd/>
            </a:ln>
          </p:spPr>
          <p:txBody>
            <a:bodyPr/>
            <a:lstStyle/>
            <a:p>
              <a:endParaRPr lang="en-US"/>
            </a:p>
          </p:txBody>
        </p:sp>
        <p:sp>
          <p:nvSpPr>
            <p:cNvPr id="188" name="Freeform 229"/>
            <p:cNvSpPr>
              <a:spLocks/>
            </p:cNvSpPr>
            <p:nvPr/>
          </p:nvSpPr>
          <p:spPr bwMode="auto">
            <a:xfrm>
              <a:off x="3478" y="2028"/>
              <a:ext cx="18" cy="64"/>
            </a:xfrm>
            <a:custGeom>
              <a:avLst/>
              <a:gdLst>
                <a:gd name="T0" fmla="*/ 25 w 34"/>
                <a:gd name="T1" fmla="*/ 129 h 129"/>
                <a:gd name="T2" fmla="*/ 26 w 34"/>
                <a:gd name="T3" fmla="*/ 120 h 129"/>
                <a:gd name="T4" fmla="*/ 27 w 34"/>
                <a:gd name="T5" fmla="*/ 101 h 129"/>
                <a:gd name="T6" fmla="*/ 23 w 34"/>
                <a:gd name="T7" fmla="*/ 79 h 129"/>
                <a:gd name="T8" fmla="*/ 5 w 34"/>
                <a:gd name="T9" fmla="*/ 61 h 129"/>
                <a:gd name="T10" fmla="*/ 9 w 34"/>
                <a:gd name="T11" fmla="*/ 54 h 129"/>
                <a:gd name="T12" fmla="*/ 13 w 34"/>
                <a:gd name="T13" fmla="*/ 38 h 129"/>
                <a:gd name="T14" fmla="*/ 12 w 34"/>
                <a:gd name="T15" fmla="*/ 17 h 129"/>
                <a:gd name="T16" fmla="*/ 0 w 34"/>
                <a:gd name="T17" fmla="*/ 0 h 129"/>
                <a:gd name="T18" fmla="*/ 4 w 34"/>
                <a:gd name="T19" fmla="*/ 2 h 129"/>
                <a:gd name="T20" fmla="*/ 15 w 34"/>
                <a:gd name="T21" fmla="*/ 10 h 129"/>
                <a:gd name="T22" fmla="*/ 23 w 34"/>
                <a:gd name="T23" fmla="*/ 26 h 129"/>
                <a:gd name="T24" fmla="*/ 23 w 34"/>
                <a:gd name="T25" fmla="*/ 51 h 129"/>
                <a:gd name="T26" fmla="*/ 26 w 34"/>
                <a:gd name="T27" fmla="*/ 59 h 129"/>
                <a:gd name="T28" fmla="*/ 33 w 34"/>
                <a:gd name="T29" fmla="*/ 78 h 129"/>
                <a:gd name="T30" fmla="*/ 34 w 34"/>
                <a:gd name="T31" fmla="*/ 103 h 129"/>
                <a:gd name="T32" fmla="*/ 25 w 34"/>
                <a:gd name="T33" fmla="*/ 129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129"/>
                <a:gd name="T53" fmla="*/ 34 w 34"/>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129">
                  <a:moveTo>
                    <a:pt x="25" y="129"/>
                  </a:moveTo>
                  <a:lnTo>
                    <a:pt x="26" y="120"/>
                  </a:lnTo>
                  <a:lnTo>
                    <a:pt x="27" y="101"/>
                  </a:lnTo>
                  <a:lnTo>
                    <a:pt x="23" y="79"/>
                  </a:lnTo>
                  <a:lnTo>
                    <a:pt x="5" y="61"/>
                  </a:lnTo>
                  <a:lnTo>
                    <a:pt x="9" y="54"/>
                  </a:lnTo>
                  <a:lnTo>
                    <a:pt x="13" y="38"/>
                  </a:lnTo>
                  <a:lnTo>
                    <a:pt x="12" y="17"/>
                  </a:lnTo>
                  <a:lnTo>
                    <a:pt x="0" y="0"/>
                  </a:lnTo>
                  <a:lnTo>
                    <a:pt x="4" y="2"/>
                  </a:lnTo>
                  <a:lnTo>
                    <a:pt x="15" y="10"/>
                  </a:lnTo>
                  <a:lnTo>
                    <a:pt x="23" y="26"/>
                  </a:lnTo>
                  <a:lnTo>
                    <a:pt x="23" y="51"/>
                  </a:lnTo>
                  <a:lnTo>
                    <a:pt x="26" y="59"/>
                  </a:lnTo>
                  <a:lnTo>
                    <a:pt x="33" y="78"/>
                  </a:lnTo>
                  <a:lnTo>
                    <a:pt x="34" y="103"/>
                  </a:lnTo>
                  <a:lnTo>
                    <a:pt x="25" y="129"/>
                  </a:lnTo>
                  <a:close/>
                </a:path>
              </a:pathLst>
            </a:custGeom>
            <a:solidFill>
              <a:srgbClr val="000000"/>
            </a:solidFill>
            <a:ln w="9525">
              <a:noFill/>
              <a:round/>
              <a:headEnd/>
              <a:tailEnd/>
            </a:ln>
          </p:spPr>
          <p:txBody>
            <a:bodyPr/>
            <a:lstStyle/>
            <a:p>
              <a:endParaRPr lang="en-US"/>
            </a:p>
          </p:txBody>
        </p:sp>
        <p:sp>
          <p:nvSpPr>
            <p:cNvPr id="189" name="Freeform 230"/>
            <p:cNvSpPr>
              <a:spLocks/>
            </p:cNvSpPr>
            <p:nvPr/>
          </p:nvSpPr>
          <p:spPr bwMode="auto">
            <a:xfrm>
              <a:off x="3500" y="2008"/>
              <a:ext cx="77" cy="41"/>
            </a:xfrm>
            <a:custGeom>
              <a:avLst/>
              <a:gdLst>
                <a:gd name="T0" fmla="*/ 0 w 156"/>
                <a:gd name="T1" fmla="*/ 60 h 83"/>
                <a:gd name="T2" fmla="*/ 4 w 156"/>
                <a:gd name="T3" fmla="*/ 65 h 83"/>
                <a:gd name="T4" fmla="*/ 12 w 156"/>
                <a:gd name="T5" fmla="*/ 73 h 83"/>
                <a:gd name="T6" fmla="*/ 22 w 156"/>
                <a:gd name="T7" fmla="*/ 77 h 83"/>
                <a:gd name="T8" fmla="*/ 34 w 156"/>
                <a:gd name="T9" fmla="*/ 68 h 83"/>
                <a:gd name="T10" fmla="*/ 35 w 156"/>
                <a:gd name="T11" fmla="*/ 66 h 83"/>
                <a:gd name="T12" fmla="*/ 39 w 156"/>
                <a:gd name="T13" fmla="*/ 61 h 83"/>
                <a:gd name="T14" fmla="*/ 47 w 156"/>
                <a:gd name="T15" fmla="*/ 53 h 83"/>
                <a:gd name="T16" fmla="*/ 58 w 156"/>
                <a:gd name="T17" fmla="*/ 44 h 83"/>
                <a:gd name="T18" fmla="*/ 69 w 156"/>
                <a:gd name="T19" fmla="*/ 35 h 83"/>
                <a:gd name="T20" fmla="*/ 83 w 156"/>
                <a:gd name="T21" fmla="*/ 27 h 83"/>
                <a:gd name="T22" fmla="*/ 99 w 156"/>
                <a:gd name="T23" fmla="*/ 20 h 83"/>
                <a:gd name="T24" fmla="*/ 117 w 156"/>
                <a:gd name="T25" fmla="*/ 16 h 83"/>
                <a:gd name="T26" fmla="*/ 118 w 156"/>
                <a:gd name="T27" fmla="*/ 15 h 83"/>
                <a:gd name="T28" fmla="*/ 120 w 156"/>
                <a:gd name="T29" fmla="*/ 14 h 83"/>
                <a:gd name="T30" fmla="*/ 123 w 156"/>
                <a:gd name="T31" fmla="*/ 12 h 83"/>
                <a:gd name="T32" fmla="*/ 129 w 156"/>
                <a:gd name="T33" fmla="*/ 9 h 83"/>
                <a:gd name="T34" fmla="*/ 135 w 156"/>
                <a:gd name="T35" fmla="*/ 6 h 83"/>
                <a:gd name="T36" fmla="*/ 142 w 156"/>
                <a:gd name="T37" fmla="*/ 4 h 83"/>
                <a:gd name="T38" fmla="*/ 149 w 156"/>
                <a:gd name="T39" fmla="*/ 1 h 83"/>
                <a:gd name="T40" fmla="*/ 156 w 156"/>
                <a:gd name="T41" fmla="*/ 0 h 83"/>
                <a:gd name="T42" fmla="*/ 152 w 156"/>
                <a:gd name="T43" fmla="*/ 3 h 83"/>
                <a:gd name="T44" fmla="*/ 143 w 156"/>
                <a:gd name="T45" fmla="*/ 7 h 83"/>
                <a:gd name="T46" fmla="*/ 133 w 156"/>
                <a:gd name="T47" fmla="*/ 15 h 83"/>
                <a:gd name="T48" fmla="*/ 122 w 156"/>
                <a:gd name="T49" fmla="*/ 24 h 83"/>
                <a:gd name="T50" fmla="*/ 120 w 156"/>
                <a:gd name="T51" fmla="*/ 24 h 83"/>
                <a:gd name="T52" fmla="*/ 113 w 156"/>
                <a:gd name="T53" fmla="*/ 26 h 83"/>
                <a:gd name="T54" fmla="*/ 103 w 156"/>
                <a:gd name="T55" fmla="*/ 28 h 83"/>
                <a:gd name="T56" fmla="*/ 91 w 156"/>
                <a:gd name="T57" fmla="*/ 31 h 83"/>
                <a:gd name="T58" fmla="*/ 77 w 156"/>
                <a:gd name="T59" fmla="*/ 38 h 83"/>
                <a:gd name="T60" fmla="*/ 64 w 156"/>
                <a:gd name="T61" fmla="*/ 47 h 83"/>
                <a:gd name="T62" fmla="*/ 50 w 156"/>
                <a:gd name="T63" fmla="*/ 60 h 83"/>
                <a:gd name="T64" fmla="*/ 38 w 156"/>
                <a:gd name="T65" fmla="*/ 77 h 83"/>
                <a:gd name="T66" fmla="*/ 37 w 156"/>
                <a:gd name="T67" fmla="*/ 79 h 83"/>
                <a:gd name="T68" fmla="*/ 33 w 156"/>
                <a:gd name="T69" fmla="*/ 80 h 83"/>
                <a:gd name="T70" fmla="*/ 27 w 156"/>
                <a:gd name="T71" fmla="*/ 82 h 83"/>
                <a:gd name="T72" fmla="*/ 20 w 156"/>
                <a:gd name="T73" fmla="*/ 83 h 83"/>
                <a:gd name="T74" fmla="*/ 13 w 156"/>
                <a:gd name="T75" fmla="*/ 83 h 83"/>
                <a:gd name="T76" fmla="*/ 7 w 156"/>
                <a:gd name="T77" fmla="*/ 80 h 83"/>
                <a:gd name="T78" fmla="*/ 3 w 156"/>
                <a:gd name="T79" fmla="*/ 72 h 83"/>
                <a:gd name="T80" fmla="*/ 0 w 156"/>
                <a:gd name="T81" fmla="*/ 60 h 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6"/>
                <a:gd name="T124" fmla="*/ 0 h 83"/>
                <a:gd name="T125" fmla="*/ 156 w 156"/>
                <a:gd name="T126" fmla="*/ 83 h 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6" h="83">
                  <a:moveTo>
                    <a:pt x="0" y="60"/>
                  </a:moveTo>
                  <a:lnTo>
                    <a:pt x="4" y="65"/>
                  </a:lnTo>
                  <a:lnTo>
                    <a:pt x="12" y="73"/>
                  </a:lnTo>
                  <a:lnTo>
                    <a:pt x="22" y="77"/>
                  </a:lnTo>
                  <a:lnTo>
                    <a:pt x="34" y="68"/>
                  </a:lnTo>
                  <a:lnTo>
                    <a:pt x="35" y="66"/>
                  </a:lnTo>
                  <a:lnTo>
                    <a:pt x="39" y="61"/>
                  </a:lnTo>
                  <a:lnTo>
                    <a:pt x="47" y="53"/>
                  </a:lnTo>
                  <a:lnTo>
                    <a:pt x="58" y="44"/>
                  </a:lnTo>
                  <a:lnTo>
                    <a:pt x="69" y="35"/>
                  </a:lnTo>
                  <a:lnTo>
                    <a:pt x="83" y="27"/>
                  </a:lnTo>
                  <a:lnTo>
                    <a:pt x="99" y="20"/>
                  </a:lnTo>
                  <a:lnTo>
                    <a:pt x="117" y="16"/>
                  </a:lnTo>
                  <a:lnTo>
                    <a:pt x="118" y="15"/>
                  </a:lnTo>
                  <a:lnTo>
                    <a:pt x="120" y="14"/>
                  </a:lnTo>
                  <a:lnTo>
                    <a:pt x="123" y="12"/>
                  </a:lnTo>
                  <a:lnTo>
                    <a:pt x="129" y="9"/>
                  </a:lnTo>
                  <a:lnTo>
                    <a:pt x="135" y="6"/>
                  </a:lnTo>
                  <a:lnTo>
                    <a:pt x="142" y="4"/>
                  </a:lnTo>
                  <a:lnTo>
                    <a:pt x="149" y="1"/>
                  </a:lnTo>
                  <a:lnTo>
                    <a:pt x="156" y="0"/>
                  </a:lnTo>
                  <a:lnTo>
                    <a:pt x="152" y="3"/>
                  </a:lnTo>
                  <a:lnTo>
                    <a:pt x="143" y="7"/>
                  </a:lnTo>
                  <a:lnTo>
                    <a:pt x="133" y="15"/>
                  </a:lnTo>
                  <a:lnTo>
                    <a:pt x="122" y="24"/>
                  </a:lnTo>
                  <a:lnTo>
                    <a:pt x="120" y="24"/>
                  </a:lnTo>
                  <a:lnTo>
                    <a:pt x="113" y="26"/>
                  </a:lnTo>
                  <a:lnTo>
                    <a:pt x="103" y="28"/>
                  </a:lnTo>
                  <a:lnTo>
                    <a:pt x="91" y="31"/>
                  </a:lnTo>
                  <a:lnTo>
                    <a:pt x="77" y="38"/>
                  </a:lnTo>
                  <a:lnTo>
                    <a:pt x="64" y="47"/>
                  </a:lnTo>
                  <a:lnTo>
                    <a:pt x="50" y="60"/>
                  </a:lnTo>
                  <a:lnTo>
                    <a:pt x="38" y="77"/>
                  </a:lnTo>
                  <a:lnTo>
                    <a:pt x="37" y="79"/>
                  </a:lnTo>
                  <a:lnTo>
                    <a:pt x="33" y="80"/>
                  </a:lnTo>
                  <a:lnTo>
                    <a:pt x="27" y="82"/>
                  </a:lnTo>
                  <a:lnTo>
                    <a:pt x="20" y="83"/>
                  </a:lnTo>
                  <a:lnTo>
                    <a:pt x="13" y="83"/>
                  </a:lnTo>
                  <a:lnTo>
                    <a:pt x="7" y="80"/>
                  </a:lnTo>
                  <a:lnTo>
                    <a:pt x="3" y="72"/>
                  </a:lnTo>
                  <a:lnTo>
                    <a:pt x="0" y="60"/>
                  </a:lnTo>
                  <a:close/>
                </a:path>
              </a:pathLst>
            </a:custGeom>
            <a:solidFill>
              <a:srgbClr val="000000"/>
            </a:solidFill>
            <a:ln w="9525">
              <a:noFill/>
              <a:round/>
              <a:headEnd/>
              <a:tailEnd/>
            </a:ln>
          </p:spPr>
          <p:txBody>
            <a:bodyPr/>
            <a:lstStyle/>
            <a:p>
              <a:endParaRPr lang="en-US"/>
            </a:p>
          </p:txBody>
        </p:sp>
        <p:sp>
          <p:nvSpPr>
            <p:cNvPr id="190" name="Freeform 231"/>
            <p:cNvSpPr>
              <a:spLocks/>
            </p:cNvSpPr>
            <p:nvPr/>
          </p:nvSpPr>
          <p:spPr bwMode="auto">
            <a:xfrm>
              <a:off x="3516" y="2025"/>
              <a:ext cx="49" cy="76"/>
            </a:xfrm>
            <a:custGeom>
              <a:avLst/>
              <a:gdLst>
                <a:gd name="T0" fmla="*/ 96 w 96"/>
                <a:gd name="T1" fmla="*/ 0 h 151"/>
                <a:gd name="T2" fmla="*/ 94 w 96"/>
                <a:gd name="T3" fmla="*/ 2 h 151"/>
                <a:gd name="T4" fmla="*/ 89 w 96"/>
                <a:gd name="T5" fmla="*/ 9 h 151"/>
                <a:gd name="T6" fmla="*/ 81 w 96"/>
                <a:gd name="T7" fmla="*/ 18 h 151"/>
                <a:gd name="T8" fmla="*/ 73 w 96"/>
                <a:gd name="T9" fmla="*/ 31 h 151"/>
                <a:gd name="T10" fmla="*/ 65 w 96"/>
                <a:gd name="T11" fmla="*/ 45 h 151"/>
                <a:gd name="T12" fmla="*/ 60 w 96"/>
                <a:gd name="T13" fmla="*/ 60 h 151"/>
                <a:gd name="T14" fmla="*/ 55 w 96"/>
                <a:gd name="T15" fmla="*/ 74 h 151"/>
                <a:gd name="T16" fmla="*/ 55 w 96"/>
                <a:gd name="T17" fmla="*/ 87 h 151"/>
                <a:gd name="T18" fmla="*/ 0 w 96"/>
                <a:gd name="T19" fmla="*/ 151 h 151"/>
                <a:gd name="T20" fmla="*/ 66 w 96"/>
                <a:gd name="T21" fmla="*/ 100 h 151"/>
                <a:gd name="T22" fmla="*/ 68 w 96"/>
                <a:gd name="T23" fmla="*/ 90 h 151"/>
                <a:gd name="T24" fmla="*/ 72 w 96"/>
                <a:gd name="T25" fmla="*/ 63 h 151"/>
                <a:gd name="T26" fmla="*/ 81 w 96"/>
                <a:gd name="T27" fmla="*/ 31 h 151"/>
                <a:gd name="T28" fmla="*/ 96 w 96"/>
                <a:gd name="T29" fmla="*/ 0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6"/>
                <a:gd name="T46" fmla="*/ 0 h 151"/>
                <a:gd name="T47" fmla="*/ 96 w 96"/>
                <a:gd name="T48" fmla="*/ 151 h 1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6" h="151">
                  <a:moveTo>
                    <a:pt x="96" y="0"/>
                  </a:moveTo>
                  <a:lnTo>
                    <a:pt x="94" y="2"/>
                  </a:lnTo>
                  <a:lnTo>
                    <a:pt x="89" y="9"/>
                  </a:lnTo>
                  <a:lnTo>
                    <a:pt x="81" y="18"/>
                  </a:lnTo>
                  <a:lnTo>
                    <a:pt x="73" y="31"/>
                  </a:lnTo>
                  <a:lnTo>
                    <a:pt x="65" y="45"/>
                  </a:lnTo>
                  <a:lnTo>
                    <a:pt x="60" y="60"/>
                  </a:lnTo>
                  <a:lnTo>
                    <a:pt x="55" y="74"/>
                  </a:lnTo>
                  <a:lnTo>
                    <a:pt x="55" y="87"/>
                  </a:lnTo>
                  <a:lnTo>
                    <a:pt x="0" y="151"/>
                  </a:lnTo>
                  <a:lnTo>
                    <a:pt x="66" y="100"/>
                  </a:lnTo>
                  <a:lnTo>
                    <a:pt x="68" y="90"/>
                  </a:lnTo>
                  <a:lnTo>
                    <a:pt x="72" y="63"/>
                  </a:lnTo>
                  <a:lnTo>
                    <a:pt x="81" y="31"/>
                  </a:lnTo>
                  <a:lnTo>
                    <a:pt x="96" y="0"/>
                  </a:lnTo>
                  <a:close/>
                </a:path>
              </a:pathLst>
            </a:custGeom>
            <a:solidFill>
              <a:srgbClr val="000000"/>
            </a:solidFill>
            <a:ln w="9525">
              <a:noFill/>
              <a:round/>
              <a:headEnd/>
              <a:tailEnd/>
            </a:ln>
          </p:spPr>
          <p:txBody>
            <a:bodyPr/>
            <a:lstStyle/>
            <a:p>
              <a:endParaRPr lang="en-US"/>
            </a:p>
          </p:txBody>
        </p:sp>
        <p:sp>
          <p:nvSpPr>
            <p:cNvPr id="191" name="Freeform 232"/>
            <p:cNvSpPr>
              <a:spLocks/>
            </p:cNvSpPr>
            <p:nvPr/>
          </p:nvSpPr>
          <p:spPr bwMode="auto">
            <a:xfrm>
              <a:off x="3175" y="2403"/>
              <a:ext cx="212" cy="46"/>
            </a:xfrm>
            <a:custGeom>
              <a:avLst/>
              <a:gdLst>
                <a:gd name="T0" fmla="*/ 0 w 423"/>
                <a:gd name="T1" fmla="*/ 0 h 93"/>
                <a:gd name="T2" fmla="*/ 2 w 423"/>
                <a:gd name="T3" fmla="*/ 2 h 93"/>
                <a:gd name="T4" fmla="*/ 10 w 423"/>
                <a:gd name="T5" fmla="*/ 5 h 93"/>
                <a:gd name="T6" fmla="*/ 23 w 423"/>
                <a:gd name="T7" fmla="*/ 10 h 93"/>
                <a:gd name="T8" fmla="*/ 40 w 423"/>
                <a:gd name="T9" fmla="*/ 15 h 93"/>
                <a:gd name="T10" fmla="*/ 61 w 423"/>
                <a:gd name="T11" fmla="*/ 23 h 93"/>
                <a:gd name="T12" fmla="*/ 85 w 423"/>
                <a:gd name="T13" fmla="*/ 30 h 93"/>
                <a:gd name="T14" fmla="*/ 113 w 423"/>
                <a:gd name="T15" fmla="*/ 37 h 93"/>
                <a:gd name="T16" fmla="*/ 143 w 423"/>
                <a:gd name="T17" fmla="*/ 45 h 93"/>
                <a:gd name="T18" fmla="*/ 174 w 423"/>
                <a:gd name="T19" fmla="*/ 51 h 93"/>
                <a:gd name="T20" fmla="*/ 208 w 423"/>
                <a:gd name="T21" fmla="*/ 56 h 93"/>
                <a:gd name="T22" fmla="*/ 243 w 423"/>
                <a:gd name="T23" fmla="*/ 59 h 93"/>
                <a:gd name="T24" fmla="*/ 279 w 423"/>
                <a:gd name="T25" fmla="*/ 61 h 93"/>
                <a:gd name="T26" fmla="*/ 315 w 423"/>
                <a:gd name="T27" fmla="*/ 60 h 93"/>
                <a:gd name="T28" fmla="*/ 351 w 423"/>
                <a:gd name="T29" fmla="*/ 57 h 93"/>
                <a:gd name="T30" fmla="*/ 388 w 423"/>
                <a:gd name="T31" fmla="*/ 49 h 93"/>
                <a:gd name="T32" fmla="*/ 423 w 423"/>
                <a:gd name="T33" fmla="*/ 38 h 93"/>
                <a:gd name="T34" fmla="*/ 420 w 423"/>
                <a:gd name="T35" fmla="*/ 40 h 93"/>
                <a:gd name="T36" fmla="*/ 413 w 423"/>
                <a:gd name="T37" fmla="*/ 44 h 93"/>
                <a:gd name="T38" fmla="*/ 403 w 423"/>
                <a:gd name="T39" fmla="*/ 51 h 93"/>
                <a:gd name="T40" fmla="*/ 388 w 423"/>
                <a:gd name="T41" fmla="*/ 58 h 93"/>
                <a:gd name="T42" fmla="*/ 370 w 423"/>
                <a:gd name="T43" fmla="*/ 66 h 93"/>
                <a:gd name="T44" fmla="*/ 348 w 423"/>
                <a:gd name="T45" fmla="*/ 74 h 93"/>
                <a:gd name="T46" fmla="*/ 322 w 423"/>
                <a:gd name="T47" fmla="*/ 82 h 93"/>
                <a:gd name="T48" fmla="*/ 295 w 423"/>
                <a:gd name="T49" fmla="*/ 88 h 93"/>
                <a:gd name="T50" fmla="*/ 265 w 423"/>
                <a:gd name="T51" fmla="*/ 91 h 93"/>
                <a:gd name="T52" fmla="*/ 231 w 423"/>
                <a:gd name="T53" fmla="*/ 93 h 93"/>
                <a:gd name="T54" fmla="*/ 197 w 423"/>
                <a:gd name="T55" fmla="*/ 90 h 93"/>
                <a:gd name="T56" fmla="*/ 160 w 423"/>
                <a:gd name="T57" fmla="*/ 83 h 93"/>
                <a:gd name="T58" fmla="*/ 122 w 423"/>
                <a:gd name="T59" fmla="*/ 72 h 93"/>
                <a:gd name="T60" fmla="*/ 82 w 423"/>
                <a:gd name="T61" fmla="*/ 55 h 93"/>
                <a:gd name="T62" fmla="*/ 41 w 423"/>
                <a:gd name="T63" fmla="*/ 31 h 93"/>
                <a:gd name="T64" fmla="*/ 0 w 423"/>
                <a:gd name="T65" fmla="*/ 0 h 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3"/>
                <a:gd name="T100" fmla="*/ 0 h 93"/>
                <a:gd name="T101" fmla="*/ 423 w 423"/>
                <a:gd name="T102" fmla="*/ 93 h 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3" h="93">
                  <a:moveTo>
                    <a:pt x="0" y="0"/>
                  </a:moveTo>
                  <a:lnTo>
                    <a:pt x="2" y="2"/>
                  </a:lnTo>
                  <a:lnTo>
                    <a:pt x="10" y="5"/>
                  </a:lnTo>
                  <a:lnTo>
                    <a:pt x="23" y="10"/>
                  </a:lnTo>
                  <a:lnTo>
                    <a:pt x="40" y="15"/>
                  </a:lnTo>
                  <a:lnTo>
                    <a:pt x="61" y="23"/>
                  </a:lnTo>
                  <a:lnTo>
                    <a:pt x="85" y="30"/>
                  </a:lnTo>
                  <a:lnTo>
                    <a:pt x="113" y="37"/>
                  </a:lnTo>
                  <a:lnTo>
                    <a:pt x="143" y="45"/>
                  </a:lnTo>
                  <a:lnTo>
                    <a:pt x="174" y="51"/>
                  </a:lnTo>
                  <a:lnTo>
                    <a:pt x="208" y="56"/>
                  </a:lnTo>
                  <a:lnTo>
                    <a:pt x="243" y="59"/>
                  </a:lnTo>
                  <a:lnTo>
                    <a:pt x="279" y="61"/>
                  </a:lnTo>
                  <a:lnTo>
                    <a:pt x="315" y="60"/>
                  </a:lnTo>
                  <a:lnTo>
                    <a:pt x="351" y="57"/>
                  </a:lnTo>
                  <a:lnTo>
                    <a:pt x="388" y="49"/>
                  </a:lnTo>
                  <a:lnTo>
                    <a:pt x="423" y="38"/>
                  </a:lnTo>
                  <a:lnTo>
                    <a:pt x="420" y="40"/>
                  </a:lnTo>
                  <a:lnTo>
                    <a:pt x="413" y="44"/>
                  </a:lnTo>
                  <a:lnTo>
                    <a:pt x="403" y="51"/>
                  </a:lnTo>
                  <a:lnTo>
                    <a:pt x="388" y="58"/>
                  </a:lnTo>
                  <a:lnTo>
                    <a:pt x="370" y="66"/>
                  </a:lnTo>
                  <a:lnTo>
                    <a:pt x="348" y="74"/>
                  </a:lnTo>
                  <a:lnTo>
                    <a:pt x="322" y="82"/>
                  </a:lnTo>
                  <a:lnTo>
                    <a:pt x="295" y="88"/>
                  </a:lnTo>
                  <a:lnTo>
                    <a:pt x="265" y="91"/>
                  </a:lnTo>
                  <a:lnTo>
                    <a:pt x="231" y="93"/>
                  </a:lnTo>
                  <a:lnTo>
                    <a:pt x="197" y="90"/>
                  </a:lnTo>
                  <a:lnTo>
                    <a:pt x="160" y="83"/>
                  </a:lnTo>
                  <a:lnTo>
                    <a:pt x="122" y="72"/>
                  </a:lnTo>
                  <a:lnTo>
                    <a:pt x="82" y="55"/>
                  </a:lnTo>
                  <a:lnTo>
                    <a:pt x="41" y="31"/>
                  </a:lnTo>
                  <a:lnTo>
                    <a:pt x="0" y="0"/>
                  </a:lnTo>
                  <a:close/>
                </a:path>
              </a:pathLst>
            </a:custGeom>
            <a:solidFill>
              <a:srgbClr val="000000"/>
            </a:solidFill>
            <a:ln w="9525">
              <a:noFill/>
              <a:round/>
              <a:headEnd/>
              <a:tailEnd/>
            </a:ln>
          </p:spPr>
          <p:txBody>
            <a:bodyPr/>
            <a:lstStyle/>
            <a:p>
              <a:endParaRPr lang="en-US"/>
            </a:p>
          </p:txBody>
        </p:sp>
        <p:sp>
          <p:nvSpPr>
            <p:cNvPr id="192" name="Freeform 233"/>
            <p:cNvSpPr>
              <a:spLocks/>
            </p:cNvSpPr>
            <p:nvPr/>
          </p:nvSpPr>
          <p:spPr bwMode="auto">
            <a:xfrm>
              <a:off x="3373" y="2312"/>
              <a:ext cx="21" cy="98"/>
            </a:xfrm>
            <a:custGeom>
              <a:avLst/>
              <a:gdLst>
                <a:gd name="T0" fmla="*/ 0 w 41"/>
                <a:gd name="T1" fmla="*/ 0 h 197"/>
                <a:gd name="T2" fmla="*/ 2 w 41"/>
                <a:gd name="T3" fmla="*/ 5 h 197"/>
                <a:gd name="T4" fmla="*/ 8 w 41"/>
                <a:gd name="T5" fmla="*/ 19 h 197"/>
                <a:gd name="T6" fmla="*/ 16 w 41"/>
                <a:gd name="T7" fmla="*/ 38 h 197"/>
                <a:gd name="T8" fmla="*/ 25 w 41"/>
                <a:gd name="T9" fmla="*/ 65 h 197"/>
                <a:gd name="T10" fmla="*/ 33 w 41"/>
                <a:gd name="T11" fmla="*/ 95 h 197"/>
                <a:gd name="T12" fmla="*/ 39 w 41"/>
                <a:gd name="T13" fmla="*/ 128 h 197"/>
                <a:gd name="T14" fmla="*/ 41 w 41"/>
                <a:gd name="T15" fmla="*/ 163 h 197"/>
                <a:gd name="T16" fmla="*/ 38 w 41"/>
                <a:gd name="T17" fmla="*/ 197 h 197"/>
                <a:gd name="T18" fmla="*/ 0 w 41"/>
                <a:gd name="T19" fmla="*/ 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197"/>
                <a:gd name="T32" fmla="*/ 41 w 4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197">
                  <a:moveTo>
                    <a:pt x="0" y="0"/>
                  </a:moveTo>
                  <a:lnTo>
                    <a:pt x="2" y="5"/>
                  </a:lnTo>
                  <a:lnTo>
                    <a:pt x="8" y="19"/>
                  </a:lnTo>
                  <a:lnTo>
                    <a:pt x="16" y="38"/>
                  </a:lnTo>
                  <a:lnTo>
                    <a:pt x="25" y="65"/>
                  </a:lnTo>
                  <a:lnTo>
                    <a:pt x="33" y="95"/>
                  </a:lnTo>
                  <a:lnTo>
                    <a:pt x="39" y="128"/>
                  </a:lnTo>
                  <a:lnTo>
                    <a:pt x="41" y="163"/>
                  </a:lnTo>
                  <a:lnTo>
                    <a:pt x="38" y="197"/>
                  </a:lnTo>
                  <a:lnTo>
                    <a:pt x="0" y="0"/>
                  </a:lnTo>
                  <a:close/>
                </a:path>
              </a:pathLst>
            </a:custGeom>
            <a:solidFill>
              <a:srgbClr val="000000"/>
            </a:solidFill>
            <a:ln w="9525">
              <a:noFill/>
              <a:round/>
              <a:headEnd/>
              <a:tailEnd/>
            </a:ln>
          </p:spPr>
          <p:txBody>
            <a:bodyPr/>
            <a:lstStyle/>
            <a:p>
              <a:endParaRPr lang="en-US"/>
            </a:p>
          </p:txBody>
        </p:sp>
        <p:sp>
          <p:nvSpPr>
            <p:cNvPr id="193" name="Freeform 234"/>
            <p:cNvSpPr>
              <a:spLocks/>
            </p:cNvSpPr>
            <p:nvPr/>
          </p:nvSpPr>
          <p:spPr bwMode="auto">
            <a:xfrm>
              <a:off x="3321" y="2453"/>
              <a:ext cx="62" cy="370"/>
            </a:xfrm>
            <a:custGeom>
              <a:avLst/>
              <a:gdLst>
                <a:gd name="T0" fmla="*/ 123 w 123"/>
                <a:gd name="T1" fmla="*/ 0 h 741"/>
                <a:gd name="T2" fmla="*/ 123 w 123"/>
                <a:gd name="T3" fmla="*/ 11 h 741"/>
                <a:gd name="T4" fmla="*/ 123 w 123"/>
                <a:gd name="T5" fmla="*/ 38 h 741"/>
                <a:gd name="T6" fmla="*/ 122 w 123"/>
                <a:gd name="T7" fmla="*/ 80 h 741"/>
                <a:gd name="T8" fmla="*/ 119 w 123"/>
                <a:gd name="T9" fmla="*/ 131 h 741"/>
                <a:gd name="T10" fmla="*/ 112 w 123"/>
                <a:gd name="T11" fmla="*/ 187 h 741"/>
                <a:gd name="T12" fmla="*/ 102 w 123"/>
                <a:gd name="T13" fmla="*/ 246 h 741"/>
                <a:gd name="T14" fmla="*/ 85 w 123"/>
                <a:gd name="T15" fmla="*/ 301 h 741"/>
                <a:gd name="T16" fmla="*/ 62 w 123"/>
                <a:gd name="T17" fmla="*/ 352 h 741"/>
                <a:gd name="T18" fmla="*/ 64 w 123"/>
                <a:gd name="T19" fmla="*/ 360 h 741"/>
                <a:gd name="T20" fmla="*/ 65 w 123"/>
                <a:gd name="T21" fmla="*/ 379 h 741"/>
                <a:gd name="T22" fmla="*/ 62 w 123"/>
                <a:gd name="T23" fmla="*/ 409 h 741"/>
                <a:gd name="T24" fmla="*/ 54 w 123"/>
                <a:gd name="T25" fmla="*/ 443 h 741"/>
                <a:gd name="T26" fmla="*/ 52 w 123"/>
                <a:gd name="T27" fmla="*/ 454 h 741"/>
                <a:gd name="T28" fmla="*/ 46 w 123"/>
                <a:gd name="T29" fmla="*/ 484 h 741"/>
                <a:gd name="T30" fmla="*/ 38 w 123"/>
                <a:gd name="T31" fmla="*/ 527 h 741"/>
                <a:gd name="T32" fmla="*/ 33 w 123"/>
                <a:gd name="T33" fmla="*/ 577 h 741"/>
                <a:gd name="T34" fmla="*/ 29 w 123"/>
                <a:gd name="T35" fmla="*/ 629 h 741"/>
                <a:gd name="T36" fmla="*/ 33 w 123"/>
                <a:gd name="T37" fmla="*/ 678 h 741"/>
                <a:gd name="T38" fmla="*/ 42 w 123"/>
                <a:gd name="T39" fmla="*/ 717 h 741"/>
                <a:gd name="T40" fmla="*/ 62 w 123"/>
                <a:gd name="T41" fmla="*/ 741 h 741"/>
                <a:gd name="T42" fmla="*/ 58 w 123"/>
                <a:gd name="T43" fmla="*/ 741 h 741"/>
                <a:gd name="T44" fmla="*/ 47 w 123"/>
                <a:gd name="T45" fmla="*/ 739 h 741"/>
                <a:gd name="T46" fmla="*/ 34 w 123"/>
                <a:gd name="T47" fmla="*/ 729 h 741"/>
                <a:gd name="T48" fmla="*/ 19 w 123"/>
                <a:gd name="T49" fmla="*/ 711 h 741"/>
                <a:gd name="T50" fmla="*/ 7 w 123"/>
                <a:gd name="T51" fmla="*/ 679 h 741"/>
                <a:gd name="T52" fmla="*/ 0 w 123"/>
                <a:gd name="T53" fmla="*/ 628 h 741"/>
                <a:gd name="T54" fmla="*/ 3 w 123"/>
                <a:gd name="T55" fmla="*/ 556 h 741"/>
                <a:gd name="T56" fmla="*/ 16 w 123"/>
                <a:gd name="T57" fmla="*/ 458 h 741"/>
                <a:gd name="T58" fmla="*/ 19 w 123"/>
                <a:gd name="T59" fmla="*/ 455 h 741"/>
                <a:gd name="T60" fmla="*/ 24 w 123"/>
                <a:gd name="T61" fmla="*/ 450 h 741"/>
                <a:gd name="T62" fmla="*/ 31 w 123"/>
                <a:gd name="T63" fmla="*/ 440 h 741"/>
                <a:gd name="T64" fmla="*/ 38 w 123"/>
                <a:gd name="T65" fmla="*/ 428 h 741"/>
                <a:gd name="T66" fmla="*/ 44 w 123"/>
                <a:gd name="T67" fmla="*/ 412 h 741"/>
                <a:gd name="T68" fmla="*/ 45 w 123"/>
                <a:gd name="T69" fmla="*/ 394 h 741"/>
                <a:gd name="T70" fmla="*/ 42 w 123"/>
                <a:gd name="T71" fmla="*/ 374 h 741"/>
                <a:gd name="T72" fmla="*/ 31 w 123"/>
                <a:gd name="T73" fmla="*/ 352 h 741"/>
                <a:gd name="T74" fmla="*/ 34 w 123"/>
                <a:gd name="T75" fmla="*/ 348 h 741"/>
                <a:gd name="T76" fmla="*/ 41 w 123"/>
                <a:gd name="T77" fmla="*/ 338 h 741"/>
                <a:gd name="T78" fmla="*/ 51 w 123"/>
                <a:gd name="T79" fmla="*/ 317 h 741"/>
                <a:gd name="T80" fmla="*/ 65 w 123"/>
                <a:gd name="T81" fmla="*/ 285 h 741"/>
                <a:gd name="T82" fmla="*/ 80 w 123"/>
                <a:gd name="T83" fmla="*/ 239 h 741"/>
                <a:gd name="T84" fmla="*/ 95 w 123"/>
                <a:gd name="T85" fmla="*/ 178 h 741"/>
                <a:gd name="T86" fmla="*/ 110 w 123"/>
                <a:gd name="T87" fmla="*/ 98 h 741"/>
                <a:gd name="T88" fmla="*/ 123 w 123"/>
                <a:gd name="T89" fmla="*/ 0 h 7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3"/>
                <a:gd name="T136" fmla="*/ 0 h 741"/>
                <a:gd name="T137" fmla="*/ 123 w 123"/>
                <a:gd name="T138" fmla="*/ 741 h 7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3" h="741">
                  <a:moveTo>
                    <a:pt x="123" y="0"/>
                  </a:moveTo>
                  <a:lnTo>
                    <a:pt x="123" y="11"/>
                  </a:lnTo>
                  <a:lnTo>
                    <a:pt x="123" y="38"/>
                  </a:lnTo>
                  <a:lnTo>
                    <a:pt x="122" y="80"/>
                  </a:lnTo>
                  <a:lnTo>
                    <a:pt x="119" y="131"/>
                  </a:lnTo>
                  <a:lnTo>
                    <a:pt x="112" y="187"/>
                  </a:lnTo>
                  <a:lnTo>
                    <a:pt x="102" y="246"/>
                  </a:lnTo>
                  <a:lnTo>
                    <a:pt x="85" y="301"/>
                  </a:lnTo>
                  <a:lnTo>
                    <a:pt x="62" y="352"/>
                  </a:lnTo>
                  <a:lnTo>
                    <a:pt x="64" y="360"/>
                  </a:lnTo>
                  <a:lnTo>
                    <a:pt x="65" y="379"/>
                  </a:lnTo>
                  <a:lnTo>
                    <a:pt x="62" y="409"/>
                  </a:lnTo>
                  <a:lnTo>
                    <a:pt x="54" y="443"/>
                  </a:lnTo>
                  <a:lnTo>
                    <a:pt x="52" y="454"/>
                  </a:lnTo>
                  <a:lnTo>
                    <a:pt x="46" y="484"/>
                  </a:lnTo>
                  <a:lnTo>
                    <a:pt x="38" y="527"/>
                  </a:lnTo>
                  <a:lnTo>
                    <a:pt x="33" y="577"/>
                  </a:lnTo>
                  <a:lnTo>
                    <a:pt x="29" y="629"/>
                  </a:lnTo>
                  <a:lnTo>
                    <a:pt x="33" y="678"/>
                  </a:lnTo>
                  <a:lnTo>
                    <a:pt x="42" y="717"/>
                  </a:lnTo>
                  <a:lnTo>
                    <a:pt x="62" y="741"/>
                  </a:lnTo>
                  <a:lnTo>
                    <a:pt x="58" y="741"/>
                  </a:lnTo>
                  <a:lnTo>
                    <a:pt x="47" y="739"/>
                  </a:lnTo>
                  <a:lnTo>
                    <a:pt x="34" y="729"/>
                  </a:lnTo>
                  <a:lnTo>
                    <a:pt x="19" y="711"/>
                  </a:lnTo>
                  <a:lnTo>
                    <a:pt x="7" y="679"/>
                  </a:lnTo>
                  <a:lnTo>
                    <a:pt x="0" y="628"/>
                  </a:lnTo>
                  <a:lnTo>
                    <a:pt x="3" y="556"/>
                  </a:lnTo>
                  <a:lnTo>
                    <a:pt x="16" y="458"/>
                  </a:lnTo>
                  <a:lnTo>
                    <a:pt x="19" y="455"/>
                  </a:lnTo>
                  <a:lnTo>
                    <a:pt x="24" y="450"/>
                  </a:lnTo>
                  <a:lnTo>
                    <a:pt x="31" y="440"/>
                  </a:lnTo>
                  <a:lnTo>
                    <a:pt x="38" y="428"/>
                  </a:lnTo>
                  <a:lnTo>
                    <a:pt x="44" y="412"/>
                  </a:lnTo>
                  <a:lnTo>
                    <a:pt x="45" y="394"/>
                  </a:lnTo>
                  <a:lnTo>
                    <a:pt x="42" y="374"/>
                  </a:lnTo>
                  <a:lnTo>
                    <a:pt x="31" y="352"/>
                  </a:lnTo>
                  <a:lnTo>
                    <a:pt x="34" y="348"/>
                  </a:lnTo>
                  <a:lnTo>
                    <a:pt x="41" y="338"/>
                  </a:lnTo>
                  <a:lnTo>
                    <a:pt x="51" y="317"/>
                  </a:lnTo>
                  <a:lnTo>
                    <a:pt x="65" y="285"/>
                  </a:lnTo>
                  <a:lnTo>
                    <a:pt x="80" y="239"/>
                  </a:lnTo>
                  <a:lnTo>
                    <a:pt x="95" y="178"/>
                  </a:lnTo>
                  <a:lnTo>
                    <a:pt x="110" y="98"/>
                  </a:lnTo>
                  <a:lnTo>
                    <a:pt x="123" y="0"/>
                  </a:lnTo>
                  <a:close/>
                </a:path>
              </a:pathLst>
            </a:custGeom>
            <a:solidFill>
              <a:srgbClr val="000000"/>
            </a:solidFill>
            <a:ln w="9525">
              <a:noFill/>
              <a:round/>
              <a:headEnd/>
              <a:tailEnd/>
            </a:ln>
          </p:spPr>
          <p:txBody>
            <a:bodyPr/>
            <a:lstStyle/>
            <a:p>
              <a:endParaRPr lang="en-US"/>
            </a:p>
          </p:txBody>
        </p:sp>
        <p:sp>
          <p:nvSpPr>
            <p:cNvPr id="194" name="Freeform 235"/>
            <p:cNvSpPr>
              <a:spLocks/>
            </p:cNvSpPr>
            <p:nvPr/>
          </p:nvSpPr>
          <p:spPr bwMode="auto">
            <a:xfrm>
              <a:off x="3168" y="2445"/>
              <a:ext cx="58" cy="385"/>
            </a:xfrm>
            <a:custGeom>
              <a:avLst/>
              <a:gdLst>
                <a:gd name="T0" fmla="*/ 46 w 115"/>
                <a:gd name="T1" fmla="*/ 0 h 771"/>
                <a:gd name="T2" fmla="*/ 46 w 115"/>
                <a:gd name="T3" fmla="*/ 9 h 771"/>
                <a:gd name="T4" fmla="*/ 47 w 115"/>
                <a:gd name="T5" fmla="*/ 29 h 771"/>
                <a:gd name="T6" fmla="*/ 48 w 115"/>
                <a:gd name="T7" fmla="*/ 60 h 771"/>
                <a:gd name="T8" fmla="*/ 53 w 115"/>
                <a:gd name="T9" fmla="*/ 100 h 771"/>
                <a:gd name="T10" fmla="*/ 59 w 115"/>
                <a:gd name="T11" fmla="*/ 142 h 771"/>
                <a:gd name="T12" fmla="*/ 69 w 115"/>
                <a:gd name="T13" fmla="*/ 187 h 771"/>
                <a:gd name="T14" fmla="*/ 82 w 115"/>
                <a:gd name="T15" fmla="*/ 229 h 771"/>
                <a:gd name="T16" fmla="*/ 100 w 115"/>
                <a:gd name="T17" fmla="*/ 267 h 771"/>
                <a:gd name="T18" fmla="*/ 101 w 115"/>
                <a:gd name="T19" fmla="*/ 270 h 771"/>
                <a:gd name="T20" fmla="*/ 106 w 115"/>
                <a:gd name="T21" fmla="*/ 278 h 771"/>
                <a:gd name="T22" fmla="*/ 109 w 115"/>
                <a:gd name="T23" fmla="*/ 291 h 771"/>
                <a:gd name="T24" fmla="*/ 114 w 115"/>
                <a:gd name="T25" fmla="*/ 307 h 771"/>
                <a:gd name="T26" fmla="*/ 115 w 115"/>
                <a:gd name="T27" fmla="*/ 325 h 771"/>
                <a:gd name="T28" fmla="*/ 113 w 115"/>
                <a:gd name="T29" fmla="*/ 344 h 771"/>
                <a:gd name="T30" fmla="*/ 106 w 115"/>
                <a:gd name="T31" fmla="*/ 363 h 771"/>
                <a:gd name="T32" fmla="*/ 92 w 115"/>
                <a:gd name="T33" fmla="*/ 382 h 771"/>
                <a:gd name="T34" fmla="*/ 87 w 115"/>
                <a:gd name="T35" fmla="*/ 393 h 771"/>
                <a:gd name="T36" fmla="*/ 76 w 115"/>
                <a:gd name="T37" fmla="*/ 425 h 771"/>
                <a:gd name="T38" fmla="*/ 59 w 115"/>
                <a:gd name="T39" fmla="*/ 473 h 771"/>
                <a:gd name="T40" fmla="*/ 40 w 115"/>
                <a:gd name="T41" fmla="*/ 530 h 771"/>
                <a:gd name="T42" fmla="*/ 23 w 115"/>
                <a:gd name="T43" fmla="*/ 594 h 771"/>
                <a:gd name="T44" fmla="*/ 8 w 115"/>
                <a:gd name="T45" fmla="*/ 658 h 771"/>
                <a:gd name="T46" fmla="*/ 0 w 115"/>
                <a:gd name="T47" fmla="*/ 719 h 771"/>
                <a:gd name="T48" fmla="*/ 0 w 115"/>
                <a:gd name="T49" fmla="*/ 771 h 771"/>
                <a:gd name="T50" fmla="*/ 0 w 115"/>
                <a:gd name="T51" fmla="*/ 763 h 771"/>
                <a:gd name="T52" fmla="*/ 0 w 115"/>
                <a:gd name="T53" fmla="*/ 741 h 771"/>
                <a:gd name="T54" fmla="*/ 0 w 115"/>
                <a:gd name="T55" fmla="*/ 705 h 771"/>
                <a:gd name="T56" fmla="*/ 2 w 115"/>
                <a:gd name="T57" fmla="*/ 660 h 771"/>
                <a:gd name="T58" fmla="*/ 8 w 115"/>
                <a:gd name="T59" fmla="*/ 606 h 771"/>
                <a:gd name="T60" fmla="*/ 16 w 115"/>
                <a:gd name="T61" fmla="*/ 545 h 771"/>
                <a:gd name="T62" fmla="*/ 29 w 115"/>
                <a:gd name="T63" fmla="*/ 480 h 771"/>
                <a:gd name="T64" fmla="*/ 46 w 115"/>
                <a:gd name="T65" fmla="*/ 412 h 771"/>
                <a:gd name="T66" fmla="*/ 49 w 115"/>
                <a:gd name="T67" fmla="*/ 408 h 771"/>
                <a:gd name="T68" fmla="*/ 56 w 115"/>
                <a:gd name="T69" fmla="*/ 399 h 771"/>
                <a:gd name="T70" fmla="*/ 66 w 115"/>
                <a:gd name="T71" fmla="*/ 384 h 771"/>
                <a:gd name="T72" fmla="*/ 75 w 115"/>
                <a:gd name="T73" fmla="*/ 366 h 771"/>
                <a:gd name="T74" fmla="*/ 82 w 115"/>
                <a:gd name="T75" fmla="*/ 345 h 771"/>
                <a:gd name="T76" fmla="*/ 85 w 115"/>
                <a:gd name="T77" fmla="*/ 322 h 771"/>
                <a:gd name="T78" fmla="*/ 82 w 115"/>
                <a:gd name="T79" fmla="*/ 298 h 771"/>
                <a:gd name="T80" fmla="*/ 69 w 115"/>
                <a:gd name="T81" fmla="*/ 275 h 771"/>
                <a:gd name="T82" fmla="*/ 68 w 115"/>
                <a:gd name="T83" fmla="*/ 268 h 771"/>
                <a:gd name="T84" fmla="*/ 63 w 115"/>
                <a:gd name="T85" fmla="*/ 248 h 771"/>
                <a:gd name="T86" fmla="*/ 58 w 115"/>
                <a:gd name="T87" fmla="*/ 218 h 771"/>
                <a:gd name="T88" fmla="*/ 52 w 115"/>
                <a:gd name="T89" fmla="*/ 180 h 771"/>
                <a:gd name="T90" fmla="*/ 47 w 115"/>
                <a:gd name="T91" fmla="*/ 138 h 771"/>
                <a:gd name="T92" fmla="*/ 44 w 115"/>
                <a:gd name="T93" fmla="*/ 91 h 771"/>
                <a:gd name="T94" fmla="*/ 43 w 115"/>
                <a:gd name="T95" fmla="*/ 45 h 771"/>
                <a:gd name="T96" fmla="*/ 46 w 115"/>
                <a:gd name="T97" fmla="*/ 0 h 7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5"/>
                <a:gd name="T148" fmla="*/ 0 h 771"/>
                <a:gd name="T149" fmla="*/ 115 w 115"/>
                <a:gd name="T150" fmla="*/ 771 h 7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5" h="771">
                  <a:moveTo>
                    <a:pt x="46" y="0"/>
                  </a:moveTo>
                  <a:lnTo>
                    <a:pt x="46" y="9"/>
                  </a:lnTo>
                  <a:lnTo>
                    <a:pt x="47" y="29"/>
                  </a:lnTo>
                  <a:lnTo>
                    <a:pt x="48" y="60"/>
                  </a:lnTo>
                  <a:lnTo>
                    <a:pt x="53" y="100"/>
                  </a:lnTo>
                  <a:lnTo>
                    <a:pt x="59" y="142"/>
                  </a:lnTo>
                  <a:lnTo>
                    <a:pt x="69" y="187"/>
                  </a:lnTo>
                  <a:lnTo>
                    <a:pt x="82" y="229"/>
                  </a:lnTo>
                  <a:lnTo>
                    <a:pt x="100" y="267"/>
                  </a:lnTo>
                  <a:lnTo>
                    <a:pt x="101" y="270"/>
                  </a:lnTo>
                  <a:lnTo>
                    <a:pt x="106" y="278"/>
                  </a:lnTo>
                  <a:lnTo>
                    <a:pt x="109" y="291"/>
                  </a:lnTo>
                  <a:lnTo>
                    <a:pt x="114" y="307"/>
                  </a:lnTo>
                  <a:lnTo>
                    <a:pt x="115" y="325"/>
                  </a:lnTo>
                  <a:lnTo>
                    <a:pt x="113" y="344"/>
                  </a:lnTo>
                  <a:lnTo>
                    <a:pt x="106" y="363"/>
                  </a:lnTo>
                  <a:lnTo>
                    <a:pt x="92" y="382"/>
                  </a:lnTo>
                  <a:lnTo>
                    <a:pt x="87" y="393"/>
                  </a:lnTo>
                  <a:lnTo>
                    <a:pt x="76" y="425"/>
                  </a:lnTo>
                  <a:lnTo>
                    <a:pt x="59" y="473"/>
                  </a:lnTo>
                  <a:lnTo>
                    <a:pt x="40" y="530"/>
                  </a:lnTo>
                  <a:lnTo>
                    <a:pt x="23" y="594"/>
                  </a:lnTo>
                  <a:lnTo>
                    <a:pt x="8" y="658"/>
                  </a:lnTo>
                  <a:lnTo>
                    <a:pt x="0" y="719"/>
                  </a:lnTo>
                  <a:lnTo>
                    <a:pt x="0" y="771"/>
                  </a:lnTo>
                  <a:lnTo>
                    <a:pt x="0" y="763"/>
                  </a:lnTo>
                  <a:lnTo>
                    <a:pt x="0" y="741"/>
                  </a:lnTo>
                  <a:lnTo>
                    <a:pt x="0" y="705"/>
                  </a:lnTo>
                  <a:lnTo>
                    <a:pt x="2" y="660"/>
                  </a:lnTo>
                  <a:lnTo>
                    <a:pt x="8" y="606"/>
                  </a:lnTo>
                  <a:lnTo>
                    <a:pt x="16" y="545"/>
                  </a:lnTo>
                  <a:lnTo>
                    <a:pt x="29" y="480"/>
                  </a:lnTo>
                  <a:lnTo>
                    <a:pt x="46" y="412"/>
                  </a:lnTo>
                  <a:lnTo>
                    <a:pt x="49" y="408"/>
                  </a:lnTo>
                  <a:lnTo>
                    <a:pt x="56" y="399"/>
                  </a:lnTo>
                  <a:lnTo>
                    <a:pt x="66" y="384"/>
                  </a:lnTo>
                  <a:lnTo>
                    <a:pt x="75" y="366"/>
                  </a:lnTo>
                  <a:lnTo>
                    <a:pt x="82" y="345"/>
                  </a:lnTo>
                  <a:lnTo>
                    <a:pt x="85" y="322"/>
                  </a:lnTo>
                  <a:lnTo>
                    <a:pt x="82" y="298"/>
                  </a:lnTo>
                  <a:lnTo>
                    <a:pt x="69" y="275"/>
                  </a:lnTo>
                  <a:lnTo>
                    <a:pt x="68" y="268"/>
                  </a:lnTo>
                  <a:lnTo>
                    <a:pt x="63" y="248"/>
                  </a:lnTo>
                  <a:lnTo>
                    <a:pt x="58" y="218"/>
                  </a:lnTo>
                  <a:lnTo>
                    <a:pt x="52" y="180"/>
                  </a:lnTo>
                  <a:lnTo>
                    <a:pt x="47" y="138"/>
                  </a:lnTo>
                  <a:lnTo>
                    <a:pt x="44" y="91"/>
                  </a:lnTo>
                  <a:lnTo>
                    <a:pt x="43" y="45"/>
                  </a:lnTo>
                  <a:lnTo>
                    <a:pt x="46" y="0"/>
                  </a:lnTo>
                  <a:close/>
                </a:path>
              </a:pathLst>
            </a:custGeom>
            <a:solidFill>
              <a:srgbClr val="000000"/>
            </a:solidFill>
            <a:ln w="9525">
              <a:noFill/>
              <a:round/>
              <a:headEnd/>
              <a:tailEnd/>
            </a:ln>
          </p:spPr>
          <p:txBody>
            <a:bodyPr/>
            <a:lstStyle/>
            <a:p>
              <a:endParaRPr lang="en-US"/>
            </a:p>
          </p:txBody>
        </p:sp>
        <p:sp>
          <p:nvSpPr>
            <p:cNvPr id="195" name="Freeform 236"/>
            <p:cNvSpPr>
              <a:spLocks/>
            </p:cNvSpPr>
            <p:nvPr/>
          </p:nvSpPr>
          <p:spPr bwMode="auto">
            <a:xfrm>
              <a:off x="3243" y="2445"/>
              <a:ext cx="58" cy="46"/>
            </a:xfrm>
            <a:custGeom>
              <a:avLst/>
              <a:gdLst>
                <a:gd name="T0" fmla="*/ 0 w 115"/>
                <a:gd name="T1" fmla="*/ 0 h 94"/>
                <a:gd name="T2" fmla="*/ 1 w 115"/>
                <a:gd name="T3" fmla="*/ 4 h 94"/>
                <a:gd name="T4" fmla="*/ 6 w 115"/>
                <a:gd name="T5" fmla="*/ 13 h 94"/>
                <a:gd name="T6" fmla="*/ 14 w 115"/>
                <a:gd name="T7" fmla="*/ 26 h 94"/>
                <a:gd name="T8" fmla="*/ 26 w 115"/>
                <a:gd name="T9" fmla="*/ 41 h 94"/>
                <a:gd name="T10" fmla="*/ 41 w 115"/>
                <a:gd name="T11" fmla="*/ 56 h 94"/>
                <a:gd name="T12" fmla="*/ 62 w 115"/>
                <a:gd name="T13" fmla="*/ 71 h 94"/>
                <a:gd name="T14" fmla="*/ 86 w 115"/>
                <a:gd name="T15" fmla="*/ 83 h 94"/>
                <a:gd name="T16" fmla="*/ 115 w 115"/>
                <a:gd name="T17" fmla="*/ 91 h 94"/>
                <a:gd name="T18" fmla="*/ 112 w 115"/>
                <a:gd name="T19" fmla="*/ 92 h 94"/>
                <a:gd name="T20" fmla="*/ 100 w 115"/>
                <a:gd name="T21" fmla="*/ 94 h 94"/>
                <a:gd name="T22" fmla="*/ 85 w 115"/>
                <a:gd name="T23" fmla="*/ 92 h 94"/>
                <a:gd name="T24" fmla="*/ 67 w 115"/>
                <a:gd name="T25" fmla="*/ 89 h 94"/>
                <a:gd name="T26" fmla="*/ 46 w 115"/>
                <a:gd name="T27" fmla="*/ 80 h 94"/>
                <a:gd name="T28" fmla="*/ 27 w 115"/>
                <a:gd name="T29" fmla="*/ 63 h 94"/>
                <a:gd name="T30" fmla="*/ 11 w 115"/>
                <a:gd name="T31" fmla="*/ 37 h 94"/>
                <a:gd name="T32" fmla="*/ 0 w 115"/>
                <a:gd name="T33" fmla="*/ 0 h 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5"/>
                <a:gd name="T52" fmla="*/ 0 h 94"/>
                <a:gd name="T53" fmla="*/ 115 w 115"/>
                <a:gd name="T54" fmla="*/ 94 h 9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5" h="94">
                  <a:moveTo>
                    <a:pt x="0" y="0"/>
                  </a:moveTo>
                  <a:lnTo>
                    <a:pt x="1" y="4"/>
                  </a:lnTo>
                  <a:lnTo>
                    <a:pt x="6" y="13"/>
                  </a:lnTo>
                  <a:lnTo>
                    <a:pt x="14" y="26"/>
                  </a:lnTo>
                  <a:lnTo>
                    <a:pt x="26" y="41"/>
                  </a:lnTo>
                  <a:lnTo>
                    <a:pt x="41" y="56"/>
                  </a:lnTo>
                  <a:lnTo>
                    <a:pt x="62" y="71"/>
                  </a:lnTo>
                  <a:lnTo>
                    <a:pt x="86" y="83"/>
                  </a:lnTo>
                  <a:lnTo>
                    <a:pt x="115" y="91"/>
                  </a:lnTo>
                  <a:lnTo>
                    <a:pt x="112" y="92"/>
                  </a:lnTo>
                  <a:lnTo>
                    <a:pt x="100" y="94"/>
                  </a:lnTo>
                  <a:lnTo>
                    <a:pt x="85" y="92"/>
                  </a:lnTo>
                  <a:lnTo>
                    <a:pt x="67" y="89"/>
                  </a:lnTo>
                  <a:lnTo>
                    <a:pt x="46" y="80"/>
                  </a:lnTo>
                  <a:lnTo>
                    <a:pt x="27" y="63"/>
                  </a:lnTo>
                  <a:lnTo>
                    <a:pt x="11" y="37"/>
                  </a:lnTo>
                  <a:lnTo>
                    <a:pt x="0" y="0"/>
                  </a:lnTo>
                  <a:close/>
                </a:path>
              </a:pathLst>
            </a:custGeom>
            <a:solidFill>
              <a:srgbClr val="000000"/>
            </a:solidFill>
            <a:ln w="9525">
              <a:noFill/>
              <a:round/>
              <a:headEnd/>
              <a:tailEnd/>
            </a:ln>
          </p:spPr>
          <p:txBody>
            <a:bodyPr/>
            <a:lstStyle/>
            <a:p>
              <a:endParaRPr lang="en-US"/>
            </a:p>
          </p:txBody>
        </p:sp>
        <p:sp>
          <p:nvSpPr>
            <p:cNvPr id="196" name="Freeform 237"/>
            <p:cNvSpPr>
              <a:spLocks/>
            </p:cNvSpPr>
            <p:nvPr/>
          </p:nvSpPr>
          <p:spPr bwMode="auto">
            <a:xfrm>
              <a:off x="3259" y="2521"/>
              <a:ext cx="47" cy="134"/>
            </a:xfrm>
            <a:custGeom>
              <a:avLst/>
              <a:gdLst>
                <a:gd name="T0" fmla="*/ 10 w 94"/>
                <a:gd name="T1" fmla="*/ 0 h 268"/>
                <a:gd name="T2" fmla="*/ 14 w 94"/>
                <a:gd name="T3" fmla="*/ 18 h 268"/>
                <a:gd name="T4" fmla="*/ 19 w 94"/>
                <a:gd name="T5" fmla="*/ 62 h 268"/>
                <a:gd name="T6" fmla="*/ 19 w 94"/>
                <a:gd name="T7" fmla="*/ 117 h 268"/>
                <a:gd name="T8" fmla="*/ 10 w 94"/>
                <a:gd name="T9" fmla="*/ 169 h 268"/>
                <a:gd name="T10" fmla="*/ 8 w 94"/>
                <a:gd name="T11" fmla="*/ 173 h 268"/>
                <a:gd name="T12" fmla="*/ 5 w 94"/>
                <a:gd name="T13" fmla="*/ 185 h 268"/>
                <a:gd name="T14" fmla="*/ 0 w 94"/>
                <a:gd name="T15" fmla="*/ 202 h 268"/>
                <a:gd name="T16" fmla="*/ 1 w 94"/>
                <a:gd name="T17" fmla="*/ 222 h 268"/>
                <a:gd name="T18" fmla="*/ 7 w 94"/>
                <a:gd name="T19" fmla="*/ 240 h 268"/>
                <a:gd name="T20" fmla="*/ 23 w 94"/>
                <a:gd name="T21" fmla="*/ 256 h 268"/>
                <a:gd name="T22" fmla="*/ 51 w 94"/>
                <a:gd name="T23" fmla="*/ 265 h 268"/>
                <a:gd name="T24" fmla="*/ 94 w 94"/>
                <a:gd name="T25" fmla="*/ 268 h 268"/>
                <a:gd name="T26" fmla="*/ 90 w 94"/>
                <a:gd name="T27" fmla="*/ 267 h 268"/>
                <a:gd name="T28" fmla="*/ 77 w 94"/>
                <a:gd name="T29" fmla="*/ 261 h 268"/>
                <a:gd name="T30" fmla="*/ 61 w 94"/>
                <a:gd name="T31" fmla="*/ 253 h 268"/>
                <a:gd name="T32" fmla="*/ 44 w 94"/>
                <a:gd name="T33" fmla="*/ 242 h 268"/>
                <a:gd name="T34" fmla="*/ 29 w 94"/>
                <a:gd name="T35" fmla="*/ 231 h 268"/>
                <a:gd name="T36" fmla="*/ 19 w 94"/>
                <a:gd name="T37" fmla="*/ 216 h 268"/>
                <a:gd name="T38" fmla="*/ 21 w 94"/>
                <a:gd name="T39" fmla="*/ 201 h 268"/>
                <a:gd name="T40" fmla="*/ 33 w 94"/>
                <a:gd name="T41" fmla="*/ 184 h 268"/>
                <a:gd name="T42" fmla="*/ 34 w 94"/>
                <a:gd name="T43" fmla="*/ 179 h 268"/>
                <a:gd name="T44" fmla="*/ 37 w 94"/>
                <a:gd name="T45" fmla="*/ 165 h 268"/>
                <a:gd name="T46" fmla="*/ 38 w 94"/>
                <a:gd name="T47" fmla="*/ 146 h 268"/>
                <a:gd name="T48" fmla="*/ 39 w 94"/>
                <a:gd name="T49" fmla="*/ 120 h 268"/>
                <a:gd name="T50" fmla="*/ 38 w 94"/>
                <a:gd name="T51" fmla="*/ 91 h 268"/>
                <a:gd name="T52" fmla="*/ 33 w 94"/>
                <a:gd name="T53" fmla="*/ 62 h 268"/>
                <a:gd name="T54" fmla="*/ 24 w 94"/>
                <a:gd name="T55" fmla="*/ 30 h 268"/>
                <a:gd name="T56" fmla="*/ 10 w 94"/>
                <a:gd name="T57" fmla="*/ 0 h 2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4"/>
                <a:gd name="T88" fmla="*/ 0 h 268"/>
                <a:gd name="T89" fmla="*/ 94 w 94"/>
                <a:gd name="T90" fmla="*/ 268 h 2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4" h="268">
                  <a:moveTo>
                    <a:pt x="10" y="0"/>
                  </a:moveTo>
                  <a:lnTo>
                    <a:pt x="14" y="18"/>
                  </a:lnTo>
                  <a:lnTo>
                    <a:pt x="19" y="62"/>
                  </a:lnTo>
                  <a:lnTo>
                    <a:pt x="19" y="117"/>
                  </a:lnTo>
                  <a:lnTo>
                    <a:pt x="10" y="169"/>
                  </a:lnTo>
                  <a:lnTo>
                    <a:pt x="8" y="173"/>
                  </a:lnTo>
                  <a:lnTo>
                    <a:pt x="5" y="185"/>
                  </a:lnTo>
                  <a:lnTo>
                    <a:pt x="0" y="202"/>
                  </a:lnTo>
                  <a:lnTo>
                    <a:pt x="1" y="222"/>
                  </a:lnTo>
                  <a:lnTo>
                    <a:pt x="7" y="240"/>
                  </a:lnTo>
                  <a:lnTo>
                    <a:pt x="23" y="256"/>
                  </a:lnTo>
                  <a:lnTo>
                    <a:pt x="51" y="265"/>
                  </a:lnTo>
                  <a:lnTo>
                    <a:pt x="94" y="268"/>
                  </a:lnTo>
                  <a:lnTo>
                    <a:pt x="90" y="267"/>
                  </a:lnTo>
                  <a:lnTo>
                    <a:pt x="77" y="261"/>
                  </a:lnTo>
                  <a:lnTo>
                    <a:pt x="61" y="253"/>
                  </a:lnTo>
                  <a:lnTo>
                    <a:pt x="44" y="242"/>
                  </a:lnTo>
                  <a:lnTo>
                    <a:pt x="29" y="231"/>
                  </a:lnTo>
                  <a:lnTo>
                    <a:pt x="19" y="216"/>
                  </a:lnTo>
                  <a:lnTo>
                    <a:pt x="21" y="201"/>
                  </a:lnTo>
                  <a:lnTo>
                    <a:pt x="33" y="184"/>
                  </a:lnTo>
                  <a:lnTo>
                    <a:pt x="34" y="179"/>
                  </a:lnTo>
                  <a:lnTo>
                    <a:pt x="37" y="165"/>
                  </a:lnTo>
                  <a:lnTo>
                    <a:pt x="38" y="146"/>
                  </a:lnTo>
                  <a:lnTo>
                    <a:pt x="39" y="120"/>
                  </a:lnTo>
                  <a:lnTo>
                    <a:pt x="38" y="91"/>
                  </a:lnTo>
                  <a:lnTo>
                    <a:pt x="33" y="62"/>
                  </a:lnTo>
                  <a:lnTo>
                    <a:pt x="24" y="30"/>
                  </a:lnTo>
                  <a:lnTo>
                    <a:pt x="10" y="0"/>
                  </a:lnTo>
                  <a:close/>
                </a:path>
              </a:pathLst>
            </a:custGeom>
            <a:solidFill>
              <a:srgbClr val="000000"/>
            </a:solidFill>
            <a:ln w="9525">
              <a:noFill/>
              <a:round/>
              <a:headEnd/>
              <a:tailEnd/>
            </a:ln>
          </p:spPr>
          <p:txBody>
            <a:bodyPr/>
            <a:lstStyle/>
            <a:p>
              <a:endParaRPr lang="en-US"/>
            </a:p>
          </p:txBody>
        </p:sp>
        <p:sp>
          <p:nvSpPr>
            <p:cNvPr id="197" name="Freeform 238"/>
            <p:cNvSpPr>
              <a:spLocks/>
            </p:cNvSpPr>
            <p:nvPr/>
          </p:nvSpPr>
          <p:spPr bwMode="auto">
            <a:xfrm>
              <a:off x="3230" y="2659"/>
              <a:ext cx="26" cy="233"/>
            </a:xfrm>
            <a:custGeom>
              <a:avLst/>
              <a:gdLst>
                <a:gd name="T0" fmla="*/ 52 w 52"/>
                <a:gd name="T1" fmla="*/ 0 h 465"/>
                <a:gd name="T2" fmla="*/ 48 w 52"/>
                <a:gd name="T3" fmla="*/ 12 h 465"/>
                <a:gd name="T4" fmla="*/ 37 w 52"/>
                <a:gd name="T5" fmla="*/ 48 h 465"/>
                <a:gd name="T6" fmla="*/ 23 w 52"/>
                <a:gd name="T7" fmla="*/ 100 h 465"/>
                <a:gd name="T8" fmla="*/ 11 w 52"/>
                <a:gd name="T9" fmla="*/ 167 h 465"/>
                <a:gd name="T10" fmla="*/ 1 w 52"/>
                <a:gd name="T11" fmla="*/ 240 h 465"/>
                <a:gd name="T12" fmla="*/ 0 w 52"/>
                <a:gd name="T13" fmla="*/ 318 h 465"/>
                <a:gd name="T14" fmla="*/ 12 w 52"/>
                <a:gd name="T15" fmla="*/ 395 h 465"/>
                <a:gd name="T16" fmla="*/ 37 w 52"/>
                <a:gd name="T17" fmla="*/ 465 h 465"/>
                <a:gd name="T18" fmla="*/ 35 w 52"/>
                <a:gd name="T19" fmla="*/ 456 h 465"/>
                <a:gd name="T20" fmla="*/ 30 w 52"/>
                <a:gd name="T21" fmla="*/ 428 h 465"/>
                <a:gd name="T22" fmla="*/ 23 w 52"/>
                <a:gd name="T23" fmla="*/ 384 h 465"/>
                <a:gd name="T24" fmla="*/ 19 w 52"/>
                <a:gd name="T25" fmla="*/ 327 h 465"/>
                <a:gd name="T26" fmla="*/ 18 w 52"/>
                <a:gd name="T27" fmla="*/ 258 h 465"/>
                <a:gd name="T28" fmla="*/ 21 w 52"/>
                <a:gd name="T29" fmla="*/ 178 h 465"/>
                <a:gd name="T30" fmla="*/ 31 w 52"/>
                <a:gd name="T31" fmla="*/ 92 h 465"/>
                <a:gd name="T32" fmla="*/ 52 w 52"/>
                <a:gd name="T33" fmla="*/ 0 h 4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465"/>
                <a:gd name="T53" fmla="*/ 52 w 52"/>
                <a:gd name="T54" fmla="*/ 465 h 4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465">
                  <a:moveTo>
                    <a:pt x="52" y="0"/>
                  </a:moveTo>
                  <a:lnTo>
                    <a:pt x="48" y="12"/>
                  </a:lnTo>
                  <a:lnTo>
                    <a:pt x="37" y="48"/>
                  </a:lnTo>
                  <a:lnTo>
                    <a:pt x="23" y="100"/>
                  </a:lnTo>
                  <a:lnTo>
                    <a:pt x="11" y="167"/>
                  </a:lnTo>
                  <a:lnTo>
                    <a:pt x="1" y="240"/>
                  </a:lnTo>
                  <a:lnTo>
                    <a:pt x="0" y="318"/>
                  </a:lnTo>
                  <a:lnTo>
                    <a:pt x="12" y="395"/>
                  </a:lnTo>
                  <a:lnTo>
                    <a:pt x="37" y="465"/>
                  </a:lnTo>
                  <a:lnTo>
                    <a:pt x="35" y="456"/>
                  </a:lnTo>
                  <a:lnTo>
                    <a:pt x="30" y="428"/>
                  </a:lnTo>
                  <a:lnTo>
                    <a:pt x="23" y="384"/>
                  </a:lnTo>
                  <a:lnTo>
                    <a:pt x="19" y="327"/>
                  </a:lnTo>
                  <a:lnTo>
                    <a:pt x="18" y="258"/>
                  </a:lnTo>
                  <a:lnTo>
                    <a:pt x="21" y="178"/>
                  </a:lnTo>
                  <a:lnTo>
                    <a:pt x="31" y="92"/>
                  </a:lnTo>
                  <a:lnTo>
                    <a:pt x="52" y="0"/>
                  </a:lnTo>
                  <a:close/>
                </a:path>
              </a:pathLst>
            </a:custGeom>
            <a:solidFill>
              <a:srgbClr val="000000"/>
            </a:solidFill>
            <a:ln w="9525">
              <a:noFill/>
              <a:round/>
              <a:headEnd/>
              <a:tailEnd/>
            </a:ln>
          </p:spPr>
          <p:txBody>
            <a:bodyPr/>
            <a:lstStyle/>
            <a:p>
              <a:endParaRPr lang="en-US"/>
            </a:p>
          </p:txBody>
        </p:sp>
        <p:sp>
          <p:nvSpPr>
            <p:cNvPr id="198" name="Freeform 239"/>
            <p:cNvSpPr>
              <a:spLocks/>
            </p:cNvSpPr>
            <p:nvPr/>
          </p:nvSpPr>
          <p:spPr bwMode="auto">
            <a:xfrm>
              <a:off x="3268" y="2834"/>
              <a:ext cx="100" cy="69"/>
            </a:xfrm>
            <a:custGeom>
              <a:avLst/>
              <a:gdLst>
                <a:gd name="T0" fmla="*/ 0 w 201"/>
                <a:gd name="T1" fmla="*/ 138 h 138"/>
                <a:gd name="T2" fmla="*/ 4 w 201"/>
                <a:gd name="T3" fmla="*/ 138 h 138"/>
                <a:gd name="T4" fmla="*/ 12 w 201"/>
                <a:gd name="T5" fmla="*/ 137 h 138"/>
                <a:gd name="T6" fmla="*/ 26 w 201"/>
                <a:gd name="T7" fmla="*/ 136 h 138"/>
                <a:gd name="T8" fmla="*/ 43 w 201"/>
                <a:gd name="T9" fmla="*/ 133 h 138"/>
                <a:gd name="T10" fmla="*/ 62 w 201"/>
                <a:gd name="T11" fmla="*/ 131 h 138"/>
                <a:gd name="T12" fmla="*/ 84 w 201"/>
                <a:gd name="T13" fmla="*/ 127 h 138"/>
                <a:gd name="T14" fmla="*/ 107 w 201"/>
                <a:gd name="T15" fmla="*/ 122 h 138"/>
                <a:gd name="T16" fmla="*/ 129 w 201"/>
                <a:gd name="T17" fmla="*/ 115 h 138"/>
                <a:gd name="T18" fmla="*/ 150 w 201"/>
                <a:gd name="T19" fmla="*/ 107 h 138"/>
                <a:gd name="T20" fmla="*/ 168 w 201"/>
                <a:gd name="T21" fmla="*/ 98 h 138"/>
                <a:gd name="T22" fmla="*/ 183 w 201"/>
                <a:gd name="T23" fmla="*/ 86 h 138"/>
                <a:gd name="T24" fmla="*/ 195 w 201"/>
                <a:gd name="T25" fmla="*/ 74 h 138"/>
                <a:gd name="T26" fmla="*/ 201 w 201"/>
                <a:gd name="T27" fmla="*/ 59 h 138"/>
                <a:gd name="T28" fmla="*/ 201 w 201"/>
                <a:gd name="T29" fmla="*/ 41 h 138"/>
                <a:gd name="T30" fmla="*/ 194 w 201"/>
                <a:gd name="T31" fmla="*/ 22 h 138"/>
                <a:gd name="T32" fmla="*/ 178 w 201"/>
                <a:gd name="T33" fmla="*/ 0 h 138"/>
                <a:gd name="T34" fmla="*/ 178 w 201"/>
                <a:gd name="T35" fmla="*/ 1 h 138"/>
                <a:gd name="T36" fmla="*/ 178 w 201"/>
                <a:gd name="T37" fmla="*/ 6 h 138"/>
                <a:gd name="T38" fmla="*/ 178 w 201"/>
                <a:gd name="T39" fmla="*/ 11 h 138"/>
                <a:gd name="T40" fmla="*/ 176 w 201"/>
                <a:gd name="T41" fmla="*/ 19 h 138"/>
                <a:gd name="T42" fmla="*/ 175 w 201"/>
                <a:gd name="T43" fmla="*/ 29 h 138"/>
                <a:gd name="T44" fmla="*/ 172 w 201"/>
                <a:gd name="T45" fmla="*/ 40 h 138"/>
                <a:gd name="T46" fmla="*/ 167 w 201"/>
                <a:gd name="T47" fmla="*/ 52 h 138"/>
                <a:gd name="T48" fmla="*/ 161 w 201"/>
                <a:gd name="T49" fmla="*/ 63 h 138"/>
                <a:gd name="T50" fmla="*/ 152 w 201"/>
                <a:gd name="T51" fmla="*/ 76 h 138"/>
                <a:gd name="T52" fmla="*/ 141 w 201"/>
                <a:gd name="T53" fmla="*/ 87 h 138"/>
                <a:gd name="T54" fmla="*/ 127 w 201"/>
                <a:gd name="T55" fmla="*/ 99 h 138"/>
                <a:gd name="T56" fmla="*/ 110 w 201"/>
                <a:gd name="T57" fmla="*/ 110 h 138"/>
                <a:gd name="T58" fmla="*/ 88 w 201"/>
                <a:gd name="T59" fmla="*/ 120 h 138"/>
                <a:gd name="T60" fmla="*/ 64 w 201"/>
                <a:gd name="T61" fmla="*/ 128 h 138"/>
                <a:gd name="T62" fmla="*/ 34 w 201"/>
                <a:gd name="T63" fmla="*/ 135 h 138"/>
                <a:gd name="T64" fmla="*/ 0 w 201"/>
                <a:gd name="T65" fmla="*/ 138 h 1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138"/>
                <a:gd name="T101" fmla="*/ 201 w 201"/>
                <a:gd name="T102" fmla="*/ 138 h 1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138">
                  <a:moveTo>
                    <a:pt x="0" y="138"/>
                  </a:moveTo>
                  <a:lnTo>
                    <a:pt x="4" y="138"/>
                  </a:lnTo>
                  <a:lnTo>
                    <a:pt x="12" y="137"/>
                  </a:lnTo>
                  <a:lnTo>
                    <a:pt x="26" y="136"/>
                  </a:lnTo>
                  <a:lnTo>
                    <a:pt x="43" y="133"/>
                  </a:lnTo>
                  <a:lnTo>
                    <a:pt x="62" y="131"/>
                  </a:lnTo>
                  <a:lnTo>
                    <a:pt x="84" y="127"/>
                  </a:lnTo>
                  <a:lnTo>
                    <a:pt x="107" y="122"/>
                  </a:lnTo>
                  <a:lnTo>
                    <a:pt x="129" y="115"/>
                  </a:lnTo>
                  <a:lnTo>
                    <a:pt x="150" y="107"/>
                  </a:lnTo>
                  <a:lnTo>
                    <a:pt x="168" y="98"/>
                  </a:lnTo>
                  <a:lnTo>
                    <a:pt x="183" y="86"/>
                  </a:lnTo>
                  <a:lnTo>
                    <a:pt x="195" y="74"/>
                  </a:lnTo>
                  <a:lnTo>
                    <a:pt x="201" y="59"/>
                  </a:lnTo>
                  <a:lnTo>
                    <a:pt x="201" y="41"/>
                  </a:lnTo>
                  <a:lnTo>
                    <a:pt x="194" y="22"/>
                  </a:lnTo>
                  <a:lnTo>
                    <a:pt x="178" y="0"/>
                  </a:lnTo>
                  <a:lnTo>
                    <a:pt x="178" y="1"/>
                  </a:lnTo>
                  <a:lnTo>
                    <a:pt x="178" y="6"/>
                  </a:lnTo>
                  <a:lnTo>
                    <a:pt x="178" y="11"/>
                  </a:lnTo>
                  <a:lnTo>
                    <a:pt x="176" y="19"/>
                  </a:lnTo>
                  <a:lnTo>
                    <a:pt x="175" y="29"/>
                  </a:lnTo>
                  <a:lnTo>
                    <a:pt x="172" y="40"/>
                  </a:lnTo>
                  <a:lnTo>
                    <a:pt x="167" y="52"/>
                  </a:lnTo>
                  <a:lnTo>
                    <a:pt x="161" y="63"/>
                  </a:lnTo>
                  <a:lnTo>
                    <a:pt x="152" y="76"/>
                  </a:lnTo>
                  <a:lnTo>
                    <a:pt x="141" y="87"/>
                  </a:lnTo>
                  <a:lnTo>
                    <a:pt x="127" y="99"/>
                  </a:lnTo>
                  <a:lnTo>
                    <a:pt x="110" y="110"/>
                  </a:lnTo>
                  <a:lnTo>
                    <a:pt x="88" y="120"/>
                  </a:lnTo>
                  <a:lnTo>
                    <a:pt x="64" y="128"/>
                  </a:lnTo>
                  <a:lnTo>
                    <a:pt x="34" y="135"/>
                  </a:lnTo>
                  <a:lnTo>
                    <a:pt x="0" y="138"/>
                  </a:lnTo>
                  <a:close/>
                </a:path>
              </a:pathLst>
            </a:custGeom>
            <a:solidFill>
              <a:srgbClr val="000000"/>
            </a:solidFill>
            <a:ln w="9525">
              <a:noFill/>
              <a:round/>
              <a:headEnd/>
              <a:tailEnd/>
            </a:ln>
          </p:spPr>
          <p:txBody>
            <a:bodyPr/>
            <a:lstStyle/>
            <a:p>
              <a:endParaRPr lang="en-US"/>
            </a:p>
          </p:txBody>
        </p:sp>
        <p:sp>
          <p:nvSpPr>
            <p:cNvPr id="199" name="Freeform 240"/>
            <p:cNvSpPr>
              <a:spLocks/>
            </p:cNvSpPr>
            <p:nvPr/>
          </p:nvSpPr>
          <p:spPr bwMode="auto">
            <a:xfrm>
              <a:off x="3179" y="2857"/>
              <a:ext cx="54" cy="28"/>
            </a:xfrm>
            <a:custGeom>
              <a:avLst/>
              <a:gdLst>
                <a:gd name="T0" fmla="*/ 0 w 107"/>
                <a:gd name="T1" fmla="*/ 0 h 55"/>
                <a:gd name="T2" fmla="*/ 0 w 107"/>
                <a:gd name="T3" fmla="*/ 2 h 55"/>
                <a:gd name="T4" fmla="*/ 1 w 107"/>
                <a:gd name="T5" fmla="*/ 8 h 55"/>
                <a:gd name="T6" fmla="*/ 6 w 107"/>
                <a:gd name="T7" fmla="*/ 15 h 55"/>
                <a:gd name="T8" fmla="*/ 14 w 107"/>
                <a:gd name="T9" fmla="*/ 22 h 55"/>
                <a:gd name="T10" fmla="*/ 26 w 107"/>
                <a:gd name="T11" fmla="*/ 28 h 55"/>
                <a:gd name="T12" fmla="*/ 45 w 107"/>
                <a:gd name="T13" fmla="*/ 29 h 55"/>
                <a:gd name="T14" fmla="*/ 71 w 107"/>
                <a:gd name="T15" fmla="*/ 25 h 55"/>
                <a:gd name="T16" fmla="*/ 107 w 107"/>
                <a:gd name="T17" fmla="*/ 15 h 55"/>
                <a:gd name="T18" fmla="*/ 102 w 107"/>
                <a:gd name="T19" fmla="*/ 19 h 55"/>
                <a:gd name="T20" fmla="*/ 89 w 107"/>
                <a:gd name="T21" fmla="*/ 29 h 55"/>
                <a:gd name="T22" fmla="*/ 71 w 107"/>
                <a:gd name="T23" fmla="*/ 40 h 55"/>
                <a:gd name="T24" fmla="*/ 51 w 107"/>
                <a:gd name="T25" fmla="*/ 51 h 55"/>
                <a:gd name="T26" fmla="*/ 30 w 107"/>
                <a:gd name="T27" fmla="*/ 55 h 55"/>
                <a:gd name="T28" fmla="*/ 14 w 107"/>
                <a:gd name="T29" fmla="*/ 51 h 55"/>
                <a:gd name="T30" fmla="*/ 2 w 107"/>
                <a:gd name="T31" fmla="*/ 33 h 55"/>
                <a:gd name="T32" fmla="*/ 0 w 107"/>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7"/>
                <a:gd name="T52" fmla="*/ 0 h 55"/>
                <a:gd name="T53" fmla="*/ 107 w 107"/>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7" h="55">
                  <a:moveTo>
                    <a:pt x="0" y="0"/>
                  </a:moveTo>
                  <a:lnTo>
                    <a:pt x="0" y="2"/>
                  </a:lnTo>
                  <a:lnTo>
                    <a:pt x="1" y="8"/>
                  </a:lnTo>
                  <a:lnTo>
                    <a:pt x="6" y="15"/>
                  </a:lnTo>
                  <a:lnTo>
                    <a:pt x="14" y="22"/>
                  </a:lnTo>
                  <a:lnTo>
                    <a:pt x="26" y="28"/>
                  </a:lnTo>
                  <a:lnTo>
                    <a:pt x="45" y="29"/>
                  </a:lnTo>
                  <a:lnTo>
                    <a:pt x="71" y="25"/>
                  </a:lnTo>
                  <a:lnTo>
                    <a:pt x="107" y="15"/>
                  </a:lnTo>
                  <a:lnTo>
                    <a:pt x="102" y="19"/>
                  </a:lnTo>
                  <a:lnTo>
                    <a:pt x="89" y="29"/>
                  </a:lnTo>
                  <a:lnTo>
                    <a:pt x="71" y="40"/>
                  </a:lnTo>
                  <a:lnTo>
                    <a:pt x="51" y="51"/>
                  </a:lnTo>
                  <a:lnTo>
                    <a:pt x="30" y="55"/>
                  </a:lnTo>
                  <a:lnTo>
                    <a:pt x="14" y="51"/>
                  </a:lnTo>
                  <a:lnTo>
                    <a:pt x="2" y="33"/>
                  </a:lnTo>
                  <a:lnTo>
                    <a:pt x="0" y="0"/>
                  </a:lnTo>
                  <a:close/>
                </a:path>
              </a:pathLst>
            </a:custGeom>
            <a:solidFill>
              <a:srgbClr val="000000"/>
            </a:solidFill>
            <a:ln w="9525">
              <a:noFill/>
              <a:round/>
              <a:headEnd/>
              <a:tailEnd/>
            </a:ln>
          </p:spPr>
          <p:txBody>
            <a:bodyPr/>
            <a:lstStyle/>
            <a:p>
              <a:endParaRPr lang="en-US"/>
            </a:p>
          </p:txBody>
        </p:sp>
        <p:sp>
          <p:nvSpPr>
            <p:cNvPr id="200" name="Freeform 241"/>
            <p:cNvSpPr>
              <a:spLocks/>
            </p:cNvSpPr>
            <p:nvPr/>
          </p:nvSpPr>
          <p:spPr bwMode="auto">
            <a:xfrm>
              <a:off x="3368" y="2847"/>
              <a:ext cx="48" cy="33"/>
            </a:xfrm>
            <a:custGeom>
              <a:avLst/>
              <a:gdLst>
                <a:gd name="T0" fmla="*/ 0 w 96"/>
                <a:gd name="T1" fmla="*/ 5 h 66"/>
                <a:gd name="T2" fmla="*/ 6 w 96"/>
                <a:gd name="T3" fmla="*/ 4 h 66"/>
                <a:gd name="T4" fmla="*/ 23 w 96"/>
                <a:gd name="T5" fmla="*/ 1 h 66"/>
                <a:gd name="T6" fmla="*/ 44 w 96"/>
                <a:gd name="T7" fmla="*/ 0 h 66"/>
                <a:gd name="T8" fmla="*/ 66 w 96"/>
                <a:gd name="T9" fmla="*/ 0 h 66"/>
                <a:gd name="T10" fmla="*/ 86 w 96"/>
                <a:gd name="T11" fmla="*/ 6 h 66"/>
                <a:gd name="T12" fmla="*/ 96 w 96"/>
                <a:gd name="T13" fmla="*/ 18 h 66"/>
                <a:gd name="T14" fmla="*/ 94 w 96"/>
                <a:gd name="T15" fmla="*/ 37 h 66"/>
                <a:gd name="T16" fmla="*/ 76 w 96"/>
                <a:gd name="T17" fmla="*/ 66 h 66"/>
                <a:gd name="T18" fmla="*/ 77 w 96"/>
                <a:gd name="T19" fmla="*/ 64 h 66"/>
                <a:gd name="T20" fmla="*/ 78 w 96"/>
                <a:gd name="T21" fmla="*/ 57 h 66"/>
                <a:gd name="T22" fmla="*/ 78 w 96"/>
                <a:gd name="T23" fmla="*/ 46 h 66"/>
                <a:gd name="T24" fmla="*/ 74 w 96"/>
                <a:gd name="T25" fmla="*/ 35 h 66"/>
                <a:gd name="T26" fmla="*/ 68 w 96"/>
                <a:gd name="T27" fmla="*/ 25 h 66"/>
                <a:gd name="T28" fmla="*/ 54 w 96"/>
                <a:gd name="T29" fmla="*/ 14 h 66"/>
                <a:gd name="T30" fmla="*/ 32 w 96"/>
                <a:gd name="T31" fmla="*/ 7 h 66"/>
                <a:gd name="T32" fmla="*/ 0 w 96"/>
                <a:gd name="T33" fmla="*/ 5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66"/>
                <a:gd name="T53" fmla="*/ 96 w 96"/>
                <a:gd name="T54" fmla="*/ 66 h 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66">
                  <a:moveTo>
                    <a:pt x="0" y="5"/>
                  </a:moveTo>
                  <a:lnTo>
                    <a:pt x="6" y="4"/>
                  </a:lnTo>
                  <a:lnTo>
                    <a:pt x="23" y="1"/>
                  </a:lnTo>
                  <a:lnTo>
                    <a:pt x="44" y="0"/>
                  </a:lnTo>
                  <a:lnTo>
                    <a:pt x="66" y="0"/>
                  </a:lnTo>
                  <a:lnTo>
                    <a:pt x="86" y="6"/>
                  </a:lnTo>
                  <a:lnTo>
                    <a:pt x="96" y="18"/>
                  </a:lnTo>
                  <a:lnTo>
                    <a:pt x="94" y="37"/>
                  </a:lnTo>
                  <a:lnTo>
                    <a:pt x="76" y="66"/>
                  </a:lnTo>
                  <a:lnTo>
                    <a:pt x="77" y="64"/>
                  </a:lnTo>
                  <a:lnTo>
                    <a:pt x="78" y="57"/>
                  </a:lnTo>
                  <a:lnTo>
                    <a:pt x="78" y="46"/>
                  </a:lnTo>
                  <a:lnTo>
                    <a:pt x="74" y="35"/>
                  </a:lnTo>
                  <a:lnTo>
                    <a:pt x="68" y="25"/>
                  </a:lnTo>
                  <a:lnTo>
                    <a:pt x="54" y="14"/>
                  </a:lnTo>
                  <a:lnTo>
                    <a:pt x="32" y="7"/>
                  </a:lnTo>
                  <a:lnTo>
                    <a:pt x="0" y="5"/>
                  </a:lnTo>
                  <a:close/>
                </a:path>
              </a:pathLst>
            </a:custGeom>
            <a:solidFill>
              <a:srgbClr val="000000"/>
            </a:solidFill>
            <a:ln w="9525">
              <a:noFill/>
              <a:round/>
              <a:headEnd/>
              <a:tailEnd/>
            </a:ln>
          </p:spPr>
          <p:txBody>
            <a:bodyPr/>
            <a:lstStyle/>
            <a:p>
              <a:endParaRPr lang="en-US"/>
            </a:p>
          </p:txBody>
        </p:sp>
        <p:sp>
          <p:nvSpPr>
            <p:cNvPr id="201" name="Freeform 242"/>
            <p:cNvSpPr>
              <a:spLocks/>
            </p:cNvSpPr>
            <p:nvPr/>
          </p:nvSpPr>
          <p:spPr bwMode="auto">
            <a:xfrm>
              <a:off x="3287" y="2896"/>
              <a:ext cx="111" cy="21"/>
            </a:xfrm>
            <a:custGeom>
              <a:avLst/>
              <a:gdLst>
                <a:gd name="T0" fmla="*/ 223 w 223"/>
                <a:gd name="T1" fmla="*/ 0 h 44"/>
                <a:gd name="T2" fmla="*/ 220 w 223"/>
                <a:gd name="T3" fmla="*/ 1 h 44"/>
                <a:gd name="T4" fmla="*/ 216 w 223"/>
                <a:gd name="T5" fmla="*/ 4 h 44"/>
                <a:gd name="T6" fmla="*/ 208 w 223"/>
                <a:gd name="T7" fmla="*/ 7 h 44"/>
                <a:gd name="T8" fmla="*/ 197 w 223"/>
                <a:gd name="T9" fmla="*/ 12 h 44"/>
                <a:gd name="T10" fmla="*/ 185 w 223"/>
                <a:gd name="T11" fmla="*/ 17 h 44"/>
                <a:gd name="T12" fmla="*/ 171 w 223"/>
                <a:gd name="T13" fmla="*/ 23 h 44"/>
                <a:gd name="T14" fmla="*/ 155 w 223"/>
                <a:gd name="T15" fmla="*/ 29 h 44"/>
                <a:gd name="T16" fmla="*/ 137 w 223"/>
                <a:gd name="T17" fmla="*/ 33 h 44"/>
                <a:gd name="T18" fmla="*/ 119 w 223"/>
                <a:gd name="T19" fmla="*/ 38 h 44"/>
                <a:gd name="T20" fmla="*/ 101 w 223"/>
                <a:gd name="T21" fmla="*/ 42 h 44"/>
                <a:gd name="T22" fmla="*/ 82 w 223"/>
                <a:gd name="T23" fmla="*/ 44 h 44"/>
                <a:gd name="T24" fmla="*/ 64 w 223"/>
                <a:gd name="T25" fmla="*/ 44 h 44"/>
                <a:gd name="T26" fmla="*/ 46 w 223"/>
                <a:gd name="T27" fmla="*/ 43 h 44"/>
                <a:gd name="T28" fmla="*/ 30 w 223"/>
                <a:gd name="T29" fmla="*/ 38 h 44"/>
                <a:gd name="T30" fmla="*/ 14 w 223"/>
                <a:gd name="T31" fmla="*/ 32 h 44"/>
                <a:gd name="T32" fmla="*/ 0 w 223"/>
                <a:gd name="T33" fmla="*/ 22 h 44"/>
                <a:gd name="T34" fmla="*/ 3 w 223"/>
                <a:gd name="T35" fmla="*/ 22 h 44"/>
                <a:gd name="T36" fmla="*/ 7 w 223"/>
                <a:gd name="T37" fmla="*/ 22 h 44"/>
                <a:gd name="T38" fmla="*/ 15 w 223"/>
                <a:gd name="T39" fmla="*/ 22 h 44"/>
                <a:gd name="T40" fmla="*/ 27 w 223"/>
                <a:gd name="T41" fmla="*/ 23 h 44"/>
                <a:gd name="T42" fmla="*/ 39 w 223"/>
                <a:gd name="T43" fmla="*/ 23 h 44"/>
                <a:gd name="T44" fmla="*/ 54 w 223"/>
                <a:gd name="T45" fmla="*/ 23 h 44"/>
                <a:gd name="T46" fmla="*/ 71 w 223"/>
                <a:gd name="T47" fmla="*/ 23 h 44"/>
                <a:gd name="T48" fmla="*/ 89 w 223"/>
                <a:gd name="T49" fmla="*/ 22 h 44"/>
                <a:gd name="T50" fmla="*/ 106 w 223"/>
                <a:gd name="T51" fmla="*/ 22 h 44"/>
                <a:gd name="T52" fmla="*/ 126 w 223"/>
                <a:gd name="T53" fmla="*/ 20 h 44"/>
                <a:gd name="T54" fmla="*/ 144 w 223"/>
                <a:gd name="T55" fmla="*/ 19 h 44"/>
                <a:gd name="T56" fmla="*/ 162 w 223"/>
                <a:gd name="T57" fmla="*/ 16 h 44"/>
                <a:gd name="T58" fmla="*/ 180 w 223"/>
                <a:gd name="T59" fmla="*/ 13 h 44"/>
                <a:gd name="T60" fmla="*/ 195 w 223"/>
                <a:gd name="T61" fmla="*/ 9 h 44"/>
                <a:gd name="T62" fmla="*/ 210 w 223"/>
                <a:gd name="T63" fmla="*/ 5 h 44"/>
                <a:gd name="T64" fmla="*/ 223 w 223"/>
                <a:gd name="T65" fmla="*/ 0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3"/>
                <a:gd name="T100" fmla="*/ 0 h 44"/>
                <a:gd name="T101" fmla="*/ 223 w 223"/>
                <a:gd name="T102" fmla="*/ 44 h 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3" h="44">
                  <a:moveTo>
                    <a:pt x="223" y="0"/>
                  </a:moveTo>
                  <a:lnTo>
                    <a:pt x="220" y="1"/>
                  </a:lnTo>
                  <a:lnTo>
                    <a:pt x="216" y="4"/>
                  </a:lnTo>
                  <a:lnTo>
                    <a:pt x="208" y="7"/>
                  </a:lnTo>
                  <a:lnTo>
                    <a:pt x="197" y="12"/>
                  </a:lnTo>
                  <a:lnTo>
                    <a:pt x="185" y="17"/>
                  </a:lnTo>
                  <a:lnTo>
                    <a:pt x="171" y="23"/>
                  </a:lnTo>
                  <a:lnTo>
                    <a:pt x="155" y="29"/>
                  </a:lnTo>
                  <a:lnTo>
                    <a:pt x="137" y="33"/>
                  </a:lnTo>
                  <a:lnTo>
                    <a:pt x="119" y="38"/>
                  </a:lnTo>
                  <a:lnTo>
                    <a:pt x="101" y="42"/>
                  </a:lnTo>
                  <a:lnTo>
                    <a:pt x="82" y="44"/>
                  </a:lnTo>
                  <a:lnTo>
                    <a:pt x="64" y="44"/>
                  </a:lnTo>
                  <a:lnTo>
                    <a:pt x="46" y="43"/>
                  </a:lnTo>
                  <a:lnTo>
                    <a:pt x="30" y="38"/>
                  </a:lnTo>
                  <a:lnTo>
                    <a:pt x="14" y="32"/>
                  </a:lnTo>
                  <a:lnTo>
                    <a:pt x="0" y="22"/>
                  </a:lnTo>
                  <a:lnTo>
                    <a:pt x="3" y="22"/>
                  </a:lnTo>
                  <a:lnTo>
                    <a:pt x="7" y="22"/>
                  </a:lnTo>
                  <a:lnTo>
                    <a:pt x="15" y="22"/>
                  </a:lnTo>
                  <a:lnTo>
                    <a:pt x="27" y="23"/>
                  </a:lnTo>
                  <a:lnTo>
                    <a:pt x="39" y="23"/>
                  </a:lnTo>
                  <a:lnTo>
                    <a:pt x="54" y="23"/>
                  </a:lnTo>
                  <a:lnTo>
                    <a:pt x="71" y="23"/>
                  </a:lnTo>
                  <a:lnTo>
                    <a:pt x="89" y="22"/>
                  </a:lnTo>
                  <a:lnTo>
                    <a:pt x="106" y="22"/>
                  </a:lnTo>
                  <a:lnTo>
                    <a:pt x="126" y="20"/>
                  </a:lnTo>
                  <a:lnTo>
                    <a:pt x="144" y="19"/>
                  </a:lnTo>
                  <a:lnTo>
                    <a:pt x="162" y="16"/>
                  </a:lnTo>
                  <a:lnTo>
                    <a:pt x="180" y="13"/>
                  </a:lnTo>
                  <a:lnTo>
                    <a:pt x="195" y="9"/>
                  </a:lnTo>
                  <a:lnTo>
                    <a:pt x="210" y="5"/>
                  </a:lnTo>
                  <a:lnTo>
                    <a:pt x="223" y="0"/>
                  </a:lnTo>
                  <a:close/>
                </a:path>
              </a:pathLst>
            </a:custGeom>
            <a:solidFill>
              <a:srgbClr val="000000"/>
            </a:solidFill>
            <a:ln w="9525">
              <a:noFill/>
              <a:round/>
              <a:headEnd/>
              <a:tailEnd/>
            </a:ln>
          </p:spPr>
          <p:txBody>
            <a:bodyPr/>
            <a:lstStyle/>
            <a:p>
              <a:endParaRPr lang="en-US"/>
            </a:p>
          </p:txBody>
        </p:sp>
        <p:sp>
          <p:nvSpPr>
            <p:cNvPr id="202" name="Freeform 249"/>
            <p:cNvSpPr>
              <a:spLocks/>
            </p:cNvSpPr>
            <p:nvPr/>
          </p:nvSpPr>
          <p:spPr bwMode="auto">
            <a:xfrm>
              <a:off x="3071" y="2289"/>
              <a:ext cx="116" cy="7"/>
            </a:xfrm>
            <a:custGeom>
              <a:avLst/>
              <a:gdLst>
                <a:gd name="T0" fmla="*/ 0 w 232"/>
                <a:gd name="T1" fmla="*/ 13 h 13"/>
                <a:gd name="T2" fmla="*/ 232 w 232"/>
                <a:gd name="T3" fmla="*/ 6 h 13"/>
                <a:gd name="T4" fmla="*/ 230 w 232"/>
                <a:gd name="T5" fmla="*/ 6 h 13"/>
                <a:gd name="T6" fmla="*/ 224 w 232"/>
                <a:gd name="T7" fmla="*/ 5 h 13"/>
                <a:gd name="T8" fmla="*/ 215 w 232"/>
                <a:gd name="T9" fmla="*/ 5 h 13"/>
                <a:gd name="T10" fmla="*/ 202 w 232"/>
                <a:gd name="T11" fmla="*/ 4 h 13"/>
                <a:gd name="T12" fmla="*/ 188 w 232"/>
                <a:gd name="T13" fmla="*/ 3 h 13"/>
                <a:gd name="T14" fmla="*/ 171 w 232"/>
                <a:gd name="T15" fmla="*/ 3 h 13"/>
                <a:gd name="T16" fmla="*/ 153 w 232"/>
                <a:gd name="T17" fmla="*/ 2 h 13"/>
                <a:gd name="T18" fmla="*/ 134 w 232"/>
                <a:gd name="T19" fmla="*/ 0 h 13"/>
                <a:gd name="T20" fmla="*/ 115 w 232"/>
                <a:gd name="T21" fmla="*/ 0 h 13"/>
                <a:gd name="T22" fmla="*/ 95 w 232"/>
                <a:gd name="T23" fmla="*/ 0 h 13"/>
                <a:gd name="T24" fmla="*/ 75 w 232"/>
                <a:gd name="T25" fmla="*/ 2 h 13"/>
                <a:gd name="T26" fmla="*/ 57 w 232"/>
                <a:gd name="T27" fmla="*/ 3 h 13"/>
                <a:gd name="T28" fmla="*/ 40 w 232"/>
                <a:gd name="T29" fmla="*/ 4 h 13"/>
                <a:gd name="T30" fmla="*/ 24 w 232"/>
                <a:gd name="T31" fmla="*/ 6 h 13"/>
                <a:gd name="T32" fmla="*/ 11 w 232"/>
                <a:gd name="T33" fmla="*/ 10 h 13"/>
                <a:gd name="T34" fmla="*/ 0 w 232"/>
                <a:gd name="T35" fmla="*/ 13 h 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2"/>
                <a:gd name="T55" fmla="*/ 0 h 13"/>
                <a:gd name="T56" fmla="*/ 232 w 232"/>
                <a:gd name="T57" fmla="*/ 13 h 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2" h="13">
                  <a:moveTo>
                    <a:pt x="0" y="13"/>
                  </a:moveTo>
                  <a:lnTo>
                    <a:pt x="232" y="6"/>
                  </a:lnTo>
                  <a:lnTo>
                    <a:pt x="230" y="6"/>
                  </a:lnTo>
                  <a:lnTo>
                    <a:pt x="224" y="5"/>
                  </a:lnTo>
                  <a:lnTo>
                    <a:pt x="215" y="5"/>
                  </a:lnTo>
                  <a:lnTo>
                    <a:pt x="202" y="4"/>
                  </a:lnTo>
                  <a:lnTo>
                    <a:pt x="188" y="3"/>
                  </a:lnTo>
                  <a:lnTo>
                    <a:pt x="171" y="3"/>
                  </a:lnTo>
                  <a:lnTo>
                    <a:pt x="153" y="2"/>
                  </a:lnTo>
                  <a:lnTo>
                    <a:pt x="134" y="0"/>
                  </a:lnTo>
                  <a:lnTo>
                    <a:pt x="115" y="0"/>
                  </a:lnTo>
                  <a:lnTo>
                    <a:pt x="95" y="0"/>
                  </a:lnTo>
                  <a:lnTo>
                    <a:pt x="75" y="2"/>
                  </a:lnTo>
                  <a:lnTo>
                    <a:pt x="57" y="3"/>
                  </a:lnTo>
                  <a:lnTo>
                    <a:pt x="40" y="4"/>
                  </a:lnTo>
                  <a:lnTo>
                    <a:pt x="24" y="6"/>
                  </a:lnTo>
                  <a:lnTo>
                    <a:pt x="11" y="10"/>
                  </a:lnTo>
                  <a:lnTo>
                    <a:pt x="0" y="13"/>
                  </a:lnTo>
                  <a:close/>
                </a:path>
              </a:pathLst>
            </a:custGeom>
            <a:solidFill>
              <a:srgbClr val="000000"/>
            </a:solidFill>
            <a:ln w="9525">
              <a:noFill/>
              <a:round/>
              <a:headEnd/>
              <a:tailEnd/>
            </a:ln>
          </p:spPr>
          <p:txBody>
            <a:bodyPr/>
            <a:lstStyle/>
            <a:p>
              <a:endParaRPr lang="en-US"/>
            </a:p>
          </p:txBody>
        </p:sp>
        <p:sp>
          <p:nvSpPr>
            <p:cNvPr id="203" name="Freeform 250"/>
            <p:cNvSpPr>
              <a:spLocks/>
            </p:cNvSpPr>
            <p:nvPr/>
          </p:nvSpPr>
          <p:spPr bwMode="auto">
            <a:xfrm>
              <a:off x="3268" y="2150"/>
              <a:ext cx="88" cy="165"/>
            </a:xfrm>
            <a:custGeom>
              <a:avLst/>
              <a:gdLst>
                <a:gd name="T0" fmla="*/ 23 w 175"/>
                <a:gd name="T1" fmla="*/ 0 h 329"/>
                <a:gd name="T2" fmla="*/ 25 w 175"/>
                <a:gd name="T3" fmla="*/ 6 h 329"/>
                <a:gd name="T4" fmla="*/ 28 w 175"/>
                <a:gd name="T5" fmla="*/ 22 h 329"/>
                <a:gd name="T6" fmla="*/ 35 w 175"/>
                <a:gd name="T7" fmla="*/ 45 h 329"/>
                <a:gd name="T8" fmla="*/ 43 w 175"/>
                <a:gd name="T9" fmla="*/ 72 h 329"/>
                <a:gd name="T10" fmla="*/ 56 w 175"/>
                <a:gd name="T11" fmla="*/ 102 h 329"/>
                <a:gd name="T12" fmla="*/ 71 w 175"/>
                <a:gd name="T13" fmla="*/ 131 h 329"/>
                <a:gd name="T14" fmla="*/ 89 w 175"/>
                <a:gd name="T15" fmla="*/ 156 h 329"/>
                <a:gd name="T16" fmla="*/ 111 w 175"/>
                <a:gd name="T17" fmla="*/ 176 h 329"/>
                <a:gd name="T18" fmla="*/ 175 w 175"/>
                <a:gd name="T19" fmla="*/ 272 h 329"/>
                <a:gd name="T20" fmla="*/ 173 w 175"/>
                <a:gd name="T21" fmla="*/ 275 h 329"/>
                <a:gd name="T22" fmla="*/ 165 w 175"/>
                <a:gd name="T23" fmla="*/ 285 h 329"/>
                <a:gd name="T24" fmla="*/ 152 w 175"/>
                <a:gd name="T25" fmla="*/ 299 h 329"/>
                <a:gd name="T26" fmla="*/ 134 w 175"/>
                <a:gd name="T27" fmla="*/ 312 h 329"/>
                <a:gd name="T28" fmla="*/ 112 w 175"/>
                <a:gd name="T29" fmla="*/ 323 h 329"/>
                <a:gd name="T30" fmla="*/ 84 w 175"/>
                <a:gd name="T31" fmla="*/ 329 h 329"/>
                <a:gd name="T32" fmla="*/ 52 w 175"/>
                <a:gd name="T33" fmla="*/ 326 h 329"/>
                <a:gd name="T34" fmla="*/ 15 w 175"/>
                <a:gd name="T35" fmla="*/ 312 h 329"/>
                <a:gd name="T36" fmla="*/ 79 w 175"/>
                <a:gd name="T37" fmla="*/ 264 h 329"/>
                <a:gd name="T38" fmla="*/ 75 w 175"/>
                <a:gd name="T39" fmla="*/ 264 h 329"/>
                <a:gd name="T40" fmla="*/ 66 w 175"/>
                <a:gd name="T41" fmla="*/ 261 h 329"/>
                <a:gd name="T42" fmla="*/ 53 w 175"/>
                <a:gd name="T43" fmla="*/ 259 h 329"/>
                <a:gd name="T44" fmla="*/ 39 w 175"/>
                <a:gd name="T45" fmla="*/ 253 h 329"/>
                <a:gd name="T46" fmla="*/ 26 w 175"/>
                <a:gd name="T47" fmla="*/ 246 h 329"/>
                <a:gd name="T48" fmla="*/ 13 w 175"/>
                <a:gd name="T49" fmla="*/ 236 h 329"/>
                <a:gd name="T50" fmla="*/ 4 w 175"/>
                <a:gd name="T51" fmla="*/ 223 h 329"/>
                <a:gd name="T52" fmla="*/ 0 w 175"/>
                <a:gd name="T53" fmla="*/ 207 h 329"/>
                <a:gd name="T54" fmla="*/ 5 w 175"/>
                <a:gd name="T55" fmla="*/ 191 h 329"/>
                <a:gd name="T56" fmla="*/ 14 w 175"/>
                <a:gd name="T57" fmla="*/ 145 h 329"/>
                <a:gd name="T58" fmla="*/ 22 w 175"/>
                <a:gd name="T59" fmla="*/ 79 h 329"/>
                <a:gd name="T60" fmla="*/ 23 w 175"/>
                <a:gd name="T61" fmla="*/ 0 h 32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75"/>
                <a:gd name="T94" fmla="*/ 0 h 329"/>
                <a:gd name="T95" fmla="*/ 175 w 175"/>
                <a:gd name="T96" fmla="*/ 329 h 32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75" h="329">
                  <a:moveTo>
                    <a:pt x="23" y="0"/>
                  </a:moveTo>
                  <a:lnTo>
                    <a:pt x="25" y="6"/>
                  </a:lnTo>
                  <a:lnTo>
                    <a:pt x="28" y="22"/>
                  </a:lnTo>
                  <a:lnTo>
                    <a:pt x="35" y="45"/>
                  </a:lnTo>
                  <a:lnTo>
                    <a:pt x="43" y="72"/>
                  </a:lnTo>
                  <a:lnTo>
                    <a:pt x="56" y="102"/>
                  </a:lnTo>
                  <a:lnTo>
                    <a:pt x="71" y="131"/>
                  </a:lnTo>
                  <a:lnTo>
                    <a:pt x="89" y="156"/>
                  </a:lnTo>
                  <a:lnTo>
                    <a:pt x="111" y="176"/>
                  </a:lnTo>
                  <a:lnTo>
                    <a:pt x="175" y="272"/>
                  </a:lnTo>
                  <a:lnTo>
                    <a:pt x="173" y="275"/>
                  </a:lnTo>
                  <a:lnTo>
                    <a:pt x="165" y="285"/>
                  </a:lnTo>
                  <a:lnTo>
                    <a:pt x="152" y="299"/>
                  </a:lnTo>
                  <a:lnTo>
                    <a:pt x="134" y="312"/>
                  </a:lnTo>
                  <a:lnTo>
                    <a:pt x="112" y="323"/>
                  </a:lnTo>
                  <a:lnTo>
                    <a:pt x="84" y="329"/>
                  </a:lnTo>
                  <a:lnTo>
                    <a:pt x="52" y="326"/>
                  </a:lnTo>
                  <a:lnTo>
                    <a:pt x="15" y="312"/>
                  </a:lnTo>
                  <a:lnTo>
                    <a:pt x="79" y="264"/>
                  </a:lnTo>
                  <a:lnTo>
                    <a:pt x="75" y="264"/>
                  </a:lnTo>
                  <a:lnTo>
                    <a:pt x="66" y="261"/>
                  </a:lnTo>
                  <a:lnTo>
                    <a:pt x="53" y="259"/>
                  </a:lnTo>
                  <a:lnTo>
                    <a:pt x="39" y="253"/>
                  </a:lnTo>
                  <a:lnTo>
                    <a:pt x="26" y="246"/>
                  </a:lnTo>
                  <a:lnTo>
                    <a:pt x="13" y="236"/>
                  </a:lnTo>
                  <a:lnTo>
                    <a:pt x="4" y="223"/>
                  </a:lnTo>
                  <a:lnTo>
                    <a:pt x="0" y="207"/>
                  </a:lnTo>
                  <a:lnTo>
                    <a:pt x="5" y="191"/>
                  </a:lnTo>
                  <a:lnTo>
                    <a:pt x="14" y="145"/>
                  </a:lnTo>
                  <a:lnTo>
                    <a:pt x="22" y="79"/>
                  </a:lnTo>
                  <a:lnTo>
                    <a:pt x="23" y="0"/>
                  </a:lnTo>
                  <a:close/>
                </a:path>
              </a:pathLst>
            </a:custGeom>
            <a:solidFill>
              <a:srgbClr val="3F9EFF"/>
            </a:solidFill>
            <a:ln w="9525">
              <a:noFill/>
              <a:round/>
              <a:headEnd/>
              <a:tailEnd/>
            </a:ln>
          </p:spPr>
          <p:txBody>
            <a:bodyPr/>
            <a:lstStyle/>
            <a:p>
              <a:endParaRPr lang="en-US"/>
            </a:p>
          </p:txBody>
        </p:sp>
        <p:sp>
          <p:nvSpPr>
            <p:cNvPr id="204" name="Freeform 251"/>
            <p:cNvSpPr>
              <a:spLocks/>
            </p:cNvSpPr>
            <p:nvPr/>
          </p:nvSpPr>
          <p:spPr bwMode="auto">
            <a:xfrm>
              <a:off x="3267" y="2109"/>
              <a:ext cx="24" cy="85"/>
            </a:xfrm>
            <a:custGeom>
              <a:avLst/>
              <a:gdLst>
                <a:gd name="T0" fmla="*/ 25 w 48"/>
                <a:gd name="T1" fmla="*/ 0 h 170"/>
                <a:gd name="T2" fmla="*/ 23 w 48"/>
                <a:gd name="T3" fmla="*/ 3 h 170"/>
                <a:gd name="T4" fmla="*/ 16 w 48"/>
                <a:gd name="T5" fmla="*/ 15 h 170"/>
                <a:gd name="T6" fmla="*/ 8 w 48"/>
                <a:gd name="T7" fmla="*/ 32 h 170"/>
                <a:gd name="T8" fmla="*/ 2 w 48"/>
                <a:gd name="T9" fmla="*/ 54 h 170"/>
                <a:gd name="T10" fmla="*/ 0 w 48"/>
                <a:gd name="T11" fmla="*/ 81 h 170"/>
                <a:gd name="T12" fmla="*/ 6 w 48"/>
                <a:gd name="T13" fmla="*/ 108 h 170"/>
                <a:gd name="T14" fmla="*/ 21 w 48"/>
                <a:gd name="T15" fmla="*/ 139 h 170"/>
                <a:gd name="T16" fmla="*/ 48 w 48"/>
                <a:gd name="T17" fmla="*/ 170 h 170"/>
                <a:gd name="T18" fmla="*/ 46 w 48"/>
                <a:gd name="T19" fmla="*/ 168 h 170"/>
                <a:gd name="T20" fmla="*/ 39 w 48"/>
                <a:gd name="T21" fmla="*/ 160 h 170"/>
                <a:gd name="T22" fmla="*/ 30 w 48"/>
                <a:gd name="T23" fmla="*/ 146 h 170"/>
                <a:gd name="T24" fmla="*/ 22 w 48"/>
                <a:gd name="T25" fmla="*/ 127 h 170"/>
                <a:gd name="T26" fmla="*/ 15 w 48"/>
                <a:gd name="T27" fmla="*/ 102 h 170"/>
                <a:gd name="T28" fmla="*/ 12 w 48"/>
                <a:gd name="T29" fmla="*/ 74 h 170"/>
                <a:gd name="T30" fmla="*/ 15 w 48"/>
                <a:gd name="T31" fmla="*/ 39 h 170"/>
                <a:gd name="T32" fmla="*/ 25 w 48"/>
                <a:gd name="T33" fmla="*/ 0 h 1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170"/>
                <a:gd name="T53" fmla="*/ 48 w 48"/>
                <a:gd name="T54" fmla="*/ 170 h 1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170">
                  <a:moveTo>
                    <a:pt x="25" y="0"/>
                  </a:moveTo>
                  <a:lnTo>
                    <a:pt x="23" y="3"/>
                  </a:lnTo>
                  <a:lnTo>
                    <a:pt x="16" y="15"/>
                  </a:lnTo>
                  <a:lnTo>
                    <a:pt x="8" y="32"/>
                  </a:lnTo>
                  <a:lnTo>
                    <a:pt x="2" y="54"/>
                  </a:lnTo>
                  <a:lnTo>
                    <a:pt x="0" y="81"/>
                  </a:lnTo>
                  <a:lnTo>
                    <a:pt x="6" y="108"/>
                  </a:lnTo>
                  <a:lnTo>
                    <a:pt x="21" y="139"/>
                  </a:lnTo>
                  <a:lnTo>
                    <a:pt x="48" y="170"/>
                  </a:lnTo>
                  <a:lnTo>
                    <a:pt x="46" y="168"/>
                  </a:lnTo>
                  <a:lnTo>
                    <a:pt x="39" y="160"/>
                  </a:lnTo>
                  <a:lnTo>
                    <a:pt x="30" y="146"/>
                  </a:lnTo>
                  <a:lnTo>
                    <a:pt x="22" y="127"/>
                  </a:lnTo>
                  <a:lnTo>
                    <a:pt x="15" y="102"/>
                  </a:lnTo>
                  <a:lnTo>
                    <a:pt x="12" y="74"/>
                  </a:lnTo>
                  <a:lnTo>
                    <a:pt x="15" y="39"/>
                  </a:lnTo>
                  <a:lnTo>
                    <a:pt x="25" y="0"/>
                  </a:lnTo>
                  <a:close/>
                </a:path>
              </a:pathLst>
            </a:custGeom>
            <a:solidFill>
              <a:srgbClr val="000000"/>
            </a:solidFill>
            <a:ln w="9525">
              <a:noFill/>
              <a:round/>
              <a:headEnd/>
              <a:tailEnd/>
            </a:ln>
          </p:spPr>
          <p:txBody>
            <a:bodyPr/>
            <a:lstStyle/>
            <a:p>
              <a:endParaRPr lang="en-US"/>
            </a:p>
          </p:txBody>
        </p:sp>
        <p:sp>
          <p:nvSpPr>
            <p:cNvPr id="205" name="Freeform 252"/>
            <p:cNvSpPr>
              <a:spLocks/>
            </p:cNvSpPr>
            <p:nvPr/>
          </p:nvSpPr>
          <p:spPr bwMode="auto">
            <a:xfrm>
              <a:off x="3239" y="2245"/>
              <a:ext cx="86" cy="43"/>
            </a:xfrm>
            <a:custGeom>
              <a:avLst/>
              <a:gdLst>
                <a:gd name="T0" fmla="*/ 0 w 172"/>
                <a:gd name="T1" fmla="*/ 85 h 85"/>
                <a:gd name="T2" fmla="*/ 2 w 172"/>
                <a:gd name="T3" fmla="*/ 85 h 85"/>
                <a:gd name="T4" fmla="*/ 8 w 172"/>
                <a:gd name="T5" fmla="*/ 85 h 85"/>
                <a:gd name="T6" fmla="*/ 17 w 172"/>
                <a:gd name="T7" fmla="*/ 85 h 85"/>
                <a:gd name="T8" fmla="*/ 30 w 172"/>
                <a:gd name="T9" fmla="*/ 85 h 85"/>
                <a:gd name="T10" fmla="*/ 43 w 172"/>
                <a:gd name="T11" fmla="*/ 85 h 85"/>
                <a:gd name="T12" fmla="*/ 59 w 172"/>
                <a:gd name="T13" fmla="*/ 83 h 85"/>
                <a:gd name="T14" fmla="*/ 76 w 172"/>
                <a:gd name="T15" fmla="*/ 82 h 85"/>
                <a:gd name="T16" fmla="*/ 93 w 172"/>
                <a:gd name="T17" fmla="*/ 78 h 85"/>
                <a:gd name="T18" fmla="*/ 110 w 172"/>
                <a:gd name="T19" fmla="*/ 75 h 85"/>
                <a:gd name="T20" fmla="*/ 126 w 172"/>
                <a:gd name="T21" fmla="*/ 69 h 85"/>
                <a:gd name="T22" fmla="*/ 140 w 172"/>
                <a:gd name="T23" fmla="*/ 62 h 85"/>
                <a:gd name="T24" fmla="*/ 153 w 172"/>
                <a:gd name="T25" fmla="*/ 54 h 85"/>
                <a:gd name="T26" fmla="*/ 163 w 172"/>
                <a:gd name="T27" fmla="*/ 44 h 85"/>
                <a:gd name="T28" fmla="*/ 170 w 172"/>
                <a:gd name="T29" fmla="*/ 31 h 85"/>
                <a:gd name="T30" fmla="*/ 172 w 172"/>
                <a:gd name="T31" fmla="*/ 17 h 85"/>
                <a:gd name="T32" fmla="*/ 171 w 172"/>
                <a:gd name="T33" fmla="*/ 0 h 85"/>
                <a:gd name="T34" fmla="*/ 169 w 172"/>
                <a:gd name="T35" fmla="*/ 3 h 85"/>
                <a:gd name="T36" fmla="*/ 162 w 172"/>
                <a:gd name="T37" fmla="*/ 14 h 85"/>
                <a:gd name="T38" fmla="*/ 150 w 172"/>
                <a:gd name="T39" fmla="*/ 27 h 85"/>
                <a:gd name="T40" fmla="*/ 133 w 172"/>
                <a:gd name="T41" fmla="*/ 44 h 85"/>
                <a:gd name="T42" fmla="*/ 110 w 172"/>
                <a:gd name="T43" fmla="*/ 60 h 85"/>
                <a:gd name="T44" fmla="*/ 80 w 172"/>
                <a:gd name="T45" fmla="*/ 74 h 85"/>
                <a:gd name="T46" fmla="*/ 43 w 172"/>
                <a:gd name="T47" fmla="*/ 83 h 85"/>
                <a:gd name="T48" fmla="*/ 0 w 172"/>
                <a:gd name="T49" fmla="*/ 85 h 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2"/>
                <a:gd name="T76" fmla="*/ 0 h 85"/>
                <a:gd name="T77" fmla="*/ 172 w 172"/>
                <a:gd name="T78" fmla="*/ 85 h 8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2" h="85">
                  <a:moveTo>
                    <a:pt x="0" y="85"/>
                  </a:moveTo>
                  <a:lnTo>
                    <a:pt x="2" y="85"/>
                  </a:lnTo>
                  <a:lnTo>
                    <a:pt x="8" y="85"/>
                  </a:lnTo>
                  <a:lnTo>
                    <a:pt x="17" y="85"/>
                  </a:lnTo>
                  <a:lnTo>
                    <a:pt x="30" y="85"/>
                  </a:lnTo>
                  <a:lnTo>
                    <a:pt x="43" y="85"/>
                  </a:lnTo>
                  <a:lnTo>
                    <a:pt x="59" y="83"/>
                  </a:lnTo>
                  <a:lnTo>
                    <a:pt x="76" y="82"/>
                  </a:lnTo>
                  <a:lnTo>
                    <a:pt x="93" y="78"/>
                  </a:lnTo>
                  <a:lnTo>
                    <a:pt x="110" y="75"/>
                  </a:lnTo>
                  <a:lnTo>
                    <a:pt x="126" y="69"/>
                  </a:lnTo>
                  <a:lnTo>
                    <a:pt x="140" y="62"/>
                  </a:lnTo>
                  <a:lnTo>
                    <a:pt x="153" y="54"/>
                  </a:lnTo>
                  <a:lnTo>
                    <a:pt x="163" y="44"/>
                  </a:lnTo>
                  <a:lnTo>
                    <a:pt x="170" y="31"/>
                  </a:lnTo>
                  <a:lnTo>
                    <a:pt x="172" y="17"/>
                  </a:lnTo>
                  <a:lnTo>
                    <a:pt x="171" y="0"/>
                  </a:lnTo>
                  <a:lnTo>
                    <a:pt x="169" y="3"/>
                  </a:lnTo>
                  <a:lnTo>
                    <a:pt x="162" y="14"/>
                  </a:lnTo>
                  <a:lnTo>
                    <a:pt x="150" y="27"/>
                  </a:lnTo>
                  <a:lnTo>
                    <a:pt x="133" y="44"/>
                  </a:lnTo>
                  <a:lnTo>
                    <a:pt x="110" y="60"/>
                  </a:lnTo>
                  <a:lnTo>
                    <a:pt x="80" y="74"/>
                  </a:lnTo>
                  <a:lnTo>
                    <a:pt x="43" y="83"/>
                  </a:lnTo>
                  <a:lnTo>
                    <a:pt x="0" y="85"/>
                  </a:lnTo>
                  <a:close/>
                </a:path>
              </a:pathLst>
            </a:custGeom>
            <a:solidFill>
              <a:srgbClr val="000000"/>
            </a:solidFill>
            <a:ln w="9525">
              <a:noFill/>
              <a:round/>
              <a:headEnd/>
              <a:tailEnd/>
            </a:ln>
          </p:spPr>
          <p:txBody>
            <a:bodyPr/>
            <a:lstStyle/>
            <a:p>
              <a:endParaRPr lang="en-US"/>
            </a:p>
          </p:txBody>
        </p:sp>
        <p:grpSp>
          <p:nvGrpSpPr>
            <p:cNvPr id="206" name="Group 20"/>
            <p:cNvGrpSpPr>
              <a:grpSpLocks/>
            </p:cNvGrpSpPr>
            <p:nvPr/>
          </p:nvGrpSpPr>
          <p:grpSpPr bwMode="auto">
            <a:xfrm>
              <a:off x="3504" y="1932"/>
              <a:ext cx="123" cy="110"/>
              <a:chOff x="4146" y="1632"/>
              <a:chExt cx="123" cy="110"/>
            </a:xfrm>
          </p:grpSpPr>
          <p:sp>
            <p:nvSpPr>
              <p:cNvPr id="207" name="Freeform 7"/>
              <p:cNvSpPr>
                <a:spLocks/>
              </p:cNvSpPr>
              <p:nvPr/>
            </p:nvSpPr>
            <p:spPr bwMode="auto">
              <a:xfrm rot="10686209">
                <a:off x="4146" y="1695"/>
                <a:ext cx="117" cy="47"/>
              </a:xfrm>
              <a:custGeom>
                <a:avLst/>
                <a:gdLst>
                  <a:gd name="T0" fmla="*/ 126 w 937"/>
                  <a:gd name="T1" fmla="*/ 111 h 372"/>
                  <a:gd name="T2" fmla="*/ 394 w 937"/>
                  <a:gd name="T3" fmla="*/ 89 h 372"/>
                  <a:gd name="T4" fmla="*/ 664 w 937"/>
                  <a:gd name="T5" fmla="*/ 46 h 372"/>
                  <a:gd name="T6" fmla="*/ 860 w 937"/>
                  <a:gd name="T7" fmla="*/ 0 h 372"/>
                  <a:gd name="T8" fmla="*/ 923 w 937"/>
                  <a:gd name="T9" fmla="*/ 29 h 372"/>
                  <a:gd name="T10" fmla="*/ 937 w 937"/>
                  <a:gd name="T11" fmla="*/ 97 h 372"/>
                  <a:gd name="T12" fmla="*/ 906 w 937"/>
                  <a:gd name="T13" fmla="*/ 133 h 372"/>
                  <a:gd name="T14" fmla="*/ 658 w 937"/>
                  <a:gd name="T15" fmla="*/ 177 h 372"/>
                  <a:gd name="T16" fmla="*/ 490 w 937"/>
                  <a:gd name="T17" fmla="*/ 223 h 372"/>
                  <a:gd name="T18" fmla="*/ 224 w 937"/>
                  <a:gd name="T19" fmla="*/ 317 h 372"/>
                  <a:gd name="T20" fmla="*/ 122 w 937"/>
                  <a:gd name="T21" fmla="*/ 372 h 372"/>
                  <a:gd name="T22" fmla="*/ 39 w 937"/>
                  <a:gd name="T23" fmla="*/ 308 h 372"/>
                  <a:gd name="T24" fmla="*/ 0 w 937"/>
                  <a:gd name="T25" fmla="*/ 224 h 372"/>
                  <a:gd name="T26" fmla="*/ 43 w 937"/>
                  <a:gd name="T27" fmla="*/ 145 h 372"/>
                  <a:gd name="T28" fmla="*/ 126 w 937"/>
                  <a:gd name="T29" fmla="*/ 111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37"/>
                  <a:gd name="T46" fmla="*/ 0 h 372"/>
                  <a:gd name="T47" fmla="*/ 937 w 937"/>
                  <a:gd name="T48" fmla="*/ 372 h 37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37" h="372">
                    <a:moveTo>
                      <a:pt x="126" y="111"/>
                    </a:moveTo>
                    <a:lnTo>
                      <a:pt x="394" y="89"/>
                    </a:lnTo>
                    <a:lnTo>
                      <a:pt x="664" y="46"/>
                    </a:lnTo>
                    <a:lnTo>
                      <a:pt x="860" y="0"/>
                    </a:lnTo>
                    <a:lnTo>
                      <a:pt x="923" y="29"/>
                    </a:lnTo>
                    <a:lnTo>
                      <a:pt x="937" y="97"/>
                    </a:lnTo>
                    <a:lnTo>
                      <a:pt x="906" y="133"/>
                    </a:lnTo>
                    <a:lnTo>
                      <a:pt x="658" y="177"/>
                    </a:lnTo>
                    <a:lnTo>
                      <a:pt x="490" y="223"/>
                    </a:lnTo>
                    <a:lnTo>
                      <a:pt x="224" y="317"/>
                    </a:lnTo>
                    <a:lnTo>
                      <a:pt x="122" y="372"/>
                    </a:lnTo>
                    <a:lnTo>
                      <a:pt x="39" y="308"/>
                    </a:lnTo>
                    <a:lnTo>
                      <a:pt x="0" y="224"/>
                    </a:lnTo>
                    <a:lnTo>
                      <a:pt x="43" y="145"/>
                    </a:lnTo>
                    <a:lnTo>
                      <a:pt x="126" y="111"/>
                    </a:lnTo>
                    <a:close/>
                  </a:path>
                </a:pathLst>
              </a:custGeom>
              <a:solidFill>
                <a:srgbClr val="000000"/>
              </a:solidFill>
              <a:ln w="9525">
                <a:noFill/>
                <a:round/>
                <a:headEnd/>
                <a:tailEnd/>
              </a:ln>
            </p:spPr>
            <p:txBody>
              <a:bodyPr/>
              <a:lstStyle/>
              <a:p>
                <a:endParaRPr lang="en-US"/>
              </a:p>
            </p:txBody>
          </p:sp>
          <p:sp>
            <p:nvSpPr>
              <p:cNvPr id="208" name="Freeform 8"/>
              <p:cNvSpPr>
                <a:spLocks/>
              </p:cNvSpPr>
              <p:nvPr/>
            </p:nvSpPr>
            <p:spPr bwMode="auto">
              <a:xfrm rot="10686209">
                <a:off x="4150" y="1728"/>
                <a:ext cx="25" cy="12"/>
              </a:xfrm>
              <a:custGeom>
                <a:avLst/>
                <a:gdLst>
                  <a:gd name="T0" fmla="*/ 23 w 203"/>
                  <a:gd name="T1" fmla="*/ 101 h 101"/>
                  <a:gd name="T2" fmla="*/ 189 w 203"/>
                  <a:gd name="T3" fmla="*/ 77 h 101"/>
                  <a:gd name="T4" fmla="*/ 203 w 203"/>
                  <a:gd name="T5" fmla="*/ 44 h 101"/>
                  <a:gd name="T6" fmla="*/ 158 w 203"/>
                  <a:gd name="T7" fmla="*/ 0 h 101"/>
                  <a:gd name="T8" fmla="*/ 0 w 203"/>
                  <a:gd name="T9" fmla="*/ 35 h 101"/>
                  <a:gd name="T10" fmla="*/ 18 w 203"/>
                  <a:gd name="T11" fmla="*/ 56 h 101"/>
                  <a:gd name="T12" fmla="*/ 23 w 203"/>
                  <a:gd name="T13" fmla="*/ 101 h 101"/>
                  <a:gd name="T14" fmla="*/ 0 60000 65536"/>
                  <a:gd name="T15" fmla="*/ 0 60000 65536"/>
                  <a:gd name="T16" fmla="*/ 0 60000 65536"/>
                  <a:gd name="T17" fmla="*/ 0 60000 65536"/>
                  <a:gd name="T18" fmla="*/ 0 60000 65536"/>
                  <a:gd name="T19" fmla="*/ 0 60000 65536"/>
                  <a:gd name="T20" fmla="*/ 0 60000 65536"/>
                  <a:gd name="T21" fmla="*/ 0 w 203"/>
                  <a:gd name="T22" fmla="*/ 0 h 101"/>
                  <a:gd name="T23" fmla="*/ 203 w 203"/>
                  <a:gd name="T24" fmla="*/ 101 h 1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3" h="101">
                    <a:moveTo>
                      <a:pt x="23" y="101"/>
                    </a:moveTo>
                    <a:lnTo>
                      <a:pt x="189" y="77"/>
                    </a:lnTo>
                    <a:lnTo>
                      <a:pt x="203" y="44"/>
                    </a:lnTo>
                    <a:lnTo>
                      <a:pt x="158" y="0"/>
                    </a:lnTo>
                    <a:lnTo>
                      <a:pt x="0" y="35"/>
                    </a:lnTo>
                    <a:lnTo>
                      <a:pt x="18" y="56"/>
                    </a:lnTo>
                    <a:lnTo>
                      <a:pt x="23" y="101"/>
                    </a:lnTo>
                    <a:close/>
                  </a:path>
                </a:pathLst>
              </a:custGeom>
              <a:solidFill>
                <a:srgbClr val="EAD38E"/>
              </a:solidFill>
              <a:ln w="9525">
                <a:noFill/>
                <a:round/>
                <a:headEnd/>
                <a:tailEnd/>
              </a:ln>
            </p:spPr>
            <p:txBody>
              <a:bodyPr/>
              <a:lstStyle/>
              <a:p>
                <a:endParaRPr lang="en-US"/>
              </a:p>
            </p:txBody>
          </p:sp>
          <p:sp>
            <p:nvSpPr>
              <p:cNvPr id="209" name="Freeform 9"/>
              <p:cNvSpPr>
                <a:spLocks/>
              </p:cNvSpPr>
              <p:nvPr/>
            </p:nvSpPr>
            <p:spPr bwMode="auto">
              <a:xfrm rot="10686209">
                <a:off x="4172" y="1711"/>
                <a:ext cx="63" cy="23"/>
              </a:xfrm>
              <a:custGeom>
                <a:avLst/>
                <a:gdLst>
                  <a:gd name="T0" fmla="*/ 499 w 499"/>
                  <a:gd name="T1" fmla="*/ 66 h 184"/>
                  <a:gd name="T2" fmla="*/ 389 w 499"/>
                  <a:gd name="T3" fmla="*/ 81 h 184"/>
                  <a:gd name="T4" fmla="*/ 120 w 499"/>
                  <a:gd name="T5" fmla="*/ 165 h 184"/>
                  <a:gd name="T6" fmla="*/ 116 w 499"/>
                  <a:gd name="T7" fmla="*/ 166 h 184"/>
                  <a:gd name="T8" fmla="*/ 106 w 499"/>
                  <a:gd name="T9" fmla="*/ 168 h 184"/>
                  <a:gd name="T10" fmla="*/ 91 w 499"/>
                  <a:gd name="T11" fmla="*/ 172 h 184"/>
                  <a:gd name="T12" fmla="*/ 75 w 499"/>
                  <a:gd name="T13" fmla="*/ 176 h 184"/>
                  <a:gd name="T14" fmla="*/ 58 w 499"/>
                  <a:gd name="T15" fmla="*/ 180 h 184"/>
                  <a:gd name="T16" fmla="*/ 46 w 499"/>
                  <a:gd name="T17" fmla="*/ 183 h 184"/>
                  <a:gd name="T18" fmla="*/ 37 w 499"/>
                  <a:gd name="T19" fmla="*/ 184 h 184"/>
                  <a:gd name="T20" fmla="*/ 36 w 499"/>
                  <a:gd name="T21" fmla="*/ 184 h 184"/>
                  <a:gd name="T22" fmla="*/ 41 w 499"/>
                  <a:gd name="T23" fmla="*/ 171 h 184"/>
                  <a:gd name="T24" fmla="*/ 44 w 499"/>
                  <a:gd name="T25" fmla="*/ 150 h 184"/>
                  <a:gd name="T26" fmla="*/ 46 w 499"/>
                  <a:gd name="T27" fmla="*/ 128 h 184"/>
                  <a:gd name="T28" fmla="*/ 46 w 499"/>
                  <a:gd name="T29" fmla="*/ 118 h 184"/>
                  <a:gd name="T30" fmla="*/ 0 w 499"/>
                  <a:gd name="T31" fmla="*/ 63 h 184"/>
                  <a:gd name="T32" fmla="*/ 358 w 499"/>
                  <a:gd name="T33" fmla="*/ 27 h 184"/>
                  <a:gd name="T34" fmla="*/ 476 w 499"/>
                  <a:gd name="T35" fmla="*/ 0 h 184"/>
                  <a:gd name="T36" fmla="*/ 494 w 499"/>
                  <a:gd name="T37" fmla="*/ 21 h 184"/>
                  <a:gd name="T38" fmla="*/ 499 w 499"/>
                  <a:gd name="T39" fmla="*/ 66 h 1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9"/>
                  <a:gd name="T61" fmla="*/ 0 h 184"/>
                  <a:gd name="T62" fmla="*/ 499 w 499"/>
                  <a:gd name="T63" fmla="*/ 184 h 1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9" h="184">
                    <a:moveTo>
                      <a:pt x="499" y="66"/>
                    </a:moveTo>
                    <a:lnTo>
                      <a:pt x="389" y="81"/>
                    </a:lnTo>
                    <a:lnTo>
                      <a:pt x="120" y="165"/>
                    </a:lnTo>
                    <a:lnTo>
                      <a:pt x="116" y="166"/>
                    </a:lnTo>
                    <a:lnTo>
                      <a:pt x="106" y="168"/>
                    </a:lnTo>
                    <a:lnTo>
                      <a:pt x="91" y="172"/>
                    </a:lnTo>
                    <a:lnTo>
                      <a:pt x="75" y="176"/>
                    </a:lnTo>
                    <a:lnTo>
                      <a:pt x="58" y="180"/>
                    </a:lnTo>
                    <a:lnTo>
                      <a:pt x="46" y="183"/>
                    </a:lnTo>
                    <a:lnTo>
                      <a:pt x="37" y="184"/>
                    </a:lnTo>
                    <a:lnTo>
                      <a:pt x="36" y="184"/>
                    </a:lnTo>
                    <a:lnTo>
                      <a:pt x="41" y="171"/>
                    </a:lnTo>
                    <a:lnTo>
                      <a:pt x="44" y="150"/>
                    </a:lnTo>
                    <a:lnTo>
                      <a:pt x="46" y="128"/>
                    </a:lnTo>
                    <a:lnTo>
                      <a:pt x="46" y="118"/>
                    </a:lnTo>
                    <a:lnTo>
                      <a:pt x="0" y="63"/>
                    </a:lnTo>
                    <a:lnTo>
                      <a:pt x="358" y="27"/>
                    </a:lnTo>
                    <a:lnTo>
                      <a:pt x="476" y="0"/>
                    </a:lnTo>
                    <a:lnTo>
                      <a:pt x="494" y="21"/>
                    </a:lnTo>
                    <a:lnTo>
                      <a:pt x="499" y="66"/>
                    </a:lnTo>
                    <a:close/>
                  </a:path>
                </a:pathLst>
              </a:custGeom>
              <a:solidFill>
                <a:srgbClr val="FFFFFF"/>
              </a:solidFill>
              <a:ln w="9525">
                <a:noFill/>
                <a:round/>
                <a:headEnd/>
                <a:tailEnd/>
              </a:ln>
            </p:spPr>
            <p:txBody>
              <a:bodyPr/>
              <a:lstStyle/>
              <a:p>
                <a:endParaRPr lang="en-US"/>
              </a:p>
            </p:txBody>
          </p:sp>
          <p:sp>
            <p:nvSpPr>
              <p:cNvPr id="210" name="Freeform 10"/>
              <p:cNvSpPr>
                <a:spLocks/>
              </p:cNvSpPr>
              <p:nvPr/>
            </p:nvSpPr>
            <p:spPr bwMode="auto">
              <a:xfrm rot="10686209">
                <a:off x="4253" y="1701"/>
                <a:ext cx="7" cy="19"/>
              </a:xfrm>
              <a:custGeom>
                <a:avLst/>
                <a:gdLst>
                  <a:gd name="T0" fmla="*/ 24 w 52"/>
                  <a:gd name="T1" fmla="*/ 154 h 154"/>
                  <a:gd name="T2" fmla="*/ 0 w 52"/>
                  <a:gd name="T3" fmla="*/ 61 h 154"/>
                  <a:gd name="T4" fmla="*/ 52 w 52"/>
                  <a:gd name="T5" fmla="*/ 0 h 154"/>
                  <a:gd name="T6" fmla="*/ 24 w 52"/>
                  <a:gd name="T7" fmla="*/ 63 h 154"/>
                  <a:gd name="T8" fmla="*/ 24 w 52"/>
                  <a:gd name="T9" fmla="*/ 154 h 154"/>
                  <a:gd name="T10" fmla="*/ 0 60000 65536"/>
                  <a:gd name="T11" fmla="*/ 0 60000 65536"/>
                  <a:gd name="T12" fmla="*/ 0 60000 65536"/>
                  <a:gd name="T13" fmla="*/ 0 60000 65536"/>
                  <a:gd name="T14" fmla="*/ 0 60000 65536"/>
                  <a:gd name="T15" fmla="*/ 0 w 52"/>
                  <a:gd name="T16" fmla="*/ 0 h 154"/>
                  <a:gd name="T17" fmla="*/ 52 w 52"/>
                  <a:gd name="T18" fmla="*/ 154 h 154"/>
                </a:gdLst>
                <a:ahLst/>
                <a:cxnLst>
                  <a:cxn ang="T10">
                    <a:pos x="T0" y="T1"/>
                  </a:cxn>
                  <a:cxn ang="T11">
                    <a:pos x="T2" y="T3"/>
                  </a:cxn>
                  <a:cxn ang="T12">
                    <a:pos x="T4" y="T5"/>
                  </a:cxn>
                  <a:cxn ang="T13">
                    <a:pos x="T6" y="T7"/>
                  </a:cxn>
                  <a:cxn ang="T14">
                    <a:pos x="T8" y="T9"/>
                  </a:cxn>
                </a:cxnLst>
                <a:rect l="T15" t="T16" r="T17" b="T18"/>
                <a:pathLst>
                  <a:path w="52" h="154">
                    <a:moveTo>
                      <a:pt x="24" y="154"/>
                    </a:moveTo>
                    <a:lnTo>
                      <a:pt x="0" y="61"/>
                    </a:lnTo>
                    <a:lnTo>
                      <a:pt x="52" y="0"/>
                    </a:lnTo>
                    <a:lnTo>
                      <a:pt x="24" y="63"/>
                    </a:lnTo>
                    <a:lnTo>
                      <a:pt x="24" y="154"/>
                    </a:lnTo>
                    <a:close/>
                  </a:path>
                </a:pathLst>
              </a:custGeom>
              <a:solidFill>
                <a:srgbClr val="FF4C00"/>
              </a:solidFill>
              <a:ln w="9525">
                <a:noFill/>
                <a:round/>
                <a:headEnd/>
                <a:tailEnd/>
              </a:ln>
            </p:spPr>
            <p:txBody>
              <a:bodyPr/>
              <a:lstStyle/>
              <a:p>
                <a:endParaRPr lang="en-US"/>
              </a:p>
            </p:txBody>
          </p:sp>
          <p:sp>
            <p:nvSpPr>
              <p:cNvPr id="211" name="Freeform 11"/>
              <p:cNvSpPr>
                <a:spLocks/>
              </p:cNvSpPr>
              <p:nvPr/>
            </p:nvSpPr>
            <p:spPr bwMode="auto">
              <a:xfrm rot="10686209">
                <a:off x="4238" y="1700"/>
                <a:ext cx="8" cy="21"/>
              </a:xfrm>
              <a:custGeom>
                <a:avLst/>
                <a:gdLst>
                  <a:gd name="T0" fmla="*/ 8 w 58"/>
                  <a:gd name="T1" fmla="*/ 0 h 165"/>
                  <a:gd name="T2" fmla="*/ 58 w 58"/>
                  <a:gd name="T3" fmla="*/ 52 h 165"/>
                  <a:gd name="T4" fmla="*/ 49 w 58"/>
                  <a:gd name="T5" fmla="*/ 121 h 165"/>
                  <a:gd name="T6" fmla="*/ 0 w 58"/>
                  <a:gd name="T7" fmla="*/ 165 h 165"/>
                  <a:gd name="T8" fmla="*/ 41 w 58"/>
                  <a:gd name="T9" fmla="*/ 83 h 165"/>
                  <a:gd name="T10" fmla="*/ 8 w 58"/>
                  <a:gd name="T11" fmla="*/ 0 h 165"/>
                  <a:gd name="T12" fmla="*/ 0 60000 65536"/>
                  <a:gd name="T13" fmla="*/ 0 60000 65536"/>
                  <a:gd name="T14" fmla="*/ 0 60000 65536"/>
                  <a:gd name="T15" fmla="*/ 0 60000 65536"/>
                  <a:gd name="T16" fmla="*/ 0 60000 65536"/>
                  <a:gd name="T17" fmla="*/ 0 60000 65536"/>
                  <a:gd name="T18" fmla="*/ 0 w 58"/>
                  <a:gd name="T19" fmla="*/ 0 h 165"/>
                  <a:gd name="T20" fmla="*/ 58 w 58"/>
                  <a:gd name="T21" fmla="*/ 165 h 165"/>
                </a:gdLst>
                <a:ahLst/>
                <a:cxnLst>
                  <a:cxn ang="T12">
                    <a:pos x="T0" y="T1"/>
                  </a:cxn>
                  <a:cxn ang="T13">
                    <a:pos x="T2" y="T3"/>
                  </a:cxn>
                  <a:cxn ang="T14">
                    <a:pos x="T4" y="T5"/>
                  </a:cxn>
                  <a:cxn ang="T15">
                    <a:pos x="T6" y="T7"/>
                  </a:cxn>
                  <a:cxn ang="T16">
                    <a:pos x="T8" y="T9"/>
                  </a:cxn>
                  <a:cxn ang="T17">
                    <a:pos x="T10" y="T11"/>
                  </a:cxn>
                </a:cxnLst>
                <a:rect l="T18" t="T19" r="T20" b="T21"/>
                <a:pathLst>
                  <a:path w="58" h="165">
                    <a:moveTo>
                      <a:pt x="8" y="0"/>
                    </a:moveTo>
                    <a:lnTo>
                      <a:pt x="58" y="52"/>
                    </a:lnTo>
                    <a:lnTo>
                      <a:pt x="49" y="121"/>
                    </a:lnTo>
                    <a:lnTo>
                      <a:pt x="0" y="165"/>
                    </a:lnTo>
                    <a:lnTo>
                      <a:pt x="41" y="83"/>
                    </a:lnTo>
                    <a:lnTo>
                      <a:pt x="8" y="0"/>
                    </a:lnTo>
                    <a:close/>
                  </a:path>
                </a:pathLst>
              </a:custGeom>
              <a:solidFill>
                <a:srgbClr val="BFBFBF"/>
              </a:solidFill>
              <a:ln w="9525">
                <a:noFill/>
                <a:round/>
                <a:headEnd/>
                <a:tailEnd/>
              </a:ln>
            </p:spPr>
            <p:txBody>
              <a:bodyPr/>
              <a:lstStyle/>
              <a:p>
                <a:endParaRPr lang="en-US"/>
              </a:p>
            </p:txBody>
          </p:sp>
          <p:sp>
            <p:nvSpPr>
              <p:cNvPr id="212" name="Freeform 12"/>
              <p:cNvSpPr>
                <a:spLocks/>
              </p:cNvSpPr>
              <p:nvPr/>
            </p:nvSpPr>
            <p:spPr bwMode="auto">
              <a:xfrm rot="10686209">
                <a:off x="4244" y="1700"/>
                <a:ext cx="10" cy="21"/>
              </a:xfrm>
              <a:custGeom>
                <a:avLst/>
                <a:gdLst>
                  <a:gd name="T0" fmla="*/ 47 w 85"/>
                  <a:gd name="T1" fmla="*/ 0 h 166"/>
                  <a:gd name="T2" fmla="*/ 18 w 85"/>
                  <a:gd name="T3" fmla="*/ 4 h 166"/>
                  <a:gd name="T4" fmla="*/ 0 w 85"/>
                  <a:gd name="T5" fmla="*/ 65 h 166"/>
                  <a:gd name="T6" fmla="*/ 41 w 85"/>
                  <a:gd name="T7" fmla="*/ 18 h 166"/>
                  <a:gd name="T8" fmla="*/ 54 w 85"/>
                  <a:gd name="T9" fmla="*/ 87 h 166"/>
                  <a:gd name="T10" fmla="*/ 41 w 85"/>
                  <a:gd name="T11" fmla="*/ 166 h 166"/>
                  <a:gd name="T12" fmla="*/ 85 w 85"/>
                  <a:gd name="T13" fmla="*/ 100 h 166"/>
                  <a:gd name="T14" fmla="*/ 47 w 85"/>
                  <a:gd name="T15" fmla="*/ 0 h 166"/>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166"/>
                  <a:gd name="T26" fmla="*/ 85 w 85"/>
                  <a:gd name="T27" fmla="*/ 166 h 1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166">
                    <a:moveTo>
                      <a:pt x="47" y="0"/>
                    </a:moveTo>
                    <a:lnTo>
                      <a:pt x="18" y="4"/>
                    </a:lnTo>
                    <a:lnTo>
                      <a:pt x="0" y="65"/>
                    </a:lnTo>
                    <a:lnTo>
                      <a:pt x="41" y="18"/>
                    </a:lnTo>
                    <a:lnTo>
                      <a:pt x="54" y="87"/>
                    </a:lnTo>
                    <a:lnTo>
                      <a:pt x="41" y="166"/>
                    </a:lnTo>
                    <a:lnTo>
                      <a:pt x="85" y="100"/>
                    </a:lnTo>
                    <a:lnTo>
                      <a:pt x="47" y="0"/>
                    </a:lnTo>
                    <a:close/>
                  </a:path>
                </a:pathLst>
              </a:custGeom>
              <a:solidFill>
                <a:srgbClr val="FF4C00"/>
              </a:solidFill>
              <a:ln w="9525">
                <a:noFill/>
                <a:round/>
                <a:headEnd/>
                <a:tailEnd/>
              </a:ln>
            </p:spPr>
            <p:txBody>
              <a:bodyPr/>
              <a:lstStyle/>
              <a:p>
                <a:endParaRPr lang="en-US"/>
              </a:p>
            </p:txBody>
          </p:sp>
          <p:sp>
            <p:nvSpPr>
              <p:cNvPr id="213" name="Freeform 13"/>
              <p:cNvSpPr>
                <a:spLocks/>
              </p:cNvSpPr>
              <p:nvPr/>
            </p:nvSpPr>
            <p:spPr bwMode="auto">
              <a:xfrm rot="10686209">
                <a:off x="4249" y="1698"/>
                <a:ext cx="6" cy="18"/>
              </a:xfrm>
              <a:custGeom>
                <a:avLst/>
                <a:gdLst>
                  <a:gd name="T0" fmla="*/ 42 w 50"/>
                  <a:gd name="T1" fmla="*/ 0 h 147"/>
                  <a:gd name="T2" fmla="*/ 0 w 50"/>
                  <a:gd name="T3" fmla="*/ 39 h 147"/>
                  <a:gd name="T4" fmla="*/ 2 w 50"/>
                  <a:gd name="T5" fmla="*/ 108 h 147"/>
                  <a:gd name="T6" fmla="*/ 50 w 50"/>
                  <a:gd name="T7" fmla="*/ 147 h 147"/>
                  <a:gd name="T8" fmla="*/ 19 w 50"/>
                  <a:gd name="T9" fmla="*/ 99 h 147"/>
                  <a:gd name="T10" fmla="*/ 23 w 50"/>
                  <a:gd name="T11" fmla="*/ 42 h 147"/>
                  <a:gd name="T12" fmla="*/ 42 w 50"/>
                  <a:gd name="T13" fmla="*/ 0 h 147"/>
                  <a:gd name="T14" fmla="*/ 0 60000 65536"/>
                  <a:gd name="T15" fmla="*/ 0 60000 65536"/>
                  <a:gd name="T16" fmla="*/ 0 60000 65536"/>
                  <a:gd name="T17" fmla="*/ 0 60000 65536"/>
                  <a:gd name="T18" fmla="*/ 0 60000 65536"/>
                  <a:gd name="T19" fmla="*/ 0 60000 65536"/>
                  <a:gd name="T20" fmla="*/ 0 60000 65536"/>
                  <a:gd name="T21" fmla="*/ 0 w 50"/>
                  <a:gd name="T22" fmla="*/ 0 h 147"/>
                  <a:gd name="T23" fmla="*/ 50 w 50"/>
                  <a:gd name="T24" fmla="*/ 147 h 1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147">
                    <a:moveTo>
                      <a:pt x="42" y="0"/>
                    </a:moveTo>
                    <a:lnTo>
                      <a:pt x="0" y="39"/>
                    </a:lnTo>
                    <a:lnTo>
                      <a:pt x="2" y="108"/>
                    </a:lnTo>
                    <a:lnTo>
                      <a:pt x="50" y="147"/>
                    </a:lnTo>
                    <a:lnTo>
                      <a:pt x="19" y="99"/>
                    </a:lnTo>
                    <a:lnTo>
                      <a:pt x="23" y="42"/>
                    </a:lnTo>
                    <a:lnTo>
                      <a:pt x="42" y="0"/>
                    </a:lnTo>
                    <a:close/>
                  </a:path>
                </a:pathLst>
              </a:custGeom>
              <a:solidFill>
                <a:srgbClr val="FF4C00"/>
              </a:solidFill>
              <a:ln w="9525">
                <a:noFill/>
                <a:round/>
                <a:headEnd/>
                <a:tailEnd/>
              </a:ln>
            </p:spPr>
            <p:txBody>
              <a:bodyPr/>
              <a:lstStyle/>
              <a:p>
                <a:endParaRPr lang="en-US"/>
              </a:p>
            </p:txBody>
          </p:sp>
          <p:sp>
            <p:nvSpPr>
              <p:cNvPr id="214" name="Freeform 14"/>
              <p:cNvSpPr>
                <a:spLocks/>
              </p:cNvSpPr>
              <p:nvPr/>
            </p:nvSpPr>
            <p:spPr bwMode="auto">
              <a:xfrm rot="10686209">
                <a:off x="4233" y="1706"/>
                <a:ext cx="12" cy="19"/>
              </a:xfrm>
              <a:custGeom>
                <a:avLst/>
                <a:gdLst>
                  <a:gd name="T0" fmla="*/ 0 w 97"/>
                  <a:gd name="T1" fmla="*/ 0 h 152"/>
                  <a:gd name="T2" fmla="*/ 75 w 97"/>
                  <a:gd name="T3" fmla="*/ 71 h 152"/>
                  <a:gd name="T4" fmla="*/ 68 w 97"/>
                  <a:gd name="T5" fmla="*/ 152 h 152"/>
                  <a:gd name="T6" fmla="*/ 97 w 97"/>
                  <a:gd name="T7" fmla="*/ 99 h 152"/>
                  <a:gd name="T8" fmla="*/ 69 w 97"/>
                  <a:gd name="T9" fmla="*/ 21 h 152"/>
                  <a:gd name="T10" fmla="*/ 0 w 97"/>
                  <a:gd name="T11" fmla="*/ 0 h 152"/>
                  <a:gd name="T12" fmla="*/ 0 60000 65536"/>
                  <a:gd name="T13" fmla="*/ 0 60000 65536"/>
                  <a:gd name="T14" fmla="*/ 0 60000 65536"/>
                  <a:gd name="T15" fmla="*/ 0 60000 65536"/>
                  <a:gd name="T16" fmla="*/ 0 60000 65536"/>
                  <a:gd name="T17" fmla="*/ 0 60000 65536"/>
                  <a:gd name="T18" fmla="*/ 0 w 97"/>
                  <a:gd name="T19" fmla="*/ 0 h 152"/>
                  <a:gd name="T20" fmla="*/ 97 w 97"/>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97" h="152">
                    <a:moveTo>
                      <a:pt x="0" y="0"/>
                    </a:moveTo>
                    <a:lnTo>
                      <a:pt x="75" y="71"/>
                    </a:lnTo>
                    <a:lnTo>
                      <a:pt x="68" y="152"/>
                    </a:lnTo>
                    <a:lnTo>
                      <a:pt x="97" y="99"/>
                    </a:lnTo>
                    <a:lnTo>
                      <a:pt x="69" y="21"/>
                    </a:lnTo>
                    <a:lnTo>
                      <a:pt x="0" y="0"/>
                    </a:lnTo>
                    <a:close/>
                  </a:path>
                </a:pathLst>
              </a:custGeom>
              <a:solidFill>
                <a:srgbClr val="BFBFBF"/>
              </a:solidFill>
              <a:ln w="9525">
                <a:noFill/>
                <a:round/>
                <a:headEnd/>
                <a:tailEnd/>
              </a:ln>
            </p:spPr>
            <p:txBody>
              <a:bodyPr/>
              <a:lstStyle/>
              <a:p>
                <a:endParaRPr lang="en-US"/>
              </a:p>
            </p:txBody>
          </p:sp>
          <p:grpSp>
            <p:nvGrpSpPr>
              <p:cNvPr id="215" name="Group 19"/>
              <p:cNvGrpSpPr>
                <a:grpSpLocks/>
              </p:cNvGrpSpPr>
              <p:nvPr/>
            </p:nvGrpSpPr>
            <p:grpSpPr bwMode="auto">
              <a:xfrm rot="-9039727">
                <a:off x="4206" y="1632"/>
                <a:ext cx="63" cy="74"/>
                <a:chOff x="4218" y="1728"/>
                <a:chExt cx="63" cy="74"/>
              </a:xfrm>
            </p:grpSpPr>
            <p:sp>
              <p:nvSpPr>
                <p:cNvPr id="216" name="Freeform 15"/>
                <p:cNvSpPr>
                  <a:spLocks/>
                </p:cNvSpPr>
                <p:nvPr/>
              </p:nvSpPr>
              <p:spPr bwMode="auto">
                <a:xfrm rot="10686209">
                  <a:off x="4218" y="1731"/>
                  <a:ext cx="27" cy="71"/>
                </a:xfrm>
                <a:custGeom>
                  <a:avLst/>
                  <a:gdLst>
                    <a:gd name="T0" fmla="*/ 46 w 211"/>
                    <a:gd name="T1" fmla="*/ 566 h 566"/>
                    <a:gd name="T2" fmla="*/ 47 w 211"/>
                    <a:gd name="T3" fmla="*/ 538 h 566"/>
                    <a:gd name="T4" fmla="*/ 43 w 211"/>
                    <a:gd name="T5" fmla="*/ 498 h 566"/>
                    <a:gd name="T6" fmla="*/ 38 w 211"/>
                    <a:gd name="T7" fmla="*/ 461 h 566"/>
                    <a:gd name="T8" fmla="*/ 36 w 211"/>
                    <a:gd name="T9" fmla="*/ 446 h 566"/>
                    <a:gd name="T10" fmla="*/ 211 w 211"/>
                    <a:gd name="T11" fmla="*/ 148 h 566"/>
                    <a:gd name="T12" fmla="*/ 186 w 211"/>
                    <a:gd name="T13" fmla="*/ 55 h 566"/>
                    <a:gd name="T14" fmla="*/ 116 w 211"/>
                    <a:gd name="T15" fmla="*/ 0 h 566"/>
                    <a:gd name="T16" fmla="*/ 20 w 211"/>
                    <a:gd name="T17" fmla="*/ 39 h 566"/>
                    <a:gd name="T18" fmla="*/ 18 w 211"/>
                    <a:gd name="T19" fmla="*/ 138 h 566"/>
                    <a:gd name="T20" fmla="*/ 71 w 211"/>
                    <a:gd name="T21" fmla="*/ 169 h 566"/>
                    <a:gd name="T22" fmla="*/ 49 w 211"/>
                    <a:gd name="T23" fmla="*/ 61 h 566"/>
                    <a:gd name="T24" fmla="*/ 112 w 211"/>
                    <a:gd name="T25" fmla="*/ 50 h 566"/>
                    <a:gd name="T26" fmla="*/ 175 w 211"/>
                    <a:gd name="T27" fmla="*/ 119 h 566"/>
                    <a:gd name="T28" fmla="*/ 133 w 211"/>
                    <a:gd name="T29" fmla="*/ 210 h 566"/>
                    <a:gd name="T30" fmla="*/ 0 w 211"/>
                    <a:gd name="T31" fmla="*/ 427 h 566"/>
                    <a:gd name="T32" fmla="*/ 46 w 211"/>
                    <a:gd name="T33" fmla="*/ 566 h 5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1"/>
                    <a:gd name="T52" fmla="*/ 0 h 566"/>
                    <a:gd name="T53" fmla="*/ 211 w 211"/>
                    <a:gd name="T54" fmla="*/ 566 h 5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1" h="566">
                      <a:moveTo>
                        <a:pt x="46" y="566"/>
                      </a:moveTo>
                      <a:lnTo>
                        <a:pt x="47" y="538"/>
                      </a:lnTo>
                      <a:lnTo>
                        <a:pt x="43" y="498"/>
                      </a:lnTo>
                      <a:lnTo>
                        <a:pt x="38" y="461"/>
                      </a:lnTo>
                      <a:lnTo>
                        <a:pt x="36" y="446"/>
                      </a:lnTo>
                      <a:lnTo>
                        <a:pt x="211" y="148"/>
                      </a:lnTo>
                      <a:lnTo>
                        <a:pt x="186" y="55"/>
                      </a:lnTo>
                      <a:lnTo>
                        <a:pt x="116" y="0"/>
                      </a:lnTo>
                      <a:lnTo>
                        <a:pt x="20" y="39"/>
                      </a:lnTo>
                      <a:lnTo>
                        <a:pt x="18" y="138"/>
                      </a:lnTo>
                      <a:lnTo>
                        <a:pt x="71" y="169"/>
                      </a:lnTo>
                      <a:lnTo>
                        <a:pt x="49" y="61"/>
                      </a:lnTo>
                      <a:lnTo>
                        <a:pt x="112" y="50"/>
                      </a:lnTo>
                      <a:lnTo>
                        <a:pt x="175" y="119"/>
                      </a:lnTo>
                      <a:lnTo>
                        <a:pt x="133" y="210"/>
                      </a:lnTo>
                      <a:lnTo>
                        <a:pt x="0" y="427"/>
                      </a:lnTo>
                      <a:lnTo>
                        <a:pt x="46" y="566"/>
                      </a:lnTo>
                      <a:close/>
                    </a:path>
                  </a:pathLst>
                </a:custGeom>
                <a:solidFill>
                  <a:srgbClr val="BFBFBF"/>
                </a:solidFill>
                <a:ln w="9525">
                  <a:noFill/>
                  <a:round/>
                  <a:headEnd/>
                  <a:tailEnd/>
                </a:ln>
              </p:spPr>
              <p:txBody>
                <a:bodyPr/>
                <a:lstStyle/>
                <a:p>
                  <a:endParaRPr lang="en-US"/>
                </a:p>
              </p:txBody>
            </p:sp>
            <p:sp>
              <p:nvSpPr>
                <p:cNvPr id="217" name="Freeform 16"/>
                <p:cNvSpPr>
                  <a:spLocks/>
                </p:cNvSpPr>
                <p:nvPr/>
              </p:nvSpPr>
              <p:spPr bwMode="auto">
                <a:xfrm rot="10686209">
                  <a:off x="4238" y="1730"/>
                  <a:ext cx="19" cy="71"/>
                </a:xfrm>
                <a:custGeom>
                  <a:avLst/>
                  <a:gdLst>
                    <a:gd name="T0" fmla="*/ 96 w 149"/>
                    <a:gd name="T1" fmla="*/ 564 h 564"/>
                    <a:gd name="T2" fmla="*/ 29 w 149"/>
                    <a:gd name="T3" fmla="*/ 390 h 564"/>
                    <a:gd name="T4" fmla="*/ 149 w 149"/>
                    <a:gd name="T5" fmla="*/ 263 h 564"/>
                    <a:gd name="T6" fmla="*/ 46 w 149"/>
                    <a:gd name="T7" fmla="*/ 199 h 564"/>
                    <a:gd name="T8" fmla="*/ 87 w 149"/>
                    <a:gd name="T9" fmla="*/ 0 h 564"/>
                    <a:gd name="T10" fmla="*/ 7 w 149"/>
                    <a:gd name="T11" fmla="*/ 181 h 564"/>
                    <a:gd name="T12" fmla="*/ 33 w 149"/>
                    <a:gd name="T13" fmla="*/ 234 h 564"/>
                    <a:gd name="T14" fmla="*/ 115 w 149"/>
                    <a:gd name="T15" fmla="*/ 265 h 564"/>
                    <a:gd name="T16" fmla="*/ 9 w 149"/>
                    <a:gd name="T17" fmla="*/ 367 h 564"/>
                    <a:gd name="T18" fmla="*/ 0 w 149"/>
                    <a:gd name="T19" fmla="*/ 416 h 564"/>
                    <a:gd name="T20" fmla="*/ 96 w 149"/>
                    <a:gd name="T21" fmla="*/ 564 h 5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9"/>
                    <a:gd name="T34" fmla="*/ 0 h 564"/>
                    <a:gd name="T35" fmla="*/ 149 w 149"/>
                    <a:gd name="T36" fmla="*/ 564 h 5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9" h="564">
                      <a:moveTo>
                        <a:pt x="96" y="564"/>
                      </a:moveTo>
                      <a:lnTo>
                        <a:pt x="29" y="390"/>
                      </a:lnTo>
                      <a:lnTo>
                        <a:pt x="149" y="263"/>
                      </a:lnTo>
                      <a:lnTo>
                        <a:pt x="46" y="199"/>
                      </a:lnTo>
                      <a:lnTo>
                        <a:pt x="87" y="0"/>
                      </a:lnTo>
                      <a:lnTo>
                        <a:pt x="7" y="181"/>
                      </a:lnTo>
                      <a:lnTo>
                        <a:pt x="33" y="234"/>
                      </a:lnTo>
                      <a:lnTo>
                        <a:pt x="115" y="265"/>
                      </a:lnTo>
                      <a:lnTo>
                        <a:pt x="9" y="367"/>
                      </a:lnTo>
                      <a:lnTo>
                        <a:pt x="0" y="416"/>
                      </a:lnTo>
                      <a:lnTo>
                        <a:pt x="96" y="564"/>
                      </a:lnTo>
                      <a:close/>
                    </a:path>
                  </a:pathLst>
                </a:custGeom>
                <a:solidFill>
                  <a:srgbClr val="BFBFBF"/>
                </a:solidFill>
                <a:ln w="9525">
                  <a:noFill/>
                  <a:round/>
                  <a:headEnd/>
                  <a:tailEnd/>
                </a:ln>
              </p:spPr>
              <p:txBody>
                <a:bodyPr/>
                <a:lstStyle/>
                <a:p>
                  <a:endParaRPr lang="en-US"/>
                </a:p>
              </p:txBody>
            </p:sp>
            <p:sp>
              <p:nvSpPr>
                <p:cNvPr id="218" name="Freeform 17"/>
                <p:cNvSpPr>
                  <a:spLocks/>
                </p:cNvSpPr>
                <p:nvPr/>
              </p:nvSpPr>
              <p:spPr bwMode="auto">
                <a:xfrm rot="10686209">
                  <a:off x="4251" y="1728"/>
                  <a:ext cx="30" cy="49"/>
                </a:xfrm>
                <a:custGeom>
                  <a:avLst/>
                  <a:gdLst>
                    <a:gd name="T0" fmla="*/ 242 w 242"/>
                    <a:gd name="T1" fmla="*/ 385 h 385"/>
                    <a:gd name="T2" fmla="*/ 135 w 242"/>
                    <a:gd name="T3" fmla="*/ 307 h 385"/>
                    <a:gd name="T4" fmla="*/ 120 w 242"/>
                    <a:gd name="T5" fmla="*/ 176 h 385"/>
                    <a:gd name="T6" fmla="*/ 173 w 242"/>
                    <a:gd name="T7" fmla="*/ 96 h 385"/>
                    <a:gd name="T8" fmla="*/ 133 w 242"/>
                    <a:gd name="T9" fmla="*/ 0 h 385"/>
                    <a:gd name="T10" fmla="*/ 51 w 242"/>
                    <a:gd name="T11" fmla="*/ 7 h 385"/>
                    <a:gd name="T12" fmla="*/ 0 w 242"/>
                    <a:gd name="T13" fmla="*/ 83 h 385"/>
                    <a:gd name="T14" fmla="*/ 51 w 242"/>
                    <a:gd name="T15" fmla="*/ 185 h 385"/>
                    <a:gd name="T16" fmla="*/ 86 w 242"/>
                    <a:gd name="T17" fmla="*/ 118 h 385"/>
                    <a:gd name="T18" fmla="*/ 53 w 242"/>
                    <a:gd name="T19" fmla="*/ 117 h 385"/>
                    <a:gd name="T20" fmla="*/ 37 w 242"/>
                    <a:gd name="T21" fmla="*/ 80 h 385"/>
                    <a:gd name="T22" fmla="*/ 64 w 242"/>
                    <a:gd name="T23" fmla="*/ 42 h 385"/>
                    <a:gd name="T24" fmla="*/ 113 w 242"/>
                    <a:gd name="T25" fmla="*/ 43 h 385"/>
                    <a:gd name="T26" fmla="*/ 121 w 242"/>
                    <a:gd name="T27" fmla="*/ 109 h 385"/>
                    <a:gd name="T28" fmla="*/ 77 w 242"/>
                    <a:gd name="T29" fmla="*/ 216 h 385"/>
                    <a:gd name="T30" fmla="*/ 101 w 242"/>
                    <a:gd name="T31" fmla="*/ 323 h 385"/>
                    <a:gd name="T32" fmla="*/ 242 w 242"/>
                    <a:gd name="T33" fmla="*/ 385 h 3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2"/>
                    <a:gd name="T52" fmla="*/ 0 h 385"/>
                    <a:gd name="T53" fmla="*/ 242 w 242"/>
                    <a:gd name="T54" fmla="*/ 385 h 3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2" h="385">
                      <a:moveTo>
                        <a:pt x="242" y="385"/>
                      </a:moveTo>
                      <a:lnTo>
                        <a:pt x="135" y="307"/>
                      </a:lnTo>
                      <a:lnTo>
                        <a:pt x="120" y="176"/>
                      </a:lnTo>
                      <a:lnTo>
                        <a:pt x="173" y="96"/>
                      </a:lnTo>
                      <a:lnTo>
                        <a:pt x="133" y="0"/>
                      </a:lnTo>
                      <a:lnTo>
                        <a:pt x="51" y="7"/>
                      </a:lnTo>
                      <a:lnTo>
                        <a:pt x="0" y="83"/>
                      </a:lnTo>
                      <a:lnTo>
                        <a:pt x="51" y="185"/>
                      </a:lnTo>
                      <a:lnTo>
                        <a:pt x="86" y="118"/>
                      </a:lnTo>
                      <a:lnTo>
                        <a:pt x="53" y="117"/>
                      </a:lnTo>
                      <a:lnTo>
                        <a:pt x="37" y="80"/>
                      </a:lnTo>
                      <a:lnTo>
                        <a:pt x="64" y="42"/>
                      </a:lnTo>
                      <a:lnTo>
                        <a:pt x="113" y="43"/>
                      </a:lnTo>
                      <a:lnTo>
                        <a:pt x="121" y="109"/>
                      </a:lnTo>
                      <a:lnTo>
                        <a:pt x="77" y="216"/>
                      </a:lnTo>
                      <a:lnTo>
                        <a:pt x="101" y="323"/>
                      </a:lnTo>
                      <a:lnTo>
                        <a:pt x="242" y="385"/>
                      </a:lnTo>
                      <a:close/>
                    </a:path>
                  </a:pathLst>
                </a:custGeom>
                <a:solidFill>
                  <a:srgbClr val="BFBFBF"/>
                </a:solidFill>
                <a:ln w="9525">
                  <a:noFill/>
                  <a:round/>
                  <a:headEnd/>
                  <a:tailEnd/>
                </a:ln>
              </p:spPr>
              <p:txBody>
                <a:bodyPr/>
                <a:lstStyle/>
                <a:p>
                  <a:endParaRPr lang="en-US"/>
                </a:p>
              </p:txBody>
            </p:sp>
          </p:grpSp>
        </p:grpSp>
      </p:grpSp>
      <p:pic>
        <p:nvPicPr>
          <p:cNvPr id="219" name="Picture 4" descr="D:\PFILES\MSOFFICE\CLIPART\STANDARD\stddir4\PE02647_.wmf"/>
          <p:cNvPicPr>
            <a:picLocks noChangeAspect="1" noChangeArrowheads="1"/>
          </p:cNvPicPr>
          <p:nvPr/>
        </p:nvPicPr>
        <p:blipFill>
          <a:blip r:embed="rId3"/>
          <a:srcRect/>
          <a:stretch>
            <a:fillRect/>
          </a:stretch>
        </p:blipFill>
        <p:spPr bwMode="auto">
          <a:xfrm>
            <a:off x="2514600" y="3810000"/>
            <a:ext cx="2318875" cy="1981200"/>
          </a:xfrm>
          <a:prstGeom prst="rect">
            <a:avLst/>
          </a:prstGeom>
          <a:noFill/>
          <a:ln w="9525">
            <a:noFill/>
            <a:miter lim="800000"/>
            <a:headEnd/>
            <a:tailEnd/>
          </a:ln>
        </p:spPr>
      </p:pic>
      <p:sp>
        <p:nvSpPr>
          <p:cNvPr id="221" name="Rectangle 220"/>
          <p:cNvSpPr/>
          <p:nvPr/>
        </p:nvSpPr>
        <p:spPr>
          <a:xfrm>
            <a:off x="228600" y="5638800"/>
            <a:ext cx="4572000" cy="923330"/>
          </a:xfrm>
          <a:prstGeom prst="rect">
            <a:avLst/>
          </a:prstGeom>
        </p:spPr>
        <p:txBody>
          <a:bodyPr>
            <a:spAutoFit/>
          </a:bodyPr>
          <a:lstStyle/>
          <a:p>
            <a:r>
              <a:rPr lang="en-US" b="1" dirty="0" smtClean="0"/>
              <a:t>Courtesy of: </a:t>
            </a:r>
          </a:p>
          <a:p>
            <a:r>
              <a:rPr lang="en-US" b="1" dirty="0" smtClean="0"/>
              <a:t>Marina </a:t>
            </a:r>
            <a:r>
              <a:rPr lang="en-US" b="1" dirty="0" smtClean="0"/>
              <a:t>Miguel-</a:t>
            </a:r>
            <a:r>
              <a:rPr lang="en-US" b="1" dirty="0" err="1" smtClean="0"/>
              <a:t>Baquilod</a:t>
            </a:r>
            <a:r>
              <a:rPr lang="en-US" b="1" dirty="0" smtClean="0"/>
              <a:t>, MD, </a:t>
            </a:r>
            <a:r>
              <a:rPr lang="en-US" b="1" dirty="0" err="1" smtClean="0"/>
              <a:t>MSc</a:t>
            </a:r>
            <a:r>
              <a:rPr lang="en-US" b="1" dirty="0" smtClean="0"/>
              <a:t> </a:t>
            </a:r>
            <a:r>
              <a:rPr lang="en-US" b="1" dirty="0" err="1" smtClean="0"/>
              <a:t>Epi</a:t>
            </a:r>
            <a:endParaRPr lang="en-US" b="1" dirty="0" smtClean="0"/>
          </a:p>
          <a:p>
            <a:r>
              <a:rPr lang="en-US" b="1" dirty="0" smtClean="0"/>
              <a:t>GYTS Coordinator</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p:cTn id="11" dur="1000" fill="hold"/>
                                        <p:tgtEl>
                                          <p:spTgt spid="11">
                                            <p:txEl>
                                              <p:pRg st="1" end="1"/>
                                            </p:txEl>
                                          </p:spTgt>
                                        </p:tgtEl>
                                        <p:attrNameLst>
                                          <p:attrName>ppt_w</p:attrName>
                                        </p:attrNameLst>
                                      </p:cBhvr>
                                      <p:tavLst>
                                        <p:tav tm="0">
                                          <p:val>
                                            <p:strVal val="#ppt_w*0.70"/>
                                          </p:val>
                                        </p:tav>
                                        <p:tav tm="100000">
                                          <p:val>
                                            <p:strVal val="#ppt_w"/>
                                          </p:val>
                                        </p:tav>
                                      </p:tavLst>
                                    </p:anim>
                                    <p:anim calcmode="lin" valueType="num">
                                      <p:cBhvr>
                                        <p:cTn id="12" dur="1000" fill="hold"/>
                                        <p:tgtEl>
                                          <p:spTgt spid="11">
                                            <p:txEl>
                                              <p:pRg st="1" end="1"/>
                                            </p:txEl>
                                          </p:spTgt>
                                        </p:tgtEl>
                                        <p:attrNameLst>
                                          <p:attrName>ppt_h</p:attrName>
                                        </p:attrNameLst>
                                      </p:cBhvr>
                                      <p:tavLst>
                                        <p:tav tm="0">
                                          <p:val>
                                            <p:strVal val="#ppt_h"/>
                                          </p:val>
                                        </p:tav>
                                        <p:tav tm="100000">
                                          <p:val>
                                            <p:strVal val="#ppt_h"/>
                                          </p:val>
                                        </p:tav>
                                      </p:tavLst>
                                    </p:anim>
                                    <p:animEffect transition="in" filter="fade">
                                      <p:cBhvr>
                                        <p:cTn id="13" dur="1000"/>
                                        <p:tgtEl>
                                          <p:spTgt spid="11">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 calcmode="lin" valueType="num">
                                      <p:cBhvr>
                                        <p:cTn id="18" dur="1000" fill="hold"/>
                                        <p:tgtEl>
                                          <p:spTgt spid="11">
                                            <p:txEl>
                                              <p:pRg st="2" end="2"/>
                                            </p:txEl>
                                          </p:spTgt>
                                        </p:tgtEl>
                                        <p:attrNameLst>
                                          <p:attrName>ppt_w</p:attrName>
                                        </p:attrNameLst>
                                      </p:cBhvr>
                                      <p:tavLst>
                                        <p:tav tm="0">
                                          <p:val>
                                            <p:strVal val="#ppt_w*0.70"/>
                                          </p:val>
                                        </p:tav>
                                        <p:tav tm="100000">
                                          <p:val>
                                            <p:strVal val="#ppt_w"/>
                                          </p:val>
                                        </p:tav>
                                      </p:tavLst>
                                    </p:anim>
                                    <p:anim calcmode="lin" valueType="num">
                                      <p:cBhvr>
                                        <p:cTn id="19" dur="100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20" dur="1000"/>
                                        <p:tgtEl>
                                          <p:spTgt spid="1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 calcmode="lin" valueType="num">
                                      <p:cBhvr>
                                        <p:cTn id="25"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11">
                                            <p:txEl>
                                              <p:pRg st="4" end="4"/>
                                            </p:txEl>
                                          </p:spTgt>
                                        </p:tgtEl>
                                        <p:attrNameLst>
                                          <p:attrName>ppt_h</p:attrName>
                                        </p:attrNameLst>
                                      </p:cBhvr>
                                      <p:tavLst>
                                        <p:tav tm="0">
                                          <p:val>
                                            <p:fltVal val="0"/>
                                          </p:val>
                                        </p:tav>
                                        <p:tav tm="100000">
                                          <p:val>
                                            <p:strVal val="#ppt_h"/>
                                          </p:val>
                                        </p:tav>
                                      </p:tavLst>
                                    </p:anim>
                                    <p:animEffect transition="in" filter="fade">
                                      <p:cBhvr>
                                        <p:cTn id="27" dur="1000"/>
                                        <p:tgtEl>
                                          <p:spTgt spid="11">
                                            <p:txEl>
                                              <p:pRg st="4" end="4"/>
                                            </p:txEl>
                                          </p:spTgt>
                                        </p:tgtEl>
                                      </p:cBhvr>
                                    </p:animEffect>
                                  </p:childTnLst>
                                </p:cTn>
                              </p:par>
                              <p:par>
                                <p:cTn id="28" presetID="49" presetClass="entr" presetSubtype="0" decel="100000" fill="hold" nodeType="withEffect">
                                  <p:stCondLst>
                                    <p:cond delay="0"/>
                                  </p:stCondLst>
                                  <p:childTnLst>
                                    <p:set>
                                      <p:cBhvr>
                                        <p:cTn id="29" dur="1" fill="hold">
                                          <p:stCondLst>
                                            <p:cond delay="0"/>
                                          </p:stCondLst>
                                        </p:cTn>
                                        <p:tgtEl>
                                          <p:spTgt spid="219"/>
                                        </p:tgtEl>
                                        <p:attrNameLst>
                                          <p:attrName>style.visibility</p:attrName>
                                        </p:attrNameLst>
                                      </p:cBhvr>
                                      <p:to>
                                        <p:strVal val="visible"/>
                                      </p:to>
                                    </p:set>
                                    <p:anim calcmode="lin" valueType="num">
                                      <p:cBhvr>
                                        <p:cTn id="30" dur="500" fill="hold"/>
                                        <p:tgtEl>
                                          <p:spTgt spid="219"/>
                                        </p:tgtEl>
                                        <p:attrNameLst>
                                          <p:attrName>ppt_w</p:attrName>
                                        </p:attrNameLst>
                                      </p:cBhvr>
                                      <p:tavLst>
                                        <p:tav tm="0">
                                          <p:val>
                                            <p:fltVal val="0"/>
                                          </p:val>
                                        </p:tav>
                                        <p:tav tm="100000">
                                          <p:val>
                                            <p:strVal val="#ppt_w"/>
                                          </p:val>
                                        </p:tav>
                                      </p:tavLst>
                                    </p:anim>
                                    <p:anim calcmode="lin" valueType="num">
                                      <p:cBhvr>
                                        <p:cTn id="31" dur="500" fill="hold"/>
                                        <p:tgtEl>
                                          <p:spTgt spid="219"/>
                                        </p:tgtEl>
                                        <p:attrNameLst>
                                          <p:attrName>ppt_h</p:attrName>
                                        </p:attrNameLst>
                                      </p:cBhvr>
                                      <p:tavLst>
                                        <p:tav tm="0">
                                          <p:val>
                                            <p:fltVal val="0"/>
                                          </p:val>
                                        </p:tav>
                                        <p:tav tm="100000">
                                          <p:val>
                                            <p:strVal val="#ppt_h"/>
                                          </p:val>
                                        </p:tav>
                                      </p:tavLst>
                                    </p:anim>
                                    <p:anim calcmode="lin" valueType="num">
                                      <p:cBhvr>
                                        <p:cTn id="32" dur="500" fill="hold"/>
                                        <p:tgtEl>
                                          <p:spTgt spid="219"/>
                                        </p:tgtEl>
                                        <p:attrNameLst>
                                          <p:attrName>style.rotation</p:attrName>
                                        </p:attrNameLst>
                                      </p:cBhvr>
                                      <p:tavLst>
                                        <p:tav tm="0">
                                          <p:val>
                                            <p:fltVal val="360"/>
                                          </p:val>
                                        </p:tav>
                                        <p:tav tm="100000">
                                          <p:val>
                                            <p:fltVal val="0"/>
                                          </p:val>
                                        </p:tav>
                                      </p:tavLst>
                                    </p:anim>
                                    <p:animEffect transition="in" filter="fade">
                                      <p:cBhvr>
                                        <p:cTn id="33" dur="500"/>
                                        <p:tgtEl>
                                          <p:spTgt spid="219"/>
                                        </p:tgtEl>
                                      </p:cBhvr>
                                    </p:animEffect>
                                  </p:childTnLst>
                                </p:cTn>
                              </p:par>
                              <p:par>
                                <p:cTn id="34" presetID="49" presetClass="entr" presetSubtype="0" decel="10000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 calcmode="lin" valueType="num">
                                      <p:cBhvr>
                                        <p:cTn id="38" dur="500" fill="hold"/>
                                        <p:tgtEl>
                                          <p:spTgt spid="5"/>
                                        </p:tgtEl>
                                        <p:attrNameLst>
                                          <p:attrName>style.rotation</p:attrName>
                                        </p:attrNameLst>
                                      </p:cBhvr>
                                      <p:tavLst>
                                        <p:tav tm="0">
                                          <p:val>
                                            <p:fltVal val="360"/>
                                          </p:val>
                                        </p:tav>
                                        <p:tav tm="100000">
                                          <p:val>
                                            <p:fltVal val="0"/>
                                          </p:val>
                                        </p:tav>
                                      </p:tavLst>
                                    </p:anim>
                                    <p:animEffect transition="in" filter="fade">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686800" cy="838200"/>
          </a:xfrm>
        </p:spPr>
        <p:txBody>
          <a:bodyPr>
            <a:normAutofit fontScale="90000"/>
          </a:bodyPr>
          <a:lstStyle/>
          <a:p>
            <a:pPr algn="ctr"/>
            <a:r>
              <a:rPr lang="en-US"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latin typeface="Arial Black" pitchFamily="34" charset="0"/>
              </a:rPr>
              <a:t>Youth Tobacco Survey in the </a:t>
            </a:r>
            <a:r>
              <a:rPr lang="en-US"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latin typeface="Arial Black" pitchFamily="34" charset="0"/>
              </a:rPr>
              <a:t>Philippines</a:t>
            </a:r>
            <a:br>
              <a:rPr lang="en-US"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latin typeface="Arial Black" pitchFamily="34" charset="0"/>
              </a:rPr>
            </a:br>
            <a:r>
              <a:rPr lang="en-US" sz="3100" b="1" dirty="0" smtClean="0"/>
              <a:t>Global </a:t>
            </a:r>
            <a:r>
              <a:rPr lang="en-US" sz="3100" b="1" dirty="0" smtClean="0"/>
              <a:t>Youth Tobacco Survey Phase I, 2000</a:t>
            </a:r>
            <a:r>
              <a:rPr lang="en-US" b="1" dirty="0" smtClean="0"/>
              <a:t/>
            </a:r>
            <a:br>
              <a:rPr lang="en-US" b="1" dirty="0" smtClean="0"/>
            </a:br>
            <a:endParaRPr lang="en-US" dirty="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1" name="Content Placeholder 10"/>
          <p:cNvSpPr>
            <a:spLocks noGrp="1"/>
          </p:cNvSpPr>
          <p:nvPr>
            <p:ph idx="1"/>
          </p:nvPr>
        </p:nvSpPr>
        <p:spPr>
          <a:xfrm>
            <a:off x="304800" y="2057400"/>
            <a:ext cx="8686800" cy="4495800"/>
          </a:xfrm>
        </p:spPr>
        <p:txBody>
          <a:bodyPr>
            <a:normAutofit/>
          </a:bodyPr>
          <a:lstStyle/>
          <a:p>
            <a:pPr>
              <a:lnSpc>
                <a:spcPct val="90000"/>
              </a:lnSpc>
              <a:buNone/>
              <a:defRPr/>
            </a:pPr>
            <a:r>
              <a:rPr lang="en-US" sz="2000" b="1" u="sng" dirty="0" smtClean="0">
                <a:solidFill>
                  <a:schemeClr val="tx1"/>
                </a:solidFill>
                <a:latin typeface="Arial" pitchFamily="34" charset="0"/>
                <a:cs typeface="Arial" pitchFamily="34" charset="0"/>
              </a:rPr>
              <a:t>Major Indicators:</a:t>
            </a:r>
          </a:p>
          <a:p>
            <a:pPr lvl="1">
              <a:buClrTx/>
              <a:buFont typeface="Wingdings" pitchFamily="2" charset="2"/>
              <a:buChar char="Ø"/>
            </a:pPr>
            <a:r>
              <a:rPr lang="en-US" sz="2000" b="1" dirty="0" smtClean="0">
                <a:solidFill>
                  <a:schemeClr val="tx1"/>
                </a:solidFill>
                <a:latin typeface="Arial" pitchFamily="34" charset="0"/>
                <a:cs typeface="Arial" pitchFamily="34" charset="0"/>
              </a:rPr>
              <a:t>Prevalence of tobacco use (cigarettes and other products)</a:t>
            </a:r>
          </a:p>
          <a:p>
            <a:pPr lvl="1">
              <a:buClrTx/>
              <a:buFont typeface="Wingdings" pitchFamily="2" charset="2"/>
              <a:buChar char="Ø"/>
            </a:pPr>
            <a:r>
              <a:rPr lang="en-US" sz="2000" b="1" dirty="0" smtClean="0">
                <a:solidFill>
                  <a:schemeClr val="tx1"/>
                </a:solidFill>
                <a:latin typeface="Arial" pitchFamily="34" charset="0"/>
                <a:cs typeface="Arial" pitchFamily="34" charset="0"/>
              </a:rPr>
              <a:t>Access to tobacco products</a:t>
            </a:r>
          </a:p>
          <a:p>
            <a:pPr lvl="1">
              <a:buClrTx/>
              <a:buFont typeface="Wingdings" pitchFamily="2" charset="2"/>
              <a:buChar char="Ø"/>
            </a:pPr>
            <a:r>
              <a:rPr lang="en-US" sz="2000" b="1" dirty="0" smtClean="0">
                <a:solidFill>
                  <a:schemeClr val="tx1"/>
                </a:solidFill>
                <a:latin typeface="Arial" pitchFamily="34" charset="0"/>
                <a:cs typeface="Arial" pitchFamily="34" charset="0"/>
              </a:rPr>
              <a:t>Exposure to Environmental Tobacco Smoke (ETS)</a:t>
            </a:r>
          </a:p>
          <a:p>
            <a:pPr lvl="1">
              <a:buClrTx/>
              <a:buFont typeface="Wingdings" pitchFamily="2" charset="2"/>
              <a:buChar char="Ø"/>
            </a:pPr>
            <a:r>
              <a:rPr lang="en-US" sz="2000" b="1" dirty="0" smtClean="0">
                <a:solidFill>
                  <a:schemeClr val="tx1"/>
                </a:solidFill>
                <a:latin typeface="Arial" pitchFamily="34" charset="0"/>
                <a:cs typeface="Arial" pitchFamily="34" charset="0"/>
              </a:rPr>
              <a:t>Exposure to media messages and school lessons</a:t>
            </a:r>
          </a:p>
          <a:p>
            <a:pPr lvl="1">
              <a:buClrTx/>
              <a:buFont typeface="Wingdings" pitchFamily="2" charset="2"/>
              <a:buChar char="Ø"/>
            </a:pPr>
            <a:r>
              <a:rPr lang="en-US" sz="2000" b="1" dirty="0" smtClean="0">
                <a:solidFill>
                  <a:schemeClr val="tx1"/>
                </a:solidFill>
                <a:latin typeface="Arial" pitchFamily="34" charset="0"/>
                <a:cs typeface="Arial" pitchFamily="34" charset="0"/>
              </a:rPr>
              <a:t>Beliefs and attitudes regarding tobacco use </a:t>
            </a:r>
          </a:p>
          <a:p>
            <a:pPr>
              <a:buNone/>
            </a:pPr>
            <a:r>
              <a:rPr lang="en-US" sz="2000" b="1" u="sng" dirty="0" smtClean="0">
                <a:solidFill>
                  <a:schemeClr val="tx1"/>
                </a:solidFill>
                <a:latin typeface="Arial" pitchFamily="34" charset="0"/>
                <a:cs typeface="Arial" pitchFamily="34" charset="0"/>
              </a:rPr>
              <a:t>Survey Methods:</a:t>
            </a:r>
          </a:p>
          <a:p>
            <a:pPr lvl="1">
              <a:buClrTx/>
              <a:buFont typeface="Wingdings" pitchFamily="2" charset="2"/>
              <a:buChar char="Ø"/>
            </a:pPr>
            <a:r>
              <a:rPr lang="en-US" sz="2000" b="1" dirty="0" smtClean="0">
                <a:solidFill>
                  <a:schemeClr val="tx1"/>
                </a:solidFill>
                <a:latin typeface="Arial" pitchFamily="34" charset="0"/>
                <a:cs typeface="Arial" pitchFamily="34" charset="0"/>
              </a:rPr>
              <a:t>School-based</a:t>
            </a:r>
          </a:p>
          <a:p>
            <a:pPr lvl="1">
              <a:buClrTx/>
              <a:buFont typeface="Wingdings" pitchFamily="2" charset="2"/>
              <a:buChar char="Ø"/>
            </a:pPr>
            <a:r>
              <a:rPr lang="en-US" sz="2000" b="1" dirty="0" smtClean="0">
                <a:solidFill>
                  <a:schemeClr val="tx1"/>
                </a:solidFill>
                <a:latin typeface="Arial" pitchFamily="34" charset="0"/>
                <a:cs typeface="Arial" pitchFamily="34" charset="0"/>
              </a:rPr>
              <a:t>Target population:</a:t>
            </a:r>
          </a:p>
          <a:p>
            <a:pPr lvl="3">
              <a:buClrTx/>
              <a:buFont typeface="Wingdings" pitchFamily="2" charset="2"/>
              <a:buChar char="Ø"/>
            </a:pPr>
            <a:r>
              <a:rPr lang="en-US" sz="1600" b="1" dirty="0" smtClean="0">
                <a:solidFill>
                  <a:schemeClr val="tx1"/>
                </a:solidFill>
                <a:latin typeface="Arial" pitchFamily="34" charset="0"/>
                <a:cs typeface="Arial" pitchFamily="34" charset="0"/>
              </a:rPr>
              <a:t>2</a:t>
            </a:r>
            <a:r>
              <a:rPr lang="en-US" sz="1600" b="1" baseline="30000" dirty="0" smtClean="0">
                <a:solidFill>
                  <a:schemeClr val="tx1"/>
                </a:solidFill>
                <a:latin typeface="Arial" pitchFamily="34" charset="0"/>
                <a:cs typeface="Arial" pitchFamily="34" charset="0"/>
              </a:rPr>
              <a:t>nd</a:t>
            </a:r>
            <a:r>
              <a:rPr lang="en-US" sz="1600" b="1" dirty="0" smtClean="0">
                <a:solidFill>
                  <a:schemeClr val="tx1"/>
                </a:solidFill>
                <a:latin typeface="Arial" pitchFamily="34" charset="0"/>
                <a:cs typeface="Arial" pitchFamily="34" charset="0"/>
              </a:rPr>
              <a:t> to 4</a:t>
            </a:r>
            <a:r>
              <a:rPr lang="en-US" sz="1600" b="1" baseline="30000" dirty="0" smtClean="0">
                <a:solidFill>
                  <a:schemeClr val="tx1"/>
                </a:solidFill>
                <a:latin typeface="Arial" pitchFamily="34" charset="0"/>
                <a:cs typeface="Arial" pitchFamily="34" charset="0"/>
              </a:rPr>
              <a:t>th</a:t>
            </a:r>
            <a:r>
              <a:rPr lang="en-US" sz="1600" b="1" dirty="0" smtClean="0">
                <a:solidFill>
                  <a:schemeClr val="tx1"/>
                </a:solidFill>
                <a:latin typeface="Arial" pitchFamily="34" charset="0"/>
                <a:cs typeface="Arial" pitchFamily="34" charset="0"/>
              </a:rPr>
              <a:t> year high school students</a:t>
            </a:r>
          </a:p>
          <a:p>
            <a:pPr lvl="1">
              <a:buClrTx/>
              <a:buFont typeface="Wingdings" pitchFamily="2" charset="2"/>
              <a:buChar char="Ø"/>
            </a:pPr>
            <a:r>
              <a:rPr lang="en-US" sz="2000" b="1" dirty="0" smtClean="0">
                <a:solidFill>
                  <a:schemeClr val="tx1"/>
                </a:solidFill>
                <a:latin typeface="Arial" pitchFamily="34" charset="0"/>
                <a:cs typeface="Arial" pitchFamily="34" charset="0"/>
              </a:rPr>
              <a:t>Self-administered multiple choice questionnaire</a:t>
            </a:r>
          </a:p>
          <a:p>
            <a:pPr>
              <a:buNone/>
            </a:pPr>
            <a:endParaRPr lang="en-US" sz="2000" b="1" dirty="0">
              <a:solidFill>
                <a:schemeClr val="tx1"/>
              </a:solidFill>
              <a:latin typeface="Arial" pitchFamily="34" charset="0"/>
              <a:cs typeface="Arial" pitchFamily="34" charset="0"/>
            </a:endParaRPr>
          </a:p>
        </p:txBody>
      </p:sp>
      <p:pic>
        <p:nvPicPr>
          <p:cNvPr id="13" name="Picture 12" descr="Nosmoke"/>
          <p:cNvPicPr>
            <a:picLocks noChangeAspect="1" noChangeArrowheads="1"/>
          </p:cNvPicPr>
          <p:nvPr/>
        </p:nvPicPr>
        <p:blipFill>
          <a:blip r:embed="rId2"/>
          <a:srcRect/>
          <a:stretch>
            <a:fillRect/>
          </a:stretch>
        </p:blipFill>
        <p:spPr bwMode="auto">
          <a:xfrm>
            <a:off x="8001000" y="5715000"/>
            <a:ext cx="957263" cy="957263"/>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1">
                                            <p:txEl>
                                              <p:pRg st="6" end="6"/>
                                            </p:txEl>
                                          </p:spTgt>
                                        </p:tgtEl>
                                        <p:attrNameLst>
                                          <p:attrName>style.visibility</p:attrName>
                                        </p:attrNameLst>
                                      </p:cBhvr>
                                      <p:to>
                                        <p:strVal val="visible"/>
                                      </p:to>
                                    </p:set>
                                    <p:anim calcmode="lin" valueType="num">
                                      <p:cBhvr>
                                        <p:cTn id="14" dur="1000" fill="hold"/>
                                        <p:tgtEl>
                                          <p:spTgt spid="11">
                                            <p:txEl>
                                              <p:pRg st="6" end="6"/>
                                            </p:txEl>
                                          </p:spTgt>
                                        </p:tgtEl>
                                        <p:attrNameLst>
                                          <p:attrName>ppt_w</p:attrName>
                                        </p:attrNameLst>
                                      </p:cBhvr>
                                      <p:tavLst>
                                        <p:tav tm="0">
                                          <p:val>
                                            <p:strVal val="#ppt_w*0.70"/>
                                          </p:val>
                                        </p:tav>
                                        <p:tav tm="100000">
                                          <p:val>
                                            <p:strVal val="#ppt_w"/>
                                          </p:val>
                                        </p:tav>
                                      </p:tavLst>
                                    </p:anim>
                                    <p:anim calcmode="lin" valueType="num">
                                      <p:cBhvr>
                                        <p:cTn id="15" dur="1000" fill="hold"/>
                                        <p:tgtEl>
                                          <p:spTgt spid="11">
                                            <p:txEl>
                                              <p:pRg st="6" end="6"/>
                                            </p:txEl>
                                          </p:spTgt>
                                        </p:tgtEl>
                                        <p:attrNameLst>
                                          <p:attrName>ppt_h</p:attrName>
                                        </p:attrNameLst>
                                      </p:cBhvr>
                                      <p:tavLst>
                                        <p:tav tm="0">
                                          <p:val>
                                            <p:strVal val="#ppt_h"/>
                                          </p:val>
                                        </p:tav>
                                        <p:tav tm="100000">
                                          <p:val>
                                            <p:strVal val="#ppt_h"/>
                                          </p:val>
                                        </p:tav>
                                      </p:tavLst>
                                    </p:anim>
                                    <p:animEffect transition="in" filter="fade">
                                      <p:cBhvr>
                                        <p:cTn id="16" dur="1000"/>
                                        <p:tgtEl>
                                          <p:spTgt spid="11">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 calcmode="lin" valueType="num">
                                      <p:cBhvr additive="base">
                                        <p:cTn id="21" dur="1000" fill="hold"/>
                                        <p:tgtEl>
                                          <p:spTgt spid="11">
                                            <p:txEl>
                                              <p:pRg st="1" end="1"/>
                                            </p:txEl>
                                          </p:spTgt>
                                        </p:tgtEl>
                                        <p:attrNameLst>
                                          <p:attrName>ppt_x</p:attrName>
                                        </p:attrNameLst>
                                      </p:cBhvr>
                                      <p:tavLst>
                                        <p:tav tm="0">
                                          <p:val>
                                            <p:strVal val="1+#ppt_w/2"/>
                                          </p:val>
                                        </p:tav>
                                        <p:tav tm="100000">
                                          <p:val>
                                            <p:strVal val="#ppt_x"/>
                                          </p:val>
                                        </p:tav>
                                      </p:tavLst>
                                    </p:anim>
                                    <p:anim calcmode="lin" valueType="num">
                                      <p:cBhvr additive="base">
                                        <p:cTn id="22" dur="10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 calcmode="lin" valueType="num">
                                      <p:cBhvr additive="base">
                                        <p:cTn id="27" dur="1000" fill="hold"/>
                                        <p:tgtEl>
                                          <p:spTgt spid="11">
                                            <p:txEl>
                                              <p:pRg st="2" end="2"/>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anim calcmode="lin" valueType="num">
                                      <p:cBhvr additive="base">
                                        <p:cTn id="33" dur="1000" fill="hold"/>
                                        <p:tgtEl>
                                          <p:spTgt spid="11">
                                            <p:txEl>
                                              <p:pRg st="3" end="3"/>
                                            </p:txEl>
                                          </p:spTgt>
                                        </p:tgtEl>
                                        <p:attrNameLst>
                                          <p:attrName>ppt_x</p:attrName>
                                        </p:attrNameLst>
                                      </p:cBhvr>
                                      <p:tavLst>
                                        <p:tav tm="0">
                                          <p:val>
                                            <p:strVal val="1+#ppt_w/2"/>
                                          </p:val>
                                        </p:tav>
                                        <p:tav tm="100000">
                                          <p:val>
                                            <p:strVal val="#ppt_x"/>
                                          </p:val>
                                        </p:tav>
                                      </p:tavLst>
                                    </p:anim>
                                    <p:anim calcmode="lin" valueType="num">
                                      <p:cBhvr additive="base">
                                        <p:cTn id="34" dur="10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11">
                                            <p:txEl>
                                              <p:pRg st="4" end="4"/>
                                            </p:txEl>
                                          </p:spTgt>
                                        </p:tgtEl>
                                        <p:attrNameLst>
                                          <p:attrName>style.visibility</p:attrName>
                                        </p:attrNameLst>
                                      </p:cBhvr>
                                      <p:to>
                                        <p:strVal val="visible"/>
                                      </p:to>
                                    </p:set>
                                    <p:anim calcmode="lin" valueType="num">
                                      <p:cBhvr additive="base">
                                        <p:cTn id="39" dur="1000" fill="hold"/>
                                        <p:tgtEl>
                                          <p:spTgt spid="11">
                                            <p:txEl>
                                              <p:pRg st="4" end="4"/>
                                            </p:txEl>
                                          </p:spTgt>
                                        </p:tgtEl>
                                        <p:attrNameLst>
                                          <p:attrName>ppt_x</p:attrName>
                                        </p:attrNameLst>
                                      </p:cBhvr>
                                      <p:tavLst>
                                        <p:tav tm="0">
                                          <p:val>
                                            <p:strVal val="1+#ppt_w/2"/>
                                          </p:val>
                                        </p:tav>
                                        <p:tav tm="100000">
                                          <p:val>
                                            <p:strVal val="#ppt_x"/>
                                          </p:val>
                                        </p:tav>
                                      </p:tavLst>
                                    </p:anim>
                                    <p:anim calcmode="lin" valueType="num">
                                      <p:cBhvr additive="base">
                                        <p:cTn id="40" dur="10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11">
                                            <p:txEl>
                                              <p:pRg st="5" end="5"/>
                                            </p:txEl>
                                          </p:spTgt>
                                        </p:tgtEl>
                                        <p:attrNameLst>
                                          <p:attrName>style.visibility</p:attrName>
                                        </p:attrNameLst>
                                      </p:cBhvr>
                                      <p:to>
                                        <p:strVal val="visible"/>
                                      </p:to>
                                    </p:set>
                                    <p:anim calcmode="lin" valueType="num">
                                      <p:cBhvr additive="base">
                                        <p:cTn id="45" dur="1000" fill="hold"/>
                                        <p:tgtEl>
                                          <p:spTgt spid="11">
                                            <p:txEl>
                                              <p:pRg st="5" end="5"/>
                                            </p:txEl>
                                          </p:spTgt>
                                        </p:tgtEl>
                                        <p:attrNameLst>
                                          <p:attrName>ppt_x</p:attrName>
                                        </p:attrNameLst>
                                      </p:cBhvr>
                                      <p:tavLst>
                                        <p:tav tm="0">
                                          <p:val>
                                            <p:strVal val="1+#ppt_w/2"/>
                                          </p:val>
                                        </p:tav>
                                        <p:tav tm="100000">
                                          <p:val>
                                            <p:strVal val="#ppt_x"/>
                                          </p:val>
                                        </p:tav>
                                      </p:tavLst>
                                    </p:anim>
                                    <p:anim calcmode="lin" valueType="num">
                                      <p:cBhvr additive="base">
                                        <p:cTn id="46" dur="1000" fill="hold"/>
                                        <p:tgtEl>
                                          <p:spTgt spid="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11">
                                            <p:txEl>
                                              <p:pRg st="7" end="7"/>
                                            </p:txEl>
                                          </p:spTgt>
                                        </p:tgtEl>
                                        <p:attrNameLst>
                                          <p:attrName>style.visibility</p:attrName>
                                        </p:attrNameLst>
                                      </p:cBhvr>
                                      <p:to>
                                        <p:strVal val="visible"/>
                                      </p:to>
                                    </p:set>
                                    <p:anim calcmode="lin" valueType="num">
                                      <p:cBhvr additive="base">
                                        <p:cTn id="51" dur="1000" fill="hold"/>
                                        <p:tgtEl>
                                          <p:spTgt spid="11">
                                            <p:txEl>
                                              <p:pRg st="7" end="7"/>
                                            </p:txEl>
                                          </p:spTgt>
                                        </p:tgtEl>
                                        <p:attrNameLst>
                                          <p:attrName>ppt_x</p:attrName>
                                        </p:attrNameLst>
                                      </p:cBhvr>
                                      <p:tavLst>
                                        <p:tav tm="0">
                                          <p:val>
                                            <p:strVal val="1+#ppt_w/2"/>
                                          </p:val>
                                        </p:tav>
                                        <p:tav tm="100000">
                                          <p:val>
                                            <p:strVal val="#ppt_x"/>
                                          </p:val>
                                        </p:tav>
                                      </p:tavLst>
                                    </p:anim>
                                    <p:anim calcmode="lin" valueType="num">
                                      <p:cBhvr additive="base">
                                        <p:cTn id="52" dur="1000" fill="hold"/>
                                        <p:tgtEl>
                                          <p:spTgt spid="1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11">
                                            <p:txEl>
                                              <p:pRg st="8" end="8"/>
                                            </p:txEl>
                                          </p:spTgt>
                                        </p:tgtEl>
                                        <p:attrNameLst>
                                          <p:attrName>style.visibility</p:attrName>
                                        </p:attrNameLst>
                                      </p:cBhvr>
                                      <p:to>
                                        <p:strVal val="visible"/>
                                      </p:to>
                                    </p:set>
                                    <p:anim calcmode="lin" valueType="num">
                                      <p:cBhvr additive="base">
                                        <p:cTn id="57" dur="1000" fill="hold"/>
                                        <p:tgtEl>
                                          <p:spTgt spid="11">
                                            <p:txEl>
                                              <p:pRg st="8" end="8"/>
                                            </p:txEl>
                                          </p:spTgt>
                                        </p:tgtEl>
                                        <p:attrNameLst>
                                          <p:attrName>ppt_x</p:attrName>
                                        </p:attrNameLst>
                                      </p:cBhvr>
                                      <p:tavLst>
                                        <p:tav tm="0">
                                          <p:val>
                                            <p:strVal val="1+#ppt_w/2"/>
                                          </p:val>
                                        </p:tav>
                                        <p:tav tm="100000">
                                          <p:val>
                                            <p:strVal val="#ppt_x"/>
                                          </p:val>
                                        </p:tav>
                                      </p:tavLst>
                                    </p:anim>
                                    <p:anim calcmode="lin" valueType="num">
                                      <p:cBhvr additive="base">
                                        <p:cTn id="58" dur="1000" fill="hold"/>
                                        <p:tgtEl>
                                          <p:spTgt spid="1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nodeType="clickEffect">
                                  <p:stCondLst>
                                    <p:cond delay="0"/>
                                  </p:stCondLst>
                                  <p:childTnLst>
                                    <p:set>
                                      <p:cBhvr>
                                        <p:cTn id="62" dur="1" fill="hold">
                                          <p:stCondLst>
                                            <p:cond delay="0"/>
                                          </p:stCondLst>
                                        </p:cTn>
                                        <p:tgtEl>
                                          <p:spTgt spid="11">
                                            <p:txEl>
                                              <p:pRg st="9" end="9"/>
                                            </p:txEl>
                                          </p:spTgt>
                                        </p:tgtEl>
                                        <p:attrNameLst>
                                          <p:attrName>style.visibility</p:attrName>
                                        </p:attrNameLst>
                                      </p:cBhvr>
                                      <p:to>
                                        <p:strVal val="visible"/>
                                      </p:to>
                                    </p:set>
                                    <p:anim calcmode="lin" valueType="num">
                                      <p:cBhvr additive="base">
                                        <p:cTn id="63" dur="1000" fill="hold"/>
                                        <p:tgtEl>
                                          <p:spTgt spid="11">
                                            <p:txEl>
                                              <p:pRg st="9" end="9"/>
                                            </p:txEl>
                                          </p:spTgt>
                                        </p:tgtEl>
                                        <p:attrNameLst>
                                          <p:attrName>ppt_x</p:attrName>
                                        </p:attrNameLst>
                                      </p:cBhvr>
                                      <p:tavLst>
                                        <p:tav tm="0">
                                          <p:val>
                                            <p:strVal val="1+#ppt_w/2"/>
                                          </p:val>
                                        </p:tav>
                                        <p:tav tm="100000">
                                          <p:val>
                                            <p:strVal val="#ppt_x"/>
                                          </p:val>
                                        </p:tav>
                                      </p:tavLst>
                                    </p:anim>
                                    <p:anim calcmode="lin" valueType="num">
                                      <p:cBhvr additive="base">
                                        <p:cTn id="64" dur="1000" fill="hold"/>
                                        <p:tgtEl>
                                          <p:spTgt spid="11">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nodeType="clickEffect">
                                  <p:stCondLst>
                                    <p:cond delay="0"/>
                                  </p:stCondLst>
                                  <p:childTnLst>
                                    <p:set>
                                      <p:cBhvr>
                                        <p:cTn id="68" dur="1" fill="hold">
                                          <p:stCondLst>
                                            <p:cond delay="0"/>
                                          </p:stCondLst>
                                        </p:cTn>
                                        <p:tgtEl>
                                          <p:spTgt spid="11">
                                            <p:txEl>
                                              <p:pRg st="10" end="10"/>
                                            </p:txEl>
                                          </p:spTgt>
                                        </p:tgtEl>
                                        <p:attrNameLst>
                                          <p:attrName>style.visibility</p:attrName>
                                        </p:attrNameLst>
                                      </p:cBhvr>
                                      <p:to>
                                        <p:strVal val="visible"/>
                                      </p:to>
                                    </p:set>
                                    <p:anim calcmode="lin" valueType="num">
                                      <p:cBhvr additive="base">
                                        <p:cTn id="69" dur="1000" fill="hold"/>
                                        <p:tgtEl>
                                          <p:spTgt spid="11">
                                            <p:txEl>
                                              <p:pRg st="10" end="10"/>
                                            </p:txEl>
                                          </p:spTgt>
                                        </p:tgtEl>
                                        <p:attrNameLst>
                                          <p:attrName>ppt_x</p:attrName>
                                        </p:attrNameLst>
                                      </p:cBhvr>
                                      <p:tavLst>
                                        <p:tav tm="0">
                                          <p:val>
                                            <p:strVal val="1+#ppt_w/2"/>
                                          </p:val>
                                        </p:tav>
                                        <p:tav tm="100000">
                                          <p:val>
                                            <p:strVal val="#ppt_x"/>
                                          </p:val>
                                        </p:tav>
                                      </p:tavLst>
                                    </p:anim>
                                    <p:anim calcmode="lin" valueType="num">
                                      <p:cBhvr additive="base">
                                        <p:cTn id="70" dur="1000" fill="hold"/>
                                        <p:tgtEl>
                                          <p:spTgt spid="11">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686800" cy="838200"/>
          </a:xfrm>
        </p:spPr>
        <p:txBody>
          <a:bodyPr>
            <a:normAutofit fontScale="90000"/>
          </a:bodyPr>
          <a:lstStyle/>
          <a:p>
            <a:pPr algn="ctr"/>
            <a:r>
              <a:rPr lang="en-US"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latin typeface="Arial Black" pitchFamily="34" charset="0"/>
              </a:rPr>
              <a:t>Youth Tobacco Survey in the </a:t>
            </a:r>
            <a:r>
              <a:rPr lang="en-US"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latin typeface="Arial Black" pitchFamily="34" charset="0"/>
              </a:rPr>
              <a:t>Philippines</a:t>
            </a:r>
            <a:br>
              <a:rPr lang="en-US"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latin typeface="Arial Black" pitchFamily="34" charset="0"/>
              </a:rPr>
            </a:br>
            <a:r>
              <a:rPr lang="en-US" sz="3100" b="1" dirty="0" smtClean="0"/>
              <a:t>Global </a:t>
            </a:r>
            <a:r>
              <a:rPr lang="en-US" sz="3100" b="1" dirty="0" smtClean="0"/>
              <a:t>Youth Tobacco Survey Phase I, 2000</a:t>
            </a:r>
            <a:r>
              <a:rPr lang="en-US" b="1" dirty="0" smtClean="0"/>
              <a:t/>
            </a:r>
            <a:br>
              <a:rPr lang="en-US" b="1" dirty="0" smtClean="0"/>
            </a:br>
            <a:endParaRPr lang="en-US" dirty="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1" name="Content Placeholder 10"/>
          <p:cNvSpPr>
            <a:spLocks noGrp="1"/>
          </p:cNvSpPr>
          <p:nvPr>
            <p:ph idx="1"/>
          </p:nvPr>
        </p:nvSpPr>
        <p:spPr>
          <a:xfrm>
            <a:off x="304800" y="2057400"/>
            <a:ext cx="8686800" cy="4191000"/>
          </a:xfrm>
        </p:spPr>
        <p:txBody>
          <a:bodyPr>
            <a:normAutofit/>
          </a:bodyPr>
          <a:lstStyle/>
          <a:p>
            <a:pPr>
              <a:lnSpc>
                <a:spcPct val="90000"/>
              </a:lnSpc>
              <a:buNone/>
              <a:defRPr/>
            </a:pPr>
            <a:r>
              <a:rPr lang="en-US" sz="2000" b="1" u="sng" dirty="0" smtClean="0">
                <a:solidFill>
                  <a:schemeClr val="tx1"/>
                </a:solidFill>
                <a:latin typeface="Arial" pitchFamily="34" charset="0"/>
                <a:cs typeface="Arial" pitchFamily="34" charset="0"/>
              </a:rPr>
              <a:t>Sampling Design</a:t>
            </a:r>
            <a:r>
              <a:rPr lang="en-US" sz="2000" b="1" u="sng" dirty="0" smtClean="0">
                <a:solidFill>
                  <a:schemeClr val="tx1"/>
                </a:solidFill>
                <a:latin typeface="Arial" pitchFamily="34" charset="0"/>
                <a:cs typeface="Arial" pitchFamily="34" charset="0"/>
              </a:rPr>
              <a:t>:</a:t>
            </a:r>
          </a:p>
          <a:p>
            <a:pPr>
              <a:buClrTx/>
              <a:buNone/>
            </a:pPr>
            <a:r>
              <a:rPr lang="en-US" sz="2200" b="1" dirty="0" smtClean="0">
                <a:latin typeface="Arial" pitchFamily="34" charset="0"/>
                <a:cs typeface="Arial" pitchFamily="34" charset="0"/>
              </a:rPr>
              <a:t>Two-stage cluster survey</a:t>
            </a:r>
          </a:p>
          <a:p>
            <a:pPr>
              <a:buClrTx/>
              <a:buFont typeface="Wingdings" pitchFamily="2" charset="2"/>
              <a:buChar char="Ø"/>
            </a:pPr>
            <a:r>
              <a:rPr lang="en-US" sz="2200" b="1" dirty="0" smtClean="0">
                <a:latin typeface="Arial" pitchFamily="34" charset="0"/>
                <a:cs typeface="Arial" pitchFamily="34" charset="0"/>
              </a:rPr>
              <a:t>Stage 1:   150 schools selected (PPS)</a:t>
            </a:r>
          </a:p>
          <a:p>
            <a:pPr lvl="2">
              <a:buClrTx/>
              <a:buFont typeface="Wingdings" pitchFamily="2" charset="2"/>
              <a:buChar char="§"/>
            </a:pPr>
            <a:r>
              <a:rPr lang="en-US" sz="1800" b="1" dirty="0" smtClean="0">
                <a:latin typeface="Arial" pitchFamily="34" charset="0"/>
                <a:cs typeface="Arial" pitchFamily="34" charset="0"/>
              </a:rPr>
              <a:t>Luzon 	</a:t>
            </a:r>
            <a:r>
              <a:rPr lang="en-US" sz="1800" b="1" dirty="0" smtClean="0">
                <a:latin typeface="Arial" pitchFamily="34" charset="0"/>
                <a:cs typeface="Arial" pitchFamily="34" charset="0"/>
              </a:rPr>
              <a:t>50</a:t>
            </a:r>
            <a:endParaRPr lang="en-US" sz="1800" b="1" dirty="0" smtClean="0">
              <a:latin typeface="Arial" pitchFamily="34" charset="0"/>
              <a:cs typeface="Arial" pitchFamily="34" charset="0"/>
            </a:endParaRPr>
          </a:p>
          <a:p>
            <a:pPr lvl="2">
              <a:buClrTx/>
              <a:buFont typeface="Wingdings" pitchFamily="2" charset="2"/>
              <a:buChar char="§"/>
            </a:pPr>
            <a:r>
              <a:rPr lang="en-US" sz="1800" b="1" dirty="0" err="1" smtClean="0">
                <a:latin typeface="Arial" pitchFamily="34" charset="0"/>
                <a:cs typeface="Arial" pitchFamily="34" charset="0"/>
              </a:rPr>
              <a:t>Visayas</a:t>
            </a:r>
            <a:r>
              <a:rPr lang="en-US" sz="1800" b="1" dirty="0" smtClean="0">
                <a:latin typeface="Arial" pitchFamily="34" charset="0"/>
                <a:cs typeface="Arial" pitchFamily="34" charset="0"/>
              </a:rPr>
              <a:t> 	50</a:t>
            </a:r>
          </a:p>
          <a:p>
            <a:pPr lvl="2">
              <a:buClrTx/>
              <a:buFont typeface="Wingdings" pitchFamily="2" charset="2"/>
              <a:buChar char="§"/>
            </a:pPr>
            <a:r>
              <a:rPr lang="en-US" sz="1800" b="1" dirty="0" smtClean="0">
                <a:latin typeface="Arial" pitchFamily="34" charset="0"/>
                <a:cs typeface="Arial" pitchFamily="34" charset="0"/>
              </a:rPr>
              <a:t>Mindanao 	50</a:t>
            </a:r>
          </a:p>
          <a:p>
            <a:pPr>
              <a:buClrTx/>
              <a:buFont typeface="Wingdings" pitchFamily="2" charset="2"/>
              <a:buChar char="Ø"/>
            </a:pPr>
            <a:r>
              <a:rPr lang="en-US" sz="2200" b="1" dirty="0" smtClean="0">
                <a:latin typeface="Arial" pitchFamily="34" charset="0"/>
                <a:cs typeface="Arial" pitchFamily="34" charset="0"/>
              </a:rPr>
              <a:t>Stage 2:   at least 40 students selected per school (random selection of classes)</a:t>
            </a:r>
          </a:p>
          <a:p>
            <a:pPr>
              <a:buClrTx/>
              <a:buFont typeface="Wingdings" pitchFamily="2" charset="2"/>
              <a:buChar char="Ø"/>
            </a:pPr>
            <a:r>
              <a:rPr lang="en-US" sz="2200" b="1" dirty="0" smtClean="0">
                <a:latin typeface="Arial" pitchFamily="34" charset="0"/>
                <a:cs typeface="Arial" pitchFamily="34" charset="0"/>
              </a:rPr>
              <a:t>Minimum total sample size: 6,000 students </a:t>
            </a:r>
          </a:p>
          <a:p>
            <a:pPr>
              <a:buNone/>
            </a:pPr>
            <a:endParaRPr lang="en-US" sz="2000" b="1" dirty="0">
              <a:solidFill>
                <a:schemeClr val="tx1"/>
              </a:solidFill>
              <a:latin typeface="Arial" pitchFamily="34" charset="0"/>
              <a:cs typeface="Arial" pitchFamily="34" charset="0"/>
            </a:endParaRPr>
          </a:p>
        </p:txBody>
      </p:sp>
      <p:pic>
        <p:nvPicPr>
          <p:cNvPr id="13" name="Picture 12" descr="Nosmoke"/>
          <p:cNvPicPr>
            <a:picLocks noChangeAspect="1" noChangeArrowheads="1"/>
          </p:cNvPicPr>
          <p:nvPr/>
        </p:nvPicPr>
        <p:blipFill>
          <a:blip r:embed="rId2"/>
          <a:srcRect/>
          <a:stretch>
            <a:fillRect/>
          </a:stretch>
        </p:blipFill>
        <p:spPr bwMode="auto">
          <a:xfrm>
            <a:off x="8001000" y="5715000"/>
            <a:ext cx="957263" cy="957263"/>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 calcmode="lin" valueType="num">
                                      <p:cBhvr additive="base">
                                        <p:cTn id="14" dur="1000" fill="hold"/>
                                        <p:tgtEl>
                                          <p:spTgt spid="11">
                                            <p:txEl>
                                              <p:pRg st="1" end="1"/>
                                            </p:txEl>
                                          </p:spTgt>
                                        </p:tgtEl>
                                        <p:attrNameLst>
                                          <p:attrName>ppt_x</p:attrName>
                                        </p:attrNameLst>
                                      </p:cBhvr>
                                      <p:tavLst>
                                        <p:tav tm="0">
                                          <p:val>
                                            <p:strVal val="1+#ppt_w/2"/>
                                          </p:val>
                                        </p:tav>
                                        <p:tav tm="100000">
                                          <p:val>
                                            <p:strVal val="#ppt_x"/>
                                          </p:val>
                                        </p:tav>
                                      </p:tavLst>
                                    </p:anim>
                                    <p:anim calcmode="lin" valueType="num">
                                      <p:cBhvr additive="base">
                                        <p:cTn id="15" dur="10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 calcmode="lin" valueType="num">
                                      <p:cBhvr additive="base">
                                        <p:cTn id="20" dur="1000" fill="hold"/>
                                        <p:tgtEl>
                                          <p:spTgt spid="11">
                                            <p:txEl>
                                              <p:pRg st="2" end="2"/>
                                            </p:txEl>
                                          </p:spTgt>
                                        </p:tgtEl>
                                        <p:attrNameLst>
                                          <p:attrName>ppt_x</p:attrName>
                                        </p:attrNameLst>
                                      </p:cBhvr>
                                      <p:tavLst>
                                        <p:tav tm="0">
                                          <p:val>
                                            <p:strVal val="1+#ppt_w/2"/>
                                          </p:val>
                                        </p:tav>
                                        <p:tav tm="100000">
                                          <p:val>
                                            <p:strVal val="#ppt_x"/>
                                          </p:val>
                                        </p:tav>
                                      </p:tavLst>
                                    </p:anim>
                                    <p:anim calcmode="lin" valueType="num">
                                      <p:cBhvr additive="base">
                                        <p:cTn id="21" dur="10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11">
                                            <p:txEl>
                                              <p:pRg st="3" end="3"/>
                                            </p:txEl>
                                          </p:spTgt>
                                        </p:tgtEl>
                                        <p:attrNameLst>
                                          <p:attrName>style.visibility</p:attrName>
                                        </p:attrNameLst>
                                      </p:cBhvr>
                                      <p:to>
                                        <p:strVal val="visible"/>
                                      </p:to>
                                    </p:set>
                                    <p:anim calcmode="lin" valueType="num">
                                      <p:cBhvr additive="base">
                                        <p:cTn id="26" dur="1000" fill="hold"/>
                                        <p:tgtEl>
                                          <p:spTgt spid="11">
                                            <p:txEl>
                                              <p:pRg st="3" end="3"/>
                                            </p:txEl>
                                          </p:spTgt>
                                        </p:tgtEl>
                                        <p:attrNameLst>
                                          <p:attrName>ppt_x</p:attrName>
                                        </p:attrNameLst>
                                      </p:cBhvr>
                                      <p:tavLst>
                                        <p:tav tm="0">
                                          <p:val>
                                            <p:strVal val="1+#ppt_w/2"/>
                                          </p:val>
                                        </p:tav>
                                        <p:tav tm="100000">
                                          <p:val>
                                            <p:strVal val="#ppt_x"/>
                                          </p:val>
                                        </p:tav>
                                      </p:tavLst>
                                    </p:anim>
                                    <p:anim calcmode="lin" valueType="num">
                                      <p:cBhvr additive="base">
                                        <p:cTn id="27" dur="10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 calcmode="lin" valueType="num">
                                      <p:cBhvr additive="base">
                                        <p:cTn id="32" dur="1000" fill="hold"/>
                                        <p:tgtEl>
                                          <p:spTgt spid="11">
                                            <p:txEl>
                                              <p:pRg st="4" end="4"/>
                                            </p:txEl>
                                          </p:spTgt>
                                        </p:tgtEl>
                                        <p:attrNameLst>
                                          <p:attrName>ppt_x</p:attrName>
                                        </p:attrNameLst>
                                      </p:cBhvr>
                                      <p:tavLst>
                                        <p:tav tm="0">
                                          <p:val>
                                            <p:strVal val="1+#ppt_w/2"/>
                                          </p:val>
                                        </p:tav>
                                        <p:tav tm="100000">
                                          <p:val>
                                            <p:strVal val="#ppt_x"/>
                                          </p:val>
                                        </p:tav>
                                      </p:tavLst>
                                    </p:anim>
                                    <p:anim calcmode="lin" valueType="num">
                                      <p:cBhvr additive="base">
                                        <p:cTn id="33" dur="10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11">
                                            <p:txEl>
                                              <p:pRg st="5" end="5"/>
                                            </p:txEl>
                                          </p:spTgt>
                                        </p:tgtEl>
                                        <p:attrNameLst>
                                          <p:attrName>style.visibility</p:attrName>
                                        </p:attrNameLst>
                                      </p:cBhvr>
                                      <p:to>
                                        <p:strVal val="visible"/>
                                      </p:to>
                                    </p:set>
                                    <p:anim calcmode="lin" valueType="num">
                                      <p:cBhvr additive="base">
                                        <p:cTn id="38" dur="1000" fill="hold"/>
                                        <p:tgtEl>
                                          <p:spTgt spid="11">
                                            <p:txEl>
                                              <p:pRg st="5" end="5"/>
                                            </p:txEl>
                                          </p:spTgt>
                                        </p:tgtEl>
                                        <p:attrNameLst>
                                          <p:attrName>ppt_x</p:attrName>
                                        </p:attrNameLst>
                                      </p:cBhvr>
                                      <p:tavLst>
                                        <p:tav tm="0">
                                          <p:val>
                                            <p:strVal val="1+#ppt_w/2"/>
                                          </p:val>
                                        </p:tav>
                                        <p:tav tm="100000">
                                          <p:val>
                                            <p:strVal val="#ppt_x"/>
                                          </p:val>
                                        </p:tav>
                                      </p:tavLst>
                                    </p:anim>
                                    <p:anim calcmode="lin" valueType="num">
                                      <p:cBhvr additive="base">
                                        <p:cTn id="39" dur="1000" fill="hold"/>
                                        <p:tgtEl>
                                          <p:spTgt spid="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nodeType="clickEffect">
                                  <p:stCondLst>
                                    <p:cond delay="0"/>
                                  </p:stCondLst>
                                  <p:childTnLst>
                                    <p:set>
                                      <p:cBhvr>
                                        <p:cTn id="43" dur="1" fill="hold">
                                          <p:stCondLst>
                                            <p:cond delay="0"/>
                                          </p:stCondLst>
                                        </p:cTn>
                                        <p:tgtEl>
                                          <p:spTgt spid="11">
                                            <p:txEl>
                                              <p:pRg st="6" end="6"/>
                                            </p:txEl>
                                          </p:spTgt>
                                        </p:tgtEl>
                                        <p:attrNameLst>
                                          <p:attrName>style.visibility</p:attrName>
                                        </p:attrNameLst>
                                      </p:cBhvr>
                                      <p:to>
                                        <p:strVal val="visible"/>
                                      </p:to>
                                    </p:set>
                                    <p:anim calcmode="lin" valueType="num">
                                      <p:cBhvr additive="base">
                                        <p:cTn id="44" dur="1000" fill="hold"/>
                                        <p:tgtEl>
                                          <p:spTgt spid="11">
                                            <p:txEl>
                                              <p:pRg st="6" end="6"/>
                                            </p:txEl>
                                          </p:spTgt>
                                        </p:tgtEl>
                                        <p:attrNameLst>
                                          <p:attrName>ppt_x</p:attrName>
                                        </p:attrNameLst>
                                      </p:cBhvr>
                                      <p:tavLst>
                                        <p:tav tm="0">
                                          <p:val>
                                            <p:strVal val="1+#ppt_w/2"/>
                                          </p:val>
                                        </p:tav>
                                        <p:tav tm="100000">
                                          <p:val>
                                            <p:strVal val="#ppt_x"/>
                                          </p:val>
                                        </p:tav>
                                      </p:tavLst>
                                    </p:anim>
                                    <p:anim calcmode="lin" valueType="num">
                                      <p:cBhvr additive="base">
                                        <p:cTn id="45" dur="1000" fill="hold"/>
                                        <p:tgtEl>
                                          <p:spTgt spid="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nodeType="clickEffect">
                                  <p:stCondLst>
                                    <p:cond delay="0"/>
                                  </p:stCondLst>
                                  <p:childTnLst>
                                    <p:set>
                                      <p:cBhvr>
                                        <p:cTn id="49" dur="1" fill="hold">
                                          <p:stCondLst>
                                            <p:cond delay="0"/>
                                          </p:stCondLst>
                                        </p:cTn>
                                        <p:tgtEl>
                                          <p:spTgt spid="11">
                                            <p:txEl>
                                              <p:pRg st="7" end="7"/>
                                            </p:txEl>
                                          </p:spTgt>
                                        </p:tgtEl>
                                        <p:attrNameLst>
                                          <p:attrName>style.visibility</p:attrName>
                                        </p:attrNameLst>
                                      </p:cBhvr>
                                      <p:to>
                                        <p:strVal val="visible"/>
                                      </p:to>
                                    </p:set>
                                    <p:anim calcmode="lin" valueType="num">
                                      <p:cBhvr additive="base">
                                        <p:cTn id="50" dur="1000" fill="hold"/>
                                        <p:tgtEl>
                                          <p:spTgt spid="11">
                                            <p:txEl>
                                              <p:pRg st="7" end="7"/>
                                            </p:txEl>
                                          </p:spTgt>
                                        </p:tgtEl>
                                        <p:attrNameLst>
                                          <p:attrName>ppt_x</p:attrName>
                                        </p:attrNameLst>
                                      </p:cBhvr>
                                      <p:tavLst>
                                        <p:tav tm="0">
                                          <p:val>
                                            <p:strVal val="1+#ppt_w/2"/>
                                          </p:val>
                                        </p:tav>
                                        <p:tav tm="100000">
                                          <p:val>
                                            <p:strVal val="#ppt_x"/>
                                          </p:val>
                                        </p:tav>
                                      </p:tavLst>
                                    </p:anim>
                                    <p:anim calcmode="lin" valueType="num">
                                      <p:cBhvr additive="base">
                                        <p:cTn id="51" dur="1000" fill="hold"/>
                                        <p:tgtEl>
                                          <p:spTgt spid="1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686800" cy="838200"/>
          </a:xfrm>
        </p:spPr>
        <p:txBody>
          <a:bodyPr>
            <a:normAutofit fontScale="90000"/>
          </a:bodyPr>
          <a:lstStyle/>
          <a:p>
            <a:pPr algn="ctr"/>
            <a:r>
              <a:rPr lang="en-US"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latin typeface="Arial Black" pitchFamily="34" charset="0"/>
              </a:rPr>
              <a:t>Youth Tobacco Survey in the </a:t>
            </a:r>
            <a:r>
              <a:rPr lang="en-US"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latin typeface="Arial Black" pitchFamily="34" charset="0"/>
              </a:rPr>
              <a:t>Philippines</a:t>
            </a:r>
            <a:br>
              <a:rPr lang="en-US"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latin typeface="Arial Black" pitchFamily="34" charset="0"/>
              </a:rPr>
            </a:br>
            <a:r>
              <a:rPr lang="en-US" sz="3100" b="1" dirty="0" smtClean="0"/>
              <a:t>Global </a:t>
            </a:r>
            <a:r>
              <a:rPr lang="en-US" sz="3100" b="1" dirty="0" smtClean="0"/>
              <a:t>Youth Tobacco Survey Phase I, 2000</a:t>
            </a:r>
            <a:r>
              <a:rPr lang="en-US" b="1" dirty="0" smtClean="0"/>
              <a:t/>
            </a:r>
            <a:br>
              <a:rPr lang="en-US" b="1" dirty="0" smtClean="0"/>
            </a:br>
            <a:endParaRPr lang="en-US" dirty="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1" name="Content Placeholder 10"/>
          <p:cNvSpPr>
            <a:spLocks noGrp="1"/>
          </p:cNvSpPr>
          <p:nvPr>
            <p:ph idx="1"/>
          </p:nvPr>
        </p:nvSpPr>
        <p:spPr>
          <a:xfrm>
            <a:off x="304800" y="2057400"/>
            <a:ext cx="8686800" cy="4191000"/>
          </a:xfrm>
        </p:spPr>
        <p:txBody>
          <a:bodyPr>
            <a:normAutofit/>
          </a:bodyPr>
          <a:lstStyle/>
          <a:p>
            <a:pPr>
              <a:lnSpc>
                <a:spcPct val="90000"/>
              </a:lnSpc>
              <a:buNone/>
              <a:defRPr/>
            </a:pPr>
            <a:r>
              <a:rPr lang="en-US" sz="2000" b="1" u="sng" dirty="0" smtClean="0">
                <a:latin typeface="Arial" pitchFamily="34" charset="0"/>
                <a:cs typeface="Arial" pitchFamily="34" charset="0"/>
              </a:rPr>
              <a:t>RESULTS</a:t>
            </a:r>
            <a:r>
              <a:rPr lang="en-US" sz="2000" b="1" dirty="0" smtClean="0">
                <a:latin typeface="Arial" pitchFamily="34" charset="0"/>
                <a:cs typeface="Arial" pitchFamily="34" charset="0"/>
              </a:rPr>
              <a:t> </a:t>
            </a:r>
          </a:p>
          <a:p>
            <a:pPr lvl="1">
              <a:buClrTx/>
              <a:buNone/>
            </a:pPr>
            <a:r>
              <a:rPr lang="en-US" sz="2000" b="1" dirty="0" smtClean="0">
                <a:latin typeface="Arial" pitchFamily="34" charset="0"/>
                <a:cs typeface="Arial" pitchFamily="34" charset="0"/>
              </a:rPr>
              <a:t>Demographics</a:t>
            </a:r>
          </a:p>
          <a:p>
            <a:pPr lvl="2">
              <a:lnSpc>
                <a:spcPct val="90000"/>
              </a:lnSpc>
              <a:buClrTx/>
              <a:buFont typeface="Wingdings" pitchFamily="2" charset="2"/>
              <a:buChar char="Ø"/>
            </a:pPr>
            <a:r>
              <a:rPr lang="en-US" sz="2000" b="1" dirty="0" smtClean="0">
                <a:latin typeface="Arial" pitchFamily="34" charset="0"/>
                <a:cs typeface="Arial" pitchFamily="34" charset="0"/>
              </a:rPr>
              <a:t>Number of respondents:	11,630</a:t>
            </a:r>
          </a:p>
          <a:p>
            <a:pPr lvl="2">
              <a:lnSpc>
                <a:spcPct val="90000"/>
              </a:lnSpc>
              <a:buClrTx/>
              <a:buFont typeface="Wingdings" pitchFamily="2" charset="2"/>
              <a:buChar char="Ø"/>
            </a:pPr>
            <a:r>
              <a:rPr lang="en-US" sz="2000" b="1" dirty="0" smtClean="0">
                <a:latin typeface="Arial" pitchFamily="34" charset="0"/>
                <a:cs typeface="Arial" pitchFamily="34" charset="0"/>
              </a:rPr>
              <a:t>Age: 12 - 18 years, median </a:t>
            </a:r>
            <a:r>
              <a:rPr lang="en-US" sz="2000" b="1" dirty="0" smtClean="0">
                <a:latin typeface="Arial" pitchFamily="34" charset="0"/>
                <a:cs typeface="Arial" pitchFamily="34" charset="0"/>
              </a:rPr>
              <a:t>     14</a:t>
            </a:r>
            <a:endParaRPr lang="en-US" sz="2000" b="1" dirty="0" smtClean="0">
              <a:latin typeface="Arial" pitchFamily="34" charset="0"/>
              <a:cs typeface="Arial" pitchFamily="34" charset="0"/>
            </a:endParaRPr>
          </a:p>
          <a:p>
            <a:pPr lvl="2">
              <a:lnSpc>
                <a:spcPct val="90000"/>
              </a:lnSpc>
              <a:buClrTx/>
              <a:buFont typeface="Wingdings" pitchFamily="2" charset="2"/>
              <a:buChar char="Ø"/>
            </a:pPr>
            <a:r>
              <a:rPr lang="en-US" sz="2000" b="1" dirty="0" smtClean="0">
                <a:latin typeface="Arial" pitchFamily="34" charset="0"/>
                <a:cs typeface="Arial" pitchFamily="34" charset="0"/>
              </a:rPr>
              <a:t>Gender: </a:t>
            </a:r>
          </a:p>
          <a:p>
            <a:pPr lvl="3">
              <a:lnSpc>
                <a:spcPct val="90000"/>
              </a:lnSpc>
              <a:buClrTx/>
              <a:buFont typeface="Wingdings" pitchFamily="2" charset="2"/>
              <a:buChar char="Ø"/>
            </a:pPr>
            <a:r>
              <a:rPr lang="en-US" b="1" dirty="0" smtClean="0">
                <a:latin typeface="Arial" pitchFamily="34" charset="0"/>
                <a:cs typeface="Arial" pitchFamily="34" charset="0"/>
              </a:rPr>
              <a:t>Female	</a:t>
            </a:r>
            <a:r>
              <a:rPr lang="en-US" b="1" dirty="0" smtClean="0">
                <a:latin typeface="Arial" pitchFamily="34" charset="0"/>
                <a:cs typeface="Arial" pitchFamily="34" charset="0"/>
              </a:rPr>
              <a:t>             57</a:t>
            </a:r>
            <a:r>
              <a:rPr lang="en-US" b="1" dirty="0" smtClean="0">
                <a:latin typeface="Arial" pitchFamily="34" charset="0"/>
                <a:cs typeface="Arial" pitchFamily="34" charset="0"/>
              </a:rPr>
              <a:t>%</a:t>
            </a:r>
          </a:p>
          <a:p>
            <a:pPr lvl="3">
              <a:lnSpc>
                <a:spcPct val="90000"/>
              </a:lnSpc>
              <a:buClrTx/>
              <a:buFont typeface="Wingdings" pitchFamily="2" charset="2"/>
              <a:buChar char="Ø"/>
            </a:pPr>
            <a:r>
              <a:rPr lang="en-US" b="1" dirty="0" smtClean="0">
                <a:latin typeface="Arial" pitchFamily="34" charset="0"/>
                <a:cs typeface="Arial" pitchFamily="34" charset="0"/>
              </a:rPr>
              <a:t>Male		43%</a:t>
            </a:r>
          </a:p>
          <a:p>
            <a:pPr lvl="2">
              <a:lnSpc>
                <a:spcPct val="90000"/>
              </a:lnSpc>
              <a:buClrTx/>
              <a:buFont typeface="Wingdings" pitchFamily="2" charset="2"/>
              <a:buChar char="Ø"/>
            </a:pPr>
            <a:r>
              <a:rPr lang="en-US" sz="2000" b="1" dirty="0" smtClean="0">
                <a:latin typeface="Arial" pitchFamily="34" charset="0"/>
                <a:cs typeface="Arial" pitchFamily="34" charset="0"/>
              </a:rPr>
              <a:t>Year Level:</a:t>
            </a:r>
          </a:p>
          <a:p>
            <a:pPr lvl="3">
              <a:lnSpc>
                <a:spcPct val="90000"/>
              </a:lnSpc>
              <a:buClrTx/>
              <a:buFont typeface="Wingdings" pitchFamily="2" charset="2"/>
              <a:buChar char="Ø"/>
            </a:pPr>
            <a:r>
              <a:rPr lang="en-US" b="1" dirty="0" smtClean="0">
                <a:latin typeface="Arial" pitchFamily="34" charset="0"/>
                <a:cs typeface="Arial" pitchFamily="34" charset="0"/>
              </a:rPr>
              <a:t>Sophomore	38%</a:t>
            </a:r>
          </a:p>
          <a:p>
            <a:pPr lvl="3">
              <a:lnSpc>
                <a:spcPct val="90000"/>
              </a:lnSpc>
              <a:buClrTx/>
              <a:buFont typeface="Wingdings" pitchFamily="2" charset="2"/>
              <a:buChar char="Ø"/>
            </a:pPr>
            <a:r>
              <a:rPr lang="en-US" b="1" dirty="0" smtClean="0">
                <a:latin typeface="Arial" pitchFamily="34" charset="0"/>
                <a:cs typeface="Arial" pitchFamily="34" charset="0"/>
              </a:rPr>
              <a:t>Junior		32%</a:t>
            </a:r>
          </a:p>
          <a:p>
            <a:pPr lvl="3">
              <a:lnSpc>
                <a:spcPct val="90000"/>
              </a:lnSpc>
              <a:buClrTx/>
              <a:buFont typeface="Wingdings" pitchFamily="2" charset="2"/>
              <a:buChar char="Ø"/>
            </a:pPr>
            <a:r>
              <a:rPr lang="en-US" b="1" dirty="0" smtClean="0">
                <a:latin typeface="Arial" pitchFamily="34" charset="0"/>
                <a:cs typeface="Arial" pitchFamily="34" charset="0"/>
              </a:rPr>
              <a:t>Senior		30% </a:t>
            </a:r>
          </a:p>
          <a:p>
            <a:pPr lvl="1">
              <a:buNone/>
            </a:pPr>
            <a:endParaRPr lang="en-US" sz="2000" b="1" dirty="0">
              <a:solidFill>
                <a:schemeClr val="tx1"/>
              </a:solidFill>
              <a:latin typeface="Arial" pitchFamily="34" charset="0"/>
              <a:cs typeface="Arial" pitchFamily="34" charset="0"/>
            </a:endParaRPr>
          </a:p>
        </p:txBody>
      </p:sp>
      <p:pic>
        <p:nvPicPr>
          <p:cNvPr id="13" name="Picture 12" descr="Nosmoke"/>
          <p:cNvPicPr>
            <a:picLocks noChangeAspect="1" noChangeArrowheads="1"/>
          </p:cNvPicPr>
          <p:nvPr/>
        </p:nvPicPr>
        <p:blipFill>
          <a:blip r:embed="rId2"/>
          <a:srcRect/>
          <a:stretch>
            <a:fillRect/>
          </a:stretch>
        </p:blipFill>
        <p:spPr bwMode="auto">
          <a:xfrm>
            <a:off x="8001000" y="5715000"/>
            <a:ext cx="957263" cy="957263"/>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 calcmode="lin" valueType="num">
                                      <p:cBhvr additive="base">
                                        <p:cTn id="14" dur="10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 calcmode="lin" valueType="num">
                                      <p:cBhvr additive="base">
                                        <p:cTn id="20" dur="10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11">
                                            <p:txEl>
                                              <p:pRg st="3" end="3"/>
                                            </p:txEl>
                                          </p:spTgt>
                                        </p:tgtEl>
                                        <p:attrNameLst>
                                          <p:attrName>style.visibility</p:attrName>
                                        </p:attrNameLst>
                                      </p:cBhvr>
                                      <p:to>
                                        <p:strVal val="visible"/>
                                      </p:to>
                                    </p:set>
                                    <p:anim calcmode="lin" valueType="num">
                                      <p:cBhvr additive="base">
                                        <p:cTn id="26" dur="10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 calcmode="lin" valueType="num">
                                      <p:cBhvr additive="base">
                                        <p:cTn id="32" dur="10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11">
                                            <p:txEl>
                                              <p:pRg st="5" end="5"/>
                                            </p:txEl>
                                          </p:spTgt>
                                        </p:tgtEl>
                                        <p:attrNameLst>
                                          <p:attrName>style.visibility</p:attrName>
                                        </p:attrNameLst>
                                      </p:cBhvr>
                                      <p:to>
                                        <p:strVal val="visible"/>
                                      </p:to>
                                    </p:set>
                                    <p:anim calcmode="lin" valueType="num">
                                      <p:cBhvr additive="base">
                                        <p:cTn id="38" dur="1000" fill="hold"/>
                                        <p:tgtEl>
                                          <p:spTgt spid="11">
                                            <p:txEl>
                                              <p:pRg st="5" end="5"/>
                                            </p:txEl>
                                          </p:spTgt>
                                        </p:tgtEl>
                                        <p:attrNameLst>
                                          <p:attrName>ppt_x</p:attrName>
                                        </p:attrNameLst>
                                      </p:cBhvr>
                                      <p:tavLst>
                                        <p:tav tm="0">
                                          <p:val>
                                            <p:strVal val="0-#ppt_w/2"/>
                                          </p:val>
                                        </p:tav>
                                        <p:tav tm="100000">
                                          <p:val>
                                            <p:strVal val="#ppt_x"/>
                                          </p:val>
                                        </p:tav>
                                      </p:tavLst>
                                    </p:anim>
                                    <p:anim calcmode="lin" valueType="num">
                                      <p:cBhvr additive="base">
                                        <p:cTn id="39" dur="1000" fill="hold"/>
                                        <p:tgtEl>
                                          <p:spTgt spid="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11">
                                            <p:txEl>
                                              <p:pRg st="6" end="6"/>
                                            </p:txEl>
                                          </p:spTgt>
                                        </p:tgtEl>
                                        <p:attrNameLst>
                                          <p:attrName>style.visibility</p:attrName>
                                        </p:attrNameLst>
                                      </p:cBhvr>
                                      <p:to>
                                        <p:strVal val="visible"/>
                                      </p:to>
                                    </p:set>
                                    <p:anim calcmode="lin" valueType="num">
                                      <p:cBhvr additive="base">
                                        <p:cTn id="44" dur="1000" fill="hold"/>
                                        <p:tgtEl>
                                          <p:spTgt spid="11">
                                            <p:txEl>
                                              <p:pRg st="6" end="6"/>
                                            </p:txEl>
                                          </p:spTgt>
                                        </p:tgtEl>
                                        <p:attrNameLst>
                                          <p:attrName>ppt_x</p:attrName>
                                        </p:attrNameLst>
                                      </p:cBhvr>
                                      <p:tavLst>
                                        <p:tav tm="0">
                                          <p:val>
                                            <p:strVal val="0-#ppt_w/2"/>
                                          </p:val>
                                        </p:tav>
                                        <p:tav tm="100000">
                                          <p:val>
                                            <p:strVal val="#ppt_x"/>
                                          </p:val>
                                        </p:tav>
                                      </p:tavLst>
                                    </p:anim>
                                    <p:anim calcmode="lin" valueType="num">
                                      <p:cBhvr additive="base">
                                        <p:cTn id="45" dur="1000" fill="hold"/>
                                        <p:tgtEl>
                                          <p:spTgt spid="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nodeType="clickEffect">
                                  <p:stCondLst>
                                    <p:cond delay="0"/>
                                  </p:stCondLst>
                                  <p:childTnLst>
                                    <p:set>
                                      <p:cBhvr>
                                        <p:cTn id="49" dur="1" fill="hold">
                                          <p:stCondLst>
                                            <p:cond delay="0"/>
                                          </p:stCondLst>
                                        </p:cTn>
                                        <p:tgtEl>
                                          <p:spTgt spid="11">
                                            <p:txEl>
                                              <p:pRg st="7" end="7"/>
                                            </p:txEl>
                                          </p:spTgt>
                                        </p:tgtEl>
                                        <p:attrNameLst>
                                          <p:attrName>style.visibility</p:attrName>
                                        </p:attrNameLst>
                                      </p:cBhvr>
                                      <p:to>
                                        <p:strVal val="visible"/>
                                      </p:to>
                                    </p:set>
                                    <p:anim calcmode="lin" valueType="num">
                                      <p:cBhvr additive="base">
                                        <p:cTn id="50" dur="1000" fill="hold"/>
                                        <p:tgtEl>
                                          <p:spTgt spid="11">
                                            <p:txEl>
                                              <p:pRg st="7" end="7"/>
                                            </p:txEl>
                                          </p:spTgt>
                                        </p:tgtEl>
                                        <p:attrNameLst>
                                          <p:attrName>ppt_x</p:attrName>
                                        </p:attrNameLst>
                                      </p:cBhvr>
                                      <p:tavLst>
                                        <p:tav tm="0">
                                          <p:val>
                                            <p:strVal val="0-#ppt_w/2"/>
                                          </p:val>
                                        </p:tav>
                                        <p:tav tm="100000">
                                          <p:val>
                                            <p:strVal val="#ppt_x"/>
                                          </p:val>
                                        </p:tav>
                                      </p:tavLst>
                                    </p:anim>
                                    <p:anim calcmode="lin" valueType="num">
                                      <p:cBhvr additive="base">
                                        <p:cTn id="51" dur="1000" fill="hold"/>
                                        <p:tgtEl>
                                          <p:spTgt spid="1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nodeType="clickEffect">
                                  <p:stCondLst>
                                    <p:cond delay="0"/>
                                  </p:stCondLst>
                                  <p:childTnLst>
                                    <p:set>
                                      <p:cBhvr>
                                        <p:cTn id="55" dur="1" fill="hold">
                                          <p:stCondLst>
                                            <p:cond delay="0"/>
                                          </p:stCondLst>
                                        </p:cTn>
                                        <p:tgtEl>
                                          <p:spTgt spid="11">
                                            <p:txEl>
                                              <p:pRg st="8" end="8"/>
                                            </p:txEl>
                                          </p:spTgt>
                                        </p:tgtEl>
                                        <p:attrNameLst>
                                          <p:attrName>style.visibility</p:attrName>
                                        </p:attrNameLst>
                                      </p:cBhvr>
                                      <p:to>
                                        <p:strVal val="visible"/>
                                      </p:to>
                                    </p:set>
                                    <p:anim calcmode="lin" valueType="num">
                                      <p:cBhvr additive="base">
                                        <p:cTn id="56" dur="1000" fill="hold"/>
                                        <p:tgtEl>
                                          <p:spTgt spid="11">
                                            <p:txEl>
                                              <p:pRg st="8" end="8"/>
                                            </p:txEl>
                                          </p:spTgt>
                                        </p:tgtEl>
                                        <p:attrNameLst>
                                          <p:attrName>ppt_x</p:attrName>
                                        </p:attrNameLst>
                                      </p:cBhvr>
                                      <p:tavLst>
                                        <p:tav tm="0">
                                          <p:val>
                                            <p:strVal val="0-#ppt_w/2"/>
                                          </p:val>
                                        </p:tav>
                                        <p:tav tm="100000">
                                          <p:val>
                                            <p:strVal val="#ppt_x"/>
                                          </p:val>
                                        </p:tav>
                                      </p:tavLst>
                                    </p:anim>
                                    <p:anim calcmode="lin" valueType="num">
                                      <p:cBhvr additive="base">
                                        <p:cTn id="57" dur="1000" fill="hold"/>
                                        <p:tgtEl>
                                          <p:spTgt spid="1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nodeType="clickEffect">
                                  <p:stCondLst>
                                    <p:cond delay="0"/>
                                  </p:stCondLst>
                                  <p:childTnLst>
                                    <p:set>
                                      <p:cBhvr>
                                        <p:cTn id="61" dur="1" fill="hold">
                                          <p:stCondLst>
                                            <p:cond delay="0"/>
                                          </p:stCondLst>
                                        </p:cTn>
                                        <p:tgtEl>
                                          <p:spTgt spid="11">
                                            <p:txEl>
                                              <p:pRg st="9" end="9"/>
                                            </p:txEl>
                                          </p:spTgt>
                                        </p:tgtEl>
                                        <p:attrNameLst>
                                          <p:attrName>style.visibility</p:attrName>
                                        </p:attrNameLst>
                                      </p:cBhvr>
                                      <p:to>
                                        <p:strVal val="visible"/>
                                      </p:to>
                                    </p:set>
                                    <p:anim calcmode="lin" valueType="num">
                                      <p:cBhvr additive="base">
                                        <p:cTn id="62" dur="1000" fill="hold"/>
                                        <p:tgtEl>
                                          <p:spTgt spid="11">
                                            <p:txEl>
                                              <p:pRg st="9" end="9"/>
                                            </p:txEl>
                                          </p:spTgt>
                                        </p:tgtEl>
                                        <p:attrNameLst>
                                          <p:attrName>ppt_x</p:attrName>
                                        </p:attrNameLst>
                                      </p:cBhvr>
                                      <p:tavLst>
                                        <p:tav tm="0">
                                          <p:val>
                                            <p:strVal val="0-#ppt_w/2"/>
                                          </p:val>
                                        </p:tav>
                                        <p:tav tm="100000">
                                          <p:val>
                                            <p:strVal val="#ppt_x"/>
                                          </p:val>
                                        </p:tav>
                                      </p:tavLst>
                                    </p:anim>
                                    <p:anim calcmode="lin" valueType="num">
                                      <p:cBhvr additive="base">
                                        <p:cTn id="63" dur="1000" fill="hold"/>
                                        <p:tgtEl>
                                          <p:spTgt spid="11">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8" fill="hold" nodeType="clickEffect">
                                  <p:stCondLst>
                                    <p:cond delay="0"/>
                                  </p:stCondLst>
                                  <p:childTnLst>
                                    <p:set>
                                      <p:cBhvr>
                                        <p:cTn id="67" dur="1" fill="hold">
                                          <p:stCondLst>
                                            <p:cond delay="0"/>
                                          </p:stCondLst>
                                        </p:cTn>
                                        <p:tgtEl>
                                          <p:spTgt spid="11">
                                            <p:txEl>
                                              <p:pRg st="10" end="10"/>
                                            </p:txEl>
                                          </p:spTgt>
                                        </p:tgtEl>
                                        <p:attrNameLst>
                                          <p:attrName>style.visibility</p:attrName>
                                        </p:attrNameLst>
                                      </p:cBhvr>
                                      <p:to>
                                        <p:strVal val="visible"/>
                                      </p:to>
                                    </p:set>
                                    <p:anim calcmode="lin" valueType="num">
                                      <p:cBhvr additive="base">
                                        <p:cTn id="68" dur="1000" fill="hold"/>
                                        <p:tgtEl>
                                          <p:spTgt spid="11">
                                            <p:txEl>
                                              <p:pRg st="10" end="10"/>
                                            </p:txEl>
                                          </p:spTgt>
                                        </p:tgtEl>
                                        <p:attrNameLst>
                                          <p:attrName>ppt_x</p:attrName>
                                        </p:attrNameLst>
                                      </p:cBhvr>
                                      <p:tavLst>
                                        <p:tav tm="0">
                                          <p:val>
                                            <p:strVal val="0-#ppt_w/2"/>
                                          </p:val>
                                        </p:tav>
                                        <p:tav tm="100000">
                                          <p:val>
                                            <p:strVal val="#ppt_x"/>
                                          </p:val>
                                        </p:tav>
                                      </p:tavLst>
                                    </p:anim>
                                    <p:anim calcmode="lin" valueType="num">
                                      <p:cBhvr additive="base">
                                        <p:cTn id="69" dur="1000" fill="hold"/>
                                        <p:tgtEl>
                                          <p:spTgt spid="11">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2667000"/>
            <a:ext cx="6172200" cy="350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914400"/>
            <a:ext cx="8686800" cy="838200"/>
          </a:xfrm>
        </p:spPr>
        <p:txBody>
          <a:bodyPr>
            <a:normAutofit fontScale="90000"/>
          </a:bodyPr>
          <a:lstStyle/>
          <a:p>
            <a:pPr algn="ctr"/>
            <a:r>
              <a:rPr lang="en-US"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latin typeface="Arial Black" pitchFamily="34" charset="0"/>
              </a:rPr>
              <a:t>Youth Tobacco Survey in the </a:t>
            </a:r>
            <a:r>
              <a:rPr lang="en-US"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latin typeface="Arial Black" pitchFamily="34" charset="0"/>
              </a:rPr>
              <a:t>Philippines</a:t>
            </a:r>
            <a:br>
              <a:rPr lang="en-US"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latin typeface="Arial Black" pitchFamily="34" charset="0"/>
              </a:rPr>
            </a:br>
            <a:r>
              <a:rPr lang="en-US" sz="3100" b="1" dirty="0" smtClean="0"/>
              <a:t>Global </a:t>
            </a:r>
            <a:r>
              <a:rPr lang="en-US" sz="3100" b="1" dirty="0" smtClean="0"/>
              <a:t>Youth Tobacco Survey Phase I, 2000</a:t>
            </a:r>
            <a:r>
              <a:rPr lang="en-US" b="1" dirty="0" smtClean="0"/>
              <a:t/>
            </a:r>
            <a:br>
              <a:rPr lang="en-US" b="1" dirty="0" smtClean="0"/>
            </a:br>
            <a:endParaRPr lang="en-US" dirty="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1" name="Content Placeholder 10"/>
          <p:cNvSpPr>
            <a:spLocks noGrp="1"/>
          </p:cNvSpPr>
          <p:nvPr>
            <p:ph idx="1"/>
          </p:nvPr>
        </p:nvSpPr>
        <p:spPr>
          <a:xfrm>
            <a:off x="304800" y="2057400"/>
            <a:ext cx="8686800" cy="4191000"/>
          </a:xfrm>
        </p:spPr>
        <p:txBody>
          <a:bodyPr>
            <a:normAutofit/>
          </a:bodyPr>
          <a:lstStyle/>
          <a:p>
            <a:pPr algn="ctr">
              <a:lnSpc>
                <a:spcPct val="90000"/>
              </a:lnSpc>
              <a:buNone/>
              <a:defRPr/>
            </a:pPr>
            <a:r>
              <a:rPr lang="en-US" sz="2400" b="1" dirty="0" smtClean="0">
                <a:latin typeface="Arial" pitchFamily="34" charset="0"/>
                <a:cs typeface="Arial" pitchFamily="34" charset="0"/>
              </a:rPr>
              <a:t>Proportion of Respondents who </a:t>
            </a:r>
            <a:r>
              <a:rPr lang="en-US" sz="2400" b="1" u="sng" dirty="0" smtClean="0">
                <a:latin typeface="Arial" pitchFamily="34" charset="0"/>
                <a:cs typeface="Arial" pitchFamily="34" charset="0"/>
              </a:rPr>
              <a:t>Ever</a:t>
            </a:r>
            <a:r>
              <a:rPr lang="en-US" sz="2400" b="1" dirty="0" smtClean="0">
                <a:latin typeface="Arial" pitchFamily="34" charset="0"/>
                <a:cs typeface="Arial" pitchFamily="34" charset="0"/>
              </a:rPr>
              <a:t> Smoked</a:t>
            </a:r>
            <a:r>
              <a:rPr lang="en-US" sz="2000" dirty="0" smtClean="0"/>
              <a:t/>
            </a:r>
            <a:br>
              <a:rPr lang="en-US" sz="2000" dirty="0" smtClean="0"/>
            </a:br>
            <a:endParaRPr lang="en-US" sz="2000" b="1" dirty="0">
              <a:solidFill>
                <a:schemeClr val="tx1"/>
              </a:solidFill>
              <a:latin typeface="Arial" pitchFamily="34" charset="0"/>
              <a:cs typeface="Arial" pitchFamily="34" charset="0"/>
            </a:endParaRPr>
          </a:p>
        </p:txBody>
      </p:sp>
      <p:pic>
        <p:nvPicPr>
          <p:cNvPr id="13" name="Picture 12" descr="Nosmoke"/>
          <p:cNvPicPr>
            <a:picLocks noChangeAspect="1" noChangeArrowheads="1"/>
          </p:cNvPicPr>
          <p:nvPr/>
        </p:nvPicPr>
        <p:blipFill>
          <a:blip r:embed="rId2"/>
          <a:srcRect/>
          <a:stretch>
            <a:fillRect/>
          </a:stretch>
        </p:blipFill>
        <p:spPr bwMode="auto">
          <a:xfrm>
            <a:off x="8001000" y="5715000"/>
            <a:ext cx="957263" cy="957263"/>
          </a:xfrm>
          <a:prstGeom prst="rect">
            <a:avLst/>
          </a:prstGeom>
          <a:noFill/>
          <a:ln w="9525">
            <a:noFill/>
            <a:miter lim="800000"/>
            <a:headEnd/>
            <a:tailEnd/>
          </a:ln>
        </p:spPr>
      </p:pic>
      <p:pic>
        <p:nvPicPr>
          <p:cNvPr id="5" name="Picture 9"/>
          <p:cNvPicPr>
            <a:picLocks noChangeAspect="1" noChangeArrowheads="1"/>
          </p:cNvPicPr>
          <p:nvPr/>
        </p:nvPicPr>
        <p:blipFill>
          <a:blip r:embed="rId3"/>
          <a:srcRect/>
          <a:stretch>
            <a:fillRect/>
          </a:stretch>
        </p:blipFill>
        <p:spPr bwMode="auto">
          <a:xfrm>
            <a:off x="1524000" y="2667000"/>
            <a:ext cx="6019800" cy="3429000"/>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2667000"/>
            <a:ext cx="6172200" cy="350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914400"/>
            <a:ext cx="8686800" cy="838200"/>
          </a:xfrm>
        </p:spPr>
        <p:txBody>
          <a:bodyPr>
            <a:normAutofit fontScale="90000"/>
          </a:bodyPr>
          <a:lstStyle/>
          <a:p>
            <a:pPr algn="ctr"/>
            <a:r>
              <a:rPr lang="en-US"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latin typeface="Arial Black" pitchFamily="34" charset="0"/>
              </a:rPr>
              <a:t>Youth Tobacco Survey in the </a:t>
            </a:r>
            <a:r>
              <a:rPr lang="en-US"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latin typeface="Arial Black" pitchFamily="34" charset="0"/>
              </a:rPr>
              <a:t>Philippines</a:t>
            </a:r>
            <a:br>
              <a:rPr lang="en-US"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latin typeface="Arial Black" pitchFamily="34" charset="0"/>
              </a:rPr>
            </a:br>
            <a:r>
              <a:rPr lang="en-US" sz="3100" b="1" dirty="0" smtClean="0"/>
              <a:t>Global </a:t>
            </a:r>
            <a:r>
              <a:rPr lang="en-US" sz="3100" b="1" dirty="0" smtClean="0"/>
              <a:t>Youth Tobacco Survey Phase I, 2000</a:t>
            </a:r>
            <a:r>
              <a:rPr lang="en-US" b="1" dirty="0" smtClean="0"/>
              <a:t/>
            </a:r>
            <a:br>
              <a:rPr lang="en-US" b="1" dirty="0" smtClean="0"/>
            </a:br>
            <a:endParaRPr lang="en-US" dirty="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1" name="Content Placeholder 10"/>
          <p:cNvSpPr>
            <a:spLocks noGrp="1"/>
          </p:cNvSpPr>
          <p:nvPr>
            <p:ph idx="1"/>
          </p:nvPr>
        </p:nvSpPr>
        <p:spPr>
          <a:xfrm>
            <a:off x="304800" y="2057400"/>
            <a:ext cx="8686800" cy="4191000"/>
          </a:xfrm>
        </p:spPr>
        <p:txBody>
          <a:bodyPr>
            <a:normAutofit/>
          </a:bodyPr>
          <a:lstStyle/>
          <a:p>
            <a:pPr algn="ctr">
              <a:lnSpc>
                <a:spcPct val="90000"/>
              </a:lnSpc>
              <a:buNone/>
              <a:defRPr/>
            </a:pPr>
            <a:r>
              <a:rPr lang="en-US" sz="2400" b="1" dirty="0" smtClean="0">
                <a:latin typeface="Arial" pitchFamily="34" charset="0"/>
                <a:cs typeface="Arial" pitchFamily="34" charset="0"/>
              </a:rPr>
              <a:t>Proportion of Respondents who </a:t>
            </a:r>
            <a:r>
              <a:rPr lang="en-US" sz="2400" b="1" u="sng" dirty="0" smtClean="0">
                <a:latin typeface="Arial" pitchFamily="34" charset="0"/>
                <a:cs typeface="Arial" pitchFamily="34" charset="0"/>
              </a:rPr>
              <a:t>Currently</a:t>
            </a:r>
            <a:r>
              <a:rPr lang="en-US" sz="2400" b="1" dirty="0" smtClean="0">
                <a:latin typeface="Arial" pitchFamily="34" charset="0"/>
                <a:cs typeface="Arial" pitchFamily="34" charset="0"/>
              </a:rPr>
              <a:t> Smoke </a:t>
            </a:r>
            <a:r>
              <a:rPr lang="en-US" sz="2000" dirty="0" smtClean="0"/>
              <a:t/>
            </a:r>
            <a:br>
              <a:rPr lang="en-US" sz="2000" dirty="0" smtClean="0"/>
            </a:br>
            <a:endParaRPr lang="en-US" sz="2000" b="1" dirty="0">
              <a:solidFill>
                <a:schemeClr val="tx1"/>
              </a:solidFill>
              <a:latin typeface="Arial" pitchFamily="34" charset="0"/>
              <a:cs typeface="Arial" pitchFamily="34" charset="0"/>
            </a:endParaRPr>
          </a:p>
        </p:txBody>
      </p:sp>
      <p:pic>
        <p:nvPicPr>
          <p:cNvPr id="13" name="Picture 12" descr="Nosmoke"/>
          <p:cNvPicPr>
            <a:picLocks noChangeAspect="1" noChangeArrowheads="1"/>
          </p:cNvPicPr>
          <p:nvPr/>
        </p:nvPicPr>
        <p:blipFill>
          <a:blip r:embed="rId2"/>
          <a:srcRect/>
          <a:stretch>
            <a:fillRect/>
          </a:stretch>
        </p:blipFill>
        <p:spPr bwMode="auto">
          <a:xfrm>
            <a:off x="8001000" y="5715000"/>
            <a:ext cx="957263" cy="957263"/>
          </a:xfrm>
          <a:prstGeom prst="rect">
            <a:avLst/>
          </a:prstGeom>
          <a:noFill/>
          <a:ln w="9525">
            <a:noFill/>
            <a:miter lim="800000"/>
            <a:headEnd/>
            <a:tailEnd/>
          </a:ln>
        </p:spPr>
      </p:pic>
      <p:pic>
        <p:nvPicPr>
          <p:cNvPr id="7" name="Picture 5"/>
          <p:cNvPicPr>
            <a:picLocks noChangeAspect="1" noChangeArrowheads="1"/>
          </p:cNvPicPr>
          <p:nvPr/>
        </p:nvPicPr>
        <p:blipFill>
          <a:blip r:embed="rId3"/>
          <a:srcRect/>
          <a:stretch>
            <a:fillRect/>
          </a:stretch>
        </p:blipFill>
        <p:spPr bwMode="auto">
          <a:xfrm>
            <a:off x="1676400" y="2667000"/>
            <a:ext cx="5746750" cy="3446710"/>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53"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2667000"/>
            <a:ext cx="6172200" cy="350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914400"/>
            <a:ext cx="8686800" cy="838200"/>
          </a:xfrm>
        </p:spPr>
        <p:txBody>
          <a:bodyPr>
            <a:normAutofit fontScale="90000"/>
          </a:bodyPr>
          <a:lstStyle/>
          <a:p>
            <a:pPr algn="ctr"/>
            <a:r>
              <a:rPr lang="en-US"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latin typeface="Arial Black" pitchFamily="34" charset="0"/>
              </a:rPr>
              <a:t>Youth Tobacco Survey in the </a:t>
            </a:r>
            <a:r>
              <a:rPr lang="en-US"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latin typeface="Arial Black" pitchFamily="34" charset="0"/>
              </a:rPr>
              <a:t>Philippines</a:t>
            </a:r>
            <a:br>
              <a:rPr lang="en-US"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latin typeface="Arial Black" pitchFamily="34" charset="0"/>
              </a:rPr>
            </a:br>
            <a:r>
              <a:rPr lang="en-US" sz="3100" b="1" dirty="0" smtClean="0"/>
              <a:t>Global </a:t>
            </a:r>
            <a:r>
              <a:rPr lang="en-US" sz="3100" b="1" dirty="0" smtClean="0"/>
              <a:t>Youth Tobacco Survey Phase I, 2000</a:t>
            </a:r>
            <a:r>
              <a:rPr lang="en-US" b="1" dirty="0" smtClean="0"/>
              <a:t/>
            </a:r>
            <a:br>
              <a:rPr lang="en-US" b="1" dirty="0" smtClean="0"/>
            </a:br>
            <a:endParaRPr lang="en-US" dirty="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1" name="Content Placeholder 10"/>
          <p:cNvSpPr>
            <a:spLocks noGrp="1"/>
          </p:cNvSpPr>
          <p:nvPr>
            <p:ph idx="1"/>
          </p:nvPr>
        </p:nvSpPr>
        <p:spPr>
          <a:xfrm>
            <a:off x="304800" y="2057400"/>
            <a:ext cx="8686800" cy="4191000"/>
          </a:xfrm>
        </p:spPr>
        <p:txBody>
          <a:bodyPr>
            <a:normAutofit/>
          </a:bodyPr>
          <a:lstStyle/>
          <a:p>
            <a:pPr algn="ctr">
              <a:lnSpc>
                <a:spcPct val="90000"/>
              </a:lnSpc>
              <a:buNone/>
              <a:defRPr/>
            </a:pPr>
            <a:r>
              <a:rPr lang="en-US" sz="2400" b="1" dirty="0" smtClean="0">
                <a:solidFill>
                  <a:schemeClr val="tx1"/>
                </a:solidFill>
                <a:latin typeface="Arial" pitchFamily="34" charset="0"/>
                <a:cs typeface="Arial" pitchFamily="34" charset="0"/>
              </a:rPr>
              <a:t>Proportion of Respondents who </a:t>
            </a:r>
            <a:r>
              <a:rPr lang="en-US" sz="2400" b="1" u="sng" dirty="0" smtClean="0">
                <a:solidFill>
                  <a:schemeClr val="tx1"/>
                </a:solidFill>
                <a:latin typeface="Arial" pitchFamily="34" charset="0"/>
                <a:cs typeface="Arial" pitchFamily="34" charset="0"/>
              </a:rPr>
              <a:t>Ever</a:t>
            </a:r>
            <a:r>
              <a:rPr lang="en-US" sz="2400" b="1" dirty="0" smtClean="0">
                <a:solidFill>
                  <a:schemeClr val="tx1"/>
                </a:solidFill>
                <a:latin typeface="Arial" pitchFamily="34" charset="0"/>
                <a:cs typeface="Arial" pitchFamily="34" charset="0"/>
              </a:rPr>
              <a:t> Smoked </a:t>
            </a:r>
            <a:r>
              <a:rPr lang="en-US" sz="2000" dirty="0" smtClean="0"/>
              <a:t/>
            </a:r>
            <a:br>
              <a:rPr lang="en-US" sz="2000" dirty="0" smtClean="0"/>
            </a:br>
            <a:endParaRPr lang="en-US" sz="2000" b="1" dirty="0">
              <a:solidFill>
                <a:schemeClr val="tx1"/>
              </a:solidFill>
              <a:latin typeface="Arial" pitchFamily="34" charset="0"/>
              <a:cs typeface="Arial" pitchFamily="34" charset="0"/>
            </a:endParaRPr>
          </a:p>
        </p:txBody>
      </p:sp>
      <p:pic>
        <p:nvPicPr>
          <p:cNvPr id="13" name="Picture 12" descr="Nosmoke"/>
          <p:cNvPicPr>
            <a:picLocks noChangeAspect="1" noChangeArrowheads="1"/>
          </p:cNvPicPr>
          <p:nvPr/>
        </p:nvPicPr>
        <p:blipFill>
          <a:blip r:embed="rId3"/>
          <a:srcRect/>
          <a:stretch>
            <a:fillRect/>
          </a:stretch>
        </p:blipFill>
        <p:spPr bwMode="auto">
          <a:xfrm>
            <a:off x="8001000" y="5715000"/>
            <a:ext cx="957263" cy="957263"/>
          </a:xfrm>
          <a:prstGeom prst="rect">
            <a:avLst/>
          </a:prstGeom>
          <a:noFill/>
          <a:ln w="9525">
            <a:noFill/>
            <a:miter lim="800000"/>
            <a:headEnd/>
            <a:tailEnd/>
          </a:ln>
        </p:spPr>
      </p:pic>
      <p:graphicFrame>
        <p:nvGraphicFramePr>
          <p:cNvPr id="1026" name="Object 1024"/>
          <p:cNvGraphicFramePr>
            <a:graphicFrameLocks noChangeAspect="1"/>
          </p:cNvGraphicFramePr>
          <p:nvPr/>
        </p:nvGraphicFramePr>
        <p:xfrm>
          <a:off x="1676400" y="2743200"/>
          <a:ext cx="6019800" cy="3429000"/>
        </p:xfrm>
        <a:graphic>
          <a:graphicData uri="http://schemas.openxmlformats.org/presentationml/2006/ole">
            <p:oleObj spid="_x0000_s1026" name="Chart" r:id="rId4" imgW="8496367" imgH="4505257" progId="MSGraph.Chart.8">
              <p:embed followColorScheme="full"/>
            </p:oleObj>
          </a:graphicData>
        </a:graphic>
      </p:graphicFrame>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1000" fill="hold"/>
                                        <p:tgtEl>
                                          <p:spTgt spid="1026"/>
                                        </p:tgtEl>
                                        <p:attrNameLst>
                                          <p:attrName>ppt_w</p:attrName>
                                        </p:attrNameLst>
                                      </p:cBhvr>
                                      <p:tavLst>
                                        <p:tav tm="0">
                                          <p:val>
                                            <p:fltVal val="0"/>
                                          </p:val>
                                        </p:tav>
                                        <p:tav tm="100000">
                                          <p:val>
                                            <p:strVal val="#ppt_w"/>
                                          </p:val>
                                        </p:tav>
                                      </p:tavLst>
                                    </p:anim>
                                    <p:anim calcmode="lin" valueType="num">
                                      <p:cBhvr>
                                        <p:cTn id="20" dur="1000" fill="hold"/>
                                        <p:tgtEl>
                                          <p:spTgt spid="1026"/>
                                        </p:tgtEl>
                                        <p:attrNameLst>
                                          <p:attrName>ppt_h</p:attrName>
                                        </p:attrNameLst>
                                      </p:cBhvr>
                                      <p:tavLst>
                                        <p:tav tm="0">
                                          <p:val>
                                            <p:fltVal val="0"/>
                                          </p:val>
                                        </p:tav>
                                        <p:tav tm="100000">
                                          <p:val>
                                            <p:strVal val="#ppt_h"/>
                                          </p:val>
                                        </p:tav>
                                      </p:tavLst>
                                    </p:anim>
                                    <p:animEffect transition="in" filter="fade">
                                      <p:cBhvr>
                                        <p:cTn id="21"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OleChart spid="10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2667000"/>
            <a:ext cx="6172200" cy="350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914400"/>
            <a:ext cx="8686800" cy="838200"/>
          </a:xfrm>
        </p:spPr>
        <p:txBody>
          <a:bodyPr>
            <a:normAutofit fontScale="90000"/>
          </a:bodyPr>
          <a:lstStyle/>
          <a:p>
            <a:pPr algn="ctr"/>
            <a:r>
              <a:rPr lang="en-US"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latin typeface="Arial Black" pitchFamily="34" charset="0"/>
              </a:rPr>
              <a:t>Youth Tobacco Survey in the </a:t>
            </a:r>
            <a:r>
              <a:rPr lang="en-US"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latin typeface="Arial Black" pitchFamily="34" charset="0"/>
              </a:rPr>
              <a:t>Philippines</a:t>
            </a:r>
            <a:br>
              <a:rPr lang="en-US"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latin typeface="Arial Black" pitchFamily="34" charset="0"/>
              </a:rPr>
            </a:br>
            <a:r>
              <a:rPr lang="en-US" sz="3100" b="1" dirty="0" smtClean="0"/>
              <a:t>Global </a:t>
            </a:r>
            <a:r>
              <a:rPr lang="en-US" sz="3100" b="1" dirty="0" smtClean="0"/>
              <a:t>Youth Tobacco Survey Phase I, 2000</a:t>
            </a:r>
            <a:r>
              <a:rPr lang="en-US" b="1" dirty="0" smtClean="0"/>
              <a:t/>
            </a:r>
            <a:br>
              <a:rPr lang="en-US" b="1" dirty="0" smtClean="0"/>
            </a:br>
            <a:endParaRPr lang="en-US" dirty="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1" name="Content Placeholder 10"/>
          <p:cNvSpPr>
            <a:spLocks noGrp="1"/>
          </p:cNvSpPr>
          <p:nvPr>
            <p:ph idx="1"/>
          </p:nvPr>
        </p:nvSpPr>
        <p:spPr>
          <a:xfrm>
            <a:off x="304800" y="2057400"/>
            <a:ext cx="8686800" cy="4191000"/>
          </a:xfrm>
        </p:spPr>
        <p:txBody>
          <a:bodyPr>
            <a:normAutofit/>
          </a:bodyPr>
          <a:lstStyle/>
          <a:p>
            <a:pPr algn="ctr">
              <a:lnSpc>
                <a:spcPct val="90000"/>
              </a:lnSpc>
              <a:buNone/>
              <a:defRPr/>
            </a:pPr>
            <a:r>
              <a:rPr lang="en-US" sz="2400" b="1" dirty="0" smtClean="0">
                <a:latin typeface="Arial" pitchFamily="34" charset="0"/>
                <a:cs typeface="Arial" pitchFamily="34" charset="0"/>
              </a:rPr>
              <a:t>Proportion of Respondents who </a:t>
            </a:r>
            <a:r>
              <a:rPr lang="en-US" sz="2400" b="1" u="sng" dirty="0" smtClean="0">
                <a:latin typeface="Arial" pitchFamily="34" charset="0"/>
                <a:cs typeface="Arial" pitchFamily="34" charset="0"/>
              </a:rPr>
              <a:t>Currently</a:t>
            </a:r>
            <a:r>
              <a:rPr lang="en-US" sz="2400" b="1" dirty="0" smtClean="0">
                <a:latin typeface="Arial" pitchFamily="34" charset="0"/>
                <a:cs typeface="Arial" pitchFamily="34" charset="0"/>
              </a:rPr>
              <a:t> Smoke </a:t>
            </a:r>
            <a:r>
              <a:rPr lang="en-US" sz="2000" dirty="0" smtClean="0"/>
              <a:t/>
            </a:r>
            <a:br>
              <a:rPr lang="en-US" sz="2000" dirty="0" smtClean="0"/>
            </a:br>
            <a:endParaRPr lang="en-US" sz="2000" b="1" dirty="0">
              <a:solidFill>
                <a:schemeClr val="tx1"/>
              </a:solidFill>
              <a:latin typeface="Arial" pitchFamily="34" charset="0"/>
              <a:cs typeface="Arial" pitchFamily="34" charset="0"/>
            </a:endParaRPr>
          </a:p>
        </p:txBody>
      </p:sp>
      <p:pic>
        <p:nvPicPr>
          <p:cNvPr id="13" name="Picture 12" descr="Nosmoke"/>
          <p:cNvPicPr>
            <a:picLocks noChangeAspect="1" noChangeArrowheads="1"/>
          </p:cNvPicPr>
          <p:nvPr/>
        </p:nvPicPr>
        <p:blipFill>
          <a:blip r:embed="rId3"/>
          <a:srcRect/>
          <a:stretch>
            <a:fillRect/>
          </a:stretch>
        </p:blipFill>
        <p:spPr bwMode="auto">
          <a:xfrm>
            <a:off x="8001000" y="5715000"/>
            <a:ext cx="957263" cy="957263"/>
          </a:xfrm>
          <a:prstGeom prst="rect">
            <a:avLst/>
          </a:prstGeom>
          <a:noFill/>
          <a:ln w="9525">
            <a:noFill/>
            <a:miter lim="800000"/>
            <a:headEnd/>
            <a:tailEnd/>
          </a:ln>
        </p:spPr>
      </p:pic>
      <p:graphicFrame>
        <p:nvGraphicFramePr>
          <p:cNvPr id="2050" name="Object 1024"/>
          <p:cNvGraphicFramePr>
            <a:graphicFrameLocks noChangeAspect="1"/>
          </p:cNvGraphicFramePr>
          <p:nvPr/>
        </p:nvGraphicFramePr>
        <p:xfrm>
          <a:off x="1447800" y="2667000"/>
          <a:ext cx="6409508" cy="3505200"/>
        </p:xfrm>
        <a:graphic>
          <a:graphicData uri="http://schemas.openxmlformats.org/presentationml/2006/ole">
            <p:oleObj spid="_x0000_s2050" name="Chart" r:id="rId4" imgW="6238959" imgH="4076700" progId="MSGraph.Chart.8">
              <p:embed followColorScheme="full"/>
            </p:oleObj>
          </a:graphicData>
        </a:graphic>
      </p:graphicFrame>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p:cTn id="19" dur="1000" fill="hold"/>
                                        <p:tgtEl>
                                          <p:spTgt spid="2050"/>
                                        </p:tgtEl>
                                        <p:attrNameLst>
                                          <p:attrName>ppt_w</p:attrName>
                                        </p:attrNameLst>
                                      </p:cBhvr>
                                      <p:tavLst>
                                        <p:tav tm="0">
                                          <p:val>
                                            <p:fltVal val="0"/>
                                          </p:val>
                                        </p:tav>
                                        <p:tav tm="100000">
                                          <p:val>
                                            <p:strVal val="#ppt_w"/>
                                          </p:val>
                                        </p:tav>
                                      </p:tavLst>
                                    </p:anim>
                                    <p:anim calcmode="lin" valueType="num">
                                      <p:cBhvr>
                                        <p:cTn id="20" dur="1000" fill="hold"/>
                                        <p:tgtEl>
                                          <p:spTgt spid="2050"/>
                                        </p:tgtEl>
                                        <p:attrNameLst>
                                          <p:attrName>ppt_h</p:attrName>
                                        </p:attrNameLst>
                                      </p:cBhvr>
                                      <p:tavLst>
                                        <p:tav tm="0">
                                          <p:val>
                                            <p:fltVal val="0"/>
                                          </p:val>
                                        </p:tav>
                                        <p:tav tm="100000">
                                          <p:val>
                                            <p:strVal val="#ppt_h"/>
                                          </p:val>
                                        </p:tav>
                                      </p:tavLst>
                                    </p:anim>
                                    <p:animEffect transition="in" filter="fade">
                                      <p:cBhvr>
                                        <p:cTn id="21"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OleChart spid="205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2667000"/>
            <a:ext cx="6172200" cy="350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914400"/>
            <a:ext cx="8686800" cy="838200"/>
          </a:xfrm>
        </p:spPr>
        <p:txBody>
          <a:bodyPr>
            <a:normAutofit fontScale="90000"/>
          </a:bodyPr>
          <a:lstStyle/>
          <a:p>
            <a:pPr algn="ctr"/>
            <a:r>
              <a:rPr lang="en-US"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latin typeface="Arial Black" pitchFamily="34" charset="0"/>
              </a:rPr>
              <a:t>Youth Tobacco Survey in the </a:t>
            </a:r>
            <a:r>
              <a:rPr lang="en-US"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latin typeface="Arial Black" pitchFamily="34" charset="0"/>
              </a:rPr>
              <a:t>Philippines</a:t>
            </a:r>
            <a:br>
              <a:rPr lang="en-US"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latin typeface="Arial Black" pitchFamily="34" charset="0"/>
              </a:rPr>
            </a:br>
            <a:r>
              <a:rPr lang="en-US" sz="3100" b="1" dirty="0" smtClean="0"/>
              <a:t>Global </a:t>
            </a:r>
            <a:r>
              <a:rPr lang="en-US" sz="3100" b="1" dirty="0" smtClean="0"/>
              <a:t>Youth Tobacco Survey Phase I, 2000</a:t>
            </a:r>
            <a:r>
              <a:rPr lang="en-US" b="1" dirty="0" smtClean="0"/>
              <a:t/>
            </a:r>
            <a:br>
              <a:rPr lang="en-US" b="1" dirty="0" smtClean="0"/>
            </a:br>
            <a:endParaRPr lang="en-US" dirty="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1" name="Content Placeholder 10"/>
          <p:cNvSpPr>
            <a:spLocks noGrp="1"/>
          </p:cNvSpPr>
          <p:nvPr>
            <p:ph idx="1"/>
          </p:nvPr>
        </p:nvSpPr>
        <p:spPr>
          <a:xfrm>
            <a:off x="304800" y="2057400"/>
            <a:ext cx="8686800" cy="4191000"/>
          </a:xfrm>
        </p:spPr>
        <p:txBody>
          <a:bodyPr>
            <a:normAutofit/>
          </a:bodyPr>
          <a:lstStyle/>
          <a:p>
            <a:pPr algn="ctr">
              <a:lnSpc>
                <a:spcPct val="90000"/>
              </a:lnSpc>
              <a:buNone/>
              <a:defRPr/>
            </a:pPr>
            <a:r>
              <a:rPr lang="en-US" sz="2400" b="1" dirty="0" smtClean="0">
                <a:latin typeface="Arial" pitchFamily="34" charset="0"/>
                <a:cs typeface="Arial" pitchFamily="34" charset="0"/>
              </a:rPr>
              <a:t>Sources of Cigarettes of Current Youth Smokers </a:t>
            </a:r>
            <a:r>
              <a:rPr lang="en-US" sz="2000" dirty="0" smtClean="0"/>
              <a:t/>
            </a:r>
            <a:br>
              <a:rPr lang="en-US" sz="2000" dirty="0" smtClean="0"/>
            </a:br>
            <a:endParaRPr lang="en-US" sz="2000" b="1" dirty="0">
              <a:solidFill>
                <a:schemeClr val="tx1"/>
              </a:solidFill>
              <a:latin typeface="Arial" pitchFamily="34" charset="0"/>
              <a:cs typeface="Arial" pitchFamily="34" charset="0"/>
            </a:endParaRPr>
          </a:p>
        </p:txBody>
      </p:sp>
      <p:pic>
        <p:nvPicPr>
          <p:cNvPr id="13" name="Picture 12" descr="Nosmoke"/>
          <p:cNvPicPr>
            <a:picLocks noChangeAspect="1" noChangeArrowheads="1"/>
          </p:cNvPicPr>
          <p:nvPr/>
        </p:nvPicPr>
        <p:blipFill>
          <a:blip r:embed="rId2"/>
          <a:srcRect/>
          <a:stretch>
            <a:fillRect/>
          </a:stretch>
        </p:blipFill>
        <p:spPr bwMode="auto">
          <a:xfrm>
            <a:off x="8001000" y="5715000"/>
            <a:ext cx="957263" cy="957263"/>
          </a:xfrm>
          <a:prstGeom prst="rect">
            <a:avLst/>
          </a:prstGeom>
          <a:noFill/>
          <a:ln w="9525">
            <a:noFill/>
            <a:miter lim="800000"/>
            <a:headEnd/>
            <a:tailEnd/>
          </a:ln>
        </p:spPr>
      </p:pic>
      <p:pic>
        <p:nvPicPr>
          <p:cNvPr id="7" name="Picture 6"/>
          <p:cNvPicPr>
            <a:picLocks noChangeAspect="1" noChangeArrowheads="1"/>
          </p:cNvPicPr>
          <p:nvPr/>
        </p:nvPicPr>
        <p:blipFill>
          <a:blip r:embed="rId3"/>
          <a:srcRect r="-1566"/>
          <a:stretch>
            <a:fillRect/>
          </a:stretch>
        </p:blipFill>
        <p:spPr bwMode="auto">
          <a:xfrm>
            <a:off x="1828800" y="2438400"/>
            <a:ext cx="5486400" cy="3846856"/>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2667000"/>
            <a:ext cx="6172200" cy="350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914400"/>
            <a:ext cx="8686800" cy="838200"/>
          </a:xfrm>
        </p:spPr>
        <p:txBody>
          <a:bodyPr>
            <a:normAutofit fontScale="90000"/>
          </a:bodyPr>
          <a:lstStyle/>
          <a:p>
            <a:pPr algn="ctr"/>
            <a:r>
              <a:rPr lang="en-US"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latin typeface="Arial Black" pitchFamily="34" charset="0"/>
              </a:rPr>
              <a:t>Youth Tobacco Survey in the </a:t>
            </a:r>
            <a:r>
              <a:rPr lang="en-US"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latin typeface="Arial Black" pitchFamily="34" charset="0"/>
              </a:rPr>
              <a:t>Philippines</a:t>
            </a:r>
            <a:br>
              <a:rPr lang="en-US"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latin typeface="Arial Black" pitchFamily="34" charset="0"/>
              </a:rPr>
            </a:br>
            <a:r>
              <a:rPr lang="en-US" sz="3100" b="1" dirty="0" smtClean="0"/>
              <a:t>Global </a:t>
            </a:r>
            <a:r>
              <a:rPr lang="en-US" sz="3100" b="1" dirty="0" smtClean="0"/>
              <a:t>Youth Tobacco Survey Phase I, 2000</a:t>
            </a:r>
            <a:r>
              <a:rPr lang="en-US" b="1" dirty="0" smtClean="0"/>
              <a:t/>
            </a:r>
            <a:br>
              <a:rPr lang="en-US" b="1" dirty="0" smtClean="0"/>
            </a:br>
            <a:endParaRPr lang="en-US" dirty="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1" name="Content Placeholder 10"/>
          <p:cNvSpPr>
            <a:spLocks noGrp="1"/>
          </p:cNvSpPr>
          <p:nvPr>
            <p:ph idx="1"/>
          </p:nvPr>
        </p:nvSpPr>
        <p:spPr>
          <a:xfrm>
            <a:off x="304800" y="2057400"/>
            <a:ext cx="8686800" cy="4191000"/>
          </a:xfrm>
        </p:spPr>
        <p:txBody>
          <a:bodyPr>
            <a:normAutofit/>
          </a:bodyPr>
          <a:lstStyle/>
          <a:p>
            <a:pPr algn="ctr">
              <a:lnSpc>
                <a:spcPct val="90000"/>
              </a:lnSpc>
              <a:buNone/>
              <a:defRPr/>
            </a:pPr>
            <a:r>
              <a:rPr lang="en-US" sz="2400" b="1" dirty="0" smtClean="0">
                <a:latin typeface="Arial" pitchFamily="34" charset="0"/>
                <a:cs typeface="Arial" pitchFamily="34" charset="0"/>
              </a:rPr>
              <a:t>Places where Current Youth Smokers Smoked </a:t>
            </a:r>
            <a:r>
              <a:rPr lang="en-US" sz="2000" dirty="0" smtClean="0"/>
              <a:t/>
            </a:r>
            <a:br>
              <a:rPr lang="en-US" sz="2000" dirty="0" smtClean="0"/>
            </a:br>
            <a:endParaRPr lang="en-US" sz="2000" b="1" dirty="0">
              <a:solidFill>
                <a:schemeClr val="tx1"/>
              </a:solidFill>
              <a:latin typeface="Arial" pitchFamily="34" charset="0"/>
              <a:cs typeface="Arial" pitchFamily="34" charset="0"/>
            </a:endParaRPr>
          </a:p>
        </p:txBody>
      </p:sp>
      <p:pic>
        <p:nvPicPr>
          <p:cNvPr id="13" name="Picture 12" descr="Nosmoke"/>
          <p:cNvPicPr>
            <a:picLocks noChangeAspect="1" noChangeArrowheads="1"/>
          </p:cNvPicPr>
          <p:nvPr/>
        </p:nvPicPr>
        <p:blipFill>
          <a:blip r:embed="rId2"/>
          <a:srcRect/>
          <a:stretch>
            <a:fillRect/>
          </a:stretch>
        </p:blipFill>
        <p:spPr bwMode="auto">
          <a:xfrm>
            <a:off x="8001000" y="5715000"/>
            <a:ext cx="957263" cy="957263"/>
          </a:xfrm>
          <a:prstGeom prst="rect">
            <a:avLst/>
          </a:prstGeom>
          <a:noFill/>
          <a:ln w="9525">
            <a:noFill/>
            <a:miter lim="800000"/>
            <a:headEnd/>
            <a:tailEnd/>
          </a:ln>
        </p:spPr>
      </p:pic>
      <p:pic>
        <p:nvPicPr>
          <p:cNvPr id="8" name="Picture 4"/>
          <p:cNvPicPr>
            <a:picLocks noChangeAspect="1" noChangeArrowheads="1"/>
          </p:cNvPicPr>
          <p:nvPr/>
        </p:nvPicPr>
        <p:blipFill>
          <a:blip r:embed="rId3"/>
          <a:srcRect/>
          <a:stretch>
            <a:fillRect/>
          </a:stretch>
        </p:blipFill>
        <p:spPr bwMode="auto">
          <a:xfrm>
            <a:off x="1524000" y="2743201"/>
            <a:ext cx="6096000" cy="3352800"/>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Effect transition="in" filter="fade">
                                      <p:cBhvr>
                                        <p:cTn id="16" dur="1000"/>
                                        <p:tgtEl>
                                          <p:spTgt spid="8"/>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763000" cy="838200"/>
          </a:xfrm>
        </p:spPr>
        <p:txBody>
          <a:bodyPr>
            <a:noAutofit/>
          </a:bodyPr>
          <a:lstStyle/>
          <a:p>
            <a:r>
              <a:rPr lang="en-US" spc="-150" dirty="0" smtClean="0">
                <a:solidFill>
                  <a:schemeClr val="bg2">
                    <a:lumMod val="50000"/>
                  </a:schemeClr>
                </a:solidFill>
                <a:effectLst>
                  <a:outerShdw blurRad="38100" dist="38100" dir="2700000" algn="tl">
                    <a:srgbClr val="000000"/>
                  </a:outerShdw>
                </a:effectLst>
              </a:rPr>
              <a:t>Tobacco Production </a:t>
            </a:r>
            <a:r>
              <a:rPr lang="en-US" spc="-150" dirty="0" smtClean="0">
                <a:solidFill>
                  <a:schemeClr val="bg2">
                    <a:lumMod val="50000"/>
                  </a:schemeClr>
                </a:solidFill>
                <a:effectLst>
                  <a:outerShdw blurRad="38100" dist="38100" dir="2700000" algn="tl">
                    <a:srgbClr val="000000"/>
                  </a:outerShdw>
                </a:effectLst>
              </a:rPr>
              <a:t>and Consumption</a:t>
            </a:r>
            <a:endParaRPr lang="en-US" spc="-150" dirty="0">
              <a:solidFill>
                <a:schemeClr val="bg2">
                  <a:lumMod val="50000"/>
                </a:schemeClr>
              </a:solidFill>
            </a:endParaRPr>
          </a:p>
        </p:txBody>
      </p:sp>
      <p:sp>
        <p:nvSpPr>
          <p:cNvPr id="3" name="Content Placeholder 2"/>
          <p:cNvSpPr>
            <a:spLocks noGrp="1"/>
          </p:cNvSpPr>
          <p:nvPr>
            <p:ph idx="1"/>
          </p:nvPr>
        </p:nvSpPr>
        <p:spPr>
          <a:xfrm>
            <a:off x="457200" y="1295400"/>
            <a:ext cx="8686800" cy="4525963"/>
          </a:xfrm>
        </p:spPr>
        <p:txBody>
          <a:bodyPr>
            <a:normAutofit/>
          </a:bodyPr>
          <a:lstStyle/>
          <a:p>
            <a:pPr>
              <a:buClr>
                <a:srgbClr val="FF0066"/>
              </a:buClr>
              <a:buSzPct val="65000"/>
              <a:buNone/>
              <a:defRPr/>
            </a:pPr>
            <a:r>
              <a:rPr lang="en-US" sz="2400" b="1" u="sng" dirty="0" smtClean="0">
                <a:solidFill>
                  <a:srgbClr val="C00000"/>
                </a:solidFill>
                <a:latin typeface="Arial" pitchFamily="34" charset="0"/>
                <a:cs typeface="Arial" pitchFamily="34" charset="0"/>
              </a:rPr>
              <a:t>Manufactured Cigarettes</a:t>
            </a:r>
            <a:endParaRPr lang="en-US" sz="2400" b="1" dirty="0" smtClean="0">
              <a:solidFill>
                <a:srgbClr val="C00000"/>
              </a:solidFill>
              <a:latin typeface="Arial" pitchFamily="34" charset="0"/>
              <a:cs typeface="Arial" pitchFamily="34" charset="0"/>
            </a:endParaRPr>
          </a:p>
          <a:p>
            <a:pPr lvl="1">
              <a:buClrTx/>
              <a:buSzPct val="90000"/>
              <a:buFont typeface="Wingdings" pitchFamily="2" charset="2"/>
              <a:buChar char="Ø"/>
              <a:defRPr/>
            </a:pPr>
            <a:r>
              <a:rPr lang="en-US" sz="2000" b="1" dirty="0" smtClean="0">
                <a:latin typeface="Arial" pitchFamily="34" charset="0"/>
                <a:cs typeface="Arial" pitchFamily="34" charset="0"/>
              </a:rPr>
              <a:t> </a:t>
            </a:r>
            <a:r>
              <a:rPr lang="en-US" sz="2000" b="1" dirty="0" smtClean="0">
                <a:solidFill>
                  <a:schemeClr val="tx1"/>
                </a:solidFill>
                <a:latin typeface="Arial" pitchFamily="34" charset="0"/>
                <a:cs typeface="Arial" pitchFamily="34" charset="0"/>
              </a:rPr>
              <a:t>Philippines has manufactured 73 </a:t>
            </a:r>
            <a:r>
              <a:rPr lang="en-US" sz="2000" b="1" dirty="0" smtClean="0">
                <a:solidFill>
                  <a:schemeClr val="tx1"/>
                </a:solidFill>
                <a:latin typeface="Arial" pitchFamily="34" charset="0"/>
                <a:cs typeface="Arial" pitchFamily="34" charset="0"/>
              </a:rPr>
              <a:t>billion </a:t>
            </a:r>
            <a:r>
              <a:rPr lang="en-US" sz="2000" b="1" dirty="0" smtClean="0">
                <a:solidFill>
                  <a:schemeClr val="tx1"/>
                </a:solidFill>
                <a:latin typeface="Arial" pitchFamily="34" charset="0"/>
                <a:cs typeface="Arial" pitchFamily="34" charset="0"/>
              </a:rPr>
              <a:t>cigarettes in 1994, occupying </a:t>
            </a:r>
            <a:r>
              <a:rPr lang="en-US" sz="2000" b="1" dirty="0" smtClean="0">
                <a:solidFill>
                  <a:schemeClr val="tx1"/>
                </a:solidFill>
                <a:latin typeface="Arial" pitchFamily="34" charset="0"/>
                <a:cs typeface="Arial" pitchFamily="34" charset="0"/>
              </a:rPr>
              <a:t> </a:t>
            </a:r>
            <a:r>
              <a:rPr lang="en-US" sz="2000" b="1" dirty="0" smtClean="0">
                <a:solidFill>
                  <a:schemeClr val="tx1"/>
                </a:solidFill>
                <a:latin typeface="Arial" pitchFamily="34" charset="0"/>
                <a:cs typeface="Arial" pitchFamily="34" charset="0"/>
              </a:rPr>
              <a:t>the 15</a:t>
            </a:r>
            <a:r>
              <a:rPr lang="en-US" sz="2000" b="1" baseline="30000" dirty="0" smtClean="0">
                <a:solidFill>
                  <a:schemeClr val="tx1"/>
                </a:solidFill>
                <a:latin typeface="Arial" pitchFamily="34" charset="0"/>
                <a:cs typeface="Arial" pitchFamily="34" charset="0"/>
              </a:rPr>
              <a:t>th</a:t>
            </a:r>
            <a:r>
              <a:rPr lang="en-US" sz="2000" b="1" dirty="0" smtClean="0">
                <a:solidFill>
                  <a:schemeClr val="tx1"/>
                </a:solidFill>
                <a:latin typeface="Arial" pitchFamily="34" charset="0"/>
                <a:cs typeface="Arial" pitchFamily="34" charset="0"/>
              </a:rPr>
              <a:t> leading producer of </a:t>
            </a:r>
            <a:r>
              <a:rPr lang="en-US" sz="2000" b="1" dirty="0" smtClean="0">
                <a:solidFill>
                  <a:schemeClr val="tx1"/>
                </a:solidFill>
                <a:latin typeface="Arial" pitchFamily="34" charset="0"/>
                <a:cs typeface="Arial" pitchFamily="34" charset="0"/>
              </a:rPr>
              <a:t>cigarettes</a:t>
            </a:r>
          </a:p>
          <a:p>
            <a:pPr lvl="1">
              <a:buSzPct val="90000"/>
              <a:buFont typeface="Wingdings" pitchFamily="2" charset="2"/>
              <a:buChar char="Ø"/>
              <a:defRPr/>
            </a:pPr>
            <a:endParaRPr lang="en-US" sz="2000" b="1" dirty="0" smtClean="0">
              <a:solidFill>
                <a:schemeClr val="tx1"/>
              </a:solidFill>
              <a:latin typeface="Arial" pitchFamily="34" charset="0"/>
              <a:cs typeface="Arial" pitchFamily="34" charset="0"/>
            </a:endParaRPr>
          </a:p>
          <a:p>
            <a:pPr>
              <a:buClr>
                <a:srgbClr val="FF0066"/>
              </a:buClr>
              <a:buSzPct val="65000"/>
              <a:buNone/>
              <a:defRPr/>
            </a:pPr>
            <a:r>
              <a:rPr lang="en-US" sz="2400" b="1" u="sng" dirty="0" smtClean="0">
                <a:solidFill>
                  <a:srgbClr val="C00000"/>
                </a:solidFill>
                <a:latin typeface="Arial" pitchFamily="34" charset="0"/>
                <a:cs typeface="Arial" pitchFamily="34" charset="0"/>
              </a:rPr>
              <a:t>Imported Cigarettes</a:t>
            </a:r>
            <a:endParaRPr lang="en-US" sz="2400" b="1" dirty="0" smtClean="0">
              <a:solidFill>
                <a:srgbClr val="C00000"/>
              </a:solidFill>
              <a:latin typeface="Arial" pitchFamily="34" charset="0"/>
              <a:cs typeface="Arial" pitchFamily="34" charset="0"/>
            </a:endParaRPr>
          </a:p>
          <a:p>
            <a:pPr lvl="1">
              <a:buClrTx/>
              <a:buSzPct val="90000"/>
              <a:buFont typeface="Wingdings" pitchFamily="2" charset="2"/>
              <a:buChar char="Ø"/>
              <a:defRPr/>
            </a:pPr>
            <a:r>
              <a:rPr lang="en-US" sz="2000" b="1" dirty="0" smtClean="0">
                <a:solidFill>
                  <a:schemeClr val="tx1"/>
                </a:solidFill>
                <a:latin typeface="Arial" pitchFamily="34" charset="0"/>
                <a:cs typeface="Arial" pitchFamily="34" charset="0"/>
              </a:rPr>
              <a:t> </a:t>
            </a:r>
            <a:r>
              <a:rPr lang="en-US" sz="2000" b="1" dirty="0" smtClean="0">
                <a:solidFill>
                  <a:schemeClr val="tx1"/>
                </a:solidFill>
                <a:latin typeface="Arial" pitchFamily="34" charset="0"/>
                <a:cs typeface="Arial" pitchFamily="34" charset="0"/>
              </a:rPr>
              <a:t>Philippines has imported some </a:t>
            </a:r>
            <a:r>
              <a:rPr lang="en-US" sz="2000" b="1" dirty="0" smtClean="0">
                <a:solidFill>
                  <a:schemeClr val="tx1"/>
                </a:solidFill>
                <a:latin typeface="Arial" pitchFamily="34" charset="0"/>
                <a:cs typeface="Arial" pitchFamily="34" charset="0"/>
              </a:rPr>
              <a:t>13.98billion </a:t>
            </a:r>
            <a:r>
              <a:rPr lang="en-US" sz="2000" b="1" dirty="0" smtClean="0">
                <a:solidFill>
                  <a:schemeClr val="tx1"/>
                </a:solidFill>
                <a:latin typeface="Arial" pitchFamily="34" charset="0"/>
                <a:cs typeface="Arial" pitchFamily="34" charset="0"/>
              </a:rPr>
              <a:t>cigarettes, occupying the </a:t>
            </a:r>
            <a:r>
              <a:rPr lang="en-US" sz="2000" b="1" dirty="0" smtClean="0">
                <a:solidFill>
                  <a:schemeClr val="tx1"/>
                </a:solidFill>
                <a:latin typeface="Arial" pitchFamily="34" charset="0"/>
                <a:cs typeface="Arial" pitchFamily="34" charset="0"/>
              </a:rPr>
              <a:t>12</a:t>
            </a:r>
            <a:r>
              <a:rPr lang="en-US" sz="2000" b="1" baseline="30000" dirty="0" smtClean="0">
                <a:solidFill>
                  <a:schemeClr val="tx1"/>
                </a:solidFill>
                <a:latin typeface="Arial" pitchFamily="34" charset="0"/>
                <a:cs typeface="Arial" pitchFamily="34" charset="0"/>
              </a:rPr>
              <a:t>th</a:t>
            </a:r>
            <a:r>
              <a:rPr lang="en-US" sz="2000" b="1" dirty="0" smtClean="0">
                <a:solidFill>
                  <a:schemeClr val="tx1"/>
                </a:solidFill>
                <a:latin typeface="Arial" pitchFamily="34" charset="0"/>
                <a:cs typeface="Arial" pitchFamily="34" charset="0"/>
              </a:rPr>
              <a:t> </a:t>
            </a:r>
            <a:r>
              <a:rPr lang="en-US" sz="2000" b="1" dirty="0" smtClean="0">
                <a:solidFill>
                  <a:schemeClr val="tx1"/>
                </a:solidFill>
                <a:latin typeface="Arial" pitchFamily="34" charset="0"/>
                <a:cs typeface="Arial" pitchFamily="34" charset="0"/>
              </a:rPr>
              <a:t>place among world’s </a:t>
            </a:r>
            <a:r>
              <a:rPr lang="en-US" sz="2000" b="1" dirty="0" smtClean="0">
                <a:solidFill>
                  <a:schemeClr val="tx1"/>
                </a:solidFill>
                <a:latin typeface="Arial" pitchFamily="34" charset="0"/>
                <a:cs typeface="Arial" pitchFamily="34" charset="0"/>
              </a:rPr>
              <a:t>leading </a:t>
            </a:r>
            <a:r>
              <a:rPr lang="en-US" sz="2000" b="1" dirty="0" smtClean="0">
                <a:solidFill>
                  <a:schemeClr val="tx1"/>
                </a:solidFill>
                <a:latin typeface="Arial" pitchFamily="34" charset="0"/>
                <a:cs typeface="Arial" pitchFamily="34" charset="0"/>
              </a:rPr>
              <a:t>importers</a:t>
            </a:r>
          </a:p>
          <a:p>
            <a:pPr lvl="1">
              <a:buSzPct val="90000"/>
              <a:buFont typeface="Wingdings" pitchFamily="2" charset="2"/>
              <a:buChar char="Ø"/>
              <a:defRPr/>
            </a:pPr>
            <a:endParaRPr lang="en-US" sz="2000" b="1" dirty="0" smtClean="0">
              <a:solidFill>
                <a:schemeClr val="tx1"/>
              </a:solidFill>
              <a:latin typeface="Arial" pitchFamily="34" charset="0"/>
              <a:cs typeface="Arial" pitchFamily="34" charset="0"/>
            </a:endParaRPr>
          </a:p>
          <a:p>
            <a:pPr>
              <a:buClr>
                <a:srgbClr val="FF0066"/>
              </a:buClr>
              <a:buSzPct val="65000"/>
              <a:buNone/>
              <a:defRPr/>
            </a:pPr>
            <a:r>
              <a:rPr lang="en-US" sz="2400" b="1" u="sng" dirty="0" smtClean="0">
                <a:solidFill>
                  <a:srgbClr val="C00000"/>
                </a:solidFill>
                <a:latin typeface="Arial" pitchFamily="34" charset="0"/>
                <a:cs typeface="Arial" pitchFamily="34" charset="0"/>
              </a:rPr>
              <a:t>Tobacco Consumption</a:t>
            </a:r>
            <a:endParaRPr lang="en-US" sz="2400" b="1" dirty="0" smtClean="0">
              <a:solidFill>
                <a:srgbClr val="C00000"/>
              </a:solidFill>
              <a:latin typeface="Arial" pitchFamily="34" charset="0"/>
              <a:cs typeface="Arial" pitchFamily="34" charset="0"/>
            </a:endParaRPr>
          </a:p>
          <a:p>
            <a:pPr lvl="1">
              <a:buClrTx/>
              <a:buSzPct val="90000"/>
              <a:buFont typeface="Wingdings" pitchFamily="2" charset="2"/>
              <a:buChar char="Ø"/>
              <a:defRPr/>
            </a:pPr>
            <a:r>
              <a:rPr lang="en-US" sz="2000" b="1" dirty="0" smtClean="0">
                <a:solidFill>
                  <a:schemeClr val="tx1"/>
                </a:solidFill>
                <a:latin typeface="Arial" pitchFamily="34" charset="0"/>
                <a:cs typeface="Arial" pitchFamily="34" charset="0"/>
              </a:rPr>
              <a:t> Among 25 leading countries in 1994</a:t>
            </a:r>
            <a:r>
              <a:rPr lang="en-US" sz="2000" b="1" dirty="0" smtClean="0">
                <a:solidFill>
                  <a:schemeClr val="tx1"/>
                </a:solidFill>
                <a:latin typeface="Arial" pitchFamily="34" charset="0"/>
                <a:cs typeface="Arial" pitchFamily="34" charset="0"/>
              </a:rPr>
              <a:t>, </a:t>
            </a:r>
            <a:r>
              <a:rPr lang="en-US" sz="2000" b="1" dirty="0" smtClean="0">
                <a:solidFill>
                  <a:schemeClr val="tx1"/>
                </a:solidFill>
                <a:latin typeface="Arial" pitchFamily="34" charset="0"/>
                <a:cs typeface="Arial" pitchFamily="34" charset="0"/>
              </a:rPr>
              <a:t>Philippines ranked 15</a:t>
            </a:r>
            <a:r>
              <a:rPr lang="en-US" sz="2000" b="1" baseline="30000" dirty="0" smtClean="0">
                <a:solidFill>
                  <a:schemeClr val="tx1"/>
                </a:solidFill>
                <a:latin typeface="Arial" pitchFamily="34" charset="0"/>
                <a:cs typeface="Arial" pitchFamily="34" charset="0"/>
              </a:rPr>
              <a:t>th</a:t>
            </a:r>
            <a:r>
              <a:rPr lang="en-US" sz="2000" b="1" dirty="0" smtClean="0">
                <a:solidFill>
                  <a:schemeClr val="tx1"/>
                </a:solidFill>
                <a:latin typeface="Arial" pitchFamily="34" charset="0"/>
                <a:cs typeface="Arial" pitchFamily="34" charset="0"/>
              </a:rPr>
              <a:t> on apparent </a:t>
            </a:r>
            <a:r>
              <a:rPr lang="en-US" sz="2000" b="1" dirty="0" smtClean="0">
                <a:solidFill>
                  <a:schemeClr val="tx1"/>
                </a:solidFill>
                <a:latin typeface="Arial" pitchFamily="34" charset="0"/>
                <a:cs typeface="Arial" pitchFamily="34" charset="0"/>
              </a:rPr>
              <a:t> </a:t>
            </a:r>
            <a:r>
              <a:rPr lang="en-US" sz="2000" b="1" dirty="0" smtClean="0">
                <a:solidFill>
                  <a:schemeClr val="tx1"/>
                </a:solidFill>
                <a:latin typeface="Arial" pitchFamily="34" charset="0"/>
                <a:cs typeface="Arial" pitchFamily="34" charset="0"/>
              </a:rPr>
              <a:t>tobacco consumption with </a:t>
            </a:r>
            <a:r>
              <a:rPr lang="en-US" sz="2000" b="1" dirty="0" smtClean="0">
                <a:solidFill>
                  <a:schemeClr val="tx1"/>
                </a:solidFill>
                <a:latin typeface="Arial" pitchFamily="34" charset="0"/>
                <a:cs typeface="Arial" pitchFamily="34" charset="0"/>
              </a:rPr>
              <a:t>some 85.36 </a:t>
            </a:r>
            <a:r>
              <a:rPr lang="en-US" sz="2000" b="1" dirty="0" smtClean="0">
                <a:solidFill>
                  <a:schemeClr val="tx1"/>
                </a:solidFill>
                <a:latin typeface="Arial" pitchFamily="34" charset="0"/>
                <a:cs typeface="Arial" pitchFamily="34" charset="0"/>
              </a:rPr>
              <a:t>billion cigarettes or about </a:t>
            </a:r>
            <a:r>
              <a:rPr lang="en-US" sz="2000" b="1" dirty="0" smtClean="0">
                <a:solidFill>
                  <a:schemeClr val="tx1"/>
                </a:solidFill>
                <a:latin typeface="Arial" pitchFamily="34" charset="0"/>
                <a:cs typeface="Arial" pitchFamily="34" charset="0"/>
              </a:rPr>
              <a:t>1.6%</a:t>
            </a:r>
            <a:r>
              <a:rPr lang="en-US" sz="2000" b="1" dirty="0" smtClean="0">
                <a:solidFill>
                  <a:schemeClr val="tx1"/>
                </a:solidFill>
                <a:latin typeface="Arial" pitchFamily="34" charset="0"/>
                <a:cs typeface="Arial" pitchFamily="34" charset="0"/>
              </a:rPr>
              <a:t> </a:t>
            </a:r>
            <a:r>
              <a:rPr lang="en-US" sz="2000" b="1" dirty="0" smtClean="0">
                <a:solidFill>
                  <a:schemeClr val="tx1"/>
                </a:solidFill>
                <a:latin typeface="Arial" pitchFamily="34" charset="0"/>
                <a:cs typeface="Arial" pitchFamily="34" charset="0"/>
              </a:rPr>
              <a:t>of </a:t>
            </a:r>
            <a:r>
              <a:rPr lang="en-US" sz="2000" b="1" dirty="0" smtClean="0">
                <a:solidFill>
                  <a:schemeClr val="tx1"/>
                </a:solidFill>
                <a:latin typeface="Arial" pitchFamily="34" charset="0"/>
                <a:cs typeface="Arial" pitchFamily="34" charset="0"/>
              </a:rPr>
              <a:t>the world’s total </a:t>
            </a:r>
            <a:r>
              <a:rPr lang="en-US" sz="2000" b="1" dirty="0" smtClean="0">
                <a:solidFill>
                  <a:schemeClr val="tx1"/>
                </a:solidFill>
                <a:latin typeface="Arial" pitchFamily="34" charset="0"/>
                <a:cs typeface="Arial" pitchFamily="34" charset="0"/>
              </a:rPr>
              <a:t>    (WHO </a:t>
            </a:r>
            <a:r>
              <a:rPr lang="en-US" sz="2000" b="1" dirty="0" smtClean="0">
                <a:solidFill>
                  <a:schemeClr val="tx1"/>
                </a:solidFill>
                <a:latin typeface="Arial" pitchFamily="34" charset="0"/>
                <a:cs typeface="Arial" pitchFamily="34" charset="0"/>
              </a:rPr>
              <a:t>1997)</a:t>
            </a:r>
            <a:endParaRPr lang="en-US" sz="2000" dirty="0" smtClean="0">
              <a:solidFill>
                <a:schemeClr val="tx1"/>
              </a:solidFill>
              <a:latin typeface="Arial" pitchFamily="34" charset="0"/>
              <a:cs typeface="Arial" pitchFamily="34" charset="0"/>
            </a:endParaRPr>
          </a:p>
          <a:p>
            <a:pPr lvl="1">
              <a:buSzPct val="90000"/>
              <a:buFont typeface="Wingdings" pitchFamily="2" charset="2"/>
              <a:buChar char="Ø"/>
              <a:defRPr/>
            </a:pPr>
            <a:endParaRPr lang="en-US" sz="2000" b="1" dirty="0" smtClean="0">
              <a:solidFill>
                <a:schemeClr val="tx1"/>
              </a:solidFill>
              <a:latin typeface="Arial" pitchFamily="34" charset="0"/>
              <a:cs typeface="Arial" pitchFamily="34" charset="0"/>
            </a:endParaRPr>
          </a:p>
          <a:p>
            <a:pPr>
              <a:buNone/>
            </a:pPr>
            <a:endParaRPr lang="en-US" dirty="0"/>
          </a:p>
        </p:txBody>
      </p:sp>
      <p:pic>
        <p:nvPicPr>
          <p:cNvPr id="4" name="Picture 3" descr="Nosmoke"/>
          <p:cNvPicPr>
            <a:picLocks noChangeAspect="1" noChangeArrowheads="1"/>
          </p:cNvPicPr>
          <p:nvPr/>
        </p:nvPicPr>
        <p:blipFill>
          <a:blip r:embed="rId2"/>
          <a:srcRect/>
          <a:stretch>
            <a:fillRect/>
          </a:stretch>
        </p:blipFill>
        <p:spPr bwMode="auto">
          <a:xfrm>
            <a:off x="8001000" y="5715000"/>
            <a:ext cx="957263" cy="957263"/>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1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686800" cy="838200"/>
          </a:xfrm>
        </p:spPr>
        <p:txBody>
          <a:bodyPr>
            <a:normAutofit fontScale="90000"/>
          </a:bodyPr>
          <a:lstStyle/>
          <a:p>
            <a:pPr algn="ctr"/>
            <a:r>
              <a:rPr lang="en-US"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latin typeface="Arial Black" pitchFamily="34" charset="0"/>
              </a:rPr>
              <a:t>Youth Tobacco Survey in the </a:t>
            </a:r>
            <a:r>
              <a:rPr lang="en-US"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latin typeface="Arial Black" pitchFamily="34" charset="0"/>
              </a:rPr>
              <a:t>Philippines</a:t>
            </a:r>
            <a:br>
              <a:rPr lang="en-US"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latin typeface="Arial Black" pitchFamily="34" charset="0"/>
              </a:rPr>
            </a:br>
            <a:r>
              <a:rPr lang="en-US" sz="3100" b="1" dirty="0" smtClean="0"/>
              <a:t>Global </a:t>
            </a:r>
            <a:r>
              <a:rPr lang="en-US" sz="3100" b="1" dirty="0" smtClean="0"/>
              <a:t>Youth Tobacco Survey Phase I, 2000</a:t>
            </a:r>
            <a:r>
              <a:rPr lang="en-US" b="1" dirty="0" smtClean="0"/>
              <a:t/>
            </a:r>
            <a:br>
              <a:rPr lang="en-US" b="1" dirty="0" smtClean="0"/>
            </a:br>
            <a:endParaRPr lang="en-US" dirty="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1" name="Content Placeholder 10"/>
          <p:cNvSpPr>
            <a:spLocks noGrp="1"/>
          </p:cNvSpPr>
          <p:nvPr>
            <p:ph idx="1"/>
          </p:nvPr>
        </p:nvSpPr>
        <p:spPr>
          <a:xfrm>
            <a:off x="304800" y="2057400"/>
            <a:ext cx="8686800" cy="4191000"/>
          </a:xfrm>
        </p:spPr>
        <p:txBody>
          <a:bodyPr>
            <a:normAutofit/>
          </a:bodyPr>
          <a:lstStyle/>
          <a:p>
            <a:pPr>
              <a:buNone/>
            </a:pPr>
            <a:r>
              <a:rPr lang="en-US" sz="2400" b="1" dirty="0" smtClean="0">
                <a:latin typeface="Arial" pitchFamily="34" charset="0"/>
                <a:cs typeface="Arial" pitchFamily="34" charset="0"/>
              </a:rPr>
              <a:t>            Exposure </a:t>
            </a:r>
            <a:r>
              <a:rPr lang="en-US" sz="2400" b="1" dirty="0" smtClean="0">
                <a:latin typeface="Arial" pitchFamily="34" charset="0"/>
                <a:cs typeface="Arial" pitchFamily="34" charset="0"/>
              </a:rPr>
              <a:t>to </a:t>
            </a:r>
            <a:r>
              <a:rPr lang="en-US" sz="2400" b="1" dirty="0" smtClean="0">
                <a:latin typeface="Arial" pitchFamily="34" charset="0"/>
                <a:cs typeface="Arial" pitchFamily="34" charset="0"/>
              </a:rPr>
              <a:t>Environmental </a:t>
            </a:r>
            <a:r>
              <a:rPr lang="en-US" sz="2400" b="1" dirty="0" smtClean="0">
                <a:latin typeface="Arial" pitchFamily="34" charset="0"/>
                <a:cs typeface="Arial" pitchFamily="34" charset="0"/>
              </a:rPr>
              <a:t>Tobacco Smoke</a:t>
            </a:r>
            <a:r>
              <a:rPr lang="en-US" sz="2000" dirty="0" smtClean="0"/>
              <a:t/>
            </a:r>
            <a:br>
              <a:rPr lang="en-US" sz="2000" dirty="0" smtClean="0"/>
            </a:br>
            <a:r>
              <a:rPr lang="en-US" sz="2000" dirty="0" smtClean="0"/>
              <a:t>                                       </a:t>
            </a:r>
          </a:p>
          <a:p>
            <a:pPr>
              <a:buNone/>
            </a:pPr>
            <a:r>
              <a:rPr lang="en-US" sz="2000" dirty="0" smtClean="0">
                <a:latin typeface="Arial" pitchFamily="34" charset="0"/>
                <a:cs typeface="Arial" pitchFamily="34" charset="0"/>
              </a:rPr>
              <a:t> </a:t>
            </a:r>
            <a:r>
              <a:rPr lang="en-US" sz="2000" dirty="0" smtClean="0">
                <a:latin typeface="Arial" pitchFamily="34" charset="0"/>
                <a:cs typeface="Arial" pitchFamily="34" charset="0"/>
              </a:rPr>
              <a:t>                                     </a:t>
            </a:r>
            <a:r>
              <a:rPr lang="en-US" sz="2000" b="1" dirty="0" smtClean="0">
                <a:latin typeface="Arial" pitchFamily="34" charset="0"/>
                <a:cs typeface="Arial" pitchFamily="34" charset="0"/>
              </a:rPr>
              <a:t>At home      </a:t>
            </a:r>
          </a:p>
          <a:p>
            <a:pPr>
              <a:buNone/>
            </a:pPr>
            <a:r>
              <a:rPr lang="en-US" sz="2000" b="1" dirty="0" smtClean="0">
                <a:latin typeface="Arial" pitchFamily="34" charset="0"/>
                <a:cs typeface="Arial" pitchFamily="34" charset="0"/>
              </a:rPr>
              <a:t> </a:t>
            </a:r>
            <a:r>
              <a:rPr lang="en-US" sz="2000" b="1" dirty="0" smtClean="0">
                <a:latin typeface="Arial" pitchFamily="34" charset="0"/>
                <a:cs typeface="Arial" pitchFamily="34" charset="0"/>
              </a:rPr>
              <a:t>                                                          60</a:t>
            </a:r>
            <a:r>
              <a:rPr lang="en-US" sz="2000" b="1" dirty="0" smtClean="0">
                <a:latin typeface="Arial" pitchFamily="34" charset="0"/>
                <a:cs typeface="Arial" pitchFamily="34" charset="0"/>
              </a:rPr>
              <a:t>% exposed to smokers</a:t>
            </a:r>
          </a:p>
          <a:p>
            <a:pPr lvl="5"/>
            <a:r>
              <a:rPr lang="en-US" sz="2000" b="1" i="1" dirty="0" smtClean="0">
                <a:latin typeface="Arial" pitchFamily="34" charset="0"/>
                <a:cs typeface="Arial" pitchFamily="34" charset="0"/>
              </a:rPr>
              <a:t>                      59</a:t>
            </a:r>
            <a:r>
              <a:rPr lang="en-US" sz="2000" b="1" i="1" dirty="0" smtClean="0">
                <a:latin typeface="Arial" pitchFamily="34" charset="0"/>
                <a:cs typeface="Arial" pitchFamily="34" charset="0"/>
              </a:rPr>
              <a:t>% have parents who smoke</a:t>
            </a:r>
          </a:p>
          <a:p>
            <a:pPr>
              <a:buNone/>
            </a:pPr>
            <a:endParaRPr lang="en-US" sz="2800" dirty="0" smtClean="0"/>
          </a:p>
          <a:p>
            <a:r>
              <a:rPr lang="en-US" sz="2000" b="1" dirty="0" smtClean="0">
                <a:latin typeface="Arial" pitchFamily="34" charset="0"/>
                <a:cs typeface="Arial" pitchFamily="34" charset="0"/>
              </a:rPr>
              <a:t>                                 Outside home     </a:t>
            </a:r>
          </a:p>
          <a:p>
            <a:r>
              <a:rPr lang="en-US" sz="2000" b="1" dirty="0" smtClean="0">
                <a:latin typeface="Arial" pitchFamily="34" charset="0"/>
                <a:cs typeface="Arial" pitchFamily="34" charset="0"/>
              </a:rPr>
              <a:t> </a:t>
            </a:r>
            <a:r>
              <a:rPr lang="en-US" sz="2000" b="1" dirty="0" smtClean="0">
                <a:latin typeface="Arial" pitchFamily="34" charset="0"/>
                <a:cs typeface="Arial" pitchFamily="34" charset="0"/>
              </a:rPr>
              <a:t>                                                     75</a:t>
            </a:r>
            <a:r>
              <a:rPr lang="en-US" sz="2000" b="1" dirty="0" smtClean="0">
                <a:latin typeface="Arial" pitchFamily="34" charset="0"/>
                <a:cs typeface="Arial" pitchFamily="34" charset="0"/>
              </a:rPr>
              <a:t>% exposed to smokers</a:t>
            </a:r>
          </a:p>
          <a:p>
            <a:pPr lvl="4"/>
            <a:r>
              <a:rPr lang="en-US" sz="2000" b="1" dirty="0" smtClean="0">
                <a:latin typeface="Arial" pitchFamily="34" charset="0"/>
                <a:cs typeface="Arial" pitchFamily="34" charset="0"/>
              </a:rPr>
              <a:t>  </a:t>
            </a:r>
            <a:r>
              <a:rPr lang="en-US" sz="2000" b="1" dirty="0" smtClean="0">
                <a:latin typeface="Arial" pitchFamily="34" charset="0"/>
                <a:cs typeface="Arial" pitchFamily="34" charset="0"/>
              </a:rPr>
              <a:t>                           </a:t>
            </a:r>
            <a:r>
              <a:rPr lang="en-US" sz="2000" b="1" i="1" dirty="0" smtClean="0">
                <a:latin typeface="Arial" pitchFamily="34" charset="0"/>
                <a:cs typeface="Arial" pitchFamily="34" charset="0"/>
              </a:rPr>
              <a:t>11</a:t>
            </a:r>
            <a:r>
              <a:rPr lang="en-US" sz="2000" b="1" i="1" dirty="0" smtClean="0">
                <a:latin typeface="Arial" pitchFamily="34" charset="0"/>
                <a:cs typeface="Arial" pitchFamily="34" charset="0"/>
              </a:rPr>
              <a:t>% have friends who smoke</a:t>
            </a:r>
          </a:p>
          <a:p>
            <a:pPr algn="ctr">
              <a:lnSpc>
                <a:spcPct val="90000"/>
              </a:lnSpc>
              <a:buNone/>
              <a:defRPr/>
            </a:pPr>
            <a:endParaRPr lang="en-US" sz="2000" b="1" dirty="0">
              <a:solidFill>
                <a:schemeClr val="tx1"/>
              </a:solidFill>
              <a:latin typeface="Arial" pitchFamily="34" charset="0"/>
              <a:cs typeface="Arial" pitchFamily="34" charset="0"/>
            </a:endParaRPr>
          </a:p>
        </p:txBody>
      </p:sp>
      <p:pic>
        <p:nvPicPr>
          <p:cNvPr id="13" name="Picture 12" descr="Nosmoke"/>
          <p:cNvPicPr>
            <a:picLocks noChangeAspect="1" noChangeArrowheads="1"/>
          </p:cNvPicPr>
          <p:nvPr/>
        </p:nvPicPr>
        <p:blipFill>
          <a:blip r:embed="rId2"/>
          <a:srcRect/>
          <a:stretch>
            <a:fillRect/>
          </a:stretch>
        </p:blipFill>
        <p:spPr bwMode="auto">
          <a:xfrm>
            <a:off x="8001000" y="5715000"/>
            <a:ext cx="957263" cy="957263"/>
          </a:xfrm>
          <a:prstGeom prst="rect">
            <a:avLst/>
          </a:prstGeom>
          <a:noFill/>
          <a:ln w="9525">
            <a:noFill/>
            <a:miter lim="800000"/>
            <a:headEnd/>
            <a:tailEnd/>
          </a:ln>
        </p:spPr>
      </p:pic>
      <p:pic>
        <p:nvPicPr>
          <p:cNvPr id="4098" name="Picture 2"/>
          <p:cNvPicPr>
            <a:picLocks noChangeAspect="1" noChangeArrowheads="1"/>
          </p:cNvPicPr>
          <p:nvPr/>
        </p:nvPicPr>
        <p:blipFill>
          <a:blip r:embed="rId3"/>
          <a:srcRect/>
          <a:stretch>
            <a:fillRect/>
          </a:stretch>
        </p:blipFill>
        <p:spPr bwMode="auto">
          <a:xfrm>
            <a:off x="762000" y="2514600"/>
            <a:ext cx="2108808" cy="1828800"/>
          </a:xfrm>
          <a:prstGeom prst="rect">
            <a:avLst/>
          </a:prstGeom>
          <a:noFill/>
          <a:ln w="9525">
            <a:noFill/>
            <a:miter lim="800000"/>
            <a:headEnd/>
            <a:tailEnd/>
          </a:ln>
          <a:effectLst/>
        </p:spPr>
      </p:pic>
      <p:sp>
        <p:nvSpPr>
          <p:cNvPr id="10" name="Rectangle 9"/>
          <p:cNvSpPr/>
          <p:nvPr/>
        </p:nvSpPr>
        <p:spPr>
          <a:xfrm>
            <a:off x="2286000" y="2305616"/>
            <a:ext cx="4572000" cy="523220"/>
          </a:xfrm>
          <a:prstGeom prst="rect">
            <a:avLst/>
          </a:prstGeom>
        </p:spPr>
        <p:txBody>
          <a:bodyPr>
            <a:spAutoFit/>
          </a:bodyPr>
          <a:lstStyle/>
          <a:p>
            <a:endParaRPr lang="en-US" sz="2800" b="1" i="1" dirty="0" smtClean="0"/>
          </a:p>
        </p:txBody>
      </p:sp>
      <p:pic>
        <p:nvPicPr>
          <p:cNvPr id="4100" name="Picture 4"/>
          <p:cNvPicPr>
            <a:picLocks noChangeAspect="1" noChangeArrowheads="1"/>
          </p:cNvPicPr>
          <p:nvPr/>
        </p:nvPicPr>
        <p:blipFill>
          <a:blip r:embed="rId4"/>
          <a:srcRect/>
          <a:stretch>
            <a:fillRect/>
          </a:stretch>
        </p:blipFill>
        <p:spPr bwMode="auto">
          <a:xfrm>
            <a:off x="762000" y="4495800"/>
            <a:ext cx="2133600" cy="1598141"/>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 calcmode="lin" valueType="num">
                                      <p:cBhvr>
                                        <p:cTn id="14" dur="1000" fill="hold"/>
                                        <p:tgtEl>
                                          <p:spTgt spid="4098"/>
                                        </p:tgtEl>
                                        <p:attrNameLst>
                                          <p:attrName>ppt_w</p:attrName>
                                        </p:attrNameLst>
                                      </p:cBhvr>
                                      <p:tavLst>
                                        <p:tav tm="0">
                                          <p:val>
                                            <p:fltVal val="0"/>
                                          </p:val>
                                        </p:tav>
                                        <p:tav tm="100000">
                                          <p:val>
                                            <p:strVal val="#ppt_w"/>
                                          </p:val>
                                        </p:tav>
                                      </p:tavLst>
                                    </p:anim>
                                    <p:anim calcmode="lin" valueType="num">
                                      <p:cBhvr>
                                        <p:cTn id="15" dur="1000" fill="hold"/>
                                        <p:tgtEl>
                                          <p:spTgt spid="4098"/>
                                        </p:tgtEl>
                                        <p:attrNameLst>
                                          <p:attrName>ppt_h</p:attrName>
                                        </p:attrNameLst>
                                      </p:cBhvr>
                                      <p:tavLst>
                                        <p:tav tm="0">
                                          <p:val>
                                            <p:fltVal val="0"/>
                                          </p:val>
                                        </p:tav>
                                        <p:tav tm="100000">
                                          <p:val>
                                            <p:strVal val="#ppt_h"/>
                                          </p:val>
                                        </p:tav>
                                      </p:tavLst>
                                    </p:anim>
                                    <p:anim calcmode="lin" valueType="num">
                                      <p:cBhvr>
                                        <p:cTn id="16" dur="1000" fill="hold"/>
                                        <p:tgtEl>
                                          <p:spTgt spid="4098"/>
                                        </p:tgtEl>
                                        <p:attrNameLst>
                                          <p:attrName>style.rotation</p:attrName>
                                        </p:attrNameLst>
                                      </p:cBhvr>
                                      <p:tavLst>
                                        <p:tav tm="0">
                                          <p:val>
                                            <p:fltVal val="360"/>
                                          </p:val>
                                        </p:tav>
                                        <p:tav tm="100000">
                                          <p:val>
                                            <p:fltVal val="0"/>
                                          </p:val>
                                        </p:tav>
                                      </p:tavLst>
                                    </p:anim>
                                    <p:animEffect transition="in" filter="fade">
                                      <p:cBhvr>
                                        <p:cTn id="17" dur="10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 calcmode="lin" valueType="num">
                                      <p:cBhvr additive="base">
                                        <p:cTn id="22" dur="1000" fill="hold"/>
                                        <p:tgtEl>
                                          <p:spTgt spid="11">
                                            <p:txEl>
                                              <p:pRg st="1" end="1"/>
                                            </p:txEl>
                                          </p:spTgt>
                                        </p:tgtEl>
                                        <p:attrNameLst>
                                          <p:attrName>ppt_x</p:attrName>
                                        </p:attrNameLst>
                                      </p:cBhvr>
                                      <p:tavLst>
                                        <p:tav tm="0">
                                          <p:val>
                                            <p:strVal val="1+#ppt_w/2"/>
                                          </p:val>
                                        </p:tav>
                                        <p:tav tm="100000">
                                          <p:val>
                                            <p:strVal val="#ppt_x"/>
                                          </p:val>
                                        </p:tav>
                                      </p:tavLst>
                                    </p:anim>
                                    <p:anim calcmode="lin" valueType="num">
                                      <p:cBhvr additive="base">
                                        <p:cTn id="23" dur="10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11">
                                            <p:txEl>
                                              <p:pRg st="2" end="2"/>
                                            </p:txEl>
                                          </p:spTgt>
                                        </p:tgtEl>
                                        <p:attrNameLst>
                                          <p:attrName>style.visibility</p:attrName>
                                        </p:attrNameLst>
                                      </p:cBhvr>
                                      <p:to>
                                        <p:strVal val="visible"/>
                                      </p:to>
                                    </p:set>
                                    <p:anim calcmode="lin" valueType="num">
                                      <p:cBhvr additive="base">
                                        <p:cTn id="28" dur="1000" fill="hold"/>
                                        <p:tgtEl>
                                          <p:spTgt spid="11">
                                            <p:txEl>
                                              <p:pRg st="2" end="2"/>
                                            </p:txEl>
                                          </p:spTgt>
                                        </p:tgtEl>
                                        <p:attrNameLst>
                                          <p:attrName>ppt_x</p:attrName>
                                        </p:attrNameLst>
                                      </p:cBhvr>
                                      <p:tavLst>
                                        <p:tav tm="0">
                                          <p:val>
                                            <p:strVal val="1+#ppt_w/2"/>
                                          </p:val>
                                        </p:tav>
                                        <p:tav tm="100000">
                                          <p:val>
                                            <p:strVal val="#ppt_x"/>
                                          </p:val>
                                        </p:tav>
                                      </p:tavLst>
                                    </p:anim>
                                    <p:anim calcmode="lin" valueType="num">
                                      <p:cBhvr additive="base">
                                        <p:cTn id="29" dur="10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11">
                                            <p:txEl>
                                              <p:pRg st="3" end="3"/>
                                            </p:txEl>
                                          </p:spTgt>
                                        </p:tgtEl>
                                        <p:attrNameLst>
                                          <p:attrName>style.visibility</p:attrName>
                                        </p:attrNameLst>
                                      </p:cBhvr>
                                      <p:to>
                                        <p:strVal val="visible"/>
                                      </p:to>
                                    </p:set>
                                    <p:anim calcmode="lin" valueType="num">
                                      <p:cBhvr additive="base">
                                        <p:cTn id="34" dur="1000" fill="hold"/>
                                        <p:tgtEl>
                                          <p:spTgt spid="11">
                                            <p:txEl>
                                              <p:pRg st="3" end="3"/>
                                            </p:txEl>
                                          </p:spTgt>
                                        </p:tgtEl>
                                        <p:attrNameLst>
                                          <p:attrName>ppt_x</p:attrName>
                                        </p:attrNameLst>
                                      </p:cBhvr>
                                      <p:tavLst>
                                        <p:tav tm="0">
                                          <p:val>
                                            <p:strVal val="1+#ppt_w/2"/>
                                          </p:val>
                                        </p:tav>
                                        <p:tav tm="100000">
                                          <p:val>
                                            <p:strVal val="#ppt_x"/>
                                          </p:val>
                                        </p:tav>
                                      </p:tavLst>
                                    </p:anim>
                                    <p:anim calcmode="lin" valueType="num">
                                      <p:cBhvr additive="base">
                                        <p:cTn id="35" dur="10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9" presetClass="entr" presetSubtype="0" decel="100000" fill="hold" nodeType="clickEffect">
                                  <p:stCondLst>
                                    <p:cond delay="0"/>
                                  </p:stCondLst>
                                  <p:childTnLst>
                                    <p:set>
                                      <p:cBhvr>
                                        <p:cTn id="39" dur="1" fill="hold">
                                          <p:stCondLst>
                                            <p:cond delay="0"/>
                                          </p:stCondLst>
                                        </p:cTn>
                                        <p:tgtEl>
                                          <p:spTgt spid="4100"/>
                                        </p:tgtEl>
                                        <p:attrNameLst>
                                          <p:attrName>style.visibility</p:attrName>
                                        </p:attrNameLst>
                                      </p:cBhvr>
                                      <p:to>
                                        <p:strVal val="visible"/>
                                      </p:to>
                                    </p:set>
                                    <p:anim calcmode="lin" valueType="num">
                                      <p:cBhvr>
                                        <p:cTn id="40" dur="500" fill="hold"/>
                                        <p:tgtEl>
                                          <p:spTgt spid="4100"/>
                                        </p:tgtEl>
                                        <p:attrNameLst>
                                          <p:attrName>ppt_w</p:attrName>
                                        </p:attrNameLst>
                                      </p:cBhvr>
                                      <p:tavLst>
                                        <p:tav tm="0">
                                          <p:val>
                                            <p:fltVal val="0"/>
                                          </p:val>
                                        </p:tav>
                                        <p:tav tm="100000">
                                          <p:val>
                                            <p:strVal val="#ppt_w"/>
                                          </p:val>
                                        </p:tav>
                                      </p:tavLst>
                                    </p:anim>
                                    <p:anim calcmode="lin" valueType="num">
                                      <p:cBhvr>
                                        <p:cTn id="41" dur="500" fill="hold"/>
                                        <p:tgtEl>
                                          <p:spTgt spid="4100"/>
                                        </p:tgtEl>
                                        <p:attrNameLst>
                                          <p:attrName>ppt_h</p:attrName>
                                        </p:attrNameLst>
                                      </p:cBhvr>
                                      <p:tavLst>
                                        <p:tav tm="0">
                                          <p:val>
                                            <p:fltVal val="0"/>
                                          </p:val>
                                        </p:tav>
                                        <p:tav tm="100000">
                                          <p:val>
                                            <p:strVal val="#ppt_h"/>
                                          </p:val>
                                        </p:tav>
                                      </p:tavLst>
                                    </p:anim>
                                    <p:anim calcmode="lin" valueType="num">
                                      <p:cBhvr>
                                        <p:cTn id="42" dur="500" fill="hold"/>
                                        <p:tgtEl>
                                          <p:spTgt spid="4100"/>
                                        </p:tgtEl>
                                        <p:attrNameLst>
                                          <p:attrName>style.rotation</p:attrName>
                                        </p:attrNameLst>
                                      </p:cBhvr>
                                      <p:tavLst>
                                        <p:tav tm="0">
                                          <p:val>
                                            <p:fltVal val="360"/>
                                          </p:val>
                                        </p:tav>
                                        <p:tav tm="100000">
                                          <p:val>
                                            <p:fltVal val="0"/>
                                          </p:val>
                                        </p:tav>
                                      </p:tavLst>
                                    </p:anim>
                                    <p:animEffect transition="in" filter="fade">
                                      <p:cBhvr>
                                        <p:cTn id="43" dur="500"/>
                                        <p:tgtEl>
                                          <p:spTgt spid="4100"/>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nodeType="clickEffect">
                                  <p:stCondLst>
                                    <p:cond delay="0"/>
                                  </p:stCondLst>
                                  <p:childTnLst>
                                    <p:set>
                                      <p:cBhvr>
                                        <p:cTn id="47" dur="1" fill="hold">
                                          <p:stCondLst>
                                            <p:cond delay="0"/>
                                          </p:stCondLst>
                                        </p:cTn>
                                        <p:tgtEl>
                                          <p:spTgt spid="11">
                                            <p:txEl>
                                              <p:pRg st="5" end="5"/>
                                            </p:txEl>
                                          </p:spTgt>
                                        </p:tgtEl>
                                        <p:attrNameLst>
                                          <p:attrName>style.visibility</p:attrName>
                                        </p:attrNameLst>
                                      </p:cBhvr>
                                      <p:to>
                                        <p:strVal val="visible"/>
                                      </p:to>
                                    </p:set>
                                    <p:anim calcmode="lin" valueType="num">
                                      <p:cBhvr additive="base">
                                        <p:cTn id="48" dur="1000" fill="hold"/>
                                        <p:tgtEl>
                                          <p:spTgt spid="11">
                                            <p:txEl>
                                              <p:pRg st="5" end="5"/>
                                            </p:txEl>
                                          </p:spTgt>
                                        </p:tgtEl>
                                        <p:attrNameLst>
                                          <p:attrName>ppt_x</p:attrName>
                                        </p:attrNameLst>
                                      </p:cBhvr>
                                      <p:tavLst>
                                        <p:tav tm="0">
                                          <p:val>
                                            <p:strVal val="1+#ppt_w/2"/>
                                          </p:val>
                                        </p:tav>
                                        <p:tav tm="100000">
                                          <p:val>
                                            <p:strVal val="#ppt_x"/>
                                          </p:val>
                                        </p:tav>
                                      </p:tavLst>
                                    </p:anim>
                                    <p:anim calcmode="lin" valueType="num">
                                      <p:cBhvr additive="base">
                                        <p:cTn id="49" dur="1000" fill="hold"/>
                                        <p:tgtEl>
                                          <p:spTgt spid="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nodeType="clickEffect">
                                  <p:stCondLst>
                                    <p:cond delay="0"/>
                                  </p:stCondLst>
                                  <p:childTnLst>
                                    <p:set>
                                      <p:cBhvr>
                                        <p:cTn id="53" dur="1" fill="hold">
                                          <p:stCondLst>
                                            <p:cond delay="0"/>
                                          </p:stCondLst>
                                        </p:cTn>
                                        <p:tgtEl>
                                          <p:spTgt spid="11">
                                            <p:txEl>
                                              <p:pRg st="6" end="6"/>
                                            </p:txEl>
                                          </p:spTgt>
                                        </p:tgtEl>
                                        <p:attrNameLst>
                                          <p:attrName>style.visibility</p:attrName>
                                        </p:attrNameLst>
                                      </p:cBhvr>
                                      <p:to>
                                        <p:strVal val="visible"/>
                                      </p:to>
                                    </p:set>
                                    <p:anim calcmode="lin" valueType="num">
                                      <p:cBhvr additive="base">
                                        <p:cTn id="54" dur="1000" fill="hold"/>
                                        <p:tgtEl>
                                          <p:spTgt spid="11">
                                            <p:txEl>
                                              <p:pRg st="6" end="6"/>
                                            </p:txEl>
                                          </p:spTgt>
                                        </p:tgtEl>
                                        <p:attrNameLst>
                                          <p:attrName>ppt_x</p:attrName>
                                        </p:attrNameLst>
                                      </p:cBhvr>
                                      <p:tavLst>
                                        <p:tav tm="0">
                                          <p:val>
                                            <p:strVal val="1+#ppt_w/2"/>
                                          </p:val>
                                        </p:tav>
                                        <p:tav tm="100000">
                                          <p:val>
                                            <p:strVal val="#ppt_x"/>
                                          </p:val>
                                        </p:tav>
                                      </p:tavLst>
                                    </p:anim>
                                    <p:anim calcmode="lin" valueType="num">
                                      <p:cBhvr additive="base">
                                        <p:cTn id="55" dur="1000" fill="hold"/>
                                        <p:tgtEl>
                                          <p:spTgt spid="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nodeType="clickEffect">
                                  <p:stCondLst>
                                    <p:cond delay="0"/>
                                  </p:stCondLst>
                                  <p:childTnLst>
                                    <p:set>
                                      <p:cBhvr>
                                        <p:cTn id="59" dur="1" fill="hold">
                                          <p:stCondLst>
                                            <p:cond delay="0"/>
                                          </p:stCondLst>
                                        </p:cTn>
                                        <p:tgtEl>
                                          <p:spTgt spid="11">
                                            <p:txEl>
                                              <p:pRg st="7" end="7"/>
                                            </p:txEl>
                                          </p:spTgt>
                                        </p:tgtEl>
                                        <p:attrNameLst>
                                          <p:attrName>style.visibility</p:attrName>
                                        </p:attrNameLst>
                                      </p:cBhvr>
                                      <p:to>
                                        <p:strVal val="visible"/>
                                      </p:to>
                                    </p:set>
                                    <p:anim calcmode="lin" valueType="num">
                                      <p:cBhvr additive="base">
                                        <p:cTn id="60" dur="1000" fill="hold"/>
                                        <p:tgtEl>
                                          <p:spTgt spid="11">
                                            <p:txEl>
                                              <p:pRg st="7" end="7"/>
                                            </p:txEl>
                                          </p:spTgt>
                                        </p:tgtEl>
                                        <p:attrNameLst>
                                          <p:attrName>ppt_x</p:attrName>
                                        </p:attrNameLst>
                                      </p:cBhvr>
                                      <p:tavLst>
                                        <p:tav tm="0">
                                          <p:val>
                                            <p:strVal val="1+#ppt_w/2"/>
                                          </p:val>
                                        </p:tav>
                                        <p:tav tm="100000">
                                          <p:val>
                                            <p:strVal val="#ppt_x"/>
                                          </p:val>
                                        </p:tav>
                                      </p:tavLst>
                                    </p:anim>
                                    <p:anim calcmode="lin" valueType="num">
                                      <p:cBhvr additive="base">
                                        <p:cTn id="61" dur="1000" fill="hold"/>
                                        <p:tgtEl>
                                          <p:spTgt spid="1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5105400" y="4343400"/>
            <a:ext cx="3238500" cy="2154426"/>
          </a:xfrm>
          <a:prstGeom prst="rect">
            <a:avLst/>
          </a:prstGeom>
          <a:noFill/>
          <a:ln w="9525">
            <a:noFill/>
            <a:miter lim="800000"/>
            <a:headEnd/>
            <a:tailEnd/>
          </a:ln>
          <a:effectLst/>
        </p:spPr>
      </p:pic>
      <p:sp>
        <p:nvSpPr>
          <p:cNvPr id="2" name="Title 1"/>
          <p:cNvSpPr>
            <a:spLocks noGrp="1"/>
          </p:cNvSpPr>
          <p:nvPr>
            <p:ph type="title"/>
          </p:nvPr>
        </p:nvSpPr>
        <p:spPr>
          <a:xfrm>
            <a:off x="228600" y="914400"/>
            <a:ext cx="8686800" cy="838200"/>
          </a:xfrm>
        </p:spPr>
        <p:txBody>
          <a:bodyPr>
            <a:normAutofit fontScale="90000"/>
          </a:bodyPr>
          <a:lstStyle/>
          <a:p>
            <a:pPr algn="ctr"/>
            <a:r>
              <a:rPr lang="en-US"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latin typeface="Arial Black" pitchFamily="34" charset="0"/>
              </a:rPr>
              <a:t>Youth Tobacco Survey in the </a:t>
            </a:r>
            <a:r>
              <a:rPr lang="en-US"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latin typeface="Arial Black" pitchFamily="34" charset="0"/>
              </a:rPr>
              <a:t>Philippines</a:t>
            </a:r>
            <a:br>
              <a:rPr lang="en-US"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latin typeface="Arial Black" pitchFamily="34" charset="0"/>
              </a:rPr>
            </a:br>
            <a:r>
              <a:rPr lang="en-US" sz="3100" b="1" dirty="0" smtClean="0"/>
              <a:t>Global </a:t>
            </a:r>
            <a:r>
              <a:rPr lang="en-US" sz="3100" b="1" dirty="0" smtClean="0"/>
              <a:t>Youth Tobacco Survey Phase I, 2000</a:t>
            </a:r>
            <a:r>
              <a:rPr lang="en-US" b="1" dirty="0" smtClean="0"/>
              <a:t/>
            </a:r>
            <a:br>
              <a:rPr lang="en-US" b="1" dirty="0" smtClean="0"/>
            </a:br>
            <a:endParaRPr lang="en-US" dirty="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1" name="Content Placeholder 10"/>
          <p:cNvSpPr>
            <a:spLocks noGrp="1"/>
          </p:cNvSpPr>
          <p:nvPr>
            <p:ph idx="1"/>
          </p:nvPr>
        </p:nvSpPr>
        <p:spPr>
          <a:xfrm>
            <a:off x="457200" y="1905000"/>
            <a:ext cx="8686800" cy="4191000"/>
          </a:xfrm>
        </p:spPr>
        <p:txBody>
          <a:bodyPr>
            <a:normAutofit/>
          </a:bodyPr>
          <a:lstStyle/>
          <a:p>
            <a:pPr algn="ctr">
              <a:buNone/>
            </a:pPr>
            <a:r>
              <a:rPr lang="en-US" sz="2400" b="1" dirty="0" smtClean="0">
                <a:latin typeface="Arial" pitchFamily="34" charset="0"/>
                <a:cs typeface="Arial" pitchFamily="34" charset="0"/>
              </a:rPr>
              <a:t>Exposure </a:t>
            </a:r>
            <a:r>
              <a:rPr lang="en-US" sz="2400" b="1" dirty="0" smtClean="0">
                <a:latin typeface="Arial" pitchFamily="34" charset="0"/>
                <a:cs typeface="Arial" pitchFamily="34" charset="0"/>
              </a:rPr>
              <a:t>to Tobacco-related Messages</a:t>
            </a:r>
            <a:r>
              <a:rPr lang="en-US" sz="2000" dirty="0" smtClean="0"/>
              <a:t/>
            </a:r>
            <a:br>
              <a:rPr lang="en-US" sz="2000" dirty="0" smtClean="0"/>
            </a:br>
            <a:r>
              <a:rPr lang="en-US" sz="2000" dirty="0" smtClean="0"/>
              <a:t>                                       </a:t>
            </a:r>
          </a:p>
          <a:p>
            <a:pPr algn="ctr">
              <a:lnSpc>
                <a:spcPct val="90000"/>
              </a:lnSpc>
              <a:buNone/>
              <a:defRPr/>
            </a:pPr>
            <a:endParaRPr lang="en-US" sz="2000" b="1" dirty="0">
              <a:solidFill>
                <a:schemeClr val="tx1"/>
              </a:solidFill>
              <a:latin typeface="Arial" pitchFamily="34" charset="0"/>
              <a:cs typeface="Arial" pitchFamily="34" charset="0"/>
            </a:endParaRPr>
          </a:p>
        </p:txBody>
      </p:sp>
      <p:pic>
        <p:nvPicPr>
          <p:cNvPr id="13" name="Picture 12" descr="Nosmoke"/>
          <p:cNvPicPr>
            <a:picLocks noChangeAspect="1" noChangeArrowheads="1"/>
          </p:cNvPicPr>
          <p:nvPr/>
        </p:nvPicPr>
        <p:blipFill>
          <a:blip r:embed="rId3"/>
          <a:srcRect/>
          <a:stretch>
            <a:fillRect/>
          </a:stretch>
        </p:blipFill>
        <p:spPr bwMode="auto">
          <a:xfrm>
            <a:off x="8001000" y="5715000"/>
            <a:ext cx="957263" cy="957263"/>
          </a:xfrm>
          <a:prstGeom prst="rect">
            <a:avLst/>
          </a:prstGeom>
          <a:noFill/>
          <a:ln w="9525">
            <a:noFill/>
            <a:miter lim="800000"/>
            <a:headEnd/>
            <a:tailEnd/>
          </a:ln>
        </p:spPr>
      </p:pic>
      <p:sp>
        <p:nvSpPr>
          <p:cNvPr id="7" name="Rectangle 3"/>
          <p:cNvSpPr txBox="1">
            <a:spLocks noChangeArrowheads="1"/>
          </p:cNvSpPr>
          <p:nvPr/>
        </p:nvSpPr>
        <p:spPr>
          <a:xfrm>
            <a:off x="914400" y="2286000"/>
            <a:ext cx="3810000" cy="3505200"/>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Tx/>
              <a:buNone/>
              <a:tabLst/>
              <a:defRPr/>
            </a:pPr>
            <a:r>
              <a:rPr kumimoji="0" lang="en-US" sz="2400" b="1" i="0" u="none" strike="noStrike" kern="1200" cap="none" spc="0" normalizeH="0" baseline="0" noProof="0" dirty="0" smtClean="0">
                <a:ln>
                  <a:noFill/>
                </a:ln>
                <a:solidFill>
                  <a:schemeClr val="tx2"/>
                </a:solidFill>
                <a:effectLst>
                  <a:outerShdw blurRad="38100" dist="38100" dir="2700000" algn="tl">
                    <a:srgbClr val="C0C0C0"/>
                  </a:outerShdw>
                </a:effectLst>
                <a:uLnTx/>
                <a:uFillTx/>
                <a:latin typeface="Arial" pitchFamily="34" charset="0"/>
                <a:cs typeface="Arial" pitchFamily="34" charset="0"/>
              </a:rPr>
              <a:t>Pro-Smoking Influence</a:t>
            </a:r>
          </a:p>
          <a:p>
            <a:pPr marL="742950" marR="0" lvl="1" indent="-285750" algn="l" defTabSz="914400" rtl="0" eaLnBrk="1" fontAlgn="auto" latinLnBrk="0" hangingPunct="1">
              <a:lnSpc>
                <a:spcPct val="100000"/>
              </a:lnSpc>
              <a:spcBef>
                <a:spcPct val="20000"/>
              </a:spcBef>
              <a:spcAft>
                <a:spcPts val="0"/>
              </a:spcAft>
              <a:buSzPct val="70000"/>
              <a:buFont typeface="Wingdings" pitchFamily="2" charset="2"/>
              <a:buChar char="Ø"/>
              <a:tabLst/>
              <a:defRPr/>
            </a:pPr>
            <a:r>
              <a:rPr kumimoji="0" lang="en-US" sz="2000" b="1" i="0" u="none" strike="noStrike" kern="1200" cap="none" spc="0" normalizeH="0" baseline="0" noProof="0" dirty="0" smtClean="0">
                <a:ln>
                  <a:noFill/>
                </a:ln>
                <a:solidFill>
                  <a:schemeClr val="tx2"/>
                </a:solidFill>
                <a:effectLst/>
                <a:uLnTx/>
                <a:uFillTx/>
                <a:latin typeface="Arial" pitchFamily="34" charset="0"/>
                <a:cs typeface="Arial" pitchFamily="34" charset="0"/>
              </a:rPr>
              <a:t>85% exposed to pro-smoking messages</a:t>
            </a:r>
          </a:p>
          <a:p>
            <a:pPr marL="742950" marR="0" lvl="1" indent="-285750" algn="l" defTabSz="914400" rtl="0" eaLnBrk="1" fontAlgn="auto" latinLnBrk="0" hangingPunct="1">
              <a:lnSpc>
                <a:spcPct val="100000"/>
              </a:lnSpc>
              <a:spcBef>
                <a:spcPct val="20000"/>
              </a:spcBef>
              <a:spcAft>
                <a:spcPts val="0"/>
              </a:spcAft>
              <a:buSzPct val="70000"/>
              <a:buFont typeface="Wingdings" pitchFamily="2" charset="2"/>
              <a:buChar char="Ø"/>
              <a:tabLst/>
              <a:defRPr/>
            </a:pPr>
            <a:r>
              <a:rPr kumimoji="0" lang="en-US" sz="2000" b="1" i="0" u="none" strike="noStrike" kern="1200" cap="none" spc="0" normalizeH="0" baseline="0" noProof="0" dirty="0" smtClean="0">
                <a:ln>
                  <a:noFill/>
                </a:ln>
                <a:solidFill>
                  <a:schemeClr val="tx2"/>
                </a:solidFill>
                <a:effectLst/>
                <a:uLnTx/>
                <a:uFillTx/>
                <a:latin typeface="Arial" pitchFamily="34" charset="0"/>
                <a:cs typeface="Arial" pitchFamily="34" charset="0"/>
              </a:rPr>
              <a:t>18% had tobacco promotional materials</a:t>
            </a:r>
          </a:p>
          <a:p>
            <a:pPr marL="742950" marR="0" lvl="1" indent="-285750" algn="l" defTabSz="914400" rtl="0" eaLnBrk="1" fontAlgn="auto" latinLnBrk="0" hangingPunct="1">
              <a:lnSpc>
                <a:spcPct val="100000"/>
              </a:lnSpc>
              <a:spcBef>
                <a:spcPct val="20000"/>
              </a:spcBef>
              <a:spcAft>
                <a:spcPts val="0"/>
              </a:spcAft>
              <a:buSzPct val="70000"/>
              <a:buFont typeface="Wingdings" pitchFamily="2" charset="2"/>
              <a:buChar char="Ø"/>
              <a:tabLst/>
              <a:defRPr/>
            </a:pPr>
            <a:r>
              <a:rPr kumimoji="0" lang="en-US" sz="2000" b="1" i="0" u="none" strike="noStrike" kern="1200" cap="none" spc="0" normalizeH="0" baseline="0" noProof="0" dirty="0" smtClean="0">
                <a:ln>
                  <a:noFill/>
                </a:ln>
                <a:solidFill>
                  <a:schemeClr val="tx2"/>
                </a:solidFill>
                <a:effectLst/>
                <a:uLnTx/>
                <a:uFillTx/>
                <a:latin typeface="Arial" pitchFamily="34" charset="0"/>
                <a:cs typeface="Arial" pitchFamily="34" charset="0"/>
              </a:rPr>
              <a:t>18% offered free cigarettes by tobacco sales reps</a:t>
            </a:r>
          </a:p>
          <a:p>
            <a:pPr marL="742950" marR="0" lvl="1" indent="-28575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2000" b="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8" name="Rectangle 4"/>
          <p:cNvSpPr txBox="1">
            <a:spLocks noChangeArrowheads="1"/>
          </p:cNvSpPr>
          <p:nvPr/>
        </p:nvSpPr>
        <p:spPr>
          <a:xfrm>
            <a:off x="4876800" y="2286000"/>
            <a:ext cx="3810000" cy="41148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Tx/>
              <a:buNone/>
              <a:tabLst/>
              <a:defRPr/>
            </a:pPr>
            <a:r>
              <a:rPr kumimoji="0" lang="en-US" sz="2400" b="1" i="0" u="none" strike="noStrike" kern="1200" cap="none" spc="0" normalizeH="0" baseline="0" noProof="0" dirty="0" smtClean="0">
                <a:ln>
                  <a:noFill/>
                </a:ln>
                <a:solidFill>
                  <a:schemeClr val="tx2"/>
                </a:solidFill>
                <a:effectLst>
                  <a:outerShdw blurRad="38100" dist="38100" dir="2700000" algn="tl">
                    <a:srgbClr val="C0C0C0"/>
                  </a:outerShdw>
                </a:effectLst>
                <a:uLnTx/>
                <a:uFillTx/>
                <a:latin typeface="Arial" pitchFamily="34" charset="0"/>
                <a:cs typeface="Arial" pitchFamily="34" charset="0"/>
              </a:rPr>
              <a:t>Anti-Smoking Influence</a:t>
            </a:r>
          </a:p>
          <a:p>
            <a:pPr marL="742950" marR="0" lvl="1" indent="-285750" algn="l" defTabSz="914400" rtl="0" eaLnBrk="1" fontAlgn="auto" latinLnBrk="0" hangingPunct="1">
              <a:lnSpc>
                <a:spcPct val="100000"/>
              </a:lnSpc>
              <a:spcBef>
                <a:spcPct val="20000"/>
              </a:spcBef>
              <a:spcAft>
                <a:spcPts val="0"/>
              </a:spcAft>
              <a:buSzPct val="70000"/>
              <a:buFont typeface="Wingdings" pitchFamily="2" charset="2"/>
              <a:buChar char="Ø"/>
              <a:tabLst/>
              <a:defRPr/>
            </a:pPr>
            <a:r>
              <a:rPr kumimoji="0" lang="en-US" sz="2000" b="1" i="0" u="none" strike="noStrike" kern="1200" cap="none" spc="0" normalizeH="0" baseline="0" noProof="0" dirty="0" smtClean="0">
                <a:ln>
                  <a:noFill/>
                </a:ln>
                <a:solidFill>
                  <a:schemeClr val="tx2"/>
                </a:solidFill>
                <a:effectLst/>
                <a:uLnTx/>
                <a:uFillTx/>
                <a:latin typeface="Arial" pitchFamily="34" charset="0"/>
                <a:cs typeface="Arial" pitchFamily="34" charset="0"/>
              </a:rPr>
              <a:t>83% exposed to anti-smoking messages</a:t>
            </a:r>
          </a:p>
          <a:p>
            <a:pPr marL="742950" marR="0" lvl="1" indent="-285750" algn="l" defTabSz="914400" rtl="0" eaLnBrk="1" fontAlgn="auto" latinLnBrk="0" hangingPunct="1">
              <a:lnSpc>
                <a:spcPct val="100000"/>
              </a:lnSpc>
              <a:spcBef>
                <a:spcPct val="20000"/>
              </a:spcBef>
              <a:spcAft>
                <a:spcPts val="0"/>
              </a:spcAft>
              <a:buSzPct val="70000"/>
              <a:buFont typeface="Wingdings" pitchFamily="2" charset="2"/>
              <a:buChar char="Ø"/>
              <a:tabLst/>
              <a:defRPr/>
            </a:pPr>
            <a:r>
              <a:rPr kumimoji="0" lang="en-US" sz="2000" b="1" i="0" u="none" strike="noStrike" kern="1200" cap="none" spc="0" normalizeH="0" baseline="0" noProof="0" dirty="0" smtClean="0">
                <a:ln>
                  <a:noFill/>
                </a:ln>
                <a:solidFill>
                  <a:schemeClr val="tx2"/>
                </a:solidFill>
                <a:effectLst/>
                <a:uLnTx/>
                <a:uFillTx/>
                <a:latin typeface="Arial" pitchFamily="34" charset="0"/>
                <a:cs typeface="Arial" pitchFamily="34" charset="0"/>
              </a:rPr>
              <a:t>65% taught ill effects of smoking</a:t>
            </a:r>
          </a:p>
          <a:p>
            <a:pPr marL="742950" marR="0" lvl="1" indent="-28575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2000" b="0" i="0" u="none" strike="noStrike" kern="1200" cap="none" spc="0" normalizeH="0" baseline="0" noProof="0" dirty="0" smtClean="0">
              <a:ln>
                <a:noFill/>
              </a:ln>
              <a:solidFill>
                <a:schemeClr val="tx2"/>
              </a:solidFill>
              <a:effectLst/>
              <a:uLnTx/>
              <a:uFillTx/>
              <a:latin typeface="+mn-lt"/>
              <a:ea typeface="+mn-ea"/>
              <a:cs typeface="+mn-cs"/>
            </a:endParaRPr>
          </a:p>
        </p:txBody>
      </p:sp>
      <p:pic>
        <p:nvPicPr>
          <p:cNvPr id="6148" name="Picture 4"/>
          <p:cNvPicPr>
            <a:picLocks noChangeAspect="1" noChangeArrowheads="1"/>
          </p:cNvPicPr>
          <p:nvPr/>
        </p:nvPicPr>
        <p:blipFill>
          <a:blip r:embed="rId4"/>
          <a:srcRect/>
          <a:stretch>
            <a:fillRect/>
          </a:stretch>
        </p:blipFill>
        <p:spPr bwMode="auto">
          <a:xfrm>
            <a:off x="228600" y="4648200"/>
            <a:ext cx="1447800" cy="1957906"/>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p:cTn id="21"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 calcmode="lin" valueType="num">
                                      <p:cBhvr additive="base">
                                        <p:cTn id="2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9" dur="10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 calcmode="lin" valueType="num">
                                      <p:cBhvr additive="base">
                                        <p:cTn id="3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5" dur="10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7">
                                            <p:txEl>
                                              <p:pRg st="3" end="3"/>
                                            </p:txEl>
                                          </p:spTgt>
                                        </p:tgtEl>
                                        <p:attrNameLst>
                                          <p:attrName>style.visibility</p:attrName>
                                        </p:attrNameLst>
                                      </p:cBhvr>
                                      <p:to>
                                        <p:strVal val="visible"/>
                                      </p:to>
                                    </p:set>
                                    <p:anim calcmode="lin" valueType="num">
                                      <p:cBhvr additive="base">
                                        <p:cTn id="40"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41" dur="10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6148"/>
                                        </p:tgtEl>
                                        <p:attrNameLst>
                                          <p:attrName>style.visibility</p:attrName>
                                        </p:attrNameLst>
                                      </p:cBhvr>
                                      <p:to>
                                        <p:strVal val="visible"/>
                                      </p:to>
                                    </p:set>
                                    <p:anim calcmode="lin" valueType="num">
                                      <p:cBhvr>
                                        <p:cTn id="46" dur="1000" fill="hold"/>
                                        <p:tgtEl>
                                          <p:spTgt spid="6148"/>
                                        </p:tgtEl>
                                        <p:attrNameLst>
                                          <p:attrName>ppt_w</p:attrName>
                                        </p:attrNameLst>
                                      </p:cBhvr>
                                      <p:tavLst>
                                        <p:tav tm="0">
                                          <p:val>
                                            <p:fltVal val="0"/>
                                          </p:val>
                                        </p:tav>
                                        <p:tav tm="100000">
                                          <p:val>
                                            <p:strVal val="#ppt_w"/>
                                          </p:val>
                                        </p:tav>
                                      </p:tavLst>
                                    </p:anim>
                                    <p:anim calcmode="lin" valueType="num">
                                      <p:cBhvr>
                                        <p:cTn id="47" dur="1000" fill="hold"/>
                                        <p:tgtEl>
                                          <p:spTgt spid="6148"/>
                                        </p:tgtEl>
                                        <p:attrNameLst>
                                          <p:attrName>ppt_h</p:attrName>
                                        </p:attrNameLst>
                                      </p:cBhvr>
                                      <p:tavLst>
                                        <p:tav tm="0">
                                          <p:val>
                                            <p:fltVal val="0"/>
                                          </p:val>
                                        </p:tav>
                                        <p:tav tm="100000">
                                          <p:val>
                                            <p:strVal val="#ppt_h"/>
                                          </p:val>
                                        </p:tav>
                                      </p:tavLst>
                                    </p:anim>
                                    <p:anim calcmode="lin" valueType="num">
                                      <p:cBhvr>
                                        <p:cTn id="48" dur="1000" fill="hold"/>
                                        <p:tgtEl>
                                          <p:spTgt spid="6148"/>
                                        </p:tgtEl>
                                        <p:attrNameLst>
                                          <p:attrName>style.rotation</p:attrName>
                                        </p:attrNameLst>
                                      </p:cBhvr>
                                      <p:tavLst>
                                        <p:tav tm="0">
                                          <p:val>
                                            <p:fltVal val="360"/>
                                          </p:val>
                                        </p:tav>
                                        <p:tav tm="100000">
                                          <p:val>
                                            <p:fltVal val="0"/>
                                          </p:val>
                                        </p:tav>
                                      </p:tavLst>
                                    </p:anim>
                                    <p:animEffect transition="in" filter="fade">
                                      <p:cBhvr>
                                        <p:cTn id="49" dur="1000"/>
                                        <p:tgtEl>
                                          <p:spTgt spid="6148"/>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8">
                                            <p:txEl>
                                              <p:pRg st="1" end="1"/>
                                            </p:txEl>
                                          </p:spTgt>
                                        </p:tgtEl>
                                        <p:attrNameLst>
                                          <p:attrName>style.visibility</p:attrName>
                                        </p:attrNameLst>
                                      </p:cBhvr>
                                      <p:to>
                                        <p:strVal val="visible"/>
                                      </p:to>
                                    </p:set>
                                    <p:anim calcmode="lin" valueType="num">
                                      <p:cBhvr additive="base">
                                        <p:cTn id="5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55" dur="10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8">
                                            <p:txEl>
                                              <p:pRg st="2" end="2"/>
                                            </p:txEl>
                                          </p:spTgt>
                                        </p:tgtEl>
                                        <p:attrNameLst>
                                          <p:attrName>style.visibility</p:attrName>
                                        </p:attrNameLst>
                                      </p:cBhvr>
                                      <p:to>
                                        <p:strVal val="visible"/>
                                      </p:to>
                                    </p:set>
                                    <p:anim calcmode="lin" valueType="num">
                                      <p:cBhvr additive="base">
                                        <p:cTn id="6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61" dur="10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9" presetClass="entr" presetSubtype="0" decel="100000" fill="hold" nodeType="clickEffect">
                                  <p:stCondLst>
                                    <p:cond delay="0"/>
                                  </p:stCondLst>
                                  <p:childTnLst>
                                    <p:set>
                                      <p:cBhvr>
                                        <p:cTn id="65" dur="1" fill="hold">
                                          <p:stCondLst>
                                            <p:cond delay="0"/>
                                          </p:stCondLst>
                                        </p:cTn>
                                        <p:tgtEl>
                                          <p:spTgt spid="6146"/>
                                        </p:tgtEl>
                                        <p:attrNameLst>
                                          <p:attrName>style.visibility</p:attrName>
                                        </p:attrNameLst>
                                      </p:cBhvr>
                                      <p:to>
                                        <p:strVal val="visible"/>
                                      </p:to>
                                    </p:set>
                                    <p:anim calcmode="lin" valueType="num">
                                      <p:cBhvr>
                                        <p:cTn id="66" dur="1000" fill="hold"/>
                                        <p:tgtEl>
                                          <p:spTgt spid="6146"/>
                                        </p:tgtEl>
                                        <p:attrNameLst>
                                          <p:attrName>ppt_w</p:attrName>
                                        </p:attrNameLst>
                                      </p:cBhvr>
                                      <p:tavLst>
                                        <p:tav tm="0">
                                          <p:val>
                                            <p:fltVal val="0"/>
                                          </p:val>
                                        </p:tav>
                                        <p:tav tm="100000">
                                          <p:val>
                                            <p:strVal val="#ppt_w"/>
                                          </p:val>
                                        </p:tav>
                                      </p:tavLst>
                                    </p:anim>
                                    <p:anim calcmode="lin" valueType="num">
                                      <p:cBhvr>
                                        <p:cTn id="67" dur="1000" fill="hold"/>
                                        <p:tgtEl>
                                          <p:spTgt spid="6146"/>
                                        </p:tgtEl>
                                        <p:attrNameLst>
                                          <p:attrName>ppt_h</p:attrName>
                                        </p:attrNameLst>
                                      </p:cBhvr>
                                      <p:tavLst>
                                        <p:tav tm="0">
                                          <p:val>
                                            <p:fltVal val="0"/>
                                          </p:val>
                                        </p:tav>
                                        <p:tav tm="100000">
                                          <p:val>
                                            <p:strVal val="#ppt_h"/>
                                          </p:val>
                                        </p:tav>
                                      </p:tavLst>
                                    </p:anim>
                                    <p:anim calcmode="lin" valueType="num">
                                      <p:cBhvr>
                                        <p:cTn id="68" dur="1000" fill="hold"/>
                                        <p:tgtEl>
                                          <p:spTgt spid="6146"/>
                                        </p:tgtEl>
                                        <p:attrNameLst>
                                          <p:attrName>style.rotation</p:attrName>
                                        </p:attrNameLst>
                                      </p:cBhvr>
                                      <p:tavLst>
                                        <p:tav tm="0">
                                          <p:val>
                                            <p:fltVal val="360"/>
                                          </p:val>
                                        </p:tav>
                                        <p:tav tm="100000">
                                          <p:val>
                                            <p:fltVal val="0"/>
                                          </p:val>
                                        </p:tav>
                                      </p:tavLst>
                                    </p:anim>
                                    <p:animEffect transition="in" filter="fade">
                                      <p:cBhvr>
                                        <p:cTn id="69"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686800" cy="838200"/>
          </a:xfrm>
        </p:spPr>
        <p:txBody>
          <a:bodyPr>
            <a:normAutofit fontScale="90000"/>
          </a:bodyPr>
          <a:lstStyle/>
          <a:p>
            <a:pPr algn="ctr"/>
            <a:r>
              <a:rPr lang="en-US"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latin typeface="Arial Black" pitchFamily="34" charset="0"/>
              </a:rPr>
              <a:t>Youth Tobacco Survey in the </a:t>
            </a:r>
            <a:r>
              <a:rPr lang="en-US"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latin typeface="Arial Black" pitchFamily="34" charset="0"/>
              </a:rPr>
              <a:t>Philippines</a:t>
            </a:r>
            <a:br>
              <a:rPr lang="en-US"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latin typeface="Arial Black" pitchFamily="34" charset="0"/>
              </a:rPr>
            </a:br>
            <a:r>
              <a:rPr lang="en-US" sz="3100" b="1" dirty="0" smtClean="0"/>
              <a:t>Global </a:t>
            </a:r>
            <a:r>
              <a:rPr lang="en-US" sz="3100" b="1" dirty="0" smtClean="0"/>
              <a:t>Youth Tobacco Survey Phase I, 2000</a:t>
            </a:r>
            <a:r>
              <a:rPr lang="en-US" b="1" dirty="0" smtClean="0"/>
              <a:t/>
            </a:r>
            <a:br>
              <a:rPr lang="en-US" b="1" dirty="0" smtClean="0"/>
            </a:br>
            <a:endParaRPr lang="en-US" dirty="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1" name="Content Placeholder 10"/>
          <p:cNvSpPr>
            <a:spLocks noGrp="1"/>
          </p:cNvSpPr>
          <p:nvPr>
            <p:ph idx="1"/>
          </p:nvPr>
        </p:nvSpPr>
        <p:spPr>
          <a:xfrm>
            <a:off x="304800" y="2057400"/>
            <a:ext cx="8686800" cy="4191000"/>
          </a:xfrm>
        </p:spPr>
        <p:txBody>
          <a:bodyPr>
            <a:normAutofit/>
          </a:bodyPr>
          <a:lstStyle/>
          <a:p>
            <a:pPr algn="ctr">
              <a:buNone/>
            </a:pPr>
            <a:r>
              <a:rPr lang="en-US" sz="2400" b="1" dirty="0" smtClean="0">
                <a:solidFill>
                  <a:schemeClr val="tx1"/>
                </a:solidFill>
                <a:latin typeface="Arial" pitchFamily="34" charset="0"/>
                <a:cs typeface="Arial" pitchFamily="34" charset="0"/>
              </a:rPr>
              <a:t>Positive </a:t>
            </a:r>
            <a:r>
              <a:rPr lang="en-US" sz="2400" b="1" dirty="0" smtClean="0">
                <a:solidFill>
                  <a:schemeClr val="tx1"/>
                </a:solidFill>
                <a:latin typeface="Arial" pitchFamily="34" charset="0"/>
                <a:cs typeface="Arial" pitchFamily="34" charset="0"/>
              </a:rPr>
              <a:t>Indicators for </a:t>
            </a:r>
            <a:r>
              <a:rPr lang="en-US" sz="2400" b="1" dirty="0" smtClean="0">
                <a:solidFill>
                  <a:schemeClr val="tx1"/>
                </a:solidFill>
                <a:latin typeface="Arial" pitchFamily="34" charset="0"/>
                <a:cs typeface="Arial" pitchFamily="34" charset="0"/>
              </a:rPr>
              <a:t>Anti-Smoking Campaign</a:t>
            </a:r>
          </a:p>
          <a:p>
            <a:pPr algn="ctr">
              <a:buNone/>
            </a:pPr>
            <a:endParaRPr lang="en-US" sz="2400" b="1" dirty="0" smtClean="0">
              <a:solidFill>
                <a:schemeClr val="tx1"/>
              </a:solidFill>
              <a:latin typeface="Arial" pitchFamily="34" charset="0"/>
              <a:cs typeface="Arial" pitchFamily="34" charset="0"/>
            </a:endParaRPr>
          </a:p>
          <a:p>
            <a:pPr>
              <a:lnSpc>
                <a:spcPct val="150000"/>
              </a:lnSpc>
              <a:buClrTx/>
              <a:buFont typeface="Wingdings" pitchFamily="2" charset="2"/>
              <a:buChar char="Ø"/>
            </a:pPr>
            <a:r>
              <a:rPr lang="en-US" sz="2000" b="1" dirty="0" smtClean="0">
                <a:solidFill>
                  <a:schemeClr val="tx1"/>
                </a:solidFill>
                <a:latin typeface="Arial" pitchFamily="34" charset="0"/>
                <a:cs typeface="Arial" pitchFamily="34" charset="0"/>
              </a:rPr>
              <a:t>72% think cigarette smoking is harmful</a:t>
            </a:r>
          </a:p>
          <a:p>
            <a:pPr>
              <a:lnSpc>
                <a:spcPct val="150000"/>
              </a:lnSpc>
              <a:buClrTx/>
              <a:buFont typeface="Wingdings" pitchFamily="2" charset="2"/>
              <a:buChar char="Ø"/>
            </a:pPr>
            <a:r>
              <a:rPr lang="en-US" sz="2000" b="1" dirty="0" smtClean="0">
                <a:solidFill>
                  <a:schemeClr val="tx1"/>
                </a:solidFill>
                <a:latin typeface="Arial" pitchFamily="34" charset="0"/>
                <a:cs typeface="Arial" pitchFamily="34" charset="0"/>
              </a:rPr>
              <a:t>72% think cigarette smoking makes one less attractive</a:t>
            </a:r>
          </a:p>
          <a:p>
            <a:pPr>
              <a:lnSpc>
                <a:spcPct val="150000"/>
              </a:lnSpc>
              <a:buClrTx/>
              <a:buFont typeface="Wingdings" pitchFamily="2" charset="2"/>
              <a:buChar char="Ø"/>
            </a:pPr>
            <a:r>
              <a:rPr lang="en-US" sz="2000" b="1" dirty="0" smtClean="0">
                <a:solidFill>
                  <a:schemeClr val="tx1"/>
                </a:solidFill>
                <a:latin typeface="Arial" pitchFamily="34" charset="0"/>
                <a:cs typeface="Arial" pitchFamily="34" charset="0"/>
              </a:rPr>
              <a:t>85% of current smokers want to stop smoking</a:t>
            </a:r>
          </a:p>
          <a:p>
            <a:pPr algn="ctr">
              <a:buNone/>
            </a:pPr>
            <a:r>
              <a:rPr lang="en-US" sz="2000" dirty="0" smtClean="0"/>
              <a:t/>
            </a:r>
            <a:br>
              <a:rPr lang="en-US" sz="2000" dirty="0" smtClean="0"/>
            </a:br>
            <a:r>
              <a:rPr lang="en-US" sz="2000" dirty="0" smtClean="0"/>
              <a:t>                                       </a:t>
            </a:r>
          </a:p>
          <a:p>
            <a:pPr algn="ctr">
              <a:lnSpc>
                <a:spcPct val="90000"/>
              </a:lnSpc>
              <a:buNone/>
              <a:defRPr/>
            </a:pPr>
            <a:endParaRPr lang="en-US" sz="2000" b="1" dirty="0">
              <a:solidFill>
                <a:schemeClr val="tx1"/>
              </a:solidFill>
              <a:latin typeface="Arial" pitchFamily="34" charset="0"/>
              <a:cs typeface="Arial" pitchFamily="34" charset="0"/>
            </a:endParaRPr>
          </a:p>
        </p:txBody>
      </p:sp>
      <p:pic>
        <p:nvPicPr>
          <p:cNvPr id="13" name="Picture 12" descr="Nosmoke"/>
          <p:cNvPicPr>
            <a:picLocks noChangeAspect="1" noChangeArrowheads="1"/>
          </p:cNvPicPr>
          <p:nvPr/>
        </p:nvPicPr>
        <p:blipFill>
          <a:blip r:embed="rId2"/>
          <a:srcRect/>
          <a:stretch>
            <a:fillRect/>
          </a:stretch>
        </p:blipFill>
        <p:spPr bwMode="auto">
          <a:xfrm>
            <a:off x="8001000" y="5715000"/>
            <a:ext cx="957263" cy="957263"/>
          </a:xfrm>
          <a:prstGeom prst="rect">
            <a:avLst/>
          </a:prstGeom>
          <a:noFill/>
          <a:ln w="9525">
            <a:noFill/>
            <a:miter lim="800000"/>
            <a:headEnd/>
            <a:tailEnd/>
          </a:ln>
        </p:spPr>
      </p:pic>
      <p:pic>
        <p:nvPicPr>
          <p:cNvPr id="5124" name="Picture 4"/>
          <p:cNvPicPr>
            <a:picLocks noChangeAspect="1" noChangeArrowheads="1"/>
          </p:cNvPicPr>
          <p:nvPr/>
        </p:nvPicPr>
        <p:blipFill>
          <a:blip r:embed="rId3"/>
          <a:srcRect/>
          <a:stretch>
            <a:fillRect/>
          </a:stretch>
        </p:blipFill>
        <p:spPr bwMode="auto">
          <a:xfrm>
            <a:off x="304800" y="2819400"/>
            <a:ext cx="2971800" cy="2956402"/>
          </a:xfrm>
          <a:prstGeom prst="rect">
            <a:avLst/>
          </a:prstGeom>
          <a:noFill/>
          <a:ln w="9525">
            <a:noFill/>
            <a:miter lim="800000"/>
            <a:headEnd/>
            <a:tailEnd/>
          </a:ln>
          <a:effectLst/>
        </p:spPr>
      </p:pic>
      <p:pic>
        <p:nvPicPr>
          <p:cNvPr id="5125" name="Picture 5"/>
          <p:cNvPicPr>
            <a:picLocks noChangeAspect="1" noChangeArrowheads="1"/>
          </p:cNvPicPr>
          <p:nvPr/>
        </p:nvPicPr>
        <p:blipFill>
          <a:blip r:embed="rId4"/>
          <a:srcRect/>
          <a:stretch>
            <a:fillRect/>
          </a:stretch>
        </p:blipFill>
        <p:spPr bwMode="auto">
          <a:xfrm>
            <a:off x="3200400" y="2743200"/>
            <a:ext cx="4267200" cy="2844800"/>
          </a:xfrm>
          <a:prstGeom prst="rect">
            <a:avLst/>
          </a:prstGeom>
          <a:noFill/>
          <a:ln w="9525">
            <a:noFill/>
            <a:miter lim="800000"/>
            <a:headEnd/>
            <a:tailEnd/>
          </a:ln>
          <a:effectLst/>
        </p:spPr>
      </p:pic>
      <p:pic>
        <p:nvPicPr>
          <p:cNvPr id="5126" name="Picture 6"/>
          <p:cNvPicPr>
            <a:picLocks noChangeAspect="1" noChangeArrowheads="1"/>
          </p:cNvPicPr>
          <p:nvPr/>
        </p:nvPicPr>
        <p:blipFill>
          <a:blip r:embed="rId5"/>
          <a:srcRect/>
          <a:stretch>
            <a:fillRect/>
          </a:stretch>
        </p:blipFill>
        <p:spPr bwMode="auto">
          <a:xfrm>
            <a:off x="1371600" y="1676400"/>
            <a:ext cx="6256421" cy="4953000"/>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 calcmode="lin" valueType="num">
                                      <p:cBhvr additive="base">
                                        <p:cTn id="14" dur="10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 calcmode="lin" valueType="num">
                                      <p:cBhvr additive="base">
                                        <p:cTn id="20" dur="10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 calcmode="lin" valueType="num">
                                      <p:cBhvr additive="base">
                                        <p:cTn id="26" dur="10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nodeType="clickEffect">
                                  <p:stCondLst>
                                    <p:cond delay="0"/>
                                  </p:stCondLst>
                                  <p:childTnLst>
                                    <p:set>
                                      <p:cBhvr>
                                        <p:cTn id="31" dur="1" fill="hold">
                                          <p:stCondLst>
                                            <p:cond delay="0"/>
                                          </p:stCondLst>
                                        </p:cTn>
                                        <p:tgtEl>
                                          <p:spTgt spid="5124"/>
                                        </p:tgtEl>
                                        <p:attrNameLst>
                                          <p:attrName>style.visibility</p:attrName>
                                        </p:attrNameLst>
                                      </p:cBhvr>
                                      <p:to>
                                        <p:strVal val="visible"/>
                                      </p:to>
                                    </p:set>
                                    <p:anim calcmode="lin" valueType="num">
                                      <p:cBhvr>
                                        <p:cTn id="32" dur="1000" fill="hold"/>
                                        <p:tgtEl>
                                          <p:spTgt spid="5124"/>
                                        </p:tgtEl>
                                        <p:attrNameLst>
                                          <p:attrName>ppt_w</p:attrName>
                                        </p:attrNameLst>
                                      </p:cBhvr>
                                      <p:tavLst>
                                        <p:tav tm="0">
                                          <p:val>
                                            <p:fltVal val="0"/>
                                          </p:val>
                                        </p:tav>
                                        <p:tav tm="100000">
                                          <p:val>
                                            <p:strVal val="#ppt_w"/>
                                          </p:val>
                                        </p:tav>
                                      </p:tavLst>
                                    </p:anim>
                                    <p:anim calcmode="lin" valueType="num">
                                      <p:cBhvr>
                                        <p:cTn id="33" dur="1000" fill="hold"/>
                                        <p:tgtEl>
                                          <p:spTgt spid="5124"/>
                                        </p:tgtEl>
                                        <p:attrNameLst>
                                          <p:attrName>ppt_h</p:attrName>
                                        </p:attrNameLst>
                                      </p:cBhvr>
                                      <p:tavLst>
                                        <p:tav tm="0">
                                          <p:val>
                                            <p:fltVal val="0"/>
                                          </p:val>
                                        </p:tav>
                                        <p:tav tm="100000">
                                          <p:val>
                                            <p:strVal val="#ppt_h"/>
                                          </p:val>
                                        </p:tav>
                                      </p:tavLst>
                                    </p:anim>
                                    <p:anim calcmode="lin" valueType="num">
                                      <p:cBhvr>
                                        <p:cTn id="34" dur="1000" fill="hold"/>
                                        <p:tgtEl>
                                          <p:spTgt spid="5124"/>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5124"/>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5124"/>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15" presetClass="entr" presetSubtype="0" fill="hold" nodeType="clickEffect">
                                  <p:stCondLst>
                                    <p:cond delay="0"/>
                                  </p:stCondLst>
                                  <p:childTnLst>
                                    <p:set>
                                      <p:cBhvr>
                                        <p:cTn id="39" dur="1" fill="hold">
                                          <p:stCondLst>
                                            <p:cond delay="0"/>
                                          </p:stCondLst>
                                        </p:cTn>
                                        <p:tgtEl>
                                          <p:spTgt spid="5125"/>
                                        </p:tgtEl>
                                        <p:attrNameLst>
                                          <p:attrName>style.visibility</p:attrName>
                                        </p:attrNameLst>
                                      </p:cBhvr>
                                      <p:to>
                                        <p:strVal val="visible"/>
                                      </p:to>
                                    </p:set>
                                    <p:anim calcmode="lin" valueType="num">
                                      <p:cBhvr>
                                        <p:cTn id="40" dur="1000" fill="hold"/>
                                        <p:tgtEl>
                                          <p:spTgt spid="5125"/>
                                        </p:tgtEl>
                                        <p:attrNameLst>
                                          <p:attrName>ppt_w</p:attrName>
                                        </p:attrNameLst>
                                      </p:cBhvr>
                                      <p:tavLst>
                                        <p:tav tm="0">
                                          <p:val>
                                            <p:fltVal val="0"/>
                                          </p:val>
                                        </p:tav>
                                        <p:tav tm="100000">
                                          <p:val>
                                            <p:strVal val="#ppt_w"/>
                                          </p:val>
                                        </p:tav>
                                      </p:tavLst>
                                    </p:anim>
                                    <p:anim calcmode="lin" valueType="num">
                                      <p:cBhvr>
                                        <p:cTn id="41" dur="1000" fill="hold"/>
                                        <p:tgtEl>
                                          <p:spTgt spid="5125"/>
                                        </p:tgtEl>
                                        <p:attrNameLst>
                                          <p:attrName>ppt_h</p:attrName>
                                        </p:attrNameLst>
                                      </p:cBhvr>
                                      <p:tavLst>
                                        <p:tav tm="0">
                                          <p:val>
                                            <p:fltVal val="0"/>
                                          </p:val>
                                        </p:tav>
                                        <p:tav tm="100000">
                                          <p:val>
                                            <p:strVal val="#ppt_h"/>
                                          </p:val>
                                        </p:tav>
                                      </p:tavLst>
                                    </p:anim>
                                    <p:anim calcmode="lin" valueType="num">
                                      <p:cBhvr>
                                        <p:cTn id="42" dur="1000" fill="hold"/>
                                        <p:tgtEl>
                                          <p:spTgt spid="5125"/>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5125"/>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5125"/>
                                        </p:tgtEl>
                                        <p:attrNameLst>
                                          <p:attrName>style.visibility</p:attrName>
                                        </p:attrNameLst>
                                      </p:cBhvr>
                                      <p:to>
                                        <p:strVal val="hidden"/>
                                      </p:to>
                                    </p:set>
                                  </p:subTnLst>
                                </p:cTn>
                              </p:par>
                            </p:childTnLst>
                          </p:cTn>
                        </p:par>
                      </p:childTnLst>
                    </p:cTn>
                  </p:par>
                  <p:par>
                    <p:cTn id="44" fill="hold">
                      <p:stCondLst>
                        <p:cond delay="indefinite"/>
                      </p:stCondLst>
                      <p:childTnLst>
                        <p:par>
                          <p:cTn id="45" fill="hold">
                            <p:stCondLst>
                              <p:cond delay="0"/>
                            </p:stCondLst>
                            <p:childTnLst>
                              <p:par>
                                <p:cTn id="46" presetID="15" presetClass="entr" presetSubtype="0" fill="hold" nodeType="clickEffect">
                                  <p:stCondLst>
                                    <p:cond delay="0"/>
                                  </p:stCondLst>
                                  <p:childTnLst>
                                    <p:set>
                                      <p:cBhvr>
                                        <p:cTn id="47" dur="1" fill="hold">
                                          <p:stCondLst>
                                            <p:cond delay="0"/>
                                          </p:stCondLst>
                                        </p:cTn>
                                        <p:tgtEl>
                                          <p:spTgt spid="5126"/>
                                        </p:tgtEl>
                                        <p:attrNameLst>
                                          <p:attrName>style.visibility</p:attrName>
                                        </p:attrNameLst>
                                      </p:cBhvr>
                                      <p:to>
                                        <p:strVal val="visible"/>
                                      </p:to>
                                    </p:set>
                                    <p:anim calcmode="lin" valueType="num">
                                      <p:cBhvr>
                                        <p:cTn id="48" dur="1000" fill="hold"/>
                                        <p:tgtEl>
                                          <p:spTgt spid="5126"/>
                                        </p:tgtEl>
                                        <p:attrNameLst>
                                          <p:attrName>ppt_w</p:attrName>
                                        </p:attrNameLst>
                                      </p:cBhvr>
                                      <p:tavLst>
                                        <p:tav tm="0">
                                          <p:val>
                                            <p:fltVal val="0"/>
                                          </p:val>
                                        </p:tav>
                                        <p:tav tm="100000">
                                          <p:val>
                                            <p:strVal val="#ppt_w"/>
                                          </p:val>
                                        </p:tav>
                                      </p:tavLst>
                                    </p:anim>
                                    <p:anim calcmode="lin" valueType="num">
                                      <p:cBhvr>
                                        <p:cTn id="49" dur="1000" fill="hold"/>
                                        <p:tgtEl>
                                          <p:spTgt spid="5126"/>
                                        </p:tgtEl>
                                        <p:attrNameLst>
                                          <p:attrName>ppt_h</p:attrName>
                                        </p:attrNameLst>
                                      </p:cBhvr>
                                      <p:tavLst>
                                        <p:tav tm="0">
                                          <p:val>
                                            <p:fltVal val="0"/>
                                          </p:val>
                                        </p:tav>
                                        <p:tav tm="100000">
                                          <p:val>
                                            <p:strVal val="#ppt_h"/>
                                          </p:val>
                                        </p:tav>
                                      </p:tavLst>
                                    </p:anim>
                                    <p:anim calcmode="lin" valueType="num">
                                      <p:cBhvr>
                                        <p:cTn id="50" dur="1000" fill="hold"/>
                                        <p:tgtEl>
                                          <p:spTgt spid="5126"/>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512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686800" cy="838200"/>
          </a:xfrm>
        </p:spPr>
        <p:txBody>
          <a:bodyPr>
            <a:normAutofit fontScale="90000"/>
          </a:bodyPr>
          <a:lstStyle/>
          <a:p>
            <a:pPr algn="ctr"/>
            <a:r>
              <a:rPr lang="en-US"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latin typeface="Arial Black" pitchFamily="34" charset="0"/>
              </a:rPr>
              <a:t>Youth Tobacco Survey in the </a:t>
            </a:r>
            <a:r>
              <a:rPr lang="en-US"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latin typeface="Arial Black" pitchFamily="34" charset="0"/>
              </a:rPr>
              <a:t>Philippines</a:t>
            </a:r>
            <a:br>
              <a:rPr lang="en-US"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latin typeface="Arial Black" pitchFamily="34" charset="0"/>
              </a:rPr>
            </a:br>
            <a:r>
              <a:rPr lang="en-US" sz="3100" b="1" dirty="0" smtClean="0"/>
              <a:t>Global </a:t>
            </a:r>
            <a:r>
              <a:rPr lang="en-US" sz="3100" b="1" dirty="0" smtClean="0"/>
              <a:t>Youth Tobacco Survey Phase I, 2000</a:t>
            </a:r>
            <a:r>
              <a:rPr lang="en-US" b="1" dirty="0" smtClean="0"/>
              <a:t/>
            </a:r>
            <a:br>
              <a:rPr lang="en-US" b="1" dirty="0" smtClean="0"/>
            </a:br>
            <a:endParaRPr lang="en-US" dirty="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1" name="Content Placeholder 10"/>
          <p:cNvSpPr>
            <a:spLocks noGrp="1"/>
          </p:cNvSpPr>
          <p:nvPr>
            <p:ph idx="1"/>
          </p:nvPr>
        </p:nvSpPr>
        <p:spPr>
          <a:xfrm>
            <a:off x="304800" y="2057400"/>
            <a:ext cx="8686800" cy="4191000"/>
          </a:xfrm>
        </p:spPr>
        <p:txBody>
          <a:bodyPr>
            <a:normAutofit/>
          </a:bodyPr>
          <a:lstStyle/>
          <a:p>
            <a:pPr>
              <a:lnSpc>
                <a:spcPct val="90000"/>
              </a:lnSpc>
              <a:buNone/>
            </a:pPr>
            <a:r>
              <a:rPr lang="en-US" sz="2400" b="1" dirty="0" smtClean="0">
                <a:latin typeface="Arial" pitchFamily="34" charset="0"/>
                <a:cs typeface="Arial" pitchFamily="34" charset="0"/>
              </a:rPr>
              <a:t>                 Challenges </a:t>
            </a:r>
            <a:r>
              <a:rPr lang="en-US" sz="2400" b="1" dirty="0" smtClean="0">
                <a:latin typeface="Arial" pitchFamily="34" charset="0"/>
                <a:cs typeface="Arial" pitchFamily="34" charset="0"/>
              </a:rPr>
              <a:t>for </a:t>
            </a:r>
            <a:r>
              <a:rPr lang="en-US" sz="2400" b="1" dirty="0" smtClean="0">
                <a:latin typeface="Arial" pitchFamily="34" charset="0"/>
                <a:cs typeface="Arial" pitchFamily="34" charset="0"/>
              </a:rPr>
              <a:t>Anti-Smoking Campaign</a:t>
            </a:r>
          </a:p>
          <a:p>
            <a:pPr>
              <a:lnSpc>
                <a:spcPct val="90000"/>
              </a:lnSpc>
              <a:buNone/>
            </a:pPr>
            <a:endParaRPr lang="en-US" sz="1000" dirty="0" smtClean="0"/>
          </a:p>
          <a:p>
            <a:pPr>
              <a:lnSpc>
                <a:spcPct val="150000"/>
              </a:lnSpc>
              <a:buClrTx/>
              <a:buFont typeface="Wingdings" pitchFamily="2" charset="2"/>
              <a:buChar char="Ø"/>
            </a:pPr>
            <a:r>
              <a:rPr lang="en-US" sz="2000" b="1" dirty="0" smtClean="0">
                <a:solidFill>
                  <a:schemeClr val="tx1"/>
                </a:solidFill>
                <a:latin typeface="Arial" pitchFamily="34" charset="0"/>
                <a:cs typeface="Arial" pitchFamily="34" charset="0"/>
              </a:rPr>
              <a:t>27</a:t>
            </a:r>
            <a:r>
              <a:rPr lang="en-US" sz="2000" b="1" dirty="0" smtClean="0">
                <a:solidFill>
                  <a:schemeClr val="tx1"/>
                </a:solidFill>
                <a:latin typeface="Arial" pitchFamily="34" charset="0"/>
                <a:cs typeface="Arial" pitchFamily="34" charset="0"/>
              </a:rPr>
              <a:t>% of non-smokers are likely to initiate smoking</a:t>
            </a:r>
          </a:p>
          <a:p>
            <a:pPr>
              <a:lnSpc>
                <a:spcPct val="150000"/>
              </a:lnSpc>
              <a:buClrTx/>
              <a:buFont typeface="Wingdings" pitchFamily="2" charset="2"/>
              <a:buChar char="Ø"/>
            </a:pPr>
            <a:r>
              <a:rPr lang="en-US" sz="2000" b="1" dirty="0" smtClean="0">
                <a:solidFill>
                  <a:schemeClr val="tx1"/>
                </a:solidFill>
                <a:latin typeface="Arial" pitchFamily="34" charset="0"/>
                <a:cs typeface="Arial" pitchFamily="34" charset="0"/>
              </a:rPr>
              <a:t>Only </a:t>
            </a:r>
            <a:r>
              <a:rPr lang="en-US" sz="2000" b="1" dirty="0" smtClean="0">
                <a:solidFill>
                  <a:schemeClr val="tx1"/>
                </a:solidFill>
                <a:latin typeface="Arial" pitchFamily="34" charset="0"/>
                <a:cs typeface="Arial" pitchFamily="34" charset="0"/>
              </a:rPr>
              <a:t>39% agree that smoking should be banned from public </a:t>
            </a:r>
            <a:r>
              <a:rPr lang="en-US" sz="2000" b="1" dirty="0" smtClean="0">
                <a:solidFill>
                  <a:schemeClr val="tx1"/>
                </a:solidFill>
                <a:latin typeface="Arial" pitchFamily="34" charset="0"/>
                <a:cs typeface="Arial" pitchFamily="34" charset="0"/>
              </a:rPr>
              <a:t>places</a:t>
            </a:r>
          </a:p>
          <a:p>
            <a:pPr>
              <a:lnSpc>
                <a:spcPct val="150000"/>
              </a:lnSpc>
              <a:buClrTx/>
              <a:buFont typeface="Wingdings" pitchFamily="2" charset="2"/>
              <a:buChar char="Ø"/>
            </a:pPr>
            <a:r>
              <a:rPr lang="en-US" sz="2000" b="1" dirty="0" smtClean="0">
                <a:solidFill>
                  <a:schemeClr val="tx1"/>
                </a:solidFill>
                <a:latin typeface="Arial" pitchFamily="34" charset="0"/>
                <a:cs typeface="Arial" pitchFamily="34" charset="0"/>
              </a:rPr>
              <a:t>Only </a:t>
            </a:r>
            <a:r>
              <a:rPr lang="en-US" sz="2000" b="1" dirty="0" smtClean="0">
                <a:solidFill>
                  <a:schemeClr val="tx1"/>
                </a:solidFill>
                <a:latin typeface="Arial" pitchFamily="34" charset="0"/>
                <a:cs typeface="Arial" pitchFamily="34" charset="0"/>
              </a:rPr>
              <a:t>6% of those who wish to quit smoking had access to professional help </a:t>
            </a:r>
          </a:p>
          <a:p>
            <a:pPr>
              <a:buNone/>
            </a:pPr>
            <a:r>
              <a:rPr lang="en-US" sz="2000" dirty="0" smtClean="0"/>
              <a:t>   </a:t>
            </a:r>
          </a:p>
          <a:p>
            <a:pPr>
              <a:buNone/>
            </a:pPr>
            <a:r>
              <a:rPr lang="en-US" sz="2000" dirty="0" smtClean="0">
                <a:latin typeface="Arial" pitchFamily="34" charset="0"/>
                <a:cs typeface="Arial" pitchFamily="34" charset="0"/>
              </a:rPr>
              <a:t> </a:t>
            </a:r>
            <a:r>
              <a:rPr lang="en-US" sz="2000" dirty="0" smtClean="0">
                <a:latin typeface="Arial" pitchFamily="34" charset="0"/>
                <a:cs typeface="Arial" pitchFamily="34" charset="0"/>
              </a:rPr>
              <a:t>                                     </a:t>
            </a:r>
            <a:endParaRPr lang="en-US" sz="2000" b="1" dirty="0">
              <a:solidFill>
                <a:schemeClr val="tx1"/>
              </a:solidFill>
              <a:latin typeface="Arial" pitchFamily="34" charset="0"/>
              <a:cs typeface="Arial" pitchFamily="34" charset="0"/>
            </a:endParaRPr>
          </a:p>
        </p:txBody>
      </p:sp>
      <p:sp>
        <p:nvSpPr>
          <p:cNvPr id="10" name="Rectangle 9"/>
          <p:cNvSpPr/>
          <p:nvPr/>
        </p:nvSpPr>
        <p:spPr>
          <a:xfrm>
            <a:off x="2286000" y="2305616"/>
            <a:ext cx="4572000" cy="523220"/>
          </a:xfrm>
          <a:prstGeom prst="rect">
            <a:avLst/>
          </a:prstGeom>
        </p:spPr>
        <p:txBody>
          <a:bodyPr>
            <a:spAutoFit/>
          </a:bodyPr>
          <a:lstStyle/>
          <a:p>
            <a:endParaRPr lang="en-US" sz="2800" b="1" i="1" dirty="0" smtClean="0"/>
          </a:p>
        </p:txBody>
      </p:sp>
      <p:pic>
        <p:nvPicPr>
          <p:cNvPr id="8" name="Picture 3"/>
          <p:cNvPicPr>
            <a:picLocks noChangeAspect="1" noChangeArrowheads="1"/>
          </p:cNvPicPr>
          <p:nvPr/>
        </p:nvPicPr>
        <p:blipFill>
          <a:blip r:embed="rId2"/>
          <a:srcRect/>
          <a:stretch>
            <a:fillRect/>
          </a:stretch>
        </p:blipFill>
        <p:spPr bwMode="auto">
          <a:xfrm>
            <a:off x="381000" y="2743200"/>
            <a:ext cx="3200400" cy="3548831"/>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3840558" y="2743200"/>
            <a:ext cx="4654002" cy="3581400"/>
          </a:xfrm>
          <a:prstGeom prst="rect">
            <a:avLst/>
          </a:prstGeom>
          <a:noFill/>
          <a:ln w="9525">
            <a:noFill/>
            <a:miter lim="800000"/>
            <a:headEnd/>
            <a:tailEnd/>
          </a:ln>
          <a:effectLst/>
        </p:spPr>
      </p:pic>
      <p:pic>
        <p:nvPicPr>
          <p:cNvPr id="13" name="Picture 12" descr="Nosmoke"/>
          <p:cNvPicPr>
            <a:picLocks noChangeAspect="1" noChangeArrowheads="1"/>
          </p:cNvPicPr>
          <p:nvPr/>
        </p:nvPicPr>
        <p:blipFill>
          <a:blip r:embed="rId4"/>
          <a:srcRect/>
          <a:stretch>
            <a:fillRect/>
          </a:stretch>
        </p:blipFill>
        <p:spPr bwMode="auto">
          <a:xfrm>
            <a:off x="8001000" y="5715000"/>
            <a:ext cx="957263" cy="957263"/>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 calcmode="lin" valueType="num">
                                      <p:cBhvr additive="base">
                                        <p:cTn id="14" dur="10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 calcmode="lin" valueType="num">
                                      <p:cBhvr additive="base">
                                        <p:cTn id="20" dur="10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 calcmode="lin" valueType="num">
                                      <p:cBhvr additive="base">
                                        <p:cTn id="26" dur="10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ppt_w</p:attrName>
                                        </p:attrNameLst>
                                      </p:cBhvr>
                                      <p:tavLst>
                                        <p:tav tm="0">
                                          <p:val>
                                            <p:fltVal val="0"/>
                                          </p:val>
                                        </p:tav>
                                        <p:tav tm="100000">
                                          <p:val>
                                            <p:strVal val="#ppt_w"/>
                                          </p:val>
                                        </p:tav>
                                      </p:tavLst>
                                    </p:anim>
                                    <p:anim calcmode="lin" valueType="num">
                                      <p:cBhvr>
                                        <p:cTn id="33" dur="1000" fill="hold"/>
                                        <p:tgtEl>
                                          <p:spTgt spid="8"/>
                                        </p:tgtEl>
                                        <p:attrNameLst>
                                          <p:attrName>ppt_h</p:attrName>
                                        </p:attrNameLst>
                                      </p:cBhvr>
                                      <p:tavLst>
                                        <p:tav tm="0">
                                          <p:val>
                                            <p:fltVal val="0"/>
                                          </p:val>
                                        </p:tav>
                                        <p:tav tm="100000">
                                          <p:val>
                                            <p:strVal val="#ppt_h"/>
                                          </p:val>
                                        </p:tav>
                                      </p:tavLst>
                                    </p:anim>
                                    <p:anim calcmode="lin" valueType="num">
                                      <p:cBhvr>
                                        <p:cTn id="34"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6" fill="hold">
                      <p:stCondLst>
                        <p:cond delay="indefinite"/>
                      </p:stCondLst>
                      <p:childTnLst>
                        <p:par>
                          <p:cTn id="37" fill="hold">
                            <p:stCondLst>
                              <p:cond delay="0"/>
                            </p:stCondLst>
                            <p:childTnLst>
                              <p:par>
                                <p:cTn id="38" presetID="15" presetClass="entr" presetSubtype="0" fill="hold" nodeType="clickEffect">
                                  <p:stCondLst>
                                    <p:cond delay="0"/>
                                  </p:stCondLst>
                                  <p:childTnLst>
                                    <p:set>
                                      <p:cBhvr>
                                        <p:cTn id="39" dur="1" fill="hold">
                                          <p:stCondLst>
                                            <p:cond delay="0"/>
                                          </p:stCondLst>
                                        </p:cTn>
                                        <p:tgtEl>
                                          <p:spTgt spid="7171"/>
                                        </p:tgtEl>
                                        <p:attrNameLst>
                                          <p:attrName>style.visibility</p:attrName>
                                        </p:attrNameLst>
                                      </p:cBhvr>
                                      <p:to>
                                        <p:strVal val="visible"/>
                                      </p:to>
                                    </p:set>
                                    <p:anim calcmode="lin" valueType="num">
                                      <p:cBhvr>
                                        <p:cTn id="40" dur="1000" fill="hold"/>
                                        <p:tgtEl>
                                          <p:spTgt spid="7171"/>
                                        </p:tgtEl>
                                        <p:attrNameLst>
                                          <p:attrName>ppt_w</p:attrName>
                                        </p:attrNameLst>
                                      </p:cBhvr>
                                      <p:tavLst>
                                        <p:tav tm="0">
                                          <p:val>
                                            <p:fltVal val="0"/>
                                          </p:val>
                                        </p:tav>
                                        <p:tav tm="100000">
                                          <p:val>
                                            <p:strVal val="#ppt_w"/>
                                          </p:val>
                                        </p:tav>
                                      </p:tavLst>
                                    </p:anim>
                                    <p:anim calcmode="lin" valueType="num">
                                      <p:cBhvr>
                                        <p:cTn id="41" dur="1000" fill="hold"/>
                                        <p:tgtEl>
                                          <p:spTgt spid="7171"/>
                                        </p:tgtEl>
                                        <p:attrNameLst>
                                          <p:attrName>ppt_h</p:attrName>
                                        </p:attrNameLst>
                                      </p:cBhvr>
                                      <p:tavLst>
                                        <p:tav tm="0">
                                          <p:val>
                                            <p:fltVal val="0"/>
                                          </p:val>
                                        </p:tav>
                                        <p:tav tm="100000">
                                          <p:val>
                                            <p:strVal val="#ppt_h"/>
                                          </p:val>
                                        </p:tav>
                                      </p:tavLst>
                                    </p:anim>
                                    <p:anim calcmode="lin" valueType="num">
                                      <p:cBhvr>
                                        <p:cTn id="42" dur="1000" fill="hold"/>
                                        <p:tgtEl>
                                          <p:spTgt spid="7171"/>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717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686800" cy="838200"/>
          </a:xfrm>
        </p:spPr>
        <p:txBody>
          <a:bodyPr>
            <a:normAutofit fontScale="90000"/>
          </a:bodyPr>
          <a:lstStyle/>
          <a:p>
            <a:pPr algn="ctr"/>
            <a:r>
              <a:rPr lang="en-US"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latin typeface="Arial Black" pitchFamily="34" charset="0"/>
              </a:rPr>
              <a:t>Youth Tobacco Survey in the </a:t>
            </a:r>
            <a:r>
              <a:rPr lang="en-US"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latin typeface="Arial Black" pitchFamily="34" charset="0"/>
              </a:rPr>
              <a:t>Philippines</a:t>
            </a:r>
            <a:br>
              <a:rPr lang="en-US"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latin typeface="Arial Black" pitchFamily="34" charset="0"/>
              </a:rPr>
            </a:br>
            <a:r>
              <a:rPr lang="en-US" sz="3100" b="1" dirty="0" smtClean="0"/>
              <a:t>Global </a:t>
            </a:r>
            <a:r>
              <a:rPr lang="en-US" sz="3100" b="1" dirty="0" smtClean="0"/>
              <a:t>Youth Tobacco Survey Phase I, 2000</a:t>
            </a:r>
            <a:r>
              <a:rPr lang="en-US" b="1" dirty="0" smtClean="0"/>
              <a:t/>
            </a:r>
            <a:br>
              <a:rPr lang="en-US" b="1" dirty="0" smtClean="0"/>
            </a:br>
            <a:endParaRPr lang="en-US" dirty="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1" name="Content Placeholder 10"/>
          <p:cNvSpPr>
            <a:spLocks noGrp="1"/>
          </p:cNvSpPr>
          <p:nvPr>
            <p:ph idx="1"/>
          </p:nvPr>
        </p:nvSpPr>
        <p:spPr>
          <a:xfrm>
            <a:off x="609600" y="2057400"/>
            <a:ext cx="8382000" cy="4191000"/>
          </a:xfrm>
        </p:spPr>
        <p:txBody>
          <a:bodyPr>
            <a:normAutofit/>
          </a:bodyPr>
          <a:lstStyle/>
          <a:p>
            <a:pPr algn="ctr">
              <a:lnSpc>
                <a:spcPct val="90000"/>
              </a:lnSpc>
              <a:buNone/>
            </a:pPr>
            <a:r>
              <a:rPr lang="en-US" sz="2400" b="1" dirty="0" smtClean="0">
                <a:latin typeface="Arial" pitchFamily="34" charset="0"/>
                <a:cs typeface="Arial" pitchFamily="34" charset="0"/>
              </a:rPr>
              <a:t>Conclusions</a:t>
            </a:r>
          </a:p>
          <a:p>
            <a:pPr>
              <a:lnSpc>
                <a:spcPct val="90000"/>
              </a:lnSpc>
              <a:buFont typeface="Wingdings" pitchFamily="2" charset="2"/>
              <a:buChar char="Ø"/>
            </a:pPr>
            <a:endParaRPr lang="en-US" sz="1000" b="1" dirty="0" smtClean="0">
              <a:latin typeface="Arial" pitchFamily="34" charset="0"/>
              <a:cs typeface="Arial" pitchFamily="34" charset="0"/>
            </a:endParaRPr>
          </a:p>
          <a:p>
            <a:pPr>
              <a:lnSpc>
                <a:spcPct val="90000"/>
              </a:lnSpc>
              <a:buClrTx/>
              <a:buFont typeface="Wingdings" pitchFamily="2" charset="2"/>
              <a:buChar char="Ø"/>
            </a:pPr>
            <a:r>
              <a:rPr lang="en-US" sz="2000" b="1" dirty="0" smtClean="0">
                <a:latin typeface="Arial" pitchFamily="34" charset="0"/>
                <a:cs typeface="Arial" pitchFamily="34" charset="0"/>
              </a:rPr>
              <a:t>High prevalence of tobacco use among the youth</a:t>
            </a:r>
          </a:p>
          <a:p>
            <a:pPr>
              <a:lnSpc>
                <a:spcPct val="90000"/>
              </a:lnSpc>
              <a:buClrTx/>
              <a:buFont typeface="Wingdings" pitchFamily="2" charset="2"/>
              <a:buChar char="Ø"/>
            </a:pPr>
            <a:r>
              <a:rPr lang="en-US" sz="2000" b="1" dirty="0" smtClean="0">
                <a:latin typeface="Arial" pitchFamily="34" charset="0"/>
                <a:cs typeface="Arial" pitchFamily="34" charset="0"/>
              </a:rPr>
              <a:t>Frequent exposure to Environmental Tobacco Smoke</a:t>
            </a:r>
          </a:p>
          <a:p>
            <a:pPr>
              <a:lnSpc>
                <a:spcPct val="90000"/>
              </a:lnSpc>
              <a:buClrTx/>
              <a:buFont typeface="Wingdings" pitchFamily="2" charset="2"/>
              <a:buChar char="Ø"/>
            </a:pPr>
            <a:r>
              <a:rPr lang="en-US" sz="2000" b="1" dirty="0" smtClean="0">
                <a:latin typeface="Arial" pitchFamily="34" charset="0"/>
                <a:cs typeface="Arial" pitchFamily="34" charset="0"/>
              </a:rPr>
              <a:t>Youth have easy access to tobacco products</a:t>
            </a:r>
          </a:p>
          <a:p>
            <a:pPr>
              <a:lnSpc>
                <a:spcPct val="90000"/>
              </a:lnSpc>
              <a:buClrTx/>
              <a:buFont typeface="Wingdings" pitchFamily="2" charset="2"/>
              <a:buChar char="Ø"/>
            </a:pPr>
            <a:r>
              <a:rPr lang="en-US" sz="2000" b="1" dirty="0" smtClean="0">
                <a:latin typeface="Arial" pitchFamily="34" charset="0"/>
                <a:cs typeface="Arial" pitchFamily="34" charset="0"/>
              </a:rPr>
              <a:t>Lack of access to smoking cessation programs</a:t>
            </a:r>
          </a:p>
          <a:p>
            <a:pPr>
              <a:buNone/>
            </a:pPr>
            <a:r>
              <a:rPr lang="en-US" sz="2000" dirty="0" smtClean="0"/>
              <a:t>   </a:t>
            </a:r>
          </a:p>
          <a:p>
            <a:pPr>
              <a:buNone/>
            </a:pPr>
            <a:r>
              <a:rPr lang="en-US" sz="2000" dirty="0" smtClean="0">
                <a:latin typeface="Arial" pitchFamily="34" charset="0"/>
                <a:cs typeface="Arial" pitchFamily="34" charset="0"/>
              </a:rPr>
              <a:t> </a:t>
            </a:r>
            <a:r>
              <a:rPr lang="en-US" sz="2000" dirty="0" smtClean="0">
                <a:latin typeface="Arial" pitchFamily="34" charset="0"/>
                <a:cs typeface="Arial" pitchFamily="34" charset="0"/>
              </a:rPr>
              <a:t>                                     </a:t>
            </a:r>
            <a:endParaRPr lang="en-US" sz="2000" b="1" dirty="0">
              <a:solidFill>
                <a:schemeClr val="tx1"/>
              </a:solidFill>
              <a:latin typeface="Arial" pitchFamily="34" charset="0"/>
              <a:cs typeface="Arial" pitchFamily="34" charset="0"/>
            </a:endParaRPr>
          </a:p>
        </p:txBody>
      </p:sp>
      <p:pic>
        <p:nvPicPr>
          <p:cNvPr id="13" name="Picture 12" descr="Nosmoke"/>
          <p:cNvPicPr>
            <a:picLocks noChangeAspect="1" noChangeArrowheads="1"/>
          </p:cNvPicPr>
          <p:nvPr/>
        </p:nvPicPr>
        <p:blipFill>
          <a:blip r:embed="rId2"/>
          <a:srcRect/>
          <a:stretch>
            <a:fillRect/>
          </a:stretch>
        </p:blipFill>
        <p:spPr bwMode="auto">
          <a:xfrm>
            <a:off x="8001000" y="5715000"/>
            <a:ext cx="957263" cy="957263"/>
          </a:xfrm>
          <a:prstGeom prst="rect">
            <a:avLst/>
          </a:prstGeom>
          <a:noFill/>
          <a:ln w="9525">
            <a:noFill/>
            <a:miter lim="800000"/>
            <a:headEnd/>
            <a:tailEnd/>
          </a:ln>
        </p:spPr>
      </p:pic>
      <p:sp>
        <p:nvSpPr>
          <p:cNvPr id="10" name="Rectangle 9"/>
          <p:cNvSpPr/>
          <p:nvPr/>
        </p:nvSpPr>
        <p:spPr>
          <a:xfrm>
            <a:off x="2286000" y="2305616"/>
            <a:ext cx="4572000" cy="523220"/>
          </a:xfrm>
          <a:prstGeom prst="rect">
            <a:avLst/>
          </a:prstGeom>
        </p:spPr>
        <p:txBody>
          <a:bodyPr>
            <a:spAutoFit/>
          </a:bodyPr>
          <a:lstStyle/>
          <a:p>
            <a:endParaRPr lang="en-US" sz="2800" b="1" i="1" dirty="0" smtClean="0"/>
          </a:p>
        </p:txBody>
      </p:sp>
      <p:pic>
        <p:nvPicPr>
          <p:cNvPr id="8195" name="Picture 3"/>
          <p:cNvPicPr>
            <a:picLocks noChangeAspect="1" noChangeArrowheads="1"/>
          </p:cNvPicPr>
          <p:nvPr/>
        </p:nvPicPr>
        <p:blipFill>
          <a:blip r:embed="rId3"/>
          <a:srcRect/>
          <a:stretch>
            <a:fillRect/>
          </a:stretch>
        </p:blipFill>
        <p:spPr bwMode="auto">
          <a:xfrm>
            <a:off x="4953000" y="2514600"/>
            <a:ext cx="3185583" cy="3276600"/>
          </a:xfrm>
          <a:prstGeom prst="rect">
            <a:avLst/>
          </a:prstGeom>
          <a:noFill/>
          <a:ln w="9525">
            <a:noFill/>
            <a:miter lim="800000"/>
            <a:headEnd/>
            <a:tailEnd/>
          </a:ln>
          <a:effectLst/>
        </p:spPr>
      </p:pic>
      <p:pic>
        <p:nvPicPr>
          <p:cNvPr id="8196" name="Picture 4"/>
          <p:cNvPicPr>
            <a:picLocks noChangeAspect="1" noChangeArrowheads="1"/>
          </p:cNvPicPr>
          <p:nvPr/>
        </p:nvPicPr>
        <p:blipFill>
          <a:blip r:embed="rId4"/>
          <a:srcRect/>
          <a:stretch>
            <a:fillRect/>
          </a:stretch>
        </p:blipFill>
        <p:spPr bwMode="auto">
          <a:xfrm>
            <a:off x="609600" y="2514600"/>
            <a:ext cx="4343400" cy="3253357"/>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 calcmode="lin" valueType="num">
                                      <p:cBhvr additive="base">
                                        <p:cTn id="14"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 calcmode="lin" valueType="num">
                                      <p:cBhvr additive="base">
                                        <p:cTn id="20"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 calcmode="lin" valueType="num">
                                      <p:cBhvr additive="base">
                                        <p:cTn id="26"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 calcmode="lin" valueType="num">
                                      <p:cBhvr additive="base">
                                        <p:cTn id="32" dur="500" fill="hold"/>
                                        <p:tgtEl>
                                          <p:spTgt spid="11">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5" presetClass="entr" presetSubtype="0" fill="hold" nodeType="clickEffect">
                                  <p:stCondLst>
                                    <p:cond delay="0"/>
                                  </p:stCondLst>
                                  <p:childTnLst>
                                    <p:set>
                                      <p:cBhvr>
                                        <p:cTn id="37" dur="1" fill="hold">
                                          <p:stCondLst>
                                            <p:cond delay="0"/>
                                          </p:stCondLst>
                                        </p:cTn>
                                        <p:tgtEl>
                                          <p:spTgt spid="8196"/>
                                        </p:tgtEl>
                                        <p:attrNameLst>
                                          <p:attrName>style.visibility</p:attrName>
                                        </p:attrNameLst>
                                      </p:cBhvr>
                                      <p:to>
                                        <p:strVal val="visible"/>
                                      </p:to>
                                    </p:set>
                                    <p:anim calcmode="lin" valueType="num">
                                      <p:cBhvr>
                                        <p:cTn id="38" dur="1000" fill="hold"/>
                                        <p:tgtEl>
                                          <p:spTgt spid="8196"/>
                                        </p:tgtEl>
                                        <p:attrNameLst>
                                          <p:attrName>ppt_w</p:attrName>
                                        </p:attrNameLst>
                                      </p:cBhvr>
                                      <p:tavLst>
                                        <p:tav tm="0">
                                          <p:val>
                                            <p:fltVal val="0"/>
                                          </p:val>
                                        </p:tav>
                                        <p:tav tm="100000">
                                          <p:val>
                                            <p:strVal val="#ppt_w"/>
                                          </p:val>
                                        </p:tav>
                                      </p:tavLst>
                                    </p:anim>
                                    <p:anim calcmode="lin" valueType="num">
                                      <p:cBhvr>
                                        <p:cTn id="39" dur="1000" fill="hold"/>
                                        <p:tgtEl>
                                          <p:spTgt spid="8196"/>
                                        </p:tgtEl>
                                        <p:attrNameLst>
                                          <p:attrName>ppt_h</p:attrName>
                                        </p:attrNameLst>
                                      </p:cBhvr>
                                      <p:tavLst>
                                        <p:tav tm="0">
                                          <p:val>
                                            <p:fltVal val="0"/>
                                          </p:val>
                                        </p:tav>
                                        <p:tav tm="100000">
                                          <p:val>
                                            <p:strVal val="#ppt_h"/>
                                          </p:val>
                                        </p:tav>
                                      </p:tavLst>
                                    </p:anim>
                                    <p:anim calcmode="lin" valueType="num">
                                      <p:cBhvr>
                                        <p:cTn id="40" dur="1000" fill="hold"/>
                                        <p:tgtEl>
                                          <p:spTgt spid="8196"/>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819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2" fill="hold">
                      <p:stCondLst>
                        <p:cond delay="indefinite"/>
                      </p:stCondLst>
                      <p:childTnLst>
                        <p:par>
                          <p:cTn id="43" fill="hold">
                            <p:stCondLst>
                              <p:cond delay="0"/>
                            </p:stCondLst>
                            <p:childTnLst>
                              <p:par>
                                <p:cTn id="44" presetID="15" presetClass="entr" presetSubtype="0" fill="hold" nodeType="clickEffect">
                                  <p:stCondLst>
                                    <p:cond delay="0"/>
                                  </p:stCondLst>
                                  <p:childTnLst>
                                    <p:set>
                                      <p:cBhvr>
                                        <p:cTn id="45" dur="1" fill="hold">
                                          <p:stCondLst>
                                            <p:cond delay="0"/>
                                          </p:stCondLst>
                                        </p:cTn>
                                        <p:tgtEl>
                                          <p:spTgt spid="8195"/>
                                        </p:tgtEl>
                                        <p:attrNameLst>
                                          <p:attrName>style.visibility</p:attrName>
                                        </p:attrNameLst>
                                      </p:cBhvr>
                                      <p:to>
                                        <p:strVal val="visible"/>
                                      </p:to>
                                    </p:set>
                                    <p:anim calcmode="lin" valueType="num">
                                      <p:cBhvr>
                                        <p:cTn id="46" dur="1000" fill="hold"/>
                                        <p:tgtEl>
                                          <p:spTgt spid="8195"/>
                                        </p:tgtEl>
                                        <p:attrNameLst>
                                          <p:attrName>ppt_w</p:attrName>
                                        </p:attrNameLst>
                                      </p:cBhvr>
                                      <p:tavLst>
                                        <p:tav tm="0">
                                          <p:val>
                                            <p:fltVal val="0"/>
                                          </p:val>
                                        </p:tav>
                                        <p:tav tm="100000">
                                          <p:val>
                                            <p:strVal val="#ppt_w"/>
                                          </p:val>
                                        </p:tav>
                                      </p:tavLst>
                                    </p:anim>
                                    <p:anim calcmode="lin" valueType="num">
                                      <p:cBhvr>
                                        <p:cTn id="47" dur="1000" fill="hold"/>
                                        <p:tgtEl>
                                          <p:spTgt spid="8195"/>
                                        </p:tgtEl>
                                        <p:attrNameLst>
                                          <p:attrName>ppt_h</p:attrName>
                                        </p:attrNameLst>
                                      </p:cBhvr>
                                      <p:tavLst>
                                        <p:tav tm="0">
                                          <p:val>
                                            <p:fltVal val="0"/>
                                          </p:val>
                                        </p:tav>
                                        <p:tav tm="100000">
                                          <p:val>
                                            <p:strVal val="#ppt_h"/>
                                          </p:val>
                                        </p:tav>
                                      </p:tavLst>
                                    </p:anim>
                                    <p:anim calcmode="lin" valueType="num">
                                      <p:cBhvr>
                                        <p:cTn id="48" dur="1000" fill="hold"/>
                                        <p:tgtEl>
                                          <p:spTgt spid="8195"/>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819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686800" cy="838200"/>
          </a:xfrm>
        </p:spPr>
        <p:txBody>
          <a:bodyPr>
            <a:normAutofit fontScale="90000"/>
          </a:bodyPr>
          <a:lstStyle/>
          <a:p>
            <a:pPr algn="ctr"/>
            <a:r>
              <a:rPr lang="en-US"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latin typeface="Arial Black" pitchFamily="34" charset="0"/>
              </a:rPr>
              <a:t>Youth Tobacco Survey in the </a:t>
            </a:r>
            <a:r>
              <a:rPr lang="en-US"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latin typeface="Arial Black" pitchFamily="34" charset="0"/>
              </a:rPr>
              <a:t>Philippines</a:t>
            </a:r>
            <a:br>
              <a:rPr lang="en-US" dirty="0" smtClean="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latin typeface="Arial Black" pitchFamily="34" charset="0"/>
              </a:rPr>
            </a:br>
            <a:r>
              <a:rPr lang="en-US" sz="3100" b="1" dirty="0" smtClean="0"/>
              <a:t>Global </a:t>
            </a:r>
            <a:r>
              <a:rPr lang="en-US" sz="3100" b="1" dirty="0" smtClean="0"/>
              <a:t>Youth Tobacco Survey Phase I, 2000</a:t>
            </a:r>
            <a:r>
              <a:rPr lang="en-US" b="1" dirty="0" smtClean="0"/>
              <a:t/>
            </a:r>
            <a:br>
              <a:rPr lang="en-US" b="1" dirty="0" smtClean="0"/>
            </a:br>
            <a:endParaRPr lang="en-US" dirty="0">
              <a:solidFill>
                <a:schemeClr val="bg2">
                  <a:lumMod val="50000"/>
                </a:schemeClr>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1" name="Content Placeholder 10"/>
          <p:cNvSpPr>
            <a:spLocks noGrp="1"/>
          </p:cNvSpPr>
          <p:nvPr>
            <p:ph idx="1"/>
          </p:nvPr>
        </p:nvSpPr>
        <p:spPr>
          <a:xfrm>
            <a:off x="304800" y="2057400"/>
            <a:ext cx="8686800" cy="4191000"/>
          </a:xfrm>
        </p:spPr>
        <p:txBody>
          <a:bodyPr>
            <a:normAutofit/>
          </a:bodyPr>
          <a:lstStyle/>
          <a:p>
            <a:pPr algn="ctr">
              <a:lnSpc>
                <a:spcPct val="90000"/>
              </a:lnSpc>
              <a:buNone/>
            </a:pPr>
            <a:r>
              <a:rPr lang="en-US" sz="2400" b="1" dirty="0" smtClean="0">
                <a:latin typeface="Arial" pitchFamily="34" charset="0"/>
                <a:cs typeface="Arial" pitchFamily="34" charset="0"/>
              </a:rPr>
              <a:t>Recommendations</a:t>
            </a:r>
            <a:endParaRPr lang="en-US" sz="2000" dirty="0" smtClean="0"/>
          </a:p>
          <a:p>
            <a:pPr>
              <a:buClrTx/>
              <a:buFont typeface="Wingdings" pitchFamily="2" charset="2"/>
              <a:buChar char="Ø"/>
            </a:pPr>
            <a:r>
              <a:rPr lang="en-US" sz="2200" b="1" dirty="0" smtClean="0">
                <a:latin typeface="Arial" pitchFamily="34" charset="0"/>
                <a:cs typeface="Arial" pitchFamily="34" charset="0"/>
              </a:rPr>
              <a:t>Stronger </a:t>
            </a:r>
            <a:r>
              <a:rPr lang="en-US" sz="2200" b="1" dirty="0" smtClean="0">
                <a:latin typeface="Arial" pitchFamily="34" charset="0"/>
                <a:cs typeface="Arial" pitchFamily="34" charset="0"/>
              </a:rPr>
              <a:t>anti-smoking legislation</a:t>
            </a:r>
          </a:p>
          <a:p>
            <a:pPr lvl="1">
              <a:buClrTx/>
              <a:buFont typeface="Wingdings" pitchFamily="2" charset="2"/>
              <a:buChar char="§"/>
            </a:pPr>
            <a:r>
              <a:rPr lang="en-US" sz="2200" b="1" dirty="0" smtClean="0">
                <a:latin typeface="Arial" pitchFamily="34" charset="0"/>
                <a:cs typeface="Arial" pitchFamily="34" charset="0"/>
              </a:rPr>
              <a:t>Increase tobacco taxes</a:t>
            </a:r>
          </a:p>
          <a:p>
            <a:pPr lvl="1">
              <a:buClrTx/>
              <a:buFont typeface="Wingdings" pitchFamily="2" charset="2"/>
              <a:buChar char="§"/>
            </a:pPr>
            <a:r>
              <a:rPr lang="en-US" sz="2200" b="1" dirty="0" smtClean="0">
                <a:latin typeface="Arial" pitchFamily="34" charset="0"/>
                <a:cs typeface="Arial" pitchFamily="34" charset="0"/>
              </a:rPr>
              <a:t>Ban sale of tobacco products to and by minors</a:t>
            </a:r>
          </a:p>
          <a:p>
            <a:pPr lvl="1">
              <a:buClrTx/>
              <a:buFont typeface="Wingdings" pitchFamily="2" charset="2"/>
              <a:buChar char="§"/>
            </a:pPr>
            <a:r>
              <a:rPr lang="en-US" sz="2200" b="1" dirty="0" smtClean="0">
                <a:latin typeface="Arial" pitchFamily="34" charset="0"/>
                <a:cs typeface="Arial" pitchFamily="34" charset="0"/>
              </a:rPr>
              <a:t>Advertising ban</a:t>
            </a:r>
          </a:p>
          <a:p>
            <a:pPr>
              <a:buClrTx/>
              <a:buFont typeface="Wingdings" pitchFamily="2" charset="2"/>
              <a:buChar char="Ø"/>
            </a:pPr>
            <a:r>
              <a:rPr lang="en-US" sz="2200" b="1" dirty="0" smtClean="0">
                <a:latin typeface="Arial" pitchFamily="34" charset="0"/>
                <a:cs typeface="Arial" pitchFamily="34" charset="0"/>
              </a:rPr>
              <a:t>Implement Clean Air Act</a:t>
            </a:r>
          </a:p>
          <a:p>
            <a:pPr lvl="1">
              <a:buClrTx/>
              <a:buFont typeface="Wingdings" pitchFamily="2" charset="2"/>
              <a:buChar char="§"/>
            </a:pPr>
            <a:r>
              <a:rPr lang="en-US" sz="2200" b="1" dirty="0" smtClean="0">
                <a:latin typeface="Arial" pitchFamily="34" charset="0"/>
                <a:cs typeface="Arial" pitchFamily="34" charset="0"/>
              </a:rPr>
              <a:t>Prohibit smoking in public places</a:t>
            </a:r>
          </a:p>
          <a:p>
            <a:pPr>
              <a:buClrTx/>
              <a:buNone/>
            </a:pPr>
            <a:r>
              <a:rPr lang="en-US" sz="2000" dirty="0" smtClean="0">
                <a:latin typeface="Arial" pitchFamily="34" charset="0"/>
                <a:cs typeface="Arial" pitchFamily="34" charset="0"/>
              </a:rPr>
              <a:t>                       </a:t>
            </a:r>
            <a:endParaRPr lang="en-US" sz="2000" b="1" dirty="0">
              <a:solidFill>
                <a:schemeClr val="tx1"/>
              </a:solidFill>
              <a:latin typeface="Arial" pitchFamily="34" charset="0"/>
              <a:cs typeface="Arial" pitchFamily="34" charset="0"/>
            </a:endParaRPr>
          </a:p>
        </p:txBody>
      </p:sp>
      <p:pic>
        <p:nvPicPr>
          <p:cNvPr id="13" name="Picture 12" descr="Nosmoke"/>
          <p:cNvPicPr>
            <a:picLocks noChangeAspect="1" noChangeArrowheads="1"/>
          </p:cNvPicPr>
          <p:nvPr/>
        </p:nvPicPr>
        <p:blipFill>
          <a:blip r:embed="rId2"/>
          <a:srcRect/>
          <a:stretch>
            <a:fillRect/>
          </a:stretch>
        </p:blipFill>
        <p:spPr bwMode="auto">
          <a:xfrm>
            <a:off x="8001000" y="5715000"/>
            <a:ext cx="957263" cy="957263"/>
          </a:xfrm>
          <a:prstGeom prst="rect">
            <a:avLst/>
          </a:prstGeom>
          <a:noFill/>
          <a:ln w="9525">
            <a:noFill/>
            <a:miter lim="800000"/>
            <a:headEnd/>
            <a:tailEnd/>
          </a:ln>
        </p:spPr>
      </p:pic>
      <p:pic>
        <p:nvPicPr>
          <p:cNvPr id="10243" name="Picture 3"/>
          <p:cNvPicPr>
            <a:picLocks noChangeAspect="1" noChangeArrowheads="1"/>
          </p:cNvPicPr>
          <p:nvPr/>
        </p:nvPicPr>
        <p:blipFill>
          <a:blip r:embed="rId3"/>
          <a:srcRect/>
          <a:stretch>
            <a:fillRect/>
          </a:stretch>
        </p:blipFill>
        <p:spPr bwMode="auto">
          <a:xfrm>
            <a:off x="3962400" y="2362200"/>
            <a:ext cx="3352800" cy="3967841"/>
          </a:xfrm>
          <a:prstGeom prst="rect">
            <a:avLst/>
          </a:prstGeom>
          <a:noFill/>
          <a:ln w="9525">
            <a:noFill/>
            <a:miter lim="800000"/>
            <a:headEnd/>
            <a:tailEnd/>
          </a:ln>
          <a:effectLst/>
        </p:spPr>
      </p:pic>
      <p:pic>
        <p:nvPicPr>
          <p:cNvPr id="10244" name="Picture 4"/>
          <p:cNvPicPr>
            <a:picLocks noChangeAspect="1" noChangeArrowheads="1"/>
          </p:cNvPicPr>
          <p:nvPr/>
        </p:nvPicPr>
        <p:blipFill>
          <a:blip r:embed="rId4"/>
          <a:srcRect/>
          <a:stretch>
            <a:fillRect/>
          </a:stretch>
        </p:blipFill>
        <p:spPr bwMode="auto">
          <a:xfrm>
            <a:off x="914400" y="2590800"/>
            <a:ext cx="2743200" cy="2688336"/>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 calcmode="lin" valueType="num">
                                      <p:cBhvr additive="base">
                                        <p:cTn id="14" dur="10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 calcmode="lin" valueType="num">
                                      <p:cBhvr additive="base">
                                        <p:cTn id="20" dur="10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11">
                                            <p:txEl>
                                              <p:pRg st="3" end="3"/>
                                            </p:txEl>
                                          </p:spTgt>
                                        </p:tgtEl>
                                        <p:attrNameLst>
                                          <p:attrName>style.visibility</p:attrName>
                                        </p:attrNameLst>
                                      </p:cBhvr>
                                      <p:to>
                                        <p:strVal val="visible"/>
                                      </p:to>
                                    </p:set>
                                    <p:anim calcmode="lin" valueType="num">
                                      <p:cBhvr additive="base">
                                        <p:cTn id="26" dur="10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 calcmode="lin" valueType="num">
                                      <p:cBhvr additive="base">
                                        <p:cTn id="32" dur="10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11">
                                            <p:txEl>
                                              <p:pRg st="5" end="5"/>
                                            </p:txEl>
                                          </p:spTgt>
                                        </p:tgtEl>
                                        <p:attrNameLst>
                                          <p:attrName>style.visibility</p:attrName>
                                        </p:attrNameLst>
                                      </p:cBhvr>
                                      <p:to>
                                        <p:strVal val="visible"/>
                                      </p:to>
                                    </p:set>
                                    <p:anim calcmode="lin" valueType="num">
                                      <p:cBhvr additive="base">
                                        <p:cTn id="38" dur="1000" fill="hold"/>
                                        <p:tgtEl>
                                          <p:spTgt spid="11">
                                            <p:txEl>
                                              <p:pRg st="5" end="5"/>
                                            </p:txEl>
                                          </p:spTgt>
                                        </p:tgtEl>
                                        <p:attrNameLst>
                                          <p:attrName>ppt_x</p:attrName>
                                        </p:attrNameLst>
                                      </p:cBhvr>
                                      <p:tavLst>
                                        <p:tav tm="0">
                                          <p:val>
                                            <p:strVal val="0-#ppt_w/2"/>
                                          </p:val>
                                        </p:tav>
                                        <p:tav tm="100000">
                                          <p:val>
                                            <p:strVal val="#ppt_x"/>
                                          </p:val>
                                        </p:tav>
                                      </p:tavLst>
                                    </p:anim>
                                    <p:anim calcmode="lin" valueType="num">
                                      <p:cBhvr additive="base">
                                        <p:cTn id="39" dur="1000" fill="hold"/>
                                        <p:tgtEl>
                                          <p:spTgt spid="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11">
                                            <p:txEl>
                                              <p:pRg st="6" end="6"/>
                                            </p:txEl>
                                          </p:spTgt>
                                        </p:tgtEl>
                                        <p:attrNameLst>
                                          <p:attrName>style.visibility</p:attrName>
                                        </p:attrNameLst>
                                      </p:cBhvr>
                                      <p:to>
                                        <p:strVal val="visible"/>
                                      </p:to>
                                    </p:set>
                                    <p:anim calcmode="lin" valueType="num">
                                      <p:cBhvr additive="base">
                                        <p:cTn id="44" dur="1000" fill="hold"/>
                                        <p:tgtEl>
                                          <p:spTgt spid="11">
                                            <p:txEl>
                                              <p:pRg st="6" end="6"/>
                                            </p:txEl>
                                          </p:spTgt>
                                        </p:tgtEl>
                                        <p:attrNameLst>
                                          <p:attrName>ppt_x</p:attrName>
                                        </p:attrNameLst>
                                      </p:cBhvr>
                                      <p:tavLst>
                                        <p:tav tm="0">
                                          <p:val>
                                            <p:strVal val="0-#ppt_w/2"/>
                                          </p:val>
                                        </p:tav>
                                        <p:tav tm="100000">
                                          <p:val>
                                            <p:strVal val="#ppt_x"/>
                                          </p:val>
                                        </p:tav>
                                      </p:tavLst>
                                    </p:anim>
                                    <p:anim calcmode="lin" valueType="num">
                                      <p:cBhvr additive="base">
                                        <p:cTn id="45" dur="1000" fill="hold"/>
                                        <p:tgtEl>
                                          <p:spTgt spid="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5" presetClass="entr" presetSubtype="0" fill="hold" nodeType="clickEffect">
                                  <p:stCondLst>
                                    <p:cond delay="0"/>
                                  </p:stCondLst>
                                  <p:childTnLst>
                                    <p:set>
                                      <p:cBhvr>
                                        <p:cTn id="49" dur="1" fill="hold">
                                          <p:stCondLst>
                                            <p:cond delay="0"/>
                                          </p:stCondLst>
                                        </p:cTn>
                                        <p:tgtEl>
                                          <p:spTgt spid="10244"/>
                                        </p:tgtEl>
                                        <p:attrNameLst>
                                          <p:attrName>style.visibility</p:attrName>
                                        </p:attrNameLst>
                                      </p:cBhvr>
                                      <p:to>
                                        <p:strVal val="visible"/>
                                      </p:to>
                                    </p:set>
                                    <p:anim calcmode="lin" valueType="num">
                                      <p:cBhvr>
                                        <p:cTn id="50" dur="1000" fill="hold"/>
                                        <p:tgtEl>
                                          <p:spTgt spid="10244"/>
                                        </p:tgtEl>
                                        <p:attrNameLst>
                                          <p:attrName>ppt_w</p:attrName>
                                        </p:attrNameLst>
                                      </p:cBhvr>
                                      <p:tavLst>
                                        <p:tav tm="0">
                                          <p:val>
                                            <p:fltVal val="0"/>
                                          </p:val>
                                        </p:tav>
                                        <p:tav tm="100000">
                                          <p:val>
                                            <p:strVal val="#ppt_w"/>
                                          </p:val>
                                        </p:tav>
                                      </p:tavLst>
                                    </p:anim>
                                    <p:anim calcmode="lin" valueType="num">
                                      <p:cBhvr>
                                        <p:cTn id="51" dur="1000" fill="hold"/>
                                        <p:tgtEl>
                                          <p:spTgt spid="10244"/>
                                        </p:tgtEl>
                                        <p:attrNameLst>
                                          <p:attrName>ppt_h</p:attrName>
                                        </p:attrNameLst>
                                      </p:cBhvr>
                                      <p:tavLst>
                                        <p:tav tm="0">
                                          <p:val>
                                            <p:fltVal val="0"/>
                                          </p:val>
                                        </p:tav>
                                        <p:tav tm="100000">
                                          <p:val>
                                            <p:strVal val="#ppt_h"/>
                                          </p:val>
                                        </p:tav>
                                      </p:tavLst>
                                    </p:anim>
                                    <p:anim calcmode="lin" valueType="num">
                                      <p:cBhvr>
                                        <p:cTn id="52" dur="1000" fill="hold"/>
                                        <p:tgtEl>
                                          <p:spTgt spid="10244"/>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1024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4" fill="hold">
                      <p:stCondLst>
                        <p:cond delay="indefinite"/>
                      </p:stCondLst>
                      <p:childTnLst>
                        <p:par>
                          <p:cTn id="55" fill="hold">
                            <p:stCondLst>
                              <p:cond delay="0"/>
                            </p:stCondLst>
                            <p:childTnLst>
                              <p:par>
                                <p:cTn id="56" presetID="15" presetClass="entr" presetSubtype="0" fill="hold" nodeType="clickEffect">
                                  <p:stCondLst>
                                    <p:cond delay="0"/>
                                  </p:stCondLst>
                                  <p:childTnLst>
                                    <p:set>
                                      <p:cBhvr>
                                        <p:cTn id="57" dur="1" fill="hold">
                                          <p:stCondLst>
                                            <p:cond delay="0"/>
                                          </p:stCondLst>
                                        </p:cTn>
                                        <p:tgtEl>
                                          <p:spTgt spid="10243"/>
                                        </p:tgtEl>
                                        <p:attrNameLst>
                                          <p:attrName>style.visibility</p:attrName>
                                        </p:attrNameLst>
                                      </p:cBhvr>
                                      <p:to>
                                        <p:strVal val="visible"/>
                                      </p:to>
                                    </p:set>
                                    <p:anim calcmode="lin" valueType="num">
                                      <p:cBhvr>
                                        <p:cTn id="58" dur="1000" fill="hold"/>
                                        <p:tgtEl>
                                          <p:spTgt spid="10243"/>
                                        </p:tgtEl>
                                        <p:attrNameLst>
                                          <p:attrName>ppt_w</p:attrName>
                                        </p:attrNameLst>
                                      </p:cBhvr>
                                      <p:tavLst>
                                        <p:tav tm="0">
                                          <p:val>
                                            <p:fltVal val="0"/>
                                          </p:val>
                                        </p:tav>
                                        <p:tav tm="100000">
                                          <p:val>
                                            <p:strVal val="#ppt_w"/>
                                          </p:val>
                                        </p:tav>
                                      </p:tavLst>
                                    </p:anim>
                                    <p:anim calcmode="lin" valueType="num">
                                      <p:cBhvr>
                                        <p:cTn id="59" dur="1000" fill="hold"/>
                                        <p:tgtEl>
                                          <p:spTgt spid="10243"/>
                                        </p:tgtEl>
                                        <p:attrNameLst>
                                          <p:attrName>ppt_h</p:attrName>
                                        </p:attrNameLst>
                                      </p:cBhvr>
                                      <p:tavLst>
                                        <p:tav tm="0">
                                          <p:val>
                                            <p:fltVal val="0"/>
                                          </p:val>
                                        </p:tav>
                                        <p:tav tm="100000">
                                          <p:val>
                                            <p:strVal val="#ppt_h"/>
                                          </p:val>
                                        </p:tav>
                                      </p:tavLst>
                                    </p:anim>
                                    <p:anim calcmode="lin" valueType="num">
                                      <p:cBhvr>
                                        <p:cTn id="60" dur="1000" fill="hold"/>
                                        <p:tgtEl>
                                          <p:spTgt spid="10243"/>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1024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4400" dirty="0" err="1" smtClean="0">
                <a:latin typeface="Aharoni" pitchFamily="2" charset="-79"/>
                <a:cs typeface="Aharoni" pitchFamily="2" charset="-79"/>
              </a:rPr>
              <a:t>Maraming</a:t>
            </a:r>
            <a:r>
              <a:rPr lang="en-US" sz="4400" dirty="0" smtClean="0">
                <a:latin typeface="Aharoni" pitchFamily="2" charset="-79"/>
                <a:cs typeface="Aharoni" pitchFamily="2" charset="-79"/>
              </a:rPr>
              <a:t> </a:t>
            </a:r>
            <a:r>
              <a:rPr lang="en-US" sz="4400" dirty="0" err="1" smtClean="0">
                <a:latin typeface="Aharoni" pitchFamily="2" charset="-79"/>
                <a:cs typeface="Aharoni" pitchFamily="2" charset="-79"/>
              </a:rPr>
              <a:t>salamat</a:t>
            </a:r>
            <a:r>
              <a:rPr lang="en-US" sz="4400" dirty="0" smtClean="0">
                <a:latin typeface="Aharoni" pitchFamily="2" charset="-79"/>
                <a:cs typeface="Aharoni" pitchFamily="2" charset="-79"/>
              </a:rPr>
              <a:t>… </a:t>
            </a:r>
            <a:endParaRPr lang="en-US" sz="4400" dirty="0">
              <a:latin typeface="Aharoni" pitchFamily="2" charset="-79"/>
              <a:cs typeface="Aharoni" pitchFamily="2" charset="-79"/>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3"/>
                                        </p:tgtEl>
                                        <p:attrNameLst>
                                          <p:attrName>ppt_w</p:attrName>
                                        </p:attrNameLst>
                                      </p:cBhvr>
                                      <p:tavLst>
                                        <p:tav tm="0">
                                          <p:val>
                                            <p:strVal val="#ppt_w*.05"/>
                                          </p:val>
                                        </p:tav>
                                        <p:tav tm="100000">
                                          <p:val>
                                            <p:strVal val="#ppt_w"/>
                                          </p:val>
                                        </p:tav>
                                      </p:tavLst>
                                    </p:anim>
                                    <p:anim calcmode="lin" valueType="num">
                                      <p:cBhvr>
                                        <p:cTn id="10" dur="2000" fill="hold"/>
                                        <p:tgtEl>
                                          <p:spTgt spid="3"/>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3"/>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763000" cy="838200"/>
          </a:xfrm>
        </p:spPr>
        <p:txBody>
          <a:bodyPr>
            <a:noAutofit/>
          </a:bodyPr>
          <a:lstStyle/>
          <a:p>
            <a:r>
              <a:rPr lang="en-US" dirty="0" smtClean="0">
                <a:solidFill>
                  <a:schemeClr val="bg2">
                    <a:lumMod val="50000"/>
                  </a:schemeClr>
                </a:solidFill>
                <a:effectLst>
                  <a:outerShdw blurRad="38100" dist="38100" dir="2700000" algn="tl">
                    <a:srgbClr val="000000"/>
                  </a:outerShdw>
                </a:effectLst>
              </a:rPr>
              <a:t>Economic Issues</a:t>
            </a:r>
            <a:endParaRPr lang="en-US" spc="-150" dirty="0">
              <a:solidFill>
                <a:schemeClr val="bg2">
                  <a:lumMod val="50000"/>
                </a:schemeClr>
              </a:solidFill>
            </a:endParaRPr>
          </a:p>
        </p:txBody>
      </p:sp>
      <p:sp>
        <p:nvSpPr>
          <p:cNvPr id="3" name="Content Placeholder 2"/>
          <p:cNvSpPr>
            <a:spLocks noGrp="1"/>
          </p:cNvSpPr>
          <p:nvPr>
            <p:ph idx="1"/>
          </p:nvPr>
        </p:nvSpPr>
        <p:spPr>
          <a:xfrm>
            <a:off x="457200" y="1295401"/>
            <a:ext cx="8686800" cy="2133600"/>
          </a:xfrm>
        </p:spPr>
        <p:txBody>
          <a:bodyPr>
            <a:normAutofit/>
          </a:bodyPr>
          <a:lstStyle/>
          <a:p>
            <a:pPr>
              <a:buClrTx/>
              <a:buFont typeface="Wingdings" pitchFamily="2" charset="2"/>
              <a:buChar char="Ø"/>
              <a:defRPr/>
            </a:pPr>
            <a:r>
              <a:rPr lang="en-US" sz="2000" b="1" dirty="0" smtClean="0">
                <a:solidFill>
                  <a:schemeClr val="tx1"/>
                </a:solidFill>
                <a:latin typeface="Arial" pitchFamily="34" charset="0"/>
                <a:cs typeface="Arial" pitchFamily="34" charset="0"/>
              </a:rPr>
              <a:t>The Philippine government earns about </a:t>
            </a:r>
            <a:r>
              <a:rPr lang="en-US" sz="2000" b="1" i="1" dirty="0" smtClean="0">
                <a:solidFill>
                  <a:schemeClr val="tx1"/>
                </a:solidFill>
                <a:latin typeface="Arial" pitchFamily="34" charset="0"/>
                <a:cs typeface="Arial" pitchFamily="34" charset="0"/>
              </a:rPr>
              <a:t>21 billion pesos</a:t>
            </a:r>
            <a:r>
              <a:rPr lang="en-US" sz="2000" b="1" dirty="0" smtClean="0">
                <a:solidFill>
                  <a:schemeClr val="tx1"/>
                </a:solidFill>
                <a:latin typeface="Arial" pitchFamily="34" charset="0"/>
                <a:cs typeface="Arial" pitchFamily="34" charset="0"/>
              </a:rPr>
              <a:t> from the sale and manufacture of tobacco and tobacco products each year</a:t>
            </a:r>
            <a:r>
              <a:rPr lang="en-US" sz="2000" b="1" dirty="0" smtClean="0">
                <a:solidFill>
                  <a:schemeClr val="tx1"/>
                </a:solidFill>
                <a:latin typeface="Arial" pitchFamily="34" charset="0"/>
                <a:cs typeface="Arial" pitchFamily="34" charset="0"/>
              </a:rPr>
              <a:t>.</a:t>
            </a:r>
          </a:p>
          <a:p>
            <a:pPr>
              <a:buClrTx/>
              <a:buFont typeface="Wingdings" pitchFamily="2" charset="2"/>
              <a:buChar char="Ø"/>
              <a:defRPr/>
            </a:pPr>
            <a:endParaRPr lang="en-US" sz="2000" b="1" dirty="0" smtClean="0">
              <a:solidFill>
                <a:schemeClr val="tx1"/>
              </a:solidFill>
              <a:latin typeface="Arial" pitchFamily="34" charset="0"/>
              <a:cs typeface="Arial" pitchFamily="34" charset="0"/>
            </a:endParaRPr>
          </a:p>
          <a:p>
            <a:pPr>
              <a:buClrTx/>
              <a:buFont typeface="Wingdings" pitchFamily="2" charset="2"/>
              <a:buChar char="Ø"/>
              <a:defRPr/>
            </a:pPr>
            <a:r>
              <a:rPr lang="en-US" sz="2000" b="1" dirty="0" smtClean="0">
                <a:solidFill>
                  <a:schemeClr val="tx1"/>
                </a:solidFill>
                <a:latin typeface="Arial" pitchFamily="34" charset="0"/>
                <a:cs typeface="Arial" pitchFamily="34" charset="0"/>
              </a:rPr>
              <a:t>But </a:t>
            </a:r>
            <a:r>
              <a:rPr lang="en-US" sz="2000" b="1" dirty="0" smtClean="0">
                <a:solidFill>
                  <a:schemeClr val="tx1"/>
                </a:solidFill>
                <a:latin typeface="Arial" pitchFamily="34" charset="0"/>
                <a:cs typeface="Arial" pitchFamily="34" charset="0"/>
              </a:rPr>
              <a:t>it loses about </a:t>
            </a:r>
            <a:r>
              <a:rPr lang="en-US" sz="2000" b="1" i="1" dirty="0" smtClean="0">
                <a:solidFill>
                  <a:schemeClr val="tx1"/>
                </a:solidFill>
                <a:latin typeface="Arial" pitchFamily="34" charset="0"/>
                <a:cs typeface="Arial" pitchFamily="34" charset="0"/>
              </a:rPr>
              <a:t>46 billion pesos</a:t>
            </a:r>
            <a:r>
              <a:rPr lang="en-US" sz="2000" b="1" dirty="0" smtClean="0">
                <a:solidFill>
                  <a:schemeClr val="tx1"/>
                </a:solidFill>
                <a:latin typeface="Arial" pitchFamily="34" charset="0"/>
                <a:cs typeface="Arial" pitchFamily="34" charset="0"/>
              </a:rPr>
              <a:t> to tobacco-related healthcare and lost of productivity.</a:t>
            </a:r>
          </a:p>
          <a:p>
            <a:pPr lvl="1">
              <a:buSzPct val="90000"/>
              <a:buFont typeface="Wingdings" pitchFamily="2" charset="2"/>
              <a:buChar char="Ø"/>
              <a:defRPr/>
            </a:pPr>
            <a:endParaRPr lang="en-US" sz="2000" b="1" dirty="0" smtClean="0">
              <a:solidFill>
                <a:schemeClr val="tx1"/>
              </a:solidFill>
              <a:latin typeface="Arial" pitchFamily="34" charset="0"/>
              <a:cs typeface="Arial" pitchFamily="34" charset="0"/>
            </a:endParaRPr>
          </a:p>
          <a:p>
            <a:pPr lvl="1">
              <a:buSzPct val="90000"/>
              <a:buFont typeface="Wingdings" pitchFamily="2" charset="2"/>
              <a:buChar char="Ø"/>
              <a:defRPr/>
            </a:pPr>
            <a:endParaRPr lang="en-US" sz="2000" b="1" dirty="0" smtClean="0">
              <a:solidFill>
                <a:schemeClr val="tx1"/>
              </a:solidFill>
              <a:latin typeface="Arial" pitchFamily="34" charset="0"/>
              <a:cs typeface="Arial" pitchFamily="34" charset="0"/>
            </a:endParaRPr>
          </a:p>
          <a:p>
            <a:pPr>
              <a:buNone/>
            </a:pPr>
            <a:endParaRPr lang="en-US" dirty="0"/>
          </a:p>
        </p:txBody>
      </p:sp>
      <p:pic>
        <p:nvPicPr>
          <p:cNvPr id="4" name="Picture 3" descr="Nosmoke"/>
          <p:cNvPicPr>
            <a:picLocks noChangeAspect="1" noChangeArrowheads="1"/>
          </p:cNvPicPr>
          <p:nvPr/>
        </p:nvPicPr>
        <p:blipFill>
          <a:blip r:embed="rId2"/>
          <a:srcRect/>
          <a:stretch>
            <a:fillRect/>
          </a:stretch>
        </p:blipFill>
        <p:spPr bwMode="auto">
          <a:xfrm>
            <a:off x="8001000" y="5715000"/>
            <a:ext cx="957263" cy="957263"/>
          </a:xfrm>
          <a:prstGeom prst="rect">
            <a:avLst/>
          </a:prstGeom>
          <a:noFill/>
          <a:ln w="9525">
            <a:noFill/>
            <a:miter lim="800000"/>
            <a:headEnd/>
            <a:tailEnd/>
          </a:ln>
        </p:spPr>
      </p:pic>
      <p:sp>
        <p:nvSpPr>
          <p:cNvPr id="6" name="Title 1"/>
          <p:cNvSpPr txBox="1">
            <a:spLocks/>
          </p:cNvSpPr>
          <p:nvPr/>
        </p:nvSpPr>
        <p:spPr>
          <a:xfrm>
            <a:off x="152400" y="3276600"/>
            <a:ext cx="8763000" cy="838200"/>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chemeClr val="bg2">
                    <a:lumMod val="50000"/>
                  </a:schemeClr>
                </a:solidFill>
                <a:effectLst>
                  <a:outerShdw blurRad="38100" dist="38100" dir="2700000" algn="tl">
                    <a:srgbClr val="000000"/>
                  </a:outerShdw>
                </a:effectLst>
                <a:uLnTx/>
                <a:uFillTx/>
                <a:latin typeface="+mj-lt"/>
                <a:ea typeface="+mj-ea"/>
                <a:cs typeface="+mj-cs"/>
              </a:rPr>
              <a:t>WHY IS TOBACCO SO BAD?</a:t>
            </a:r>
            <a:endParaRPr kumimoji="0" lang="en-US" sz="3600" b="0" i="0" u="none" strike="noStrike" kern="1200" cap="all" spc="-150" normalizeH="0" baseline="0" noProof="0" dirty="0">
              <a:ln>
                <a:noFill/>
              </a:ln>
              <a:solidFill>
                <a:schemeClr val="bg2">
                  <a:lumMod val="50000"/>
                </a:schemeClr>
              </a:solidFill>
              <a:effectLst>
                <a:reflection blurRad="12700" stA="48000" endA="300" endPos="55000" dir="5400000" sy="-90000" algn="bl" rotWithShape="0"/>
              </a:effectLst>
              <a:uLnTx/>
              <a:uFillTx/>
              <a:latin typeface="+mj-lt"/>
              <a:ea typeface="+mj-ea"/>
              <a:cs typeface="+mj-cs"/>
            </a:endParaRPr>
          </a:p>
        </p:txBody>
      </p:sp>
      <p:sp>
        <p:nvSpPr>
          <p:cNvPr id="7" name="Content Placeholder 2"/>
          <p:cNvSpPr txBox="1">
            <a:spLocks/>
          </p:cNvSpPr>
          <p:nvPr/>
        </p:nvSpPr>
        <p:spPr>
          <a:xfrm>
            <a:off x="457200" y="4114800"/>
            <a:ext cx="8153400" cy="2133600"/>
          </a:xfrm>
          <a:prstGeom prst="rect">
            <a:avLst/>
          </a:prstGeom>
        </p:spPr>
        <p:txBody>
          <a:bodyPr vert="horz">
            <a:normAutofit/>
          </a:bodyPr>
          <a:lstStyle/>
          <a:p>
            <a:pPr marL="457200" indent="-457200">
              <a:buFont typeface="+mj-lt"/>
              <a:buAutoNum type="arabicPeriod"/>
            </a:pPr>
            <a:r>
              <a:rPr lang="en-US" sz="2000" b="1" dirty="0" smtClean="0">
                <a:latin typeface="Arial" pitchFamily="34" charset="0"/>
                <a:cs typeface="Arial" pitchFamily="34" charset="0"/>
              </a:rPr>
              <a:t>Tobacco is toxic to your body.  </a:t>
            </a:r>
          </a:p>
          <a:p>
            <a:pPr marL="457200" indent="-457200">
              <a:buFont typeface="+mj-lt"/>
              <a:buAutoNum type="arabicPeriod"/>
            </a:pPr>
            <a:r>
              <a:rPr lang="en-US" sz="2000" b="1" dirty="0" smtClean="0">
                <a:latin typeface="Arial" pitchFamily="34" charset="0"/>
                <a:cs typeface="Arial" pitchFamily="34" charset="0"/>
              </a:rPr>
              <a:t>Tobacco is addictive. Once you start using it your body starts </a:t>
            </a:r>
            <a:r>
              <a:rPr lang="en-US" sz="2000" b="1" dirty="0" smtClean="0">
                <a:latin typeface="Arial" pitchFamily="34" charset="0"/>
                <a:cs typeface="Arial" pitchFamily="34" charset="0"/>
              </a:rPr>
              <a:t>needing </a:t>
            </a:r>
            <a:r>
              <a:rPr lang="en-US" sz="2000" b="1" dirty="0" smtClean="0">
                <a:latin typeface="Arial" pitchFamily="34" charset="0"/>
                <a:cs typeface="Arial" pitchFamily="34" charset="0"/>
              </a:rPr>
              <a:t>it</a:t>
            </a:r>
            <a:r>
              <a:rPr lang="en-US" sz="2000" b="1" dirty="0" smtClean="0">
                <a:latin typeface="Arial" pitchFamily="34" charset="0"/>
                <a:cs typeface="Arial" pitchFamily="34" charset="0"/>
              </a:rPr>
              <a:t>.</a:t>
            </a:r>
            <a:endParaRPr lang="en-US" sz="2000" b="1" dirty="0" smtClean="0">
              <a:latin typeface="Arial" pitchFamily="34" charset="0"/>
              <a:cs typeface="Arial" pitchFamily="34" charset="0"/>
            </a:endParaRPr>
          </a:p>
          <a:p>
            <a:pPr marL="457200" indent="-457200">
              <a:buFont typeface="+mj-lt"/>
              <a:buAutoNum type="arabicPeriod"/>
            </a:pPr>
            <a:r>
              <a:rPr lang="en-US" sz="2000" b="1" dirty="0" smtClean="0">
                <a:latin typeface="Arial" pitchFamily="34" charset="0"/>
                <a:cs typeface="Arial" pitchFamily="34" charset="0"/>
              </a:rPr>
              <a:t>Tobacco can kill you</a:t>
            </a:r>
            <a:r>
              <a:rPr lang="en-US" sz="2000" b="1" dirty="0" smtClean="0">
                <a:latin typeface="Arial" pitchFamily="34" charset="0"/>
                <a:cs typeface="Arial" pitchFamily="34" charset="0"/>
              </a:rPr>
              <a:t>!</a:t>
            </a:r>
            <a:endParaRPr lang="en-US" sz="2000" b="1" dirty="0" smtClean="0">
              <a:latin typeface="Arial" pitchFamily="34" charset="0"/>
              <a:cs typeface="Arial" pitchFamily="34" charset="0"/>
            </a:endParaRPr>
          </a:p>
          <a:p>
            <a:pPr marL="457200" indent="-457200">
              <a:buFont typeface="+mj-lt"/>
              <a:buAutoNum type="arabicPeriod"/>
            </a:pPr>
            <a:r>
              <a:rPr lang="en-US" sz="2000" b="1" dirty="0" smtClean="0">
                <a:latin typeface="Arial" pitchFamily="34" charset="0"/>
                <a:cs typeface="Arial" pitchFamily="34" charset="0"/>
              </a:rPr>
              <a:t>Each time you smoke a cigarette you are taking away 5 to 20 </a:t>
            </a:r>
            <a:endParaRPr lang="en-US" sz="2000" b="1" dirty="0" smtClean="0">
              <a:latin typeface="Arial" pitchFamily="34" charset="0"/>
              <a:cs typeface="Arial" pitchFamily="34" charset="0"/>
            </a:endParaRPr>
          </a:p>
          <a:p>
            <a:pPr marL="457200" indent="-457200"/>
            <a:r>
              <a:rPr lang="en-US" sz="2000" b="1" dirty="0" smtClean="0">
                <a:latin typeface="Arial" pitchFamily="34" charset="0"/>
                <a:cs typeface="Arial" pitchFamily="34" charset="0"/>
              </a:rPr>
              <a:t>       minutes </a:t>
            </a:r>
            <a:r>
              <a:rPr lang="en-US" sz="2000" b="1" dirty="0" smtClean="0">
                <a:latin typeface="Arial" pitchFamily="34" charset="0"/>
                <a:cs typeface="Arial" pitchFamily="34" charset="0"/>
              </a:rPr>
              <a:t>of your life.</a:t>
            </a:r>
          </a:p>
          <a:p>
            <a:pPr marL="742950" marR="0" lvl="1" indent="-285750" algn="l" defTabSz="914400" rtl="0" eaLnBrk="1" fontAlgn="auto" latinLnBrk="0" hangingPunct="1">
              <a:lnSpc>
                <a:spcPct val="100000"/>
              </a:lnSpc>
              <a:spcBef>
                <a:spcPct val="20000"/>
              </a:spcBef>
              <a:spcAft>
                <a:spcPts val="0"/>
              </a:spcAft>
              <a:buClr>
                <a:schemeClr val="accent1"/>
              </a:buClr>
              <a:buSzPct val="90000"/>
              <a:buFont typeface="Wingdings" pitchFamily="2" charset="2"/>
              <a:buChar char="Ø"/>
              <a:tabLst/>
              <a:defRPr/>
            </a:pPr>
            <a:endParaRPr kumimoji="0" lang="en-US" sz="2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742950" marR="0" lvl="1" indent="-285750" algn="l" defTabSz="914400" rtl="0" eaLnBrk="1" fontAlgn="auto" latinLnBrk="0" hangingPunct="1">
              <a:lnSpc>
                <a:spcPct val="100000"/>
              </a:lnSpc>
              <a:spcBef>
                <a:spcPct val="20000"/>
              </a:spcBef>
              <a:spcAft>
                <a:spcPts val="0"/>
              </a:spcAft>
              <a:buClr>
                <a:schemeClr val="accent1"/>
              </a:buClr>
              <a:buSzPct val="90000"/>
              <a:buFont typeface="Wingdings" pitchFamily="2" charset="2"/>
              <a:buChar char="Ø"/>
              <a:tabLst/>
              <a:defRPr/>
            </a:pPr>
            <a:endParaRPr kumimoji="0" lang="en-US" sz="2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n-US" sz="32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p:cTn id="26"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27"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28" dur="10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 calcmode="lin" valueType="num">
                                      <p:cBhvr>
                                        <p:cTn id="33" dur="1000" fill="hold"/>
                                        <p:tgtEl>
                                          <p:spTgt spid="7">
                                            <p:txEl>
                                              <p:pRg st="1" end="1"/>
                                            </p:txEl>
                                          </p:spTgt>
                                        </p:tgtEl>
                                        <p:attrNameLst>
                                          <p:attrName>ppt_w</p:attrName>
                                        </p:attrNameLst>
                                      </p:cBhvr>
                                      <p:tavLst>
                                        <p:tav tm="0">
                                          <p:val>
                                            <p:strVal val="#ppt_w*0.70"/>
                                          </p:val>
                                        </p:tav>
                                        <p:tav tm="100000">
                                          <p:val>
                                            <p:strVal val="#ppt_w"/>
                                          </p:val>
                                        </p:tav>
                                      </p:tavLst>
                                    </p:anim>
                                    <p:anim calcmode="lin" valueType="num">
                                      <p:cBhvr>
                                        <p:cTn id="34" dur="1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35" dur="1000"/>
                                        <p:tgtEl>
                                          <p:spTgt spid="7">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anim calcmode="lin" valueType="num">
                                      <p:cBhvr>
                                        <p:cTn id="40" dur="1000" fill="hold"/>
                                        <p:tgtEl>
                                          <p:spTgt spid="7">
                                            <p:txEl>
                                              <p:pRg st="2" end="2"/>
                                            </p:txEl>
                                          </p:spTgt>
                                        </p:tgtEl>
                                        <p:attrNameLst>
                                          <p:attrName>ppt_w</p:attrName>
                                        </p:attrNameLst>
                                      </p:cBhvr>
                                      <p:tavLst>
                                        <p:tav tm="0">
                                          <p:val>
                                            <p:strVal val="#ppt_w*0.70"/>
                                          </p:val>
                                        </p:tav>
                                        <p:tav tm="100000">
                                          <p:val>
                                            <p:strVal val="#ppt_w"/>
                                          </p:val>
                                        </p:tav>
                                      </p:tavLst>
                                    </p:anim>
                                    <p:anim calcmode="lin" valueType="num">
                                      <p:cBhvr>
                                        <p:cTn id="41" dur="1000" fill="hold"/>
                                        <p:tgtEl>
                                          <p:spTgt spid="7">
                                            <p:txEl>
                                              <p:pRg st="2" end="2"/>
                                            </p:txEl>
                                          </p:spTgt>
                                        </p:tgtEl>
                                        <p:attrNameLst>
                                          <p:attrName>ppt_h</p:attrName>
                                        </p:attrNameLst>
                                      </p:cBhvr>
                                      <p:tavLst>
                                        <p:tav tm="0">
                                          <p:val>
                                            <p:strVal val="#ppt_h"/>
                                          </p:val>
                                        </p:tav>
                                        <p:tav tm="100000">
                                          <p:val>
                                            <p:strVal val="#ppt_h"/>
                                          </p:val>
                                        </p:tav>
                                      </p:tavLst>
                                    </p:anim>
                                    <p:animEffect transition="in" filter="fade">
                                      <p:cBhvr>
                                        <p:cTn id="42" dur="1000"/>
                                        <p:tgtEl>
                                          <p:spTgt spid="7">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 calcmode="lin" valueType="num">
                                      <p:cBhvr>
                                        <p:cTn id="47" dur="1000" fill="hold"/>
                                        <p:tgtEl>
                                          <p:spTgt spid="7">
                                            <p:txEl>
                                              <p:pRg st="3" end="3"/>
                                            </p:txEl>
                                          </p:spTgt>
                                        </p:tgtEl>
                                        <p:attrNameLst>
                                          <p:attrName>ppt_w</p:attrName>
                                        </p:attrNameLst>
                                      </p:cBhvr>
                                      <p:tavLst>
                                        <p:tav tm="0">
                                          <p:val>
                                            <p:strVal val="#ppt_w*0.70"/>
                                          </p:val>
                                        </p:tav>
                                        <p:tav tm="100000">
                                          <p:val>
                                            <p:strVal val="#ppt_w"/>
                                          </p:val>
                                        </p:tav>
                                      </p:tavLst>
                                    </p:anim>
                                    <p:anim calcmode="lin" valueType="num">
                                      <p:cBhvr>
                                        <p:cTn id="48" dur="1000" fill="hold"/>
                                        <p:tgtEl>
                                          <p:spTgt spid="7">
                                            <p:txEl>
                                              <p:pRg st="3" end="3"/>
                                            </p:txEl>
                                          </p:spTgt>
                                        </p:tgtEl>
                                        <p:attrNameLst>
                                          <p:attrName>ppt_h</p:attrName>
                                        </p:attrNameLst>
                                      </p:cBhvr>
                                      <p:tavLst>
                                        <p:tav tm="0">
                                          <p:val>
                                            <p:strVal val="#ppt_h"/>
                                          </p:val>
                                        </p:tav>
                                        <p:tav tm="100000">
                                          <p:val>
                                            <p:strVal val="#ppt_h"/>
                                          </p:val>
                                        </p:tav>
                                      </p:tavLst>
                                    </p:anim>
                                    <p:animEffect transition="in" filter="fade">
                                      <p:cBhvr>
                                        <p:cTn id="49" dur="1000"/>
                                        <p:tgtEl>
                                          <p:spTgt spid="7">
                                            <p:txEl>
                                              <p:pRg st="3" end="3"/>
                                            </p:txEl>
                                          </p:spTgt>
                                        </p:tgtEl>
                                      </p:cBhvr>
                                    </p:animEffect>
                                  </p:childTnLst>
                                </p:cTn>
                              </p:par>
                              <p:par>
                                <p:cTn id="50" presetID="55" presetClass="entr" presetSubtype="0" fill="hold" nodeType="withEffect">
                                  <p:stCondLst>
                                    <p:cond delay="0"/>
                                  </p:stCondLst>
                                  <p:childTnLst>
                                    <p:set>
                                      <p:cBhvr>
                                        <p:cTn id="51" dur="1" fill="hold">
                                          <p:stCondLst>
                                            <p:cond delay="0"/>
                                          </p:stCondLst>
                                        </p:cTn>
                                        <p:tgtEl>
                                          <p:spTgt spid="7">
                                            <p:txEl>
                                              <p:pRg st="4" end="4"/>
                                            </p:txEl>
                                          </p:spTgt>
                                        </p:tgtEl>
                                        <p:attrNameLst>
                                          <p:attrName>style.visibility</p:attrName>
                                        </p:attrNameLst>
                                      </p:cBhvr>
                                      <p:to>
                                        <p:strVal val="visible"/>
                                      </p:to>
                                    </p:set>
                                    <p:anim calcmode="lin" valueType="num">
                                      <p:cBhvr>
                                        <p:cTn id="52" dur="1000" fill="hold"/>
                                        <p:tgtEl>
                                          <p:spTgt spid="7">
                                            <p:txEl>
                                              <p:pRg st="4" end="4"/>
                                            </p:txEl>
                                          </p:spTgt>
                                        </p:tgtEl>
                                        <p:attrNameLst>
                                          <p:attrName>ppt_w</p:attrName>
                                        </p:attrNameLst>
                                      </p:cBhvr>
                                      <p:tavLst>
                                        <p:tav tm="0">
                                          <p:val>
                                            <p:strVal val="#ppt_w*0.70"/>
                                          </p:val>
                                        </p:tav>
                                        <p:tav tm="100000">
                                          <p:val>
                                            <p:strVal val="#ppt_w"/>
                                          </p:val>
                                        </p:tav>
                                      </p:tavLst>
                                    </p:anim>
                                    <p:anim calcmode="lin" valueType="num">
                                      <p:cBhvr>
                                        <p:cTn id="53" dur="1000" fill="hold"/>
                                        <p:tgtEl>
                                          <p:spTgt spid="7">
                                            <p:txEl>
                                              <p:pRg st="4" end="4"/>
                                            </p:txEl>
                                          </p:spTgt>
                                        </p:tgtEl>
                                        <p:attrNameLst>
                                          <p:attrName>ppt_h</p:attrName>
                                        </p:attrNameLst>
                                      </p:cBhvr>
                                      <p:tavLst>
                                        <p:tav tm="0">
                                          <p:val>
                                            <p:strVal val="#ppt_h"/>
                                          </p:val>
                                        </p:tav>
                                        <p:tav tm="100000">
                                          <p:val>
                                            <p:strVal val="#ppt_h"/>
                                          </p:val>
                                        </p:tav>
                                      </p:tavLst>
                                    </p:anim>
                                    <p:animEffect transition="in" filter="fade">
                                      <p:cBhvr>
                                        <p:cTn id="54"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763000" cy="838200"/>
          </a:xfrm>
        </p:spPr>
        <p:txBody>
          <a:bodyPr>
            <a:noAutofit/>
          </a:bodyPr>
          <a:lstStyle/>
          <a:p>
            <a:r>
              <a:rPr lang="en-US" dirty="0" smtClean="0">
                <a:solidFill>
                  <a:schemeClr val="bg2">
                    <a:lumMod val="50000"/>
                  </a:schemeClr>
                </a:solidFill>
                <a:effectLst>
                  <a:outerShdw blurRad="38100" dist="38100" dir="2700000" algn="tl">
                    <a:srgbClr val="000000"/>
                  </a:outerShdw>
                </a:effectLst>
              </a:rPr>
              <a:t>Health Consequences of </a:t>
            </a:r>
            <a:r>
              <a:rPr lang="en-US" dirty="0" smtClean="0">
                <a:solidFill>
                  <a:schemeClr val="bg2">
                    <a:lumMod val="50000"/>
                  </a:schemeClr>
                </a:solidFill>
                <a:effectLst>
                  <a:outerShdw blurRad="38100" dist="38100" dir="2700000" algn="tl">
                    <a:srgbClr val="000000"/>
                  </a:outerShdw>
                </a:effectLst>
              </a:rPr>
              <a:t>Smoking</a:t>
            </a:r>
            <a:br>
              <a:rPr lang="en-US" dirty="0" smtClean="0">
                <a:solidFill>
                  <a:schemeClr val="bg2">
                    <a:lumMod val="50000"/>
                  </a:schemeClr>
                </a:solidFill>
                <a:effectLst>
                  <a:outerShdw blurRad="38100" dist="38100" dir="2700000" algn="tl">
                    <a:srgbClr val="000000"/>
                  </a:outerShdw>
                </a:effectLst>
              </a:rPr>
            </a:br>
            <a:r>
              <a:rPr lang="en-US" dirty="0" smtClean="0">
                <a:solidFill>
                  <a:schemeClr val="bg2">
                    <a:lumMod val="50000"/>
                  </a:schemeClr>
                </a:solidFill>
                <a:effectLst>
                  <a:outerShdw blurRad="38100" dist="38100" dir="2700000" algn="tl">
                    <a:srgbClr val="000000"/>
                  </a:outerShdw>
                </a:effectLst>
              </a:rPr>
              <a:t> </a:t>
            </a:r>
            <a:r>
              <a:rPr lang="en-US" dirty="0" smtClean="0">
                <a:solidFill>
                  <a:schemeClr val="bg2">
                    <a:lumMod val="50000"/>
                  </a:schemeClr>
                </a:solidFill>
                <a:effectLst>
                  <a:outerShdw blurRad="38100" dist="38100" dir="2700000" algn="tl">
                    <a:srgbClr val="000000"/>
                  </a:outerShdw>
                </a:effectLst>
              </a:rPr>
              <a:t>are Two-Fold</a:t>
            </a:r>
            <a:endParaRPr lang="en-US" spc="-150" dirty="0">
              <a:solidFill>
                <a:schemeClr val="bg2">
                  <a:lumMod val="50000"/>
                </a:schemeClr>
              </a:solidFill>
            </a:endParaRPr>
          </a:p>
        </p:txBody>
      </p:sp>
      <p:sp>
        <p:nvSpPr>
          <p:cNvPr id="3" name="Content Placeholder 2"/>
          <p:cNvSpPr>
            <a:spLocks noGrp="1"/>
          </p:cNvSpPr>
          <p:nvPr>
            <p:ph idx="1"/>
          </p:nvPr>
        </p:nvSpPr>
        <p:spPr>
          <a:xfrm>
            <a:off x="457200" y="1524000"/>
            <a:ext cx="8077200" cy="4525963"/>
          </a:xfrm>
        </p:spPr>
        <p:txBody>
          <a:bodyPr>
            <a:normAutofit/>
          </a:bodyPr>
          <a:lstStyle/>
          <a:p>
            <a:pPr marL="514350" indent="-514350">
              <a:lnSpc>
                <a:spcPct val="90000"/>
              </a:lnSpc>
              <a:buClrTx/>
              <a:buFont typeface="+mj-lt"/>
              <a:buAutoNum type="arabicPeriod"/>
              <a:defRPr/>
            </a:pPr>
            <a:r>
              <a:rPr lang="en-US" sz="2800" b="1" dirty="0" smtClean="0">
                <a:solidFill>
                  <a:schemeClr val="tx1"/>
                </a:solidFill>
                <a:latin typeface="Arial" pitchFamily="34" charset="0"/>
                <a:cs typeface="Arial" pitchFamily="34" charset="0"/>
              </a:rPr>
              <a:t>Addiction</a:t>
            </a:r>
            <a:endParaRPr lang="en-US" sz="2800" b="1" dirty="0" smtClean="0">
              <a:solidFill>
                <a:schemeClr val="tx1"/>
              </a:solidFill>
              <a:latin typeface="Arial" pitchFamily="34" charset="0"/>
              <a:cs typeface="Arial" pitchFamily="34" charset="0"/>
            </a:endParaRPr>
          </a:p>
          <a:p>
            <a:pPr lvl="2">
              <a:lnSpc>
                <a:spcPct val="90000"/>
              </a:lnSpc>
              <a:buClrTx/>
              <a:buSzPct val="75000"/>
              <a:buFont typeface="Wingdings" pitchFamily="2" charset="2"/>
              <a:buChar char="Ø"/>
              <a:defRPr/>
            </a:pPr>
            <a:r>
              <a:rPr lang="en-US" sz="2000" b="1" dirty="0" smtClean="0">
                <a:solidFill>
                  <a:schemeClr val="tx1"/>
                </a:solidFill>
                <a:latin typeface="Arial" pitchFamily="34" charset="0"/>
                <a:cs typeface="Arial" pitchFamily="34" charset="0"/>
              </a:rPr>
              <a:t>The addictive properties of nicotine are well documented but often underestimated by the </a:t>
            </a:r>
            <a:r>
              <a:rPr lang="en-US" sz="2000" b="1" dirty="0" smtClean="0">
                <a:solidFill>
                  <a:schemeClr val="tx1"/>
                </a:solidFill>
                <a:latin typeface="Arial" pitchFamily="34" charset="0"/>
                <a:cs typeface="Arial" pitchFamily="34" charset="0"/>
              </a:rPr>
              <a:t>consumer</a:t>
            </a:r>
          </a:p>
          <a:p>
            <a:pPr lvl="2">
              <a:lnSpc>
                <a:spcPct val="90000"/>
              </a:lnSpc>
              <a:buClrTx/>
              <a:buSzPct val="75000"/>
              <a:buNone/>
              <a:defRPr/>
            </a:pPr>
            <a:endParaRPr lang="en-US" sz="2000" b="1" dirty="0" smtClean="0">
              <a:solidFill>
                <a:schemeClr val="tx1"/>
              </a:solidFill>
              <a:latin typeface="Arial" pitchFamily="34" charset="0"/>
              <a:cs typeface="Arial" pitchFamily="34" charset="0"/>
            </a:endParaRPr>
          </a:p>
          <a:p>
            <a:pPr marL="514350" indent="-514350">
              <a:lnSpc>
                <a:spcPct val="90000"/>
              </a:lnSpc>
              <a:buClrTx/>
              <a:buFont typeface="+mj-lt"/>
              <a:buAutoNum type="arabicPeriod"/>
              <a:defRPr/>
            </a:pPr>
            <a:r>
              <a:rPr lang="en-US" sz="2800" b="1" dirty="0" smtClean="0">
                <a:solidFill>
                  <a:schemeClr val="tx1"/>
                </a:solidFill>
                <a:latin typeface="Arial" pitchFamily="34" charset="0"/>
                <a:cs typeface="Arial" pitchFamily="34" charset="0"/>
              </a:rPr>
              <a:t>Fatal and disabling diseases</a:t>
            </a:r>
          </a:p>
          <a:p>
            <a:pPr lvl="2">
              <a:lnSpc>
                <a:spcPct val="90000"/>
              </a:lnSpc>
              <a:buClrTx/>
              <a:buSzPct val="75000"/>
              <a:buFont typeface="Wingdings" pitchFamily="2" charset="2"/>
              <a:buChar char="Ø"/>
              <a:defRPr/>
            </a:pPr>
            <a:r>
              <a:rPr lang="en-US" sz="2000" b="1" dirty="0" smtClean="0">
                <a:solidFill>
                  <a:schemeClr val="tx1"/>
                </a:solidFill>
                <a:latin typeface="Arial" pitchFamily="34" charset="0"/>
                <a:cs typeface="Arial" pitchFamily="34" charset="0"/>
              </a:rPr>
              <a:t>The diseases associated with smoking are well documented &amp; include:</a:t>
            </a:r>
          </a:p>
          <a:p>
            <a:pPr lvl="3">
              <a:lnSpc>
                <a:spcPct val="90000"/>
              </a:lnSpc>
              <a:buClrTx/>
              <a:buSzPct val="75000"/>
              <a:buFont typeface="Wingdings" pitchFamily="2" charset="2"/>
              <a:buChar char="§"/>
              <a:defRPr/>
            </a:pPr>
            <a:r>
              <a:rPr lang="en-US" b="1" dirty="0" smtClean="0">
                <a:solidFill>
                  <a:schemeClr val="tx1"/>
                </a:solidFill>
                <a:latin typeface="Arial" pitchFamily="34" charset="0"/>
                <a:cs typeface="Arial" pitchFamily="34" charset="0"/>
              </a:rPr>
              <a:t>Cancers of the lungs and other organs</a:t>
            </a:r>
          </a:p>
          <a:p>
            <a:pPr lvl="3">
              <a:lnSpc>
                <a:spcPct val="90000"/>
              </a:lnSpc>
              <a:buClrTx/>
              <a:buSzPct val="75000"/>
              <a:buFont typeface="Wingdings" pitchFamily="2" charset="2"/>
              <a:buChar char="§"/>
              <a:defRPr/>
            </a:pPr>
            <a:r>
              <a:rPr lang="en-US" b="1" dirty="0" smtClean="0">
                <a:solidFill>
                  <a:schemeClr val="tx1"/>
                </a:solidFill>
                <a:latin typeface="Arial" pitchFamily="34" charset="0"/>
                <a:cs typeface="Arial" pitchFamily="34" charset="0"/>
              </a:rPr>
              <a:t>Ischemic heart disease</a:t>
            </a:r>
          </a:p>
          <a:p>
            <a:pPr lvl="3">
              <a:lnSpc>
                <a:spcPct val="90000"/>
              </a:lnSpc>
              <a:buClrTx/>
              <a:buSzPct val="75000"/>
              <a:buFont typeface="Wingdings" pitchFamily="2" charset="2"/>
              <a:buChar char="§"/>
              <a:defRPr/>
            </a:pPr>
            <a:r>
              <a:rPr lang="en-US" b="1" dirty="0" smtClean="0">
                <a:solidFill>
                  <a:schemeClr val="tx1"/>
                </a:solidFill>
                <a:latin typeface="Arial" pitchFamily="34" charset="0"/>
                <a:cs typeface="Arial" pitchFamily="34" charset="0"/>
              </a:rPr>
              <a:t>Strokes</a:t>
            </a:r>
          </a:p>
          <a:p>
            <a:pPr lvl="3">
              <a:lnSpc>
                <a:spcPct val="90000"/>
              </a:lnSpc>
              <a:buClrTx/>
              <a:buSzPct val="75000"/>
              <a:buFont typeface="Wingdings" pitchFamily="2" charset="2"/>
              <a:buChar char="§"/>
              <a:defRPr/>
            </a:pPr>
            <a:r>
              <a:rPr lang="en-US" b="1" dirty="0" smtClean="0">
                <a:solidFill>
                  <a:schemeClr val="tx1"/>
                </a:solidFill>
                <a:latin typeface="Arial" pitchFamily="34" charset="0"/>
                <a:cs typeface="Arial" pitchFamily="34" charset="0"/>
              </a:rPr>
              <a:t>Respiratory diseases such as emphysema, frequent asthma attacks</a:t>
            </a:r>
          </a:p>
          <a:p>
            <a:pPr>
              <a:buNone/>
            </a:pPr>
            <a:endParaRPr lang="en-US" dirty="0"/>
          </a:p>
        </p:txBody>
      </p:sp>
      <p:pic>
        <p:nvPicPr>
          <p:cNvPr id="4" name="Picture 3" descr="Nosmoke"/>
          <p:cNvPicPr>
            <a:picLocks noChangeAspect="1" noChangeArrowheads="1"/>
          </p:cNvPicPr>
          <p:nvPr/>
        </p:nvPicPr>
        <p:blipFill>
          <a:blip r:embed="rId2"/>
          <a:srcRect/>
          <a:stretch>
            <a:fillRect/>
          </a:stretch>
        </p:blipFill>
        <p:spPr bwMode="auto">
          <a:xfrm>
            <a:off x="8001000" y="5715000"/>
            <a:ext cx="957263" cy="957263"/>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2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4" dur="2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0"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1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6"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1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2" dur="1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50000"/>
                  </a:schemeClr>
                </a:solidFill>
                <a:effectLst>
                  <a:outerShdw blurRad="38100" dist="38100" dir="2700000" algn="tl">
                    <a:srgbClr val="000000"/>
                  </a:outerShdw>
                </a:effectLst>
              </a:rPr>
              <a:t>Smoking</a:t>
            </a:r>
            <a:endParaRPr lang="en-US" dirty="0">
              <a:solidFill>
                <a:schemeClr val="bg2">
                  <a:lumMod val="50000"/>
                </a:schemeClr>
              </a:solidFill>
            </a:endParaRPr>
          </a:p>
        </p:txBody>
      </p:sp>
      <p:sp>
        <p:nvSpPr>
          <p:cNvPr id="3" name="Content Placeholder 2"/>
          <p:cNvSpPr>
            <a:spLocks noGrp="1"/>
          </p:cNvSpPr>
          <p:nvPr>
            <p:ph idx="1"/>
          </p:nvPr>
        </p:nvSpPr>
        <p:spPr>
          <a:xfrm>
            <a:off x="304800" y="1295400"/>
            <a:ext cx="8686800" cy="4525963"/>
          </a:xfrm>
        </p:spPr>
        <p:txBody>
          <a:bodyPr/>
          <a:lstStyle/>
          <a:p>
            <a:pPr>
              <a:buClrTx/>
              <a:buFont typeface="Wingdings" pitchFamily="2" charset="2"/>
              <a:buChar char="Ø"/>
              <a:defRPr/>
            </a:pPr>
            <a:r>
              <a:rPr lang="en-US" sz="2000" b="1" dirty="0" smtClean="0">
                <a:solidFill>
                  <a:schemeClr val="tx1"/>
                </a:solidFill>
                <a:latin typeface="Arial" pitchFamily="34" charset="0"/>
                <a:cs typeface="Arial" pitchFamily="34" charset="0"/>
              </a:rPr>
              <a:t>single most preventable health crisis of all</a:t>
            </a:r>
          </a:p>
          <a:p>
            <a:pPr>
              <a:buClrTx/>
              <a:buFont typeface="Wingdings" pitchFamily="2" charset="2"/>
              <a:buChar char="Ø"/>
              <a:defRPr/>
            </a:pPr>
            <a:r>
              <a:rPr lang="en-US" sz="2000" b="1" dirty="0" smtClean="0">
                <a:solidFill>
                  <a:schemeClr val="tx1"/>
                </a:solidFill>
                <a:latin typeface="Arial" pitchFamily="34" charset="0"/>
                <a:cs typeface="Arial" pitchFamily="34" charset="0"/>
              </a:rPr>
              <a:t>kills </a:t>
            </a:r>
            <a:r>
              <a:rPr lang="en-US" sz="2000" b="1" dirty="0" smtClean="0">
                <a:solidFill>
                  <a:schemeClr val="tx1"/>
                </a:solidFill>
                <a:latin typeface="Arial" pitchFamily="34" charset="0"/>
                <a:cs typeface="Arial" pitchFamily="34" charset="0"/>
              </a:rPr>
              <a:t>nearly 5 million people each year </a:t>
            </a:r>
          </a:p>
          <a:p>
            <a:pPr>
              <a:buClrTx/>
              <a:buFont typeface="Wingdings" pitchFamily="2" charset="2"/>
              <a:buChar char="Ø"/>
              <a:defRPr/>
            </a:pPr>
            <a:r>
              <a:rPr lang="en-US" sz="2000" b="1" dirty="0" smtClean="0">
                <a:solidFill>
                  <a:schemeClr val="tx1"/>
                </a:solidFill>
                <a:latin typeface="Arial" pitchFamily="34" charset="0"/>
                <a:cs typeface="Arial" pitchFamily="34" charset="0"/>
              </a:rPr>
              <a:t>20,000 Filipinos die every year due to tobacco-related disease</a:t>
            </a:r>
          </a:p>
          <a:p>
            <a:pPr>
              <a:buNone/>
              <a:defRPr/>
            </a:pPr>
            <a:r>
              <a:rPr lang="en-US" sz="2000" b="1" dirty="0" smtClean="0">
                <a:solidFill>
                  <a:schemeClr val="tx1"/>
                </a:solidFill>
                <a:latin typeface="Arial" pitchFamily="34" charset="0"/>
                <a:cs typeface="Arial" pitchFamily="34" charset="0"/>
              </a:rPr>
              <a:t>	</a:t>
            </a:r>
            <a:r>
              <a:rPr lang="en-US" sz="2800" b="1" dirty="0" smtClean="0">
                <a:solidFill>
                  <a:srgbClr val="FF0000"/>
                </a:solidFill>
                <a:latin typeface="Arial" pitchFamily="34" charset="0"/>
                <a:cs typeface="Arial" pitchFamily="34" charset="0"/>
              </a:rPr>
              <a:t>	   - </a:t>
            </a:r>
            <a:r>
              <a:rPr lang="en-US" sz="2800" b="1" i="1" dirty="0" smtClean="0">
                <a:solidFill>
                  <a:srgbClr val="FF0000"/>
                </a:solidFill>
                <a:latin typeface="Arial" pitchFamily="34" charset="0"/>
                <a:cs typeface="Arial" pitchFamily="34" charset="0"/>
              </a:rPr>
              <a:t>that's 2 </a:t>
            </a:r>
            <a:r>
              <a:rPr lang="en-US" sz="2800" b="1" i="1" dirty="0" smtClean="0">
                <a:solidFill>
                  <a:srgbClr val="FF0000"/>
                </a:solidFill>
                <a:latin typeface="Arial" pitchFamily="34" charset="0"/>
                <a:cs typeface="Arial" pitchFamily="34" charset="0"/>
              </a:rPr>
              <a:t>to 3 </a:t>
            </a:r>
            <a:r>
              <a:rPr lang="en-US" sz="2800" b="1" i="1" dirty="0" smtClean="0">
                <a:solidFill>
                  <a:srgbClr val="FF0000"/>
                </a:solidFill>
                <a:latin typeface="Arial" pitchFamily="34" charset="0"/>
                <a:cs typeface="Arial" pitchFamily="34" charset="0"/>
              </a:rPr>
              <a:t>every </a:t>
            </a:r>
            <a:r>
              <a:rPr lang="en-US" sz="2800" b="1" i="1" dirty="0" smtClean="0">
                <a:solidFill>
                  <a:srgbClr val="FF0000"/>
                </a:solidFill>
                <a:latin typeface="Arial" pitchFamily="34" charset="0"/>
                <a:cs typeface="Arial" pitchFamily="34" charset="0"/>
              </a:rPr>
              <a:t>hour!</a:t>
            </a:r>
            <a:endParaRPr lang="en-US" sz="2000" b="1" i="1" dirty="0" smtClean="0">
              <a:solidFill>
                <a:srgbClr val="FF0000"/>
              </a:solidFill>
              <a:latin typeface="Arial" pitchFamily="34" charset="0"/>
              <a:cs typeface="Arial" pitchFamily="34" charset="0"/>
            </a:endParaRPr>
          </a:p>
          <a:p>
            <a:endParaRPr lang="en-US" dirty="0"/>
          </a:p>
        </p:txBody>
      </p:sp>
      <p:pic>
        <p:nvPicPr>
          <p:cNvPr id="4" name="Picture 8" descr="pENTAGRAM4"/>
          <p:cNvPicPr>
            <a:picLocks noChangeAspect="1" noChangeArrowheads="1"/>
          </p:cNvPicPr>
          <p:nvPr/>
        </p:nvPicPr>
        <p:blipFill>
          <a:blip r:embed="rId2"/>
          <a:srcRect/>
          <a:stretch>
            <a:fillRect/>
          </a:stretch>
        </p:blipFill>
        <p:spPr bwMode="auto">
          <a:xfrm>
            <a:off x="1371600" y="3048000"/>
            <a:ext cx="2623487" cy="3534888"/>
          </a:xfrm>
          <a:prstGeom prst="rect">
            <a:avLst/>
          </a:prstGeom>
          <a:noFill/>
          <a:ln w="9525">
            <a:noFill/>
            <a:miter lim="800000"/>
            <a:headEnd/>
            <a:tailEnd/>
          </a:ln>
        </p:spPr>
      </p:pic>
      <p:sp>
        <p:nvSpPr>
          <p:cNvPr id="5" name="WordArt 10"/>
          <p:cNvSpPr>
            <a:spLocks noChangeArrowheads="1" noChangeShapeType="1" noTextEdit="1"/>
          </p:cNvSpPr>
          <p:nvPr/>
        </p:nvSpPr>
        <p:spPr bwMode="auto">
          <a:xfrm>
            <a:off x="3505200" y="4038600"/>
            <a:ext cx="4495800" cy="1387133"/>
          </a:xfrm>
          <a:prstGeom prst="rect">
            <a:avLst/>
          </a:prstGeom>
        </p:spPr>
        <p:txBody>
          <a:bodyPr wrap="none" fromWordArt="1">
            <a:prstTxWarp prst="textPlain">
              <a:avLst>
                <a:gd name="adj" fmla="val 50000"/>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en-US" sz="3200" kern="10" dirty="0">
                <a:ln w="9525">
                  <a:round/>
                  <a:headEnd/>
                  <a:tailEnd/>
                </a:ln>
                <a:gradFill rotWithShape="1">
                  <a:gsLst>
                    <a:gs pos="0">
                      <a:srgbClr val="FFE701"/>
                    </a:gs>
                    <a:gs pos="100000">
                      <a:srgbClr val="FE3E02"/>
                    </a:gs>
                  </a:gsLst>
                  <a:lin ang="5400000" scaled="1"/>
                </a:gradFill>
                <a:latin typeface="Impact"/>
              </a:rPr>
              <a:t>Smoking</a:t>
            </a:r>
          </a:p>
          <a:p>
            <a:pPr algn="ctr"/>
            <a:r>
              <a:rPr lang="en-US" sz="3200" kern="10" dirty="0" smtClean="0">
                <a:ln w="9525">
                  <a:round/>
                  <a:headEnd/>
                  <a:tailEnd/>
                </a:ln>
                <a:gradFill rotWithShape="1">
                  <a:gsLst>
                    <a:gs pos="0">
                      <a:srgbClr val="FFE701"/>
                    </a:gs>
                    <a:gs pos="100000">
                      <a:srgbClr val="FE3E02"/>
                    </a:gs>
                  </a:gsLst>
                  <a:lin ang="5400000" scaled="1"/>
                </a:gradFill>
                <a:latin typeface="Impact"/>
              </a:rPr>
              <a:t>KILLS !</a:t>
            </a:r>
            <a:endParaRPr lang="en-US" sz="3200" kern="10" dirty="0">
              <a:ln w="9525">
                <a:round/>
                <a:headEnd/>
                <a:tailEnd/>
              </a:ln>
              <a:gradFill rotWithShape="1">
                <a:gsLst>
                  <a:gs pos="0">
                    <a:srgbClr val="FFE701"/>
                  </a:gs>
                  <a:gs pos="100000">
                    <a:srgbClr val="FE3E02"/>
                  </a:gs>
                </a:gsLst>
                <a:lin ang="5400000" scaled="1"/>
              </a:gradFill>
              <a:latin typeface="Impact"/>
            </a:endParaRPr>
          </a:p>
        </p:txBody>
      </p:sp>
      <p:pic>
        <p:nvPicPr>
          <p:cNvPr id="6" name="Picture 5" descr="Nosmoke"/>
          <p:cNvPicPr>
            <a:picLocks noChangeAspect="1" noChangeArrowheads="1"/>
          </p:cNvPicPr>
          <p:nvPr/>
        </p:nvPicPr>
        <p:blipFill>
          <a:blip r:embed="rId3"/>
          <a:srcRect/>
          <a:stretch>
            <a:fillRect/>
          </a:stretch>
        </p:blipFill>
        <p:spPr bwMode="auto">
          <a:xfrm>
            <a:off x="8001000" y="5715000"/>
            <a:ext cx="957263" cy="957263"/>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2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0" dur="2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1" dur="20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Effect transition="in" filter="fade">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iterate type="lt">
                                    <p:tmPct val="10000"/>
                                  </p:iterate>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ppt_w</p:attrName>
                                        </p:attrNameLst>
                                      </p:cBhvr>
                                      <p:tavLst>
                                        <p:tav tm="0" fmla="#ppt_w*sin(2.5*pi*$)">
                                          <p:val>
                                            <p:fltVal val="0"/>
                                          </p:val>
                                        </p:tav>
                                        <p:tav tm="100000">
                                          <p:val>
                                            <p:fltVal val="1"/>
                                          </p:val>
                                        </p:tav>
                                      </p:tavLst>
                                    </p:anim>
                                    <p:anim calcmode="lin" valueType="num">
                                      <p:cBhvr>
                                        <p:cTn id="35"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763000" cy="838200"/>
          </a:xfrm>
        </p:spPr>
        <p:txBody>
          <a:bodyPr>
            <a:noAutofit/>
          </a:bodyPr>
          <a:lstStyle/>
          <a:p>
            <a:r>
              <a:rPr lang="en-US" dirty="0" smtClean="0">
                <a:solidFill>
                  <a:schemeClr val="bg2">
                    <a:lumMod val="50000"/>
                  </a:schemeClr>
                </a:solidFill>
                <a:effectLst>
                  <a:outerShdw blurRad="38100" dist="38100" dir="2700000" algn="tl">
                    <a:srgbClr val="000000"/>
                  </a:outerShdw>
                </a:effectLst>
              </a:rPr>
              <a:t>Killing potential of smoking</a:t>
            </a:r>
            <a:endParaRPr lang="en-US" spc="-150" dirty="0">
              <a:solidFill>
                <a:schemeClr val="bg2">
                  <a:lumMod val="50000"/>
                </a:schemeClr>
              </a:solidFill>
            </a:endParaRPr>
          </a:p>
        </p:txBody>
      </p:sp>
      <p:pic>
        <p:nvPicPr>
          <p:cNvPr id="4" name="Picture 5" descr="deaths"/>
          <p:cNvPicPr>
            <a:picLocks noChangeAspect="1" noChangeArrowheads="1"/>
          </p:cNvPicPr>
          <p:nvPr/>
        </p:nvPicPr>
        <p:blipFill>
          <a:blip r:embed="rId2">
            <a:lum bright="-36000" contrast="38000"/>
          </a:blip>
          <a:srcRect/>
          <a:stretch>
            <a:fillRect/>
          </a:stretch>
        </p:blipFill>
        <p:spPr bwMode="auto">
          <a:xfrm>
            <a:off x="304800" y="1219200"/>
            <a:ext cx="8117218" cy="4672013"/>
          </a:xfrm>
          <a:prstGeom prst="rect">
            <a:avLst/>
          </a:prstGeom>
          <a:noFill/>
          <a:ln w="9525">
            <a:noFill/>
            <a:miter lim="800000"/>
            <a:headEnd/>
            <a:tailEnd/>
          </a:ln>
        </p:spPr>
      </p:pic>
      <p:pic>
        <p:nvPicPr>
          <p:cNvPr id="6" name="Picture 5" descr="Nosmoke"/>
          <p:cNvPicPr>
            <a:picLocks noChangeAspect="1" noChangeArrowheads="1"/>
          </p:cNvPicPr>
          <p:nvPr/>
        </p:nvPicPr>
        <p:blipFill>
          <a:blip r:embed="rId3"/>
          <a:srcRect/>
          <a:stretch>
            <a:fillRect/>
          </a:stretch>
        </p:blipFill>
        <p:spPr bwMode="auto">
          <a:xfrm>
            <a:off x="8001000" y="5715000"/>
            <a:ext cx="957263" cy="957263"/>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50000"/>
                  </a:schemeClr>
                </a:solidFill>
                <a:effectLst>
                  <a:outerShdw blurRad="38100" dist="38100" dir="2700000" algn="tl">
                    <a:srgbClr val="000000"/>
                  </a:outerShdw>
                </a:effectLst>
              </a:rPr>
              <a:t>What Are You Smoking?</a:t>
            </a:r>
            <a:endParaRPr lang="en-US" dirty="0">
              <a:solidFill>
                <a:schemeClr val="bg2">
                  <a:lumMod val="50000"/>
                </a:schemeClr>
              </a:solidFill>
            </a:endParaRPr>
          </a:p>
        </p:txBody>
      </p:sp>
      <p:sp>
        <p:nvSpPr>
          <p:cNvPr id="11" name="Content Placeholder 10"/>
          <p:cNvSpPr>
            <a:spLocks noGrp="1"/>
          </p:cNvSpPr>
          <p:nvPr>
            <p:ph idx="1"/>
          </p:nvPr>
        </p:nvSpPr>
        <p:spPr>
          <a:xfrm>
            <a:off x="228600" y="1219200"/>
            <a:ext cx="8686800" cy="5075238"/>
          </a:xfrm>
        </p:spPr>
        <p:txBody>
          <a:bodyPr>
            <a:normAutofit lnSpcReduction="10000"/>
          </a:bodyPr>
          <a:lstStyle/>
          <a:p>
            <a:pPr>
              <a:lnSpc>
                <a:spcPct val="90000"/>
              </a:lnSpc>
              <a:buClrTx/>
              <a:buFont typeface="Wingdings" pitchFamily="2" charset="2"/>
              <a:buChar char="Ø"/>
              <a:defRPr/>
            </a:pPr>
            <a:r>
              <a:rPr lang="en-US" sz="2400" b="1" dirty="0" smtClean="0">
                <a:solidFill>
                  <a:schemeClr val="tx1"/>
                </a:solidFill>
                <a:latin typeface="Arial" pitchFamily="34" charset="0"/>
                <a:cs typeface="Arial" pitchFamily="34" charset="0"/>
              </a:rPr>
              <a:t>There are 4,000 chemicals in cigarette smoke</a:t>
            </a:r>
          </a:p>
          <a:p>
            <a:pPr>
              <a:lnSpc>
                <a:spcPct val="90000"/>
              </a:lnSpc>
              <a:buNone/>
              <a:defRPr/>
            </a:pPr>
            <a:endParaRPr lang="en-US" sz="2000" b="1" dirty="0" smtClean="0">
              <a:solidFill>
                <a:schemeClr val="tx1"/>
              </a:solidFill>
              <a:latin typeface="Arial" pitchFamily="34" charset="0"/>
              <a:cs typeface="Arial" pitchFamily="34" charset="0"/>
            </a:endParaRPr>
          </a:p>
          <a:p>
            <a:pPr>
              <a:lnSpc>
                <a:spcPct val="90000"/>
              </a:lnSpc>
              <a:buNone/>
              <a:defRPr/>
            </a:pPr>
            <a:endParaRPr lang="en-US" sz="2000" b="1" dirty="0" smtClean="0">
              <a:solidFill>
                <a:schemeClr val="tx1"/>
              </a:solidFill>
              <a:latin typeface="Arial" pitchFamily="34" charset="0"/>
              <a:cs typeface="Arial" pitchFamily="34" charset="0"/>
            </a:endParaRPr>
          </a:p>
          <a:p>
            <a:pPr>
              <a:lnSpc>
                <a:spcPct val="90000"/>
              </a:lnSpc>
              <a:buNone/>
              <a:defRPr/>
            </a:pPr>
            <a:endParaRPr lang="en-US" sz="2000" b="1" dirty="0" smtClean="0">
              <a:solidFill>
                <a:schemeClr val="tx1"/>
              </a:solidFill>
              <a:latin typeface="Arial" pitchFamily="34" charset="0"/>
              <a:cs typeface="Arial" pitchFamily="34" charset="0"/>
            </a:endParaRPr>
          </a:p>
          <a:p>
            <a:pPr>
              <a:lnSpc>
                <a:spcPct val="90000"/>
              </a:lnSpc>
              <a:buNone/>
              <a:defRPr/>
            </a:pPr>
            <a:endParaRPr lang="en-US" sz="2000" b="1" dirty="0" smtClean="0">
              <a:solidFill>
                <a:schemeClr val="tx1"/>
              </a:solidFill>
              <a:latin typeface="Arial" pitchFamily="34" charset="0"/>
              <a:cs typeface="Arial" pitchFamily="34" charset="0"/>
            </a:endParaRPr>
          </a:p>
          <a:p>
            <a:pPr>
              <a:lnSpc>
                <a:spcPct val="90000"/>
              </a:lnSpc>
              <a:buNone/>
              <a:defRPr/>
            </a:pPr>
            <a:endParaRPr lang="en-US" sz="2000" b="1" dirty="0" smtClean="0">
              <a:solidFill>
                <a:schemeClr val="tx1"/>
              </a:solidFill>
              <a:latin typeface="Arial" pitchFamily="34" charset="0"/>
              <a:cs typeface="Arial" pitchFamily="34" charset="0"/>
            </a:endParaRPr>
          </a:p>
          <a:p>
            <a:pPr>
              <a:lnSpc>
                <a:spcPct val="90000"/>
              </a:lnSpc>
              <a:buNone/>
              <a:defRPr/>
            </a:pPr>
            <a:endParaRPr lang="en-US" sz="2000" b="1" dirty="0" smtClean="0">
              <a:solidFill>
                <a:schemeClr val="tx1"/>
              </a:solidFill>
              <a:latin typeface="Arial" pitchFamily="34" charset="0"/>
              <a:cs typeface="Arial" pitchFamily="34" charset="0"/>
            </a:endParaRPr>
          </a:p>
          <a:p>
            <a:pPr>
              <a:lnSpc>
                <a:spcPct val="90000"/>
              </a:lnSpc>
              <a:buNone/>
              <a:defRPr/>
            </a:pPr>
            <a:endParaRPr lang="en-US" sz="2000" b="1" dirty="0" smtClean="0">
              <a:solidFill>
                <a:schemeClr val="tx1"/>
              </a:solidFill>
              <a:latin typeface="Arial" pitchFamily="34" charset="0"/>
              <a:cs typeface="Arial" pitchFamily="34" charset="0"/>
            </a:endParaRPr>
          </a:p>
          <a:p>
            <a:pPr>
              <a:lnSpc>
                <a:spcPct val="90000"/>
              </a:lnSpc>
              <a:buNone/>
              <a:defRPr/>
            </a:pPr>
            <a:endParaRPr lang="en-US" sz="2000" b="1" dirty="0" smtClean="0">
              <a:solidFill>
                <a:schemeClr val="tx1"/>
              </a:solidFill>
              <a:latin typeface="Arial" pitchFamily="34" charset="0"/>
              <a:cs typeface="Arial" pitchFamily="34" charset="0"/>
            </a:endParaRPr>
          </a:p>
          <a:p>
            <a:pPr>
              <a:lnSpc>
                <a:spcPct val="90000"/>
              </a:lnSpc>
              <a:buNone/>
              <a:defRPr/>
            </a:pPr>
            <a:endParaRPr lang="en-US" sz="2000" b="1" dirty="0" smtClean="0">
              <a:solidFill>
                <a:schemeClr val="tx1"/>
              </a:solidFill>
              <a:latin typeface="Arial" pitchFamily="34" charset="0"/>
              <a:cs typeface="Arial" pitchFamily="34" charset="0"/>
            </a:endParaRPr>
          </a:p>
          <a:p>
            <a:pPr>
              <a:lnSpc>
                <a:spcPct val="90000"/>
              </a:lnSpc>
              <a:buNone/>
              <a:defRPr/>
            </a:pPr>
            <a:endParaRPr lang="en-US" sz="2000" b="1" dirty="0" smtClean="0">
              <a:solidFill>
                <a:schemeClr val="tx1"/>
              </a:solidFill>
              <a:latin typeface="Arial" pitchFamily="34" charset="0"/>
              <a:cs typeface="Arial" pitchFamily="34" charset="0"/>
            </a:endParaRPr>
          </a:p>
          <a:p>
            <a:pPr>
              <a:lnSpc>
                <a:spcPct val="90000"/>
              </a:lnSpc>
              <a:buNone/>
              <a:defRPr/>
            </a:pPr>
            <a:endParaRPr lang="en-US" sz="2000" b="1" dirty="0" smtClean="0">
              <a:solidFill>
                <a:schemeClr val="tx1"/>
              </a:solidFill>
              <a:latin typeface="Arial" pitchFamily="34" charset="0"/>
              <a:cs typeface="Arial" pitchFamily="34" charset="0"/>
            </a:endParaRPr>
          </a:p>
          <a:p>
            <a:pPr>
              <a:lnSpc>
                <a:spcPct val="90000"/>
              </a:lnSpc>
              <a:buNone/>
              <a:defRPr/>
            </a:pPr>
            <a:endParaRPr lang="en-US" sz="2000" b="1" dirty="0" smtClean="0">
              <a:solidFill>
                <a:schemeClr val="tx1"/>
              </a:solidFill>
              <a:latin typeface="Arial" pitchFamily="34" charset="0"/>
              <a:cs typeface="Arial" pitchFamily="34" charset="0"/>
            </a:endParaRPr>
          </a:p>
          <a:p>
            <a:pPr>
              <a:lnSpc>
                <a:spcPct val="90000"/>
              </a:lnSpc>
              <a:buNone/>
              <a:defRPr/>
            </a:pPr>
            <a:endParaRPr lang="en-US" sz="2000" b="1" dirty="0" smtClean="0">
              <a:solidFill>
                <a:schemeClr val="tx1"/>
              </a:solidFill>
              <a:latin typeface="Arial" pitchFamily="34" charset="0"/>
              <a:cs typeface="Arial" pitchFamily="34" charset="0"/>
            </a:endParaRPr>
          </a:p>
          <a:p>
            <a:pPr>
              <a:lnSpc>
                <a:spcPct val="90000"/>
              </a:lnSpc>
              <a:buClrTx/>
              <a:buFont typeface="Wingdings" pitchFamily="2" charset="2"/>
              <a:buChar char="Ø"/>
              <a:defRPr/>
            </a:pPr>
            <a:r>
              <a:rPr lang="en-US" sz="2800" b="1" dirty="0" smtClean="0">
                <a:solidFill>
                  <a:schemeClr val="tx1"/>
                </a:solidFill>
                <a:latin typeface="Arial" pitchFamily="34" charset="0"/>
                <a:cs typeface="Arial" pitchFamily="34" charset="0"/>
              </a:rPr>
              <a:t>60 </a:t>
            </a:r>
            <a:r>
              <a:rPr lang="en-US" sz="2400" b="1" dirty="0" smtClean="0">
                <a:solidFill>
                  <a:schemeClr val="tx1"/>
                </a:solidFill>
                <a:latin typeface="Arial" pitchFamily="34" charset="0"/>
                <a:cs typeface="Arial" pitchFamily="34" charset="0"/>
              </a:rPr>
              <a:t>of which are cancer-inducing substances </a:t>
            </a:r>
          </a:p>
          <a:p>
            <a:pPr>
              <a:buNone/>
            </a:pPr>
            <a:endParaRPr lang="en-US" dirty="0"/>
          </a:p>
        </p:txBody>
      </p:sp>
      <p:pic>
        <p:nvPicPr>
          <p:cNvPr id="12" name="Picture 7" descr="4"/>
          <p:cNvPicPr>
            <a:picLocks noChangeAspect="1" noChangeArrowheads="1"/>
          </p:cNvPicPr>
          <p:nvPr/>
        </p:nvPicPr>
        <p:blipFill>
          <a:blip r:embed="rId2"/>
          <a:srcRect l="2417" r="5751"/>
          <a:stretch>
            <a:fillRect/>
          </a:stretch>
        </p:blipFill>
        <p:spPr>
          <a:xfrm>
            <a:off x="1828800" y="1676400"/>
            <a:ext cx="4953000" cy="3765484"/>
          </a:xfrm>
          <a:prstGeom prst="rect">
            <a:avLst/>
          </a:prstGeom>
          <a:noFill/>
        </p:spPr>
      </p:pic>
      <p:pic>
        <p:nvPicPr>
          <p:cNvPr id="13" name="Picture 12" descr="Nosmoke"/>
          <p:cNvPicPr>
            <a:picLocks noChangeAspect="1" noChangeArrowheads="1"/>
          </p:cNvPicPr>
          <p:nvPr/>
        </p:nvPicPr>
        <p:blipFill>
          <a:blip r:embed="rId3"/>
          <a:srcRect/>
          <a:stretch>
            <a:fillRect/>
          </a:stretch>
        </p:blipFill>
        <p:spPr bwMode="auto">
          <a:xfrm>
            <a:off x="8001000" y="5715000"/>
            <a:ext cx="957263" cy="957263"/>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Effect transition="in" filter="fade">
                                      <p:cBhvr>
                                        <p:cTn id="13" dur="1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reflection blurRad="12700" stA="48000" endA="300" endPos="55000" dir="5400000" sy="-90000" algn="bl" rotWithShape="0"/>
                </a:effectLst>
                <a:latin typeface="Verdana" pitchFamily="34" charset="0"/>
              </a:rPr>
              <a:t>Lots of toxic chemicals!</a:t>
            </a:r>
            <a:endParaRPr lang="en-US"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Content Placeholder 2"/>
          <p:cNvSpPr>
            <a:spLocks noGrp="1"/>
          </p:cNvSpPr>
          <p:nvPr>
            <p:ph idx="1"/>
          </p:nvPr>
        </p:nvSpPr>
        <p:spPr>
          <a:xfrm>
            <a:off x="228600" y="1828800"/>
            <a:ext cx="4267200" cy="4556125"/>
          </a:xfrm>
        </p:spPr>
        <p:txBody>
          <a:bodyPr>
            <a:normAutofit fontScale="70000" lnSpcReduction="20000"/>
          </a:bodyPr>
          <a:lstStyle/>
          <a:p>
            <a:pPr lvl="0">
              <a:lnSpc>
                <a:spcPct val="150000"/>
              </a:lnSpc>
              <a:spcBef>
                <a:spcPct val="0"/>
              </a:spcBef>
              <a:buNone/>
              <a:defRPr/>
            </a:pPr>
            <a:r>
              <a:rPr kumimoji="1" lang="en-US" sz="2000" b="1" dirty="0" smtClean="0">
                <a:latin typeface="Arial Black" pitchFamily="34" charset="0"/>
              </a:rPr>
              <a:t>	</a:t>
            </a:r>
            <a:r>
              <a:rPr kumimoji="1" lang="en-US" sz="2000" b="1" dirty="0" smtClean="0">
                <a:latin typeface="Times New Roman" pitchFamily="18" charset="0"/>
              </a:rPr>
              <a:t>Carbon Monoxide-   </a:t>
            </a:r>
            <a:r>
              <a:rPr kumimoji="1" lang="en-US" sz="2000" b="1" i="1" dirty="0" smtClean="0">
                <a:latin typeface="Times New Roman" pitchFamily="18" charset="0"/>
              </a:rPr>
              <a:t>auto exhaust, gas chambers</a:t>
            </a:r>
            <a:r>
              <a:rPr kumimoji="1" lang="en-US" sz="2000" b="1" dirty="0" smtClean="0">
                <a:latin typeface="Times New Roman" pitchFamily="18" charset="0"/>
              </a:rPr>
              <a:t> </a:t>
            </a:r>
            <a:br>
              <a:rPr kumimoji="1" lang="en-US" sz="2000" b="1" dirty="0" smtClean="0">
                <a:latin typeface="Times New Roman" pitchFamily="18" charset="0"/>
              </a:rPr>
            </a:br>
            <a:r>
              <a:rPr kumimoji="1" lang="en-US" sz="2000" b="1" dirty="0" smtClean="0">
                <a:latin typeface="Times New Roman" pitchFamily="18" charset="0"/>
              </a:rPr>
              <a:t>Carbon Dioxide </a:t>
            </a:r>
            <a:br>
              <a:rPr kumimoji="1" lang="en-US" sz="2000" b="1" dirty="0" smtClean="0">
                <a:latin typeface="Times New Roman" pitchFamily="18" charset="0"/>
              </a:rPr>
            </a:br>
            <a:r>
              <a:rPr kumimoji="1" lang="en-US" sz="2000" b="1" dirty="0" smtClean="0">
                <a:latin typeface="Times New Roman" pitchFamily="18" charset="0"/>
              </a:rPr>
              <a:t>Carbonyl Sulfide </a:t>
            </a:r>
            <a:br>
              <a:rPr kumimoji="1" lang="en-US" sz="2000" b="1" dirty="0" smtClean="0">
                <a:latin typeface="Times New Roman" pitchFamily="18" charset="0"/>
              </a:rPr>
            </a:br>
            <a:r>
              <a:rPr kumimoji="1" lang="en-US" sz="2000" b="1" dirty="0" smtClean="0">
                <a:latin typeface="Times New Roman" pitchFamily="18" charset="0"/>
              </a:rPr>
              <a:t>Benzene </a:t>
            </a:r>
            <a:br>
              <a:rPr kumimoji="1" lang="en-US" sz="2000" b="1" dirty="0" smtClean="0">
                <a:latin typeface="Times New Roman" pitchFamily="18" charset="0"/>
              </a:rPr>
            </a:br>
            <a:r>
              <a:rPr kumimoji="1" lang="en-US" sz="2000" b="1" dirty="0" smtClean="0">
                <a:latin typeface="Times New Roman" pitchFamily="18" charset="0"/>
              </a:rPr>
              <a:t>Toluene-</a:t>
            </a:r>
            <a:r>
              <a:rPr kumimoji="1" lang="en-US" sz="2000" b="1" i="1" dirty="0" smtClean="0">
                <a:latin typeface="Times New Roman" pitchFamily="18" charset="0"/>
              </a:rPr>
              <a:t>        Industrial solvent, in explosives</a:t>
            </a:r>
            <a:r>
              <a:rPr kumimoji="1" lang="en-US" sz="2000" b="1" dirty="0" smtClean="0">
                <a:latin typeface="Times New Roman" pitchFamily="18" charset="0"/>
              </a:rPr>
              <a:t> </a:t>
            </a:r>
            <a:br>
              <a:rPr kumimoji="1" lang="en-US" sz="2000" b="1" dirty="0" smtClean="0">
                <a:latin typeface="Times New Roman" pitchFamily="18" charset="0"/>
              </a:rPr>
            </a:br>
            <a:r>
              <a:rPr kumimoji="1" lang="en-US" sz="2000" b="1" dirty="0" smtClean="0">
                <a:latin typeface="Times New Roman" pitchFamily="18" charset="0"/>
              </a:rPr>
              <a:t>Formaldehyde -       </a:t>
            </a:r>
            <a:r>
              <a:rPr kumimoji="1" lang="en-US" sz="2000" b="1" i="1" dirty="0" smtClean="0">
                <a:latin typeface="Times New Roman" pitchFamily="18" charset="0"/>
              </a:rPr>
              <a:t>body tissue preserver</a:t>
            </a:r>
            <a:r>
              <a:rPr kumimoji="1" lang="en-US" sz="2000" b="1" dirty="0" smtClean="0">
                <a:latin typeface="Times New Roman" pitchFamily="18" charset="0"/>
              </a:rPr>
              <a:t> </a:t>
            </a:r>
            <a:br>
              <a:rPr kumimoji="1" lang="en-US" sz="2000" b="1" dirty="0" smtClean="0">
                <a:latin typeface="Times New Roman" pitchFamily="18" charset="0"/>
              </a:rPr>
            </a:br>
            <a:r>
              <a:rPr kumimoji="1" lang="en-US" sz="2000" b="1" dirty="0" err="1" smtClean="0">
                <a:latin typeface="Times New Roman" pitchFamily="18" charset="0"/>
              </a:rPr>
              <a:t>Acrolein</a:t>
            </a:r>
            <a:r>
              <a:rPr kumimoji="1" lang="en-US" sz="2000" b="1" dirty="0" smtClean="0">
                <a:latin typeface="Times New Roman" pitchFamily="18" charset="0"/>
              </a:rPr>
              <a:t>-      </a:t>
            </a:r>
            <a:r>
              <a:rPr kumimoji="1" lang="en-US" sz="2000" b="1" i="1" dirty="0" smtClean="0">
                <a:latin typeface="Times New Roman" pitchFamily="18" charset="0"/>
              </a:rPr>
              <a:t>aquatic herbicide-  burned glycerol</a:t>
            </a:r>
            <a:r>
              <a:rPr kumimoji="1" lang="en-US" sz="2000" b="1" dirty="0" smtClean="0">
                <a:latin typeface="Times New Roman" pitchFamily="18" charset="0"/>
              </a:rPr>
              <a:t> </a:t>
            </a:r>
          </a:p>
          <a:p>
            <a:pPr lvl="0">
              <a:lnSpc>
                <a:spcPct val="150000"/>
              </a:lnSpc>
              <a:spcBef>
                <a:spcPct val="0"/>
              </a:spcBef>
              <a:buNone/>
              <a:defRPr/>
            </a:pPr>
            <a:r>
              <a:rPr kumimoji="1" lang="en-US" sz="2000" b="1" dirty="0" smtClean="0">
                <a:latin typeface="Times New Roman" pitchFamily="18" charset="0"/>
              </a:rPr>
              <a:t>	Acetone-     </a:t>
            </a:r>
            <a:r>
              <a:rPr kumimoji="1" lang="en-US" sz="2000" b="1" i="1" dirty="0" smtClean="0">
                <a:latin typeface="Times New Roman" pitchFamily="18" charset="0"/>
              </a:rPr>
              <a:t>poisonous solvent, nail polish remover</a:t>
            </a:r>
            <a:r>
              <a:rPr kumimoji="1" lang="en-US" sz="2000" b="1" dirty="0" smtClean="0">
                <a:latin typeface="Times New Roman" pitchFamily="18" charset="0"/>
              </a:rPr>
              <a:t> </a:t>
            </a:r>
            <a:br>
              <a:rPr kumimoji="1" lang="en-US" sz="2000" b="1" dirty="0" smtClean="0">
                <a:latin typeface="Times New Roman" pitchFamily="18" charset="0"/>
              </a:rPr>
            </a:br>
            <a:r>
              <a:rPr kumimoji="1" lang="en-US" sz="2000" b="1" dirty="0" smtClean="0">
                <a:latin typeface="Times New Roman" pitchFamily="18" charset="0"/>
              </a:rPr>
              <a:t>Pyridine-          </a:t>
            </a:r>
            <a:r>
              <a:rPr kumimoji="1" lang="en-US" sz="2000" b="1" i="1" dirty="0" smtClean="0">
                <a:latin typeface="Times New Roman" pitchFamily="18" charset="0"/>
              </a:rPr>
              <a:t>poisonous solvent</a:t>
            </a:r>
            <a:r>
              <a:rPr kumimoji="1" lang="en-US" sz="2000" b="1" dirty="0" smtClean="0">
                <a:latin typeface="Times New Roman" pitchFamily="18" charset="0"/>
              </a:rPr>
              <a:t> </a:t>
            </a:r>
            <a:br>
              <a:rPr kumimoji="1" lang="en-US" sz="2000" b="1" dirty="0" smtClean="0">
                <a:latin typeface="Times New Roman" pitchFamily="18" charset="0"/>
              </a:rPr>
            </a:br>
            <a:r>
              <a:rPr kumimoji="1" lang="en-US" sz="2000" b="1" dirty="0" err="1" smtClean="0">
                <a:latin typeface="Times New Roman" pitchFamily="18" charset="0"/>
              </a:rPr>
              <a:t>Methylpyridine</a:t>
            </a:r>
            <a:r>
              <a:rPr kumimoji="1" lang="en-US" sz="2000" b="1" dirty="0" smtClean="0">
                <a:latin typeface="Times New Roman" pitchFamily="18" charset="0"/>
              </a:rPr>
              <a:t>-    </a:t>
            </a:r>
            <a:r>
              <a:rPr kumimoji="1" lang="en-US" sz="2000" b="1" i="1" dirty="0" smtClean="0">
                <a:latin typeface="Times New Roman" pitchFamily="18" charset="0"/>
              </a:rPr>
              <a:t>Insecticide solvent </a:t>
            </a:r>
            <a:br>
              <a:rPr kumimoji="1" lang="en-US" sz="2000" b="1" i="1" dirty="0" smtClean="0">
                <a:latin typeface="Times New Roman" pitchFamily="18" charset="0"/>
              </a:rPr>
            </a:br>
            <a:r>
              <a:rPr kumimoji="1" lang="en-US" sz="2000" b="1" dirty="0" err="1" smtClean="0">
                <a:latin typeface="Times New Roman" pitchFamily="18" charset="0"/>
              </a:rPr>
              <a:t>Vinylpyridine</a:t>
            </a:r>
            <a:r>
              <a:rPr kumimoji="1" lang="en-US" sz="2000" b="1" dirty="0" smtClean="0">
                <a:latin typeface="Times New Roman" pitchFamily="18" charset="0"/>
              </a:rPr>
              <a:t> </a:t>
            </a:r>
            <a:br>
              <a:rPr kumimoji="1" lang="en-US" sz="2000" b="1" dirty="0" smtClean="0">
                <a:latin typeface="Times New Roman" pitchFamily="18" charset="0"/>
              </a:rPr>
            </a:br>
            <a:r>
              <a:rPr kumimoji="1" lang="en-US" sz="2000" b="1" dirty="0" err="1" smtClean="0">
                <a:latin typeface="Times New Roman" pitchFamily="18" charset="0"/>
              </a:rPr>
              <a:t>Hyrogen</a:t>
            </a:r>
            <a:r>
              <a:rPr kumimoji="1" lang="en-US" sz="2000" b="1" dirty="0" smtClean="0">
                <a:latin typeface="Times New Roman" pitchFamily="18" charset="0"/>
              </a:rPr>
              <a:t> Cyanide-      </a:t>
            </a:r>
            <a:r>
              <a:rPr kumimoji="1" lang="en-US" sz="2000" b="1" i="1" dirty="0" smtClean="0">
                <a:latin typeface="Times New Roman" pitchFamily="18" charset="0"/>
              </a:rPr>
              <a:t>rat poison, gas chambers</a:t>
            </a:r>
            <a:r>
              <a:rPr kumimoji="1" lang="en-US" sz="2000" b="1" dirty="0" smtClean="0">
                <a:latin typeface="Times New Roman" pitchFamily="18" charset="0"/>
              </a:rPr>
              <a:t> </a:t>
            </a:r>
            <a:br>
              <a:rPr kumimoji="1" lang="en-US" sz="2000" b="1" dirty="0" smtClean="0">
                <a:latin typeface="Times New Roman" pitchFamily="18" charset="0"/>
              </a:rPr>
            </a:br>
            <a:r>
              <a:rPr kumimoji="1" lang="en-US" sz="2000" b="1" dirty="0" smtClean="0">
                <a:latin typeface="Times New Roman" pitchFamily="18" charset="0"/>
              </a:rPr>
              <a:t>Hydrazine-      </a:t>
            </a:r>
            <a:r>
              <a:rPr kumimoji="1" lang="en-US" sz="2000" b="1" i="1" dirty="0" smtClean="0">
                <a:latin typeface="Times New Roman" pitchFamily="18" charset="0"/>
              </a:rPr>
              <a:t>rocket fuel chemical</a:t>
            </a:r>
            <a:r>
              <a:rPr kumimoji="1" lang="en-US" sz="2000" b="1" dirty="0" smtClean="0">
                <a:latin typeface="Times New Roman" pitchFamily="18" charset="0"/>
              </a:rPr>
              <a:t> </a:t>
            </a:r>
            <a:br>
              <a:rPr kumimoji="1" lang="en-US" sz="2000" b="1" dirty="0" smtClean="0">
                <a:latin typeface="Times New Roman" pitchFamily="18" charset="0"/>
              </a:rPr>
            </a:br>
            <a:r>
              <a:rPr kumimoji="1" lang="en-US" sz="2000" b="1" dirty="0" err="1" smtClean="0">
                <a:latin typeface="Times New Roman" pitchFamily="18" charset="0"/>
              </a:rPr>
              <a:t>Anatabine</a:t>
            </a:r>
            <a:r>
              <a:rPr kumimoji="1" lang="en-US" sz="2000" b="1" dirty="0" smtClean="0">
                <a:latin typeface="Times New Roman" pitchFamily="18" charset="0"/>
              </a:rPr>
              <a:t> </a:t>
            </a:r>
            <a:r>
              <a:rPr kumimoji="1" lang="en-US" sz="2000" dirty="0" smtClean="0">
                <a:latin typeface="Arial Black" pitchFamily="34" charset="0"/>
              </a:rPr>
              <a:t/>
            </a:r>
            <a:br>
              <a:rPr kumimoji="1" lang="en-US" sz="2000" dirty="0" smtClean="0">
                <a:latin typeface="Arial Black" pitchFamily="34" charset="0"/>
              </a:rPr>
            </a:br>
            <a:r>
              <a:rPr kumimoji="1" lang="en-US" sz="2000" b="1" dirty="0" smtClean="0">
                <a:latin typeface="Times New Roman" pitchFamily="18" charset="0"/>
              </a:rPr>
              <a:t> Ammonia-       </a:t>
            </a:r>
            <a:r>
              <a:rPr kumimoji="1" lang="en-US" sz="2000" b="1" i="1" dirty="0" smtClean="0">
                <a:latin typeface="Times New Roman" pitchFamily="18" charset="0"/>
              </a:rPr>
              <a:t>poisonous, cleaning agent</a:t>
            </a:r>
            <a:r>
              <a:rPr kumimoji="1" lang="en-US" sz="2000" b="1" dirty="0" smtClean="0">
                <a:latin typeface="Times New Roman" pitchFamily="18" charset="0"/>
              </a:rPr>
              <a:t> </a:t>
            </a:r>
            <a:br>
              <a:rPr kumimoji="1" lang="en-US" sz="2000" b="1" dirty="0" smtClean="0">
                <a:latin typeface="Times New Roman" pitchFamily="18" charset="0"/>
              </a:rPr>
            </a:br>
            <a:r>
              <a:rPr kumimoji="1" lang="en-US" sz="2000" b="1" dirty="0" smtClean="0">
                <a:latin typeface="Times New Roman" pitchFamily="18" charset="0"/>
              </a:rPr>
              <a:t> Methylamine-      </a:t>
            </a:r>
            <a:r>
              <a:rPr kumimoji="1" lang="en-US" sz="2000" b="1" i="1" dirty="0" smtClean="0">
                <a:latin typeface="Times New Roman" pitchFamily="18" charset="0"/>
              </a:rPr>
              <a:t>tanning agent</a:t>
            </a:r>
            <a:r>
              <a:rPr kumimoji="1" lang="en-US" sz="2000" b="1" dirty="0" smtClean="0">
                <a:latin typeface="Times New Roman" pitchFamily="18" charset="0"/>
              </a:rPr>
              <a:t> </a:t>
            </a:r>
            <a:endParaRPr lang="en-US" sz="2000" dirty="0" smtClean="0">
              <a:latin typeface="Arial Black" pitchFamily="34" charset="0"/>
            </a:endParaRPr>
          </a:p>
          <a:p>
            <a:pPr>
              <a:buNone/>
            </a:pPr>
            <a:endParaRPr lang="en-US" sz="2000" b="1" dirty="0">
              <a:latin typeface="Arial" pitchFamily="34" charset="0"/>
              <a:cs typeface="Arial" pitchFamily="34" charset="0"/>
            </a:endParaRPr>
          </a:p>
        </p:txBody>
      </p:sp>
      <p:sp>
        <p:nvSpPr>
          <p:cNvPr id="4" name="Rectangle 3"/>
          <p:cNvSpPr txBox="1">
            <a:spLocks noChangeArrowheads="1"/>
          </p:cNvSpPr>
          <p:nvPr/>
        </p:nvSpPr>
        <p:spPr>
          <a:xfrm>
            <a:off x="228600" y="1676400"/>
            <a:ext cx="4343400" cy="4648200"/>
          </a:xfrm>
          <a:prstGeom prst="rect">
            <a:avLst/>
          </a:prstGeom>
        </p:spPr>
        <p:txBody>
          <a:bodyPr vert="horz">
            <a:normAutofit/>
          </a:bodyPr>
          <a:lstStyle/>
          <a:p>
            <a:pPr marL="342900" marR="0" lvl="0" indent="-342900" algn="l" defTabSz="914400" rtl="0" eaLnBrk="1" fontAlgn="auto" latinLnBrk="0" hangingPunct="1">
              <a:lnSpc>
                <a:spcPct val="150000"/>
              </a:lnSpc>
              <a:spcBef>
                <a:spcPct val="0"/>
              </a:spcBef>
              <a:spcAft>
                <a:spcPts val="0"/>
              </a:spcAft>
              <a:buClr>
                <a:schemeClr val="accent1"/>
              </a:buClr>
              <a:buSzPct val="70000"/>
              <a:buFontTx/>
              <a:buNone/>
              <a:tabLst/>
              <a:defRPr/>
            </a:pPr>
            <a:r>
              <a:rPr kumimoji="1" lang="en-US" sz="1600" b="1" i="0" u="none" strike="noStrike" kern="1200" cap="none" spc="0" normalizeH="0" baseline="0" noProof="0" dirty="0" smtClean="0">
                <a:ln>
                  <a:noFill/>
                </a:ln>
                <a:effectLst/>
                <a:uLnTx/>
                <a:uFillTx/>
                <a:latin typeface="Arial Black" pitchFamily="34" charset="0"/>
                <a:ea typeface="+mn-ea"/>
                <a:cs typeface="+mn-cs"/>
              </a:rPr>
              <a:t>	</a:t>
            </a:r>
            <a:endParaRPr kumimoji="0" lang="en-US" sz="2400" b="0" i="0" u="none" strike="noStrike" kern="1200" cap="none" spc="0" normalizeH="0" baseline="0" noProof="0" dirty="0" smtClean="0">
              <a:ln>
                <a:noFill/>
              </a:ln>
              <a:solidFill>
                <a:schemeClr val="tx2"/>
              </a:solidFill>
              <a:effectLst/>
              <a:uLnTx/>
              <a:uFillTx/>
              <a:latin typeface="Arial Black" pitchFamily="34" charset="0"/>
              <a:ea typeface="+mn-ea"/>
              <a:cs typeface="+mn-cs"/>
            </a:endParaRPr>
          </a:p>
        </p:txBody>
      </p:sp>
      <p:sp>
        <p:nvSpPr>
          <p:cNvPr id="5" name="Rectangle 4"/>
          <p:cNvSpPr txBox="1">
            <a:spLocks noChangeArrowheads="1"/>
          </p:cNvSpPr>
          <p:nvPr/>
        </p:nvSpPr>
        <p:spPr>
          <a:xfrm>
            <a:off x="4648200" y="1600200"/>
            <a:ext cx="3886200" cy="4724400"/>
          </a:xfrm>
          <a:prstGeom prst="rect">
            <a:avLst/>
          </a:prstGeom>
        </p:spPr>
        <p:txBody>
          <a:bodyPr/>
          <a:lstStyle/>
          <a:p>
            <a:pPr marL="342900" marR="0" lvl="0" indent="-342900" algn="l" defTabSz="914400" rtl="0" eaLnBrk="1" fontAlgn="auto" latinLnBrk="0" hangingPunct="1">
              <a:lnSpc>
                <a:spcPct val="150000"/>
              </a:lnSpc>
              <a:spcBef>
                <a:spcPct val="20000"/>
              </a:spcBef>
              <a:spcAft>
                <a:spcPts val="0"/>
              </a:spcAft>
              <a:buClr>
                <a:schemeClr val="accent1"/>
              </a:buClr>
              <a:buSzPct val="70000"/>
              <a:buFontTx/>
              <a:buNone/>
              <a:tabLst/>
              <a:defRPr/>
            </a:pPr>
            <a:r>
              <a:rPr kumimoji="1" lang="en-US" sz="1800" b="0" i="0" u="none" strike="noStrike" kern="1200" cap="none" spc="0" normalizeH="0" baseline="0" noProof="0" dirty="0" smtClean="0">
                <a:ln>
                  <a:noFill/>
                </a:ln>
                <a:solidFill>
                  <a:schemeClr val="tx2"/>
                </a:solidFill>
                <a:effectLst/>
                <a:uLnTx/>
                <a:uFillTx/>
                <a:latin typeface="Times New Roman" pitchFamily="18" charset="0"/>
                <a:ea typeface="+mn-ea"/>
                <a:cs typeface="+mn-cs"/>
              </a:rPr>
              <a:t/>
            </a:r>
            <a:br>
              <a:rPr kumimoji="1" lang="en-US" sz="1800" b="0" i="0" u="none" strike="noStrike" kern="1200" cap="none" spc="0" normalizeH="0" baseline="0" noProof="0" dirty="0" smtClean="0">
                <a:ln>
                  <a:noFill/>
                </a:ln>
                <a:solidFill>
                  <a:schemeClr val="tx2"/>
                </a:solidFill>
                <a:effectLst/>
                <a:uLnTx/>
                <a:uFillTx/>
                <a:latin typeface="Times New Roman" pitchFamily="18" charset="0"/>
                <a:ea typeface="+mn-ea"/>
                <a:cs typeface="+mn-cs"/>
              </a:rPr>
            </a:br>
            <a:endParaRPr kumimoji="1" lang="en-US" sz="1800" b="0" i="0" u="none" strike="noStrike" kern="1200" cap="none" spc="0" normalizeH="0" baseline="0" noProof="0" dirty="0" smtClean="0">
              <a:ln>
                <a:noFill/>
              </a:ln>
              <a:solidFill>
                <a:schemeClr val="tx2"/>
              </a:solidFill>
              <a:effectLst/>
              <a:uLnTx/>
              <a:uFillTx/>
              <a:latin typeface="Times New Roman" pitchFamily="18" charset="0"/>
              <a:ea typeface="+mn-ea"/>
              <a:cs typeface="+mn-cs"/>
            </a:endParaRPr>
          </a:p>
        </p:txBody>
      </p:sp>
      <p:sp>
        <p:nvSpPr>
          <p:cNvPr id="6" name="Rectangle 4"/>
          <p:cNvSpPr txBox="1">
            <a:spLocks noChangeArrowheads="1"/>
          </p:cNvSpPr>
          <p:nvPr/>
        </p:nvSpPr>
        <p:spPr>
          <a:xfrm>
            <a:off x="4648200" y="1752600"/>
            <a:ext cx="4114800" cy="4724400"/>
          </a:xfrm>
          <a:prstGeom prst="rect">
            <a:avLst/>
          </a:prstGeom>
        </p:spPr>
        <p:txBody>
          <a:bodyPr/>
          <a:lstStyle/>
          <a:p>
            <a:pPr marL="342900" marR="0" lvl="0" indent="-342900" algn="l" defTabSz="914400" rtl="0" eaLnBrk="1" fontAlgn="auto" latinLnBrk="0" hangingPunct="1">
              <a:lnSpc>
                <a:spcPct val="150000"/>
              </a:lnSpc>
              <a:spcBef>
                <a:spcPct val="20000"/>
              </a:spcBef>
              <a:spcAft>
                <a:spcPts val="0"/>
              </a:spcAft>
              <a:buClr>
                <a:schemeClr val="accent1"/>
              </a:buClr>
              <a:buSzPct val="70000"/>
              <a:buFontTx/>
              <a:buNone/>
              <a:tabLst/>
              <a:defRPr/>
            </a:pPr>
            <a:r>
              <a:rPr kumimoji="1" lang="en-US" dirty="0" smtClean="0">
                <a:solidFill>
                  <a:schemeClr val="tx2"/>
                </a:solidFill>
                <a:latin typeface="Arial Black" pitchFamily="34" charset="0"/>
              </a:rPr>
              <a:t>     </a:t>
            </a:r>
            <a:r>
              <a:rPr kumimoji="1" lang="en-US" sz="1600" b="1" i="0" u="none" strike="noStrike" kern="1200" cap="none" spc="0" normalizeH="0" baseline="0" noProof="0" dirty="0" err="1" smtClean="0">
                <a:ln>
                  <a:noFill/>
                </a:ln>
                <a:effectLst/>
                <a:uLnTx/>
                <a:uFillTx/>
                <a:latin typeface="Times New Roman" pitchFamily="18" charset="0"/>
                <a:ea typeface="+mn-ea"/>
                <a:cs typeface="+mn-cs"/>
              </a:rPr>
              <a:t>Dimethylamine</a:t>
            </a:r>
            <a:r>
              <a:rPr kumimoji="1" lang="en-US" sz="1600" b="1" i="0" u="none" strike="noStrike" kern="1200" cap="none" spc="0" normalizeH="0" baseline="0" noProof="0" dirty="0" smtClean="0">
                <a:ln>
                  <a:noFill/>
                </a:ln>
                <a:effectLst/>
                <a:uLnTx/>
                <a:uFillTx/>
                <a:latin typeface="Times New Roman" pitchFamily="18" charset="0"/>
                <a:ea typeface="+mn-ea"/>
                <a:cs typeface="+mn-cs"/>
              </a:rPr>
              <a:t>-     </a:t>
            </a:r>
            <a:r>
              <a:rPr kumimoji="1" lang="en-US" sz="1600" b="1" i="1" u="none" strike="noStrike" kern="1200" cap="none" spc="0" normalizeH="0" baseline="0" noProof="0" dirty="0" smtClean="0">
                <a:ln>
                  <a:noFill/>
                </a:ln>
                <a:effectLst/>
                <a:uLnTx/>
                <a:uFillTx/>
                <a:latin typeface="Times New Roman" pitchFamily="18" charset="0"/>
                <a:ea typeface="+mn-ea"/>
                <a:cs typeface="+mn-cs"/>
              </a:rPr>
              <a:t>tanning accelerator</a:t>
            </a:r>
            <a:r>
              <a:rPr kumimoji="1" lang="en-US" sz="1600" b="1" i="0" u="none" strike="noStrike" kern="1200" cap="none" spc="0" normalizeH="0" baseline="0" noProof="0" dirty="0" smtClean="0">
                <a:ln>
                  <a:noFill/>
                </a:ln>
                <a:effectLst/>
                <a:uLnTx/>
                <a:uFillTx/>
                <a:latin typeface="Times New Roman" pitchFamily="18" charset="0"/>
                <a:ea typeface="+mn-ea"/>
                <a:cs typeface="+mn-cs"/>
              </a:rPr>
              <a:t> </a:t>
            </a:r>
            <a:br>
              <a:rPr kumimoji="1" lang="en-US" sz="1600" b="1" i="0" u="none" strike="noStrike" kern="1200" cap="none" spc="0" normalizeH="0" baseline="0" noProof="0" dirty="0" smtClean="0">
                <a:ln>
                  <a:noFill/>
                </a:ln>
                <a:effectLst/>
                <a:uLnTx/>
                <a:uFillTx/>
                <a:latin typeface="Times New Roman" pitchFamily="18" charset="0"/>
                <a:ea typeface="+mn-ea"/>
                <a:cs typeface="+mn-cs"/>
              </a:rPr>
            </a:br>
            <a:r>
              <a:rPr kumimoji="1" lang="en-US" sz="1600" b="1" i="0" u="none" strike="noStrike" kern="1200" cap="none" spc="0" normalizeH="0" baseline="0" noProof="0" dirty="0" smtClean="0">
                <a:ln>
                  <a:noFill/>
                </a:ln>
                <a:effectLst/>
                <a:uLnTx/>
                <a:uFillTx/>
                <a:latin typeface="Times New Roman" pitchFamily="18" charset="0"/>
                <a:ea typeface="+mn-ea"/>
                <a:cs typeface="+mn-cs"/>
              </a:rPr>
              <a:t>Nitrogen Oxides </a:t>
            </a:r>
            <a:br>
              <a:rPr kumimoji="1" lang="en-US" sz="1600" b="1" i="0" u="none" strike="noStrike" kern="1200" cap="none" spc="0" normalizeH="0" baseline="0" noProof="0" dirty="0" smtClean="0">
                <a:ln>
                  <a:noFill/>
                </a:ln>
                <a:effectLst/>
                <a:uLnTx/>
                <a:uFillTx/>
                <a:latin typeface="Times New Roman" pitchFamily="18" charset="0"/>
                <a:ea typeface="+mn-ea"/>
                <a:cs typeface="+mn-cs"/>
              </a:rPr>
            </a:br>
            <a:r>
              <a:rPr kumimoji="1" lang="en-US" sz="1600" b="1" i="0" u="none" strike="noStrike" kern="1200" cap="none" spc="0" normalizeH="0" baseline="0" noProof="0" dirty="0" err="1" smtClean="0">
                <a:ln>
                  <a:noFill/>
                </a:ln>
                <a:effectLst/>
                <a:uLnTx/>
                <a:uFillTx/>
                <a:latin typeface="Times New Roman" pitchFamily="18" charset="0"/>
                <a:ea typeface="+mn-ea"/>
                <a:cs typeface="+mn-cs"/>
              </a:rPr>
              <a:t>Nitrosodimethylamine</a:t>
            </a:r>
            <a:r>
              <a:rPr kumimoji="1" lang="en-US" sz="1600" b="1" i="0" u="none" strike="noStrike" kern="1200" cap="none" spc="0" normalizeH="0" baseline="0" noProof="0" dirty="0" smtClean="0">
                <a:ln>
                  <a:noFill/>
                </a:ln>
                <a:effectLst/>
                <a:uLnTx/>
                <a:uFillTx/>
                <a:latin typeface="Times New Roman" pitchFamily="18" charset="0"/>
                <a:ea typeface="+mn-ea"/>
                <a:cs typeface="+mn-cs"/>
              </a:rPr>
              <a:t> </a:t>
            </a:r>
            <a:br>
              <a:rPr kumimoji="1" lang="en-US" sz="1600" b="1" i="0" u="none" strike="noStrike" kern="1200" cap="none" spc="0" normalizeH="0" baseline="0" noProof="0" dirty="0" smtClean="0">
                <a:ln>
                  <a:noFill/>
                </a:ln>
                <a:effectLst/>
                <a:uLnTx/>
                <a:uFillTx/>
                <a:latin typeface="Times New Roman" pitchFamily="18" charset="0"/>
                <a:ea typeface="+mn-ea"/>
                <a:cs typeface="+mn-cs"/>
              </a:rPr>
            </a:br>
            <a:r>
              <a:rPr kumimoji="1" lang="en-US" sz="1600" b="1" i="0" u="none" strike="noStrike" kern="1200" cap="none" spc="0" normalizeH="0" baseline="0" noProof="0" dirty="0" err="1" smtClean="0">
                <a:ln>
                  <a:noFill/>
                </a:ln>
                <a:effectLst/>
                <a:uLnTx/>
                <a:uFillTx/>
                <a:latin typeface="Times New Roman" pitchFamily="18" charset="0"/>
                <a:ea typeface="+mn-ea"/>
                <a:cs typeface="+mn-cs"/>
              </a:rPr>
              <a:t>Nitrosodiethylamine</a:t>
            </a:r>
            <a:r>
              <a:rPr kumimoji="1" lang="en-US" sz="1600" b="1" i="0" u="none" strike="noStrike" kern="1200" cap="none" spc="0" normalizeH="0" baseline="0" noProof="0" dirty="0" smtClean="0">
                <a:ln>
                  <a:noFill/>
                </a:ln>
                <a:effectLst/>
                <a:uLnTx/>
                <a:uFillTx/>
                <a:latin typeface="Times New Roman" pitchFamily="18" charset="0"/>
                <a:ea typeface="+mn-ea"/>
                <a:cs typeface="+mn-cs"/>
              </a:rPr>
              <a:t> </a:t>
            </a:r>
            <a:br>
              <a:rPr kumimoji="1" lang="en-US" sz="1600" b="1" i="0" u="none" strike="noStrike" kern="1200" cap="none" spc="0" normalizeH="0" baseline="0" noProof="0" dirty="0" smtClean="0">
                <a:ln>
                  <a:noFill/>
                </a:ln>
                <a:effectLst/>
                <a:uLnTx/>
                <a:uFillTx/>
                <a:latin typeface="Times New Roman" pitchFamily="18" charset="0"/>
                <a:ea typeface="+mn-ea"/>
                <a:cs typeface="+mn-cs"/>
              </a:rPr>
            </a:br>
            <a:r>
              <a:rPr kumimoji="1" lang="en-US" sz="1600" b="1" i="0" u="none" strike="noStrike" kern="1200" cap="none" spc="0" normalizeH="0" baseline="0" noProof="0" dirty="0" err="1" smtClean="0">
                <a:ln>
                  <a:noFill/>
                </a:ln>
                <a:effectLst/>
                <a:uLnTx/>
                <a:uFillTx/>
                <a:latin typeface="Times New Roman" pitchFamily="18" charset="0"/>
                <a:ea typeface="+mn-ea"/>
                <a:cs typeface="+mn-cs"/>
              </a:rPr>
              <a:t>Nitrosopyrrolidine</a:t>
            </a:r>
            <a:r>
              <a:rPr kumimoji="1" lang="en-US" sz="1600" b="1" i="0" u="none" strike="noStrike" kern="1200" cap="none" spc="0" normalizeH="0" baseline="0" noProof="0" dirty="0" smtClean="0">
                <a:ln>
                  <a:noFill/>
                </a:ln>
                <a:effectLst/>
                <a:uLnTx/>
                <a:uFillTx/>
                <a:latin typeface="Times New Roman" pitchFamily="18" charset="0"/>
                <a:ea typeface="+mn-ea"/>
                <a:cs typeface="+mn-cs"/>
              </a:rPr>
              <a:t> </a:t>
            </a:r>
            <a:br>
              <a:rPr kumimoji="1" lang="en-US" sz="1600" b="1" i="0" u="none" strike="noStrike" kern="1200" cap="none" spc="0" normalizeH="0" baseline="0" noProof="0" dirty="0" smtClean="0">
                <a:ln>
                  <a:noFill/>
                </a:ln>
                <a:effectLst/>
                <a:uLnTx/>
                <a:uFillTx/>
                <a:latin typeface="Times New Roman" pitchFamily="18" charset="0"/>
                <a:ea typeface="+mn-ea"/>
                <a:cs typeface="+mn-cs"/>
              </a:rPr>
            </a:br>
            <a:r>
              <a:rPr kumimoji="1" lang="en-US" sz="1600" b="1" i="0" u="none" strike="noStrike" kern="1200" cap="none" spc="0" normalizeH="0" baseline="0" noProof="0" dirty="0" smtClean="0">
                <a:ln>
                  <a:noFill/>
                </a:ln>
                <a:effectLst/>
                <a:uLnTx/>
                <a:uFillTx/>
                <a:latin typeface="Times New Roman" pitchFamily="18" charset="0"/>
                <a:ea typeface="+mn-ea"/>
                <a:cs typeface="+mn-cs"/>
              </a:rPr>
              <a:t>Formic Acid-      </a:t>
            </a:r>
            <a:r>
              <a:rPr kumimoji="1" lang="en-US" sz="1600" b="1" i="1" u="none" strike="noStrike" kern="1200" cap="none" spc="0" normalizeH="0" baseline="0" noProof="0" dirty="0" smtClean="0">
                <a:ln>
                  <a:noFill/>
                </a:ln>
                <a:effectLst/>
                <a:uLnTx/>
                <a:uFillTx/>
                <a:latin typeface="Times New Roman" pitchFamily="18" charset="0"/>
                <a:ea typeface="+mn-ea"/>
                <a:cs typeface="+mn-cs"/>
              </a:rPr>
              <a:t>caustic solvent</a:t>
            </a:r>
            <a:r>
              <a:rPr kumimoji="1" lang="en-US" sz="1600" b="1" i="0" u="none" strike="noStrike" kern="1200" cap="none" spc="0" normalizeH="0" baseline="0" noProof="0" dirty="0" smtClean="0">
                <a:ln>
                  <a:noFill/>
                </a:ln>
                <a:effectLst/>
                <a:uLnTx/>
                <a:uFillTx/>
                <a:latin typeface="Times New Roman" pitchFamily="18" charset="0"/>
                <a:ea typeface="+mn-ea"/>
                <a:cs typeface="+mn-cs"/>
              </a:rPr>
              <a:t> </a:t>
            </a:r>
            <a:br>
              <a:rPr kumimoji="1" lang="en-US" sz="1600" b="1" i="0" u="none" strike="noStrike" kern="1200" cap="none" spc="0" normalizeH="0" baseline="0" noProof="0" dirty="0" smtClean="0">
                <a:ln>
                  <a:noFill/>
                </a:ln>
                <a:effectLst/>
                <a:uLnTx/>
                <a:uFillTx/>
                <a:latin typeface="Times New Roman" pitchFamily="18" charset="0"/>
                <a:ea typeface="+mn-ea"/>
                <a:cs typeface="+mn-cs"/>
              </a:rPr>
            </a:br>
            <a:r>
              <a:rPr kumimoji="1" lang="en-US" sz="1600" b="1" i="0" u="none" strike="noStrike" kern="1200" cap="none" spc="0" normalizeH="0" baseline="0" noProof="0" dirty="0" smtClean="0">
                <a:ln>
                  <a:noFill/>
                </a:ln>
                <a:effectLst/>
                <a:uLnTx/>
                <a:uFillTx/>
                <a:latin typeface="Times New Roman" pitchFamily="18" charset="0"/>
                <a:ea typeface="+mn-ea"/>
                <a:cs typeface="+mn-cs"/>
              </a:rPr>
              <a:t>Acetic Acid-    </a:t>
            </a:r>
            <a:r>
              <a:rPr kumimoji="1" lang="en-US" sz="1600" b="1" i="1" u="none" strike="noStrike" kern="1200" cap="none" spc="0" normalizeH="0" baseline="0" noProof="0" dirty="0" smtClean="0">
                <a:ln>
                  <a:noFill/>
                </a:ln>
                <a:effectLst/>
                <a:uLnTx/>
                <a:uFillTx/>
                <a:latin typeface="Times New Roman" pitchFamily="18" charset="0"/>
                <a:ea typeface="+mn-ea"/>
                <a:cs typeface="+mn-cs"/>
              </a:rPr>
              <a:t>caustic solvent</a:t>
            </a:r>
            <a:r>
              <a:rPr kumimoji="1" lang="en-US" sz="1600" b="1" i="0" u="none" strike="noStrike" kern="1200" cap="none" spc="0" normalizeH="0" baseline="0" noProof="0" dirty="0" smtClean="0">
                <a:ln>
                  <a:noFill/>
                </a:ln>
                <a:effectLst/>
                <a:uLnTx/>
                <a:uFillTx/>
                <a:latin typeface="Times New Roman" pitchFamily="18" charset="0"/>
                <a:ea typeface="+mn-ea"/>
                <a:cs typeface="+mn-cs"/>
              </a:rPr>
              <a:t> </a:t>
            </a:r>
            <a:br>
              <a:rPr kumimoji="1" lang="en-US" sz="1600" b="1" i="0" u="none" strike="noStrike" kern="1200" cap="none" spc="0" normalizeH="0" baseline="0" noProof="0" dirty="0" smtClean="0">
                <a:ln>
                  <a:noFill/>
                </a:ln>
                <a:effectLst/>
                <a:uLnTx/>
                <a:uFillTx/>
                <a:latin typeface="Times New Roman" pitchFamily="18" charset="0"/>
                <a:ea typeface="+mn-ea"/>
                <a:cs typeface="+mn-cs"/>
              </a:rPr>
            </a:br>
            <a:r>
              <a:rPr kumimoji="1" lang="en-US" sz="1600" b="1" i="0" u="none" strike="noStrike" kern="1200" cap="none" spc="0" normalizeH="0" baseline="0" noProof="0" dirty="0" smtClean="0">
                <a:ln>
                  <a:noFill/>
                </a:ln>
                <a:effectLst/>
                <a:uLnTx/>
                <a:uFillTx/>
                <a:latin typeface="Times New Roman" pitchFamily="18" charset="0"/>
                <a:ea typeface="+mn-ea"/>
                <a:cs typeface="+mn-cs"/>
              </a:rPr>
              <a:t>Methyl Chloride-  </a:t>
            </a:r>
            <a:r>
              <a:rPr kumimoji="1" lang="en-US" sz="1600" b="1" i="1" u="none" strike="noStrike" kern="1200" cap="none" spc="0" normalizeH="0" baseline="0" noProof="0" dirty="0" smtClean="0">
                <a:ln>
                  <a:noFill/>
                </a:ln>
                <a:effectLst/>
                <a:uLnTx/>
                <a:uFillTx/>
                <a:latin typeface="Times New Roman" pitchFamily="18" charset="0"/>
                <a:ea typeface="+mn-ea"/>
                <a:cs typeface="+mn-cs"/>
              </a:rPr>
              <a:t>poisonous refrigerant</a:t>
            </a:r>
            <a:r>
              <a:rPr kumimoji="1" lang="en-US" sz="1600" b="1" i="0" u="none" strike="noStrike" kern="1200" cap="none" spc="0" normalizeH="0" baseline="0" noProof="0" dirty="0" smtClean="0">
                <a:ln>
                  <a:noFill/>
                </a:ln>
                <a:effectLst/>
                <a:uLnTx/>
                <a:uFillTx/>
                <a:latin typeface="Times New Roman" pitchFamily="18" charset="0"/>
                <a:ea typeface="+mn-ea"/>
                <a:cs typeface="+mn-cs"/>
              </a:rPr>
              <a:t> </a:t>
            </a:r>
            <a:br>
              <a:rPr kumimoji="1" lang="en-US" sz="1600" b="1" i="0" u="none" strike="noStrike" kern="1200" cap="none" spc="0" normalizeH="0" baseline="0" noProof="0" dirty="0" smtClean="0">
                <a:ln>
                  <a:noFill/>
                </a:ln>
                <a:effectLst/>
                <a:uLnTx/>
                <a:uFillTx/>
                <a:latin typeface="Times New Roman" pitchFamily="18" charset="0"/>
                <a:ea typeface="+mn-ea"/>
                <a:cs typeface="+mn-cs"/>
              </a:rPr>
            </a:br>
            <a:r>
              <a:rPr kumimoji="1" lang="en-US" sz="1600" b="1" i="0" u="none" strike="noStrike" kern="1200" cap="none" spc="0" normalizeH="0" baseline="0" noProof="0" dirty="0" smtClean="0">
                <a:ln>
                  <a:noFill/>
                </a:ln>
                <a:effectLst/>
                <a:uLnTx/>
                <a:uFillTx/>
                <a:latin typeface="Times New Roman" pitchFamily="18" charset="0"/>
                <a:ea typeface="+mn-ea"/>
                <a:cs typeface="+mn-cs"/>
              </a:rPr>
              <a:t>Butadiene </a:t>
            </a:r>
            <a:br>
              <a:rPr kumimoji="1" lang="en-US" sz="1600" b="1" i="0" u="none" strike="noStrike" kern="1200" cap="none" spc="0" normalizeH="0" baseline="0" noProof="0" dirty="0" smtClean="0">
                <a:ln>
                  <a:noFill/>
                </a:ln>
                <a:effectLst/>
                <a:uLnTx/>
                <a:uFillTx/>
                <a:latin typeface="Times New Roman" pitchFamily="18" charset="0"/>
                <a:ea typeface="+mn-ea"/>
                <a:cs typeface="+mn-cs"/>
              </a:rPr>
            </a:br>
            <a:r>
              <a:rPr kumimoji="1" lang="en-US" sz="1600" b="1" i="0" u="none" strike="noStrike" kern="1200" cap="none" spc="0" normalizeH="0" baseline="0" noProof="0" dirty="0" smtClean="0">
                <a:ln>
                  <a:noFill/>
                </a:ln>
                <a:effectLst/>
                <a:uLnTx/>
                <a:uFillTx/>
                <a:latin typeface="Times New Roman" pitchFamily="18" charset="0"/>
                <a:ea typeface="+mn-ea"/>
                <a:cs typeface="+mn-cs"/>
              </a:rPr>
              <a:t>Particulate Matter-    </a:t>
            </a:r>
            <a:r>
              <a:rPr kumimoji="1" lang="en-US" sz="1600" b="1" i="1" u="none" strike="noStrike" kern="1200" cap="none" spc="0" normalizeH="0" baseline="0" noProof="0" dirty="0" smtClean="0">
                <a:ln>
                  <a:noFill/>
                </a:ln>
                <a:effectLst/>
                <a:uLnTx/>
                <a:uFillTx/>
                <a:latin typeface="Times New Roman" pitchFamily="18" charset="0"/>
                <a:ea typeface="+mn-ea"/>
                <a:cs typeface="+mn-cs"/>
              </a:rPr>
              <a:t>animal carcinogen</a:t>
            </a:r>
            <a:r>
              <a:rPr kumimoji="1" lang="en-US" sz="1600" b="1" i="0" u="none" strike="noStrike" kern="1200" cap="none" spc="0" normalizeH="0" baseline="0" noProof="0" dirty="0" smtClean="0">
                <a:ln>
                  <a:noFill/>
                </a:ln>
                <a:effectLst/>
                <a:uLnTx/>
                <a:uFillTx/>
                <a:latin typeface="Times New Roman" pitchFamily="18" charset="0"/>
                <a:ea typeface="+mn-ea"/>
                <a:cs typeface="+mn-cs"/>
              </a:rPr>
              <a:t> </a:t>
            </a:r>
            <a:br>
              <a:rPr kumimoji="1" lang="en-US" sz="1600" b="1" i="0" u="none" strike="noStrike" kern="1200" cap="none" spc="0" normalizeH="0" baseline="0" noProof="0" dirty="0" smtClean="0">
                <a:ln>
                  <a:noFill/>
                </a:ln>
                <a:effectLst/>
                <a:uLnTx/>
                <a:uFillTx/>
                <a:latin typeface="Times New Roman" pitchFamily="18" charset="0"/>
                <a:ea typeface="+mn-ea"/>
                <a:cs typeface="+mn-cs"/>
              </a:rPr>
            </a:br>
            <a:r>
              <a:rPr kumimoji="1" lang="en-US" sz="1600" b="1" i="0" u="none" strike="noStrike" kern="1200" cap="none" spc="0" normalizeH="0" baseline="0" noProof="0" dirty="0" smtClean="0">
                <a:ln>
                  <a:noFill/>
                </a:ln>
                <a:effectLst/>
                <a:uLnTx/>
                <a:uFillTx/>
                <a:latin typeface="Times New Roman" pitchFamily="18" charset="0"/>
                <a:ea typeface="+mn-ea"/>
                <a:cs typeface="+mn-cs"/>
              </a:rPr>
              <a:t>Nicotine-          </a:t>
            </a:r>
            <a:r>
              <a:rPr kumimoji="1" lang="en-US" sz="1600" b="1" i="1" u="none" strike="noStrike" kern="1200" cap="none" spc="0" normalizeH="0" baseline="0" noProof="0" dirty="0" err="1" smtClean="0">
                <a:ln>
                  <a:noFill/>
                </a:ln>
                <a:effectLst/>
                <a:uLnTx/>
                <a:uFillTx/>
                <a:latin typeface="Times New Roman" pitchFamily="18" charset="0"/>
                <a:ea typeface="+mn-ea"/>
                <a:cs typeface="+mn-cs"/>
              </a:rPr>
              <a:t>Isecticide</a:t>
            </a:r>
            <a:r>
              <a:rPr kumimoji="1" lang="en-US" sz="1600" b="1" i="0" u="none" strike="noStrike" kern="1200" cap="none" spc="0" normalizeH="0" baseline="0" noProof="0" dirty="0" smtClean="0">
                <a:ln>
                  <a:noFill/>
                </a:ln>
                <a:effectLst/>
                <a:uLnTx/>
                <a:uFillTx/>
                <a:latin typeface="Times New Roman" pitchFamily="18" charset="0"/>
                <a:ea typeface="+mn-ea"/>
                <a:cs typeface="+mn-cs"/>
              </a:rPr>
              <a:t/>
            </a:r>
            <a:br>
              <a:rPr kumimoji="1" lang="en-US" sz="1600" b="1" i="0" u="none" strike="noStrike" kern="1200" cap="none" spc="0" normalizeH="0" baseline="0" noProof="0" dirty="0" smtClean="0">
                <a:ln>
                  <a:noFill/>
                </a:ln>
                <a:effectLst/>
                <a:uLnTx/>
                <a:uFillTx/>
                <a:latin typeface="Times New Roman" pitchFamily="18" charset="0"/>
                <a:ea typeface="+mn-ea"/>
                <a:cs typeface="+mn-cs"/>
              </a:rPr>
            </a:br>
            <a:r>
              <a:rPr kumimoji="1" lang="en-US" sz="1600" b="1" i="0" u="none" strike="noStrike" kern="1200" cap="none" spc="0" normalizeH="0" baseline="0" noProof="0" dirty="0" smtClean="0">
                <a:ln>
                  <a:noFill/>
                </a:ln>
                <a:effectLst/>
                <a:uLnTx/>
                <a:uFillTx/>
                <a:latin typeface="Times New Roman" pitchFamily="18" charset="0"/>
                <a:ea typeface="+mn-ea"/>
                <a:cs typeface="+mn-cs"/>
              </a:rPr>
              <a:t>Phenol-     </a:t>
            </a:r>
            <a:r>
              <a:rPr kumimoji="1" lang="en-US" sz="1600" b="1" i="1" u="none" strike="noStrike" kern="1200" cap="none" spc="0" normalizeH="0" baseline="0" noProof="0" dirty="0" smtClean="0">
                <a:ln>
                  <a:noFill/>
                </a:ln>
                <a:effectLst/>
                <a:uLnTx/>
                <a:uFillTx/>
                <a:latin typeface="Times New Roman" pitchFamily="18" charset="0"/>
                <a:ea typeface="+mn-ea"/>
                <a:cs typeface="+mn-cs"/>
              </a:rPr>
              <a:t>toilet bowl disinfectant</a:t>
            </a:r>
            <a:r>
              <a:rPr kumimoji="1" lang="en-US" sz="1600" b="1" i="0" u="none" strike="noStrike" kern="1200" cap="none" spc="0" normalizeH="0" baseline="0" noProof="0" dirty="0" smtClean="0">
                <a:ln>
                  <a:noFill/>
                </a:ln>
                <a:effectLst/>
                <a:uLnTx/>
                <a:uFillTx/>
                <a:latin typeface="Times New Roman" pitchFamily="18" charset="0"/>
                <a:ea typeface="+mn-ea"/>
                <a:cs typeface="+mn-cs"/>
              </a:rPr>
              <a:t> </a:t>
            </a:r>
            <a:r>
              <a:rPr kumimoji="1" lang="en-US" sz="1800" b="0" i="0" u="none" strike="noStrike" kern="1200" cap="none" spc="0" normalizeH="0" baseline="0" noProof="0" dirty="0" smtClean="0">
                <a:ln>
                  <a:noFill/>
                </a:ln>
                <a:solidFill>
                  <a:schemeClr val="tx2"/>
                </a:solidFill>
                <a:effectLst/>
                <a:uLnTx/>
                <a:uFillTx/>
                <a:latin typeface="Times New Roman" pitchFamily="18" charset="0"/>
                <a:ea typeface="+mn-ea"/>
                <a:cs typeface="+mn-cs"/>
              </a:rPr>
              <a:t/>
            </a:r>
            <a:br>
              <a:rPr kumimoji="1" lang="en-US" sz="1800" b="0" i="0" u="none" strike="noStrike" kern="1200" cap="none" spc="0" normalizeH="0" baseline="0" noProof="0" dirty="0" smtClean="0">
                <a:ln>
                  <a:noFill/>
                </a:ln>
                <a:solidFill>
                  <a:schemeClr val="tx2"/>
                </a:solidFill>
                <a:effectLst/>
                <a:uLnTx/>
                <a:uFillTx/>
                <a:latin typeface="Times New Roman" pitchFamily="18" charset="0"/>
                <a:ea typeface="+mn-ea"/>
                <a:cs typeface="+mn-cs"/>
              </a:rPr>
            </a:br>
            <a:endParaRPr kumimoji="1" lang="en-US" sz="1800" b="0" i="0" u="none" strike="noStrike" kern="1200" cap="none" spc="0" normalizeH="0" baseline="0" noProof="0" dirty="0" smtClean="0">
              <a:ln>
                <a:noFill/>
              </a:ln>
              <a:solidFill>
                <a:schemeClr val="tx2"/>
              </a:solidFill>
              <a:effectLst/>
              <a:uLnTx/>
              <a:uFillTx/>
              <a:latin typeface="Times New Roman" pitchFamily="18" charset="0"/>
              <a:ea typeface="+mn-ea"/>
              <a:cs typeface="+mn-cs"/>
            </a:endParaRPr>
          </a:p>
        </p:txBody>
      </p:sp>
      <p:sp>
        <p:nvSpPr>
          <p:cNvPr id="7" name="Content Placeholder 2"/>
          <p:cNvSpPr txBox="1">
            <a:spLocks/>
          </p:cNvSpPr>
          <p:nvPr/>
        </p:nvSpPr>
        <p:spPr>
          <a:xfrm>
            <a:off x="228600" y="1295401"/>
            <a:ext cx="8686800" cy="609600"/>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2400" b="1" i="0" u="none" strike="noStrike" kern="1200" cap="none" spc="0" normalizeH="0" baseline="0" noProof="0" dirty="0" smtClean="0">
                <a:ln>
                  <a:noFill/>
                </a:ln>
                <a:solidFill>
                  <a:schemeClr val="tx2"/>
                </a:solidFill>
                <a:effectLst/>
                <a:uLnTx/>
                <a:uFillTx/>
                <a:latin typeface="Arial" pitchFamily="34" charset="0"/>
                <a:ea typeface="+mn-ea"/>
                <a:cs typeface="Arial" pitchFamily="34" charset="0"/>
              </a:rPr>
              <a:t>Here are some of the chemicals:</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n-US" sz="2000" b="1" i="0" u="none" strike="noStrike" kern="1200" cap="none" spc="0" normalizeH="0" baseline="0" noProof="0" dirty="0">
              <a:ln>
                <a:noFill/>
              </a:ln>
              <a:solidFill>
                <a:schemeClr val="tx2"/>
              </a:solidFill>
              <a:effectLst/>
              <a:uLnTx/>
              <a:uFillTx/>
              <a:latin typeface="Arial" pitchFamily="34" charset="0"/>
              <a:ea typeface="+mn-ea"/>
              <a:cs typeface="Arial" pitchFamily="34" charset="0"/>
            </a:endParaRPr>
          </a:p>
        </p:txBody>
      </p:sp>
      <p:pic>
        <p:nvPicPr>
          <p:cNvPr id="8" name="Picture 7" descr="Nosmoke"/>
          <p:cNvPicPr>
            <a:picLocks noChangeAspect="1" noChangeArrowheads="1"/>
          </p:cNvPicPr>
          <p:nvPr/>
        </p:nvPicPr>
        <p:blipFill>
          <a:blip r:embed="rId2"/>
          <a:srcRect/>
          <a:stretch>
            <a:fillRect/>
          </a:stretch>
        </p:blipFill>
        <p:spPr bwMode="auto">
          <a:xfrm>
            <a:off x="8001000" y="5715000"/>
            <a:ext cx="957263" cy="957263"/>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2000" fill="hold"/>
                                        <p:tgtEl>
                                          <p:spTgt spid="3">
                                            <p:txEl>
                                              <p:pRg st="0" end="0"/>
                                            </p:txEl>
                                          </p:spTgt>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p:cTn id="24"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5" dur="20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357</TotalTime>
  <Words>1511</Words>
  <Application>Microsoft Office PowerPoint</Application>
  <PresentationFormat>On-screen Show (4:3)</PresentationFormat>
  <Paragraphs>280</Paragraphs>
  <Slides>36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Trek</vt:lpstr>
      <vt:lpstr>Microsoft Graph 2000 Chart</vt:lpstr>
      <vt:lpstr>A Killer Drug</vt:lpstr>
      <vt:lpstr>Global Trends in Tobacco Use</vt:lpstr>
      <vt:lpstr>Tobacco Production and Consumption</vt:lpstr>
      <vt:lpstr>Economic Issues</vt:lpstr>
      <vt:lpstr>Health Consequences of Smoking  are Two-Fold</vt:lpstr>
      <vt:lpstr>Smoking</vt:lpstr>
      <vt:lpstr>Killing potential of smoking</vt:lpstr>
      <vt:lpstr>What Are You Smoking?</vt:lpstr>
      <vt:lpstr>Lots of toxic chemicals!</vt:lpstr>
      <vt:lpstr>Lots of toxic chemicals!</vt:lpstr>
      <vt:lpstr>Lots of toxic chemicals!</vt:lpstr>
      <vt:lpstr>What are the effects of nicotine on the body?</vt:lpstr>
      <vt:lpstr>WHY DO  YOUNG PEOPLE SMOKE?</vt:lpstr>
      <vt:lpstr>I’m YOUNG, THIS WON’T HAPPEN TO ME…</vt:lpstr>
      <vt:lpstr>I’m YOUNG, THIS WON’T HAPPEN TO ME…</vt:lpstr>
      <vt:lpstr>WHAT YOU SHOULD KNOW…</vt:lpstr>
      <vt:lpstr>WHAT YOU SHOULD KNOW…</vt:lpstr>
      <vt:lpstr>long-term effects of cigarette smoking</vt:lpstr>
      <vt:lpstr>long-term effects of cigarette smoking</vt:lpstr>
      <vt:lpstr>Youth Tobacco Survey in the Philippines Global Youth Tobacco Survey Phase I, 2000 </vt:lpstr>
      <vt:lpstr>Youth Tobacco Survey in the Philippines Global Youth Tobacco Survey Phase I, 2000 </vt:lpstr>
      <vt:lpstr>Youth Tobacco Survey in the Philippines Global Youth Tobacco Survey Phase I, 2000 </vt:lpstr>
      <vt:lpstr>Youth Tobacco Survey in the Philippines Global Youth Tobacco Survey Phase I, 2000 </vt:lpstr>
      <vt:lpstr>Youth Tobacco Survey in the Philippines Global Youth Tobacco Survey Phase I, 2000 </vt:lpstr>
      <vt:lpstr>Youth Tobacco Survey in the Philippines Global Youth Tobacco Survey Phase I, 2000 </vt:lpstr>
      <vt:lpstr>Youth Tobacco Survey in the Philippines Global Youth Tobacco Survey Phase I, 2000 </vt:lpstr>
      <vt:lpstr>Youth Tobacco Survey in the Philippines Global Youth Tobacco Survey Phase I, 2000 </vt:lpstr>
      <vt:lpstr>Youth Tobacco Survey in the Philippines Global Youth Tobacco Survey Phase I, 2000 </vt:lpstr>
      <vt:lpstr>Youth Tobacco Survey in the Philippines Global Youth Tobacco Survey Phase I, 2000 </vt:lpstr>
      <vt:lpstr>Youth Tobacco Survey in the Philippines Global Youth Tobacco Survey Phase I, 2000 </vt:lpstr>
      <vt:lpstr>Youth Tobacco Survey in the Philippines Global Youth Tobacco Survey Phase I, 2000 </vt:lpstr>
      <vt:lpstr>Youth Tobacco Survey in the Philippines Global Youth Tobacco Survey Phase I, 2000 </vt:lpstr>
      <vt:lpstr>Youth Tobacco Survey in the Philippines Global Youth Tobacco Survey Phase I, 2000 </vt:lpstr>
      <vt:lpstr>Youth Tobacco Survey in the Philippines Global Youth Tobacco Survey Phase I, 2000 </vt:lpstr>
      <vt:lpstr>Youth Tobacco Survey in the Philippines Global Youth Tobacco Survey Phase I, 2000 </vt:lpstr>
      <vt:lpstr>Maraming salamat… </vt:lpstr>
    </vt:vector>
  </TitlesOfParts>
  <Company>Personal Use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Killer Drug</dc:title>
  <dc:creator>MHU</dc:creator>
  <cp:lastModifiedBy>toshiba</cp:lastModifiedBy>
  <cp:revision>91</cp:revision>
  <dcterms:created xsi:type="dcterms:W3CDTF">2010-09-23T09:11:06Z</dcterms:created>
  <dcterms:modified xsi:type="dcterms:W3CDTF">2010-09-23T18:09:21Z</dcterms:modified>
</cp:coreProperties>
</file>