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7" r:id="rId2"/>
    <p:sldId id="258" r:id="rId3"/>
    <p:sldId id="259" r:id="rId4"/>
    <p:sldId id="260" r:id="rId5"/>
    <p:sldId id="274" r:id="rId6"/>
    <p:sldId id="275" r:id="rId7"/>
    <p:sldId id="273" r:id="rId8"/>
    <p:sldId id="271" r:id="rId9"/>
    <p:sldId id="261" r:id="rId10"/>
    <p:sldId id="262" r:id="rId11"/>
    <p:sldId id="263" r:id="rId12"/>
    <p:sldId id="264" r:id="rId13"/>
    <p:sldId id="265" r:id="rId14"/>
    <p:sldId id="267" r:id="rId15"/>
    <p:sldId id="268" r:id="rId16"/>
    <p:sldId id="269" r:id="rId17"/>
    <p:sldId id="272" r:id="rId18"/>
    <p:sldId id="27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762000"/>
            <a:ext cx="7620000" cy="2838450"/>
          </a:xfrm>
        </p:spPr>
        <p:txBody>
          <a:bodyPr/>
          <a:lstStyle>
            <a:lvl1pPr>
              <a:defRPr sz="6600" b="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838200" y="3810000"/>
            <a:ext cx="7620000" cy="1752600"/>
          </a:xfrm>
        </p:spPr>
        <p:txBody>
          <a:bodyPr/>
          <a:lstStyle>
            <a:lvl1pPr marL="0" indent="0">
              <a:buFontTx/>
              <a:buNone/>
              <a:defRPr sz="4000"/>
            </a:lvl1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933BA8F-9981-4ECF-ABF6-27B2F4457334}"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E6634-028A-498C-809D-3509B9091EE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ABF0E7C-92E6-4F7F-82C9-A8D6972E894C}"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FF8092-3188-4859-9886-BC610C6C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AC5B187-FA93-4DF2-9E54-1B589F0C2BE8}"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9C507-57BF-48C5-A505-F9452EECD6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683248-C33B-4275-B144-93E70C310EE1}"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8E0909-910A-4D44-B792-1641A3655B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AC9A383-0027-4703-8A07-6E65690FA0F5}" type="datetime1">
              <a:rPr lang="en-US"/>
              <a:pPr>
                <a:defRPr/>
              </a:pPr>
              <a:t>11/16/2011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D446EA-F053-4480-9613-87D1765211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FBAE5BA-2F7C-4EC1-A487-6AEBE91E1146}" type="datetime1">
              <a:rPr lang="en-US"/>
              <a:pPr>
                <a:defRPr/>
              </a:pPr>
              <a:t>11/16/2011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6573F1-9527-4599-9013-736669E04D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0B0A580-E1F4-43F3-B92D-8DE8D2DFDD1D}" type="datetime1">
              <a:rPr lang="en-US"/>
              <a:pPr>
                <a:defRPr/>
              </a:pPr>
              <a:t>11/16/2011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DA71C3-3C39-47A4-8C8F-CA53F223D3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AAB81D8-8396-47ED-AFE6-EDBB6DAD92D5}" type="datetime1">
              <a:rPr lang="en-US"/>
              <a:pPr>
                <a:defRPr/>
              </a:pPr>
              <a:t>11/16/2011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4F0FAE2-F6D5-4E62-86A3-1BB4D5FF8F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6A45E31-50EE-4AAB-BA53-5A76BC317D0B}" type="datetime1">
              <a:rPr lang="en-US"/>
              <a:pPr>
                <a:defRPr/>
              </a:pPr>
              <a:t>11/16/2011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4375E60-0613-493F-8590-8CCD8FE305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DE936B7-C8E2-4231-9F4C-F69E90BA9A58}" type="datetime1">
              <a:rPr lang="en-US"/>
              <a:pPr>
                <a:defRPr/>
              </a:pPr>
              <a:t>11/16/2011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BDE59A-0DFB-4FA2-85B7-A5853403E4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EE22829-3FAA-4BA0-B5BD-463E24C88C87}" type="datetime1">
              <a:rPr lang="en-US"/>
              <a:pPr>
                <a:defRPr/>
              </a:pPr>
              <a:t>11/16/2011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99A118-BAF7-40C5-91B4-56101841B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CC"/>
            </a:gs>
            <a:gs pos="100000">
              <a:srgbClr val="009900"/>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smtClean="0"/>
            </a:lvl1pPr>
          </a:lstStyle>
          <a:p>
            <a:pPr>
              <a:defRPr/>
            </a:pPr>
            <a:fld id="{1D953204-9A74-44D1-BE27-62888661182A}" type="datetime1">
              <a:rPr lang="en-US"/>
              <a:pPr>
                <a:defRPr/>
              </a:pPr>
              <a:t>11/16/2011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smtClean="0"/>
            </a:lvl1pPr>
          </a:lstStyle>
          <a:p>
            <a:pPr>
              <a:defRPr/>
            </a:pPr>
            <a:fld id="{3DD63C06-A0D7-4231-A7BA-F517EFE62A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fontAlgn="base">
        <a:spcBef>
          <a:spcPct val="0"/>
        </a:spcBef>
        <a:spcAft>
          <a:spcPct val="0"/>
        </a:spcAft>
        <a:defRPr sz="4400" b="1">
          <a:solidFill>
            <a:schemeClr val="tx1"/>
          </a:solidFill>
          <a:latin typeface="+mj-lt"/>
          <a:ea typeface="+mj-ea"/>
          <a:cs typeface="+mj-cs"/>
        </a:defRPr>
      </a:lvl1pPr>
      <a:lvl2pPr algn="l" rtl="0" fontAlgn="base">
        <a:spcBef>
          <a:spcPct val="0"/>
        </a:spcBef>
        <a:spcAft>
          <a:spcPct val="0"/>
        </a:spcAft>
        <a:defRPr sz="4400" b="1">
          <a:solidFill>
            <a:schemeClr val="tx1"/>
          </a:solidFill>
          <a:latin typeface="Arial" charset="0"/>
        </a:defRPr>
      </a:lvl2pPr>
      <a:lvl3pPr algn="l" rtl="0" fontAlgn="base">
        <a:spcBef>
          <a:spcPct val="0"/>
        </a:spcBef>
        <a:spcAft>
          <a:spcPct val="0"/>
        </a:spcAft>
        <a:defRPr sz="4400" b="1">
          <a:solidFill>
            <a:schemeClr val="tx1"/>
          </a:solidFill>
          <a:latin typeface="Arial" charset="0"/>
        </a:defRPr>
      </a:lvl3pPr>
      <a:lvl4pPr algn="l" rtl="0" fontAlgn="base">
        <a:spcBef>
          <a:spcPct val="0"/>
        </a:spcBef>
        <a:spcAft>
          <a:spcPct val="0"/>
        </a:spcAft>
        <a:defRPr sz="4400" b="1">
          <a:solidFill>
            <a:schemeClr val="tx1"/>
          </a:solidFill>
          <a:latin typeface="Arial" charset="0"/>
        </a:defRPr>
      </a:lvl4pPr>
      <a:lvl5pPr algn="l" rtl="0" fontAlgn="base">
        <a:spcBef>
          <a:spcPct val="0"/>
        </a:spcBef>
        <a:spcAft>
          <a:spcPct val="0"/>
        </a:spcAft>
        <a:defRPr sz="4400" b="1">
          <a:solidFill>
            <a:schemeClr val="tx1"/>
          </a:solidFill>
          <a:latin typeface="Arial" charset="0"/>
        </a:defRPr>
      </a:lvl5pPr>
      <a:lvl6pPr marL="457200" algn="l" rtl="0" eaLnBrk="1" fontAlgn="base" hangingPunct="1">
        <a:spcBef>
          <a:spcPct val="0"/>
        </a:spcBef>
        <a:spcAft>
          <a:spcPct val="0"/>
        </a:spcAft>
        <a:defRPr sz="4400" b="1">
          <a:solidFill>
            <a:schemeClr val="tx1"/>
          </a:solidFill>
          <a:latin typeface="Arial" charset="0"/>
        </a:defRPr>
      </a:lvl6pPr>
      <a:lvl7pPr marL="914400" algn="l" rtl="0" eaLnBrk="1" fontAlgn="base" hangingPunct="1">
        <a:spcBef>
          <a:spcPct val="0"/>
        </a:spcBef>
        <a:spcAft>
          <a:spcPct val="0"/>
        </a:spcAft>
        <a:defRPr sz="4400" b="1">
          <a:solidFill>
            <a:schemeClr val="tx1"/>
          </a:solidFill>
          <a:latin typeface="Arial" charset="0"/>
        </a:defRPr>
      </a:lvl7pPr>
      <a:lvl8pPr marL="1371600" algn="l" rtl="0" eaLnBrk="1" fontAlgn="base" hangingPunct="1">
        <a:spcBef>
          <a:spcPct val="0"/>
        </a:spcBef>
        <a:spcAft>
          <a:spcPct val="0"/>
        </a:spcAft>
        <a:defRPr sz="4400" b="1">
          <a:solidFill>
            <a:schemeClr val="tx1"/>
          </a:solidFill>
          <a:latin typeface="Arial" charset="0"/>
        </a:defRPr>
      </a:lvl8pPr>
      <a:lvl9pPr marL="1828800" algn="l" rtl="0" eaLnBrk="1" fontAlgn="base" hangingPunct="1">
        <a:spcBef>
          <a:spcPct val="0"/>
        </a:spcBef>
        <a:spcAft>
          <a:spcPct val="0"/>
        </a:spcAft>
        <a:defRPr sz="4400" b="1">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7543800" y="0"/>
            <a:ext cx="1447800" cy="68580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a:lstStyle/>
          <a:p>
            <a:pPr>
              <a:defRPr/>
            </a:pPr>
            <a:endParaRPr lang="en-US" dirty="0">
              <a:ln>
                <a:solidFill>
                  <a:schemeClr val="tx1"/>
                </a:solidFill>
              </a:ln>
              <a:solidFill>
                <a:srgbClr val="008000"/>
              </a:solidFill>
            </a:endParaRPr>
          </a:p>
        </p:txBody>
      </p:sp>
      <p:sp>
        <p:nvSpPr>
          <p:cNvPr id="2051" name="Rectangle 2"/>
          <p:cNvSpPr>
            <a:spLocks noGrp="1" noChangeArrowheads="1"/>
          </p:cNvSpPr>
          <p:nvPr>
            <p:ph type="title"/>
          </p:nvPr>
        </p:nvSpPr>
        <p:spPr>
          <a:xfrm>
            <a:off x="0" y="3581400"/>
            <a:ext cx="7696200" cy="1143000"/>
          </a:xfrm>
        </p:spPr>
        <p:txBody>
          <a:bodyPr/>
          <a:lstStyle/>
          <a:p>
            <a:pPr algn="ctr"/>
            <a:r>
              <a:rPr lang="en-US" smtClean="0"/>
              <a:t>Control of </a:t>
            </a:r>
            <a:br>
              <a:rPr lang="en-US" smtClean="0"/>
            </a:br>
            <a:r>
              <a:rPr lang="en-US" smtClean="0"/>
              <a:t>Diarrheal Diseases (CDD)</a:t>
            </a:r>
          </a:p>
        </p:txBody>
      </p:sp>
      <p:pic>
        <p:nvPicPr>
          <p:cNvPr id="2052" name="Picture 6" descr="DOH logo.jpg"/>
          <p:cNvPicPr>
            <a:picLocks noChangeAspect="1"/>
          </p:cNvPicPr>
          <p:nvPr/>
        </p:nvPicPr>
        <p:blipFill>
          <a:blip r:embed="rId2"/>
          <a:srcRect/>
          <a:stretch>
            <a:fillRect/>
          </a:stretch>
        </p:blipFill>
        <p:spPr bwMode="auto">
          <a:xfrm>
            <a:off x="7543800" y="381000"/>
            <a:ext cx="1447800" cy="1447800"/>
          </a:xfrm>
          <a:prstGeom prst="rect">
            <a:avLst/>
          </a:prstGeom>
          <a:noFill/>
          <a:ln w="9525">
            <a:noFill/>
            <a:miter lim="800000"/>
            <a:headEnd/>
            <a:tailEnd/>
          </a:ln>
        </p:spPr>
      </p:pic>
      <p:pic>
        <p:nvPicPr>
          <p:cNvPr id="2053" name="Picture 7" descr="CalasiaoLOGO2009.jpg"/>
          <p:cNvPicPr>
            <a:picLocks noChangeAspect="1"/>
          </p:cNvPicPr>
          <p:nvPr/>
        </p:nvPicPr>
        <p:blipFill>
          <a:blip r:embed="rId3"/>
          <a:srcRect/>
          <a:stretch>
            <a:fillRect/>
          </a:stretch>
        </p:blipFill>
        <p:spPr bwMode="auto">
          <a:xfrm>
            <a:off x="7543800" y="2057400"/>
            <a:ext cx="1457325" cy="1371600"/>
          </a:xfrm>
          <a:prstGeom prst="rect">
            <a:avLst/>
          </a:prstGeom>
          <a:noFill/>
          <a:ln w="9525">
            <a:noFill/>
            <a:miter lim="800000"/>
            <a:headEnd/>
            <a:tailEnd/>
          </a:ln>
        </p:spPr>
      </p:pic>
      <p:pic>
        <p:nvPicPr>
          <p:cNvPr id="2054" name="Picture 8" descr="MHOLogo004.jpg"/>
          <p:cNvPicPr>
            <a:picLocks noChangeAspect="1"/>
          </p:cNvPicPr>
          <p:nvPr/>
        </p:nvPicPr>
        <p:blipFill>
          <a:blip r:embed="rId4"/>
          <a:srcRect/>
          <a:stretch>
            <a:fillRect/>
          </a:stretch>
        </p:blipFill>
        <p:spPr bwMode="auto">
          <a:xfrm>
            <a:off x="7543800" y="3657600"/>
            <a:ext cx="1431925" cy="1385888"/>
          </a:xfrm>
          <a:prstGeom prst="rect">
            <a:avLst/>
          </a:prstGeom>
          <a:noFill/>
          <a:ln w="9525">
            <a:noFill/>
            <a:miter lim="800000"/>
            <a:headEnd/>
            <a:tailEnd/>
          </a:ln>
        </p:spPr>
      </p:pic>
      <p:pic>
        <p:nvPicPr>
          <p:cNvPr id="2055" name="Picture 5" descr="BHWlogo001.jpg"/>
          <p:cNvPicPr>
            <a:picLocks noChangeAspect="1"/>
          </p:cNvPicPr>
          <p:nvPr/>
        </p:nvPicPr>
        <p:blipFill>
          <a:blip r:embed="rId5"/>
          <a:srcRect/>
          <a:stretch>
            <a:fillRect/>
          </a:stretch>
        </p:blipFill>
        <p:spPr bwMode="auto">
          <a:xfrm>
            <a:off x="7539038" y="5257800"/>
            <a:ext cx="1444625" cy="1370013"/>
          </a:xfrm>
          <a:prstGeom prst="rect">
            <a:avLst/>
          </a:prstGeom>
          <a:noFill/>
          <a:ln w="9525">
            <a:noFill/>
            <a:miter lim="800000"/>
            <a:headEnd/>
            <a:tailEnd/>
          </a:ln>
        </p:spPr>
      </p:pic>
      <p:sp>
        <p:nvSpPr>
          <p:cNvPr id="9" name="Rectangle 2"/>
          <p:cNvSpPr txBox="1">
            <a:spLocks noChangeArrowheads="1"/>
          </p:cNvSpPr>
          <p:nvPr/>
        </p:nvSpPr>
        <p:spPr bwMode="auto">
          <a:xfrm>
            <a:off x="-228600" y="762000"/>
            <a:ext cx="8001000" cy="1736725"/>
          </a:xfrm>
          <a:prstGeom prst="rect">
            <a:avLst/>
          </a:prstGeom>
          <a:noFill/>
          <a:ln w="9525">
            <a:noFill/>
            <a:miter lim="800000"/>
            <a:headEnd/>
            <a:tailEnd/>
          </a:ln>
          <a:effectLst/>
        </p:spPr>
        <p:txBody>
          <a:bodyPr anchor="ctr" anchorCtr="1"/>
          <a:lstStyle/>
          <a:p>
            <a:pPr algn="ctr" eaLnBrk="1" hangingPunct="1">
              <a:defRPr/>
            </a:pPr>
            <a:r>
              <a:rPr lang="en-US" sz="3200" b="1" kern="0" dirty="0">
                <a:latin typeface="+mj-lt"/>
                <a:ea typeface="+mj-ea"/>
                <a:cs typeface="+mj-cs"/>
              </a:rPr>
              <a:t>BASIC TRAINING FOR BARANGAY HEALTH WORKERS </a:t>
            </a:r>
          </a:p>
          <a:p>
            <a:pPr algn="ctr" eaLnBrk="1" hangingPunct="1">
              <a:defRPr/>
            </a:pPr>
            <a:r>
              <a:rPr lang="en-US" sz="3200" b="1" kern="0" dirty="0">
                <a:latin typeface="+mj-lt"/>
                <a:ea typeface="+mj-ea"/>
                <a:cs typeface="+mj-cs"/>
              </a:rPr>
              <a:t>Calasiao, Pangasinan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0"/>
            <a:ext cx="6248400" cy="1143000"/>
          </a:xfrm>
        </p:spPr>
        <p:txBody>
          <a:bodyPr/>
          <a:lstStyle/>
          <a:p>
            <a:r>
              <a:rPr lang="en-US" sz="3600" smtClean="0"/>
              <a:t>2. Feeding</a:t>
            </a:r>
          </a:p>
        </p:txBody>
      </p:sp>
      <p:sp>
        <p:nvSpPr>
          <p:cNvPr id="11267" name="Rectangle 3"/>
          <p:cNvSpPr>
            <a:spLocks noGrp="1" noChangeArrowheads="1"/>
          </p:cNvSpPr>
          <p:nvPr>
            <p:ph idx="1"/>
          </p:nvPr>
        </p:nvSpPr>
        <p:spPr>
          <a:xfrm>
            <a:off x="685800" y="1600200"/>
            <a:ext cx="5181600" cy="4525963"/>
          </a:xfrm>
        </p:spPr>
        <p:txBody>
          <a:bodyPr/>
          <a:lstStyle/>
          <a:p>
            <a:pPr>
              <a:buFont typeface="Wingdings" pitchFamily="2" charset="2"/>
              <a:buNone/>
            </a:pPr>
            <a:r>
              <a:rPr lang="en-US" smtClean="0"/>
              <a:t>The second “F” is feeding</a:t>
            </a:r>
          </a:p>
          <a:p>
            <a:pPr>
              <a:buFont typeface="Wingdings" pitchFamily="2" charset="2"/>
              <a:buNone/>
            </a:pPr>
            <a:endParaRPr lang="en-US" smtClean="0"/>
          </a:p>
          <a:p>
            <a:pPr>
              <a:buFont typeface="Wingdings" pitchFamily="2" charset="2"/>
              <a:buNone/>
            </a:pPr>
            <a:r>
              <a:rPr lang="en-US" smtClean="0"/>
              <a:t>Continue breastfeeding. If the child is no longer being breastfed, give small frequent feedings, 6 or more times a day. This will prevent malnutrition.</a:t>
            </a:r>
          </a:p>
        </p:txBody>
      </p:sp>
      <p:pic>
        <p:nvPicPr>
          <p:cNvPr id="11268" name="Picture 4" descr="http://www.babycentre.co.uk/i/breastfeed/2-across-lap-opp-arm-final.jpg"/>
          <p:cNvPicPr>
            <a:picLocks noChangeAspect="1" noChangeArrowheads="1"/>
          </p:cNvPicPr>
          <p:nvPr/>
        </p:nvPicPr>
        <p:blipFill>
          <a:blip r:embed="rId2"/>
          <a:srcRect/>
          <a:stretch>
            <a:fillRect/>
          </a:stretch>
        </p:blipFill>
        <p:spPr bwMode="auto">
          <a:xfrm>
            <a:off x="6248400" y="1371600"/>
            <a:ext cx="2305050" cy="2190750"/>
          </a:xfrm>
          <a:prstGeom prst="rect">
            <a:avLst/>
          </a:prstGeom>
          <a:noFill/>
          <a:ln w="9525">
            <a:noFill/>
            <a:miter lim="800000"/>
            <a:headEnd/>
            <a:tailEnd/>
          </a:ln>
        </p:spPr>
      </p:pic>
      <p:pic>
        <p:nvPicPr>
          <p:cNvPr id="11269" name="Picture 4" descr="D:\Documents and Settings\nec\Desktop\BHW lectures REGGIE 72811\pics\infant feeding.jpg"/>
          <p:cNvPicPr>
            <a:picLocks noChangeAspect="1" noChangeArrowheads="1"/>
          </p:cNvPicPr>
          <p:nvPr/>
        </p:nvPicPr>
        <p:blipFill>
          <a:blip r:embed="rId3"/>
          <a:srcRect/>
          <a:stretch>
            <a:fillRect/>
          </a:stretch>
        </p:blipFill>
        <p:spPr bwMode="auto">
          <a:xfrm>
            <a:off x="6477000" y="3657600"/>
            <a:ext cx="1679575"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09600"/>
            <a:ext cx="5715000" cy="1143000"/>
          </a:xfrm>
        </p:spPr>
        <p:txBody>
          <a:bodyPr/>
          <a:lstStyle/>
          <a:p>
            <a:r>
              <a:rPr lang="en-US" sz="3600" smtClean="0"/>
              <a:t>3. Fast referrals</a:t>
            </a:r>
          </a:p>
        </p:txBody>
      </p:sp>
      <p:sp>
        <p:nvSpPr>
          <p:cNvPr id="12291" name="Rectangle 3"/>
          <p:cNvSpPr>
            <a:spLocks noGrp="1" noChangeArrowheads="1"/>
          </p:cNvSpPr>
          <p:nvPr>
            <p:ph idx="1"/>
          </p:nvPr>
        </p:nvSpPr>
        <p:spPr>
          <a:xfrm>
            <a:off x="609600" y="1447800"/>
            <a:ext cx="5257800" cy="4953000"/>
          </a:xfrm>
        </p:spPr>
        <p:txBody>
          <a:bodyPr/>
          <a:lstStyle/>
          <a:p>
            <a:pPr>
              <a:lnSpc>
                <a:spcPct val="90000"/>
              </a:lnSpc>
              <a:buFont typeface="Wingdings" pitchFamily="2" charset="2"/>
              <a:buNone/>
            </a:pPr>
            <a:r>
              <a:rPr lang="en-US" smtClean="0"/>
              <a:t>The last “F” is fast referral.</a:t>
            </a:r>
            <a:endParaRPr lang="en-US" sz="2800" smtClean="0"/>
          </a:p>
          <a:p>
            <a:pPr>
              <a:lnSpc>
                <a:spcPct val="90000"/>
              </a:lnSpc>
              <a:buFont typeface="Wingdings" pitchFamily="2" charset="2"/>
              <a:buNone/>
            </a:pPr>
            <a:r>
              <a:rPr lang="en-US" sz="2800" smtClean="0"/>
              <a:t>Refer the child to the nearest health facility immediately if he/she:</a:t>
            </a:r>
          </a:p>
          <a:p>
            <a:pPr>
              <a:lnSpc>
                <a:spcPct val="90000"/>
              </a:lnSpc>
            </a:pPr>
            <a:r>
              <a:rPr lang="en-US" sz="2800" smtClean="0"/>
              <a:t>Passes out stools 3 or more times a day</a:t>
            </a:r>
          </a:p>
          <a:p>
            <a:pPr>
              <a:lnSpc>
                <a:spcPct val="90000"/>
              </a:lnSpc>
            </a:pPr>
            <a:r>
              <a:rPr lang="en-US" sz="2800" smtClean="0"/>
              <a:t>Is very thirsty</a:t>
            </a:r>
          </a:p>
          <a:p>
            <a:pPr>
              <a:lnSpc>
                <a:spcPct val="90000"/>
              </a:lnSpc>
            </a:pPr>
            <a:r>
              <a:rPr lang="en-US" sz="2800" smtClean="0"/>
              <a:t>Has sunken eyes</a:t>
            </a:r>
          </a:p>
          <a:p>
            <a:pPr>
              <a:lnSpc>
                <a:spcPct val="90000"/>
              </a:lnSpc>
            </a:pPr>
            <a:r>
              <a:rPr lang="en-US" sz="2800" smtClean="0"/>
              <a:t>Has a fever</a:t>
            </a:r>
          </a:p>
          <a:p>
            <a:pPr>
              <a:lnSpc>
                <a:spcPct val="90000"/>
              </a:lnSpc>
            </a:pPr>
            <a:r>
              <a:rPr lang="en-US" sz="2800" smtClean="0"/>
              <a:t>Does not eat nor drink normally</a:t>
            </a:r>
          </a:p>
          <a:p>
            <a:pPr>
              <a:lnSpc>
                <a:spcPct val="90000"/>
              </a:lnSpc>
            </a:pPr>
            <a:r>
              <a:rPr lang="en-US" sz="2800" smtClean="0"/>
              <a:t>Seems not to be getting better</a:t>
            </a:r>
          </a:p>
          <a:p>
            <a:pPr>
              <a:lnSpc>
                <a:spcPct val="90000"/>
              </a:lnSpc>
            </a:pPr>
            <a:r>
              <a:rPr lang="en-US" sz="2800" smtClean="0"/>
              <a:t>Has blood in stool</a:t>
            </a:r>
          </a:p>
        </p:txBody>
      </p:sp>
      <p:pic>
        <p:nvPicPr>
          <p:cNvPr id="12292" name="Picture 4" descr="D:\Documents and Settings\nec\Desktop\BHW lectures REGGIE 72811\pics\barangay_health_center1.jpg"/>
          <p:cNvPicPr>
            <a:picLocks noChangeAspect="1" noChangeArrowheads="1"/>
          </p:cNvPicPr>
          <p:nvPr/>
        </p:nvPicPr>
        <p:blipFill>
          <a:blip r:embed="rId2"/>
          <a:srcRect/>
          <a:stretch>
            <a:fillRect/>
          </a:stretch>
        </p:blipFill>
        <p:spPr bwMode="auto">
          <a:xfrm>
            <a:off x="5867400" y="1295400"/>
            <a:ext cx="3090863" cy="2133600"/>
          </a:xfrm>
          <a:prstGeom prst="rect">
            <a:avLst/>
          </a:prstGeom>
          <a:noFill/>
          <a:ln w="9525">
            <a:noFill/>
            <a:miter lim="800000"/>
            <a:headEnd/>
            <a:tailEnd/>
          </a:ln>
        </p:spPr>
      </p:pic>
      <p:pic>
        <p:nvPicPr>
          <p:cNvPr id="12293" name="Picture 5" descr="D:\Documents and Settings\nec\Desktop\BHW lectures REGGIE 72811\pics\26288954.jpg"/>
          <p:cNvPicPr>
            <a:picLocks noChangeAspect="1" noChangeArrowheads="1"/>
          </p:cNvPicPr>
          <p:nvPr/>
        </p:nvPicPr>
        <p:blipFill>
          <a:blip r:embed="rId3" cstate="print"/>
          <a:srcRect/>
          <a:stretch>
            <a:fillRect/>
          </a:stretch>
        </p:blipFill>
        <p:spPr bwMode="auto">
          <a:xfrm>
            <a:off x="5791200" y="4191000"/>
            <a:ext cx="3106738"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52400"/>
            <a:ext cx="8229600" cy="1143000"/>
          </a:xfrm>
        </p:spPr>
        <p:txBody>
          <a:bodyPr/>
          <a:lstStyle/>
          <a:p>
            <a:r>
              <a:rPr lang="en-US" smtClean="0"/>
              <a:t>D. Referring a Diarrheal Case</a:t>
            </a:r>
          </a:p>
        </p:txBody>
      </p:sp>
      <p:sp>
        <p:nvSpPr>
          <p:cNvPr id="13315" name="Rectangle 3"/>
          <p:cNvSpPr>
            <a:spLocks noGrp="1" noChangeArrowheads="1"/>
          </p:cNvSpPr>
          <p:nvPr>
            <p:ph idx="1"/>
          </p:nvPr>
        </p:nvSpPr>
        <p:spPr>
          <a:xfrm>
            <a:off x="228600" y="1143000"/>
            <a:ext cx="6705600" cy="4953000"/>
          </a:xfrm>
        </p:spPr>
        <p:txBody>
          <a:bodyPr/>
          <a:lstStyle/>
          <a:p>
            <a:pPr algn="just">
              <a:lnSpc>
                <a:spcPct val="90000"/>
              </a:lnSpc>
              <a:buFont typeface="Wingdings" pitchFamily="2" charset="2"/>
              <a:buNone/>
            </a:pPr>
            <a:r>
              <a:rPr lang="en-US" smtClean="0"/>
              <a:t>A child suffering from dehydration should be referred immediately to the nearest health facility.</a:t>
            </a:r>
          </a:p>
          <a:p>
            <a:pPr algn="just">
              <a:lnSpc>
                <a:spcPct val="90000"/>
              </a:lnSpc>
              <a:buFont typeface="Wingdings" pitchFamily="2" charset="2"/>
              <a:buNone/>
            </a:pPr>
            <a:r>
              <a:rPr lang="en-US" smtClean="0"/>
              <a:t>If the distance to the nearest health facility will take more than 15 minutes, give an Oral Rehydration Solution (Oresol) packet to the mother. Teach her to prepare the solution and let her child drink this before going to the health facility. This will ensure that dehydration does worsen.</a:t>
            </a:r>
          </a:p>
        </p:txBody>
      </p:sp>
      <p:pic>
        <p:nvPicPr>
          <p:cNvPr id="13316" name="Picture 4" descr="D:\Documents and Settings\nec\Desktop\BHW lectures REGGIE 72811\pics\oresol.jpg"/>
          <p:cNvPicPr>
            <a:picLocks noChangeAspect="1" noChangeArrowheads="1"/>
          </p:cNvPicPr>
          <p:nvPr/>
        </p:nvPicPr>
        <p:blipFill>
          <a:blip r:embed="rId2"/>
          <a:srcRect/>
          <a:stretch>
            <a:fillRect/>
          </a:stretch>
        </p:blipFill>
        <p:spPr bwMode="auto">
          <a:xfrm rot="763371">
            <a:off x="7191375" y="1308100"/>
            <a:ext cx="1738313" cy="2133600"/>
          </a:xfrm>
          <a:prstGeom prst="rect">
            <a:avLst/>
          </a:prstGeom>
          <a:noFill/>
          <a:ln w="9525">
            <a:noFill/>
            <a:miter lim="800000"/>
            <a:headEnd/>
            <a:tailEnd/>
          </a:ln>
        </p:spPr>
      </p:pic>
      <p:pic>
        <p:nvPicPr>
          <p:cNvPr id="13317" name="Picture 5" descr="D:\Documents and Settings\nec\Desktop\BHW lectures REGGIE 72811\pics\4c51411399f983dc284eb3600a13_grande.jpg"/>
          <p:cNvPicPr>
            <a:picLocks noChangeAspect="1" noChangeArrowheads="1"/>
          </p:cNvPicPr>
          <p:nvPr/>
        </p:nvPicPr>
        <p:blipFill>
          <a:blip r:embed="rId3">
            <a:lum bright="4000"/>
          </a:blip>
          <a:srcRect/>
          <a:stretch>
            <a:fillRect/>
          </a:stretch>
        </p:blipFill>
        <p:spPr bwMode="auto">
          <a:xfrm>
            <a:off x="7151688" y="2971800"/>
            <a:ext cx="1992312"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04800" y="838200"/>
            <a:ext cx="4953000" cy="5105400"/>
          </a:xfrm>
        </p:spPr>
        <p:txBody>
          <a:bodyPr/>
          <a:lstStyle/>
          <a:p>
            <a:pPr algn="just">
              <a:buFont typeface="Wingdings" pitchFamily="2" charset="2"/>
              <a:buNone/>
            </a:pPr>
            <a:r>
              <a:rPr lang="en-US" smtClean="0"/>
              <a:t>For children under 2 years old, give ¼ to ½ cup Oresol. For those above 2 years old, give ½ to 1 cup.</a:t>
            </a:r>
          </a:p>
          <a:p>
            <a:pPr algn="just">
              <a:buFont typeface="Wingdings" pitchFamily="2" charset="2"/>
              <a:buNone/>
            </a:pPr>
            <a:r>
              <a:rPr lang="en-US" smtClean="0"/>
              <a:t>You can give a child more if he/she wants more.</a:t>
            </a:r>
          </a:p>
        </p:txBody>
      </p:sp>
      <p:pic>
        <p:nvPicPr>
          <p:cNvPr id="14339" name="Picture 3" descr="D:\Documents and Settings\nec\Desktop\BHW lectures REGGIE 72811\pics\13.jpg"/>
          <p:cNvPicPr>
            <a:picLocks noChangeAspect="1" noChangeArrowheads="1"/>
          </p:cNvPicPr>
          <p:nvPr/>
        </p:nvPicPr>
        <p:blipFill>
          <a:blip r:embed="rId2"/>
          <a:srcRect/>
          <a:stretch>
            <a:fillRect/>
          </a:stretch>
        </p:blipFill>
        <p:spPr bwMode="auto">
          <a:xfrm>
            <a:off x="5867400" y="762000"/>
            <a:ext cx="3024188" cy="2362200"/>
          </a:xfrm>
          <a:prstGeom prst="rect">
            <a:avLst/>
          </a:prstGeom>
          <a:noFill/>
          <a:ln w="9525">
            <a:noFill/>
            <a:miter lim="800000"/>
            <a:headEnd/>
            <a:tailEnd/>
          </a:ln>
        </p:spPr>
      </p:pic>
      <p:pic>
        <p:nvPicPr>
          <p:cNvPr id="14340" name="Picture 4" descr="D:\Documents and Settings\nec\Desktop\BHW lectures REGGIE 72811\pics\289405.jpg"/>
          <p:cNvPicPr>
            <a:picLocks noChangeAspect="1" noChangeArrowheads="1"/>
          </p:cNvPicPr>
          <p:nvPr/>
        </p:nvPicPr>
        <p:blipFill>
          <a:blip r:embed="rId3">
            <a:lum bright="28000" contrast="18000"/>
          </a:blip>
          <a:srcRect/>
          <a:stretch>
            <a:fillRect/>
          </a:stretch>
        </p:blipFill>
        <p:spPr bwMode="auto">
          <a:xfrm>
            <a:off x="4953000" y="3352800"/>
            <a:ext cx="3857625" cy="2905125"/>
          </a:xfrm>
          <a:prstGeom prst="rect">
            <a:avLst/>
          </a:prstGeom>
          <a:noFill/>
          <a:ln w="9525">
            <a:noFill/>
            <a:miter lim="800000"/>
            <a:headEnd/>
            <a:tailEnd/>
          </a:ln>
        </p:spPr>
      </p:pic>
      <p:pic>
        <p:nvPicPr>
          <p:cNvPr id="14341" name="Picture 5" descr="D:\Documents and Settings\nec\Desktop\BHW lectures REGGIE 72811\pics\4233593.jpg"/>
          <p:cNvPicPr>
            <a:picLocks noChangeAspect="1" noChangeArrowheads="1"/>
          </p:cNvPicPr>
          <p:nvPr/>
        </p:nvPicPr>
        <p:blipFill>
          <a:blip r:embed="rId4"/>
          <a:srcRect/>
          <a:stretch>
            <a:fillRect/>
          </a:stretch>
        </p:blipFill>
        <p:spPr bwMode="auto">
          <a:xfrm>
            <a:off x="1143000" y="4038600"/>
            <a:ext cx="3048000" cy="203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533400" y="990600"/>
            <a:ext cx="8229600" cy="1143000"/>
          </a:xfrm>
        </p:spPr>
        <p:txBody>
          <a:bodyPr/>
          <a:lstStyle/>
          <a:p>
            <a:r>
              <a:rPr lang="en-US" sz="3600" smtClean="0"/>
              <a:t>1. Exclusive Breastfeeding</a:t>
            </a:r>
          </a:p>
        </p:txBody>
      </p:sp>
      <p:sp>
        <p:nvSpPr>
          <p:cNvPr id="15363" name="Rectangle 3"/>
          <p:cNvSpPr>
            <a:spLocks noGrp="1" noChangeArrowheads="1"/>
          </p:cNvSpPr>
          <p:nvPr>
            <p:ph idx="1"/>
          </p:nvPr>
        </p:nvSpPr>
        <p:spPr>
          <a:xfrm>
            <a:off x="990600" y="1905000"/>
            <a:ext cx="7162800" cy="4525963"/>
          </a:xfrm>
        </p:spPr>
        <p:txBody>
          <a:bodyPr/>
          <a:lstStyle/>
          <a:p>
            <a:pPr algn="just">
              <a:buFont typeface="Wingdings" pitchFamily="2" charset="2"/>
              <a:buNone/>
            </a:pPr>
            <a:r>
              <a:rPr lang="en-US" smtClean="0"/>
              <a:t>Exclusive breastfeeding for the first 6 months of the baby and partially up to 2 years can prevent the occurrence of diarrhea.</a:t>
            </a:r>
          </a:p>
          <a:p>
            <a:pPr algn="just">
              <a:buFont typeface="Wingdings" pitchFamily="2" charset="2"/>
              <a:buNone/>
            </a:pPr>
            <a:r>
              <a:rPr lang="en-US" smtClean="0"/>
              <a:t>Breastfeeding avoids use of contaminated bottles, teats and formula. The content of breast milk also builds the baby’s body resistance to diseases.</a:t>
            </a:r>
          </a:p>
        </p:txBody>
      </p:sp>
      <p:sp>
        <p:nvSpPr>
          <p:cNvPr id="4" name="Rectangle 2"/>
          <p:cNvSpPr txBox="1">
            <a:spLocks noChangeArrowheads="1"/>
          </p:cNvSpPr>
          <p:nvPr/>
        </p:nvSpPr>
        <p:spPr bwMode="auto">
          <a:xfrm>
            <a:off x="152400" y="152400"/>
            <a:ext cx="8229600" cy="1143000"/>
          </a:xfrm>
          <a:prstGeom prst="rect">
            <a:avLst/>
          </a:prstGeom>
          <a:noFill/>
          <a:ln w="9525">
            <a:noFill/>
            <a:miter lim="800000"/>
            <a:headEnd/>
            <a:tailEnd/>
          </a:ln>
          <a:effectLst/>
        </p:spPr>
        <p:txBody>
          <a:bodyPr anchor="ctr"/>
          <a:lstStyle/>
          <a:p>
            <a:pPr eaLnBrk="1" hangingPunct="1">
              <a:defRPr/>
            </a:pPr>
            <a:r>
              <a:rPr lang="en-US" sz="4400" b="1" kern="0" dirty="0">
                <a:latin typeface="+mj-lt"/>
                <a:ea typeface="+mj-ea"/>
                <a:cs typeface="+mj-cs"/>
              </a:rPr>
              <a:t>E. Prevention of Diarrhea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838200"/>
            <a:ext cx="8229600" cy="1143000"/>
          </a:xfrm>
        </p:spPr>
        <p:txBody>
          <a:bodyPr/>
          <a:lstStyle/>
          <a:p>
            <a:r>
              <a:rPr lang="en-US" sz="3600" smtClean="0"/>
              <a:t>2. Improved Weaning Practice</a:t>
            </a:r>
            <a:endParaRPr lang="en-US" smtClean="0"/>
          </a:p>
        </p:txBody>
      </p:sp>
      <p:sp>
        <p:nvSpPr>
          <p:cNvPr id="16387" name="Rectangle 3"/>
          <p:cNvSpPr>
            <a:spLocks noGrp="1" noChangeArrowheads="1"/>
          </p:cNvSpPr>
          <p:nvPr>
            <p:ph idx="1"/>
          </p:nvPr>
        </p:nvSpPr>
        <p:spPr>
          <a:xfrm>
            <a:off x="1066800" y="1828800"/>
            <a:ext cx="4648200" cy="3124200"/>
          </a:xfrm>
        </p:spPr>
        <p:txBody>
          <a:bodyPr/>
          <a:lstStyle/>
          <a:p>
            <a:pPr algn="just">
              <a:buFont typeface="Wingdings" pitchFamily="2" charset="2"/>
              <a:buNone/>
            </a:pPr>
            <a:r>
              <a:rPr lang="en-US" smtClean="0"/>
              <a:t>Introducing new food to the infant is critical.</a:t>
            </a:r>
          </a:p>
          <a:p>
            <a:pPr algn="just">
              <a:buFont typeface="Wingdings" pitchFamily="2" charset="2"/>
              <a:buNone/>
            </a:pPr>
            <a:r>
              <a:rPr lang="en-US" smtClean="0"/>
              <a:t>This is the reason why you need to teach mothers on when to introduce new food, what food should be given, and how it should be prepared.</a:t>
            </a:r>
          </a:p>
        </p:txBody>
      </p:sp>
      <p:pic>
        <p:nvPicPr>
          <p:cNvPr id="16388" name="Picture 6" descr="D:\Documents and Settings\nec\Desktop\BHW lectures REGGIE 72811\pics\infant feeding.jpg"/>
          <p:cNvPicPr>
            <a:picLocks noChangeAspect="1" noChangeArrowheads="1"/>
          </p:cNvPicPr>
          <p:nvPr/>
        </p:nvPicPr>
        <p:blipFill>
          <a:blip r:embed="rId2">
            <a:lum bright="4000"/>
          </a:blip>
          <a:srcRect/>
          <a:stretch>
            <a:fillRect/>
          </a:stretch>
        </p:blipFill>
        <p:spPr bwMode="auto">
          <a:xfrm>
            <a:off x="5943600" y="1981200"/>
            <a:ext cx="2895600" cy="433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914400"/>
            <a:ext cx="8229600" cy="1143000"/>
          </a:xfrm>
        </p:spPr>
        <p:txBody>
          <a:bodyPr/>
          <a:lstStyle/>
          <a:p>
            <a:r>
              <a:rPr lang="en-US" sz="3600" smtClean="0"/>
              <a:t>3. Proper Handwashing </a:t>
            </a:r>
          </a:p>
        </p:txBody>
      </p:sp>
      <p:sp>
        <p:nvSpPr>
          <p:cNvPr id="17411" name="Rectangle 3"/>
          <p:cNvSpPr>
            <a:spLocks noGrp="1" noChangeArrowheads="1"/>
          </p:cNvSpPr>
          <p:nvPr>
            <p:ph idx="1"/>
          </p:nvPr>
        </p:nvSpPr>
        <p:spPr>
          <a:xfrm>
            <a:off x="457200" y="1828800"/>
            <a:ext cx="7467600" cy="4525963"/>
          </a:xfrm>
        </p:spPr>
        <p:txBody>
          <a:bodyPr/>
          <a:lstStyle/>
          <a:p>
            <a:pPr>
              <a:buFont typeface="Wingdings" pitchFamily="2" charset="2"/>
              <a:buNone/>
            </a:pPr>
            <a:r>
              <a:rPr lang="en-US" smtClean="0"/>
              <a:t>Proper handwashing refers to the washing of hands with soap and water:</a:t>
            </a:r>
          </a:p>
          <a:p>
            <a:r>
              <a:rPr lang="en-US" smtClean="0"/>
              <a:t>After defecation</a:t>
            </a:r>
          </a:p>
          <a:p>
            <a:r>
              <a:rPr lang="en-US" smtClean="0"/>
              <a:t>After cleaning a child who has defecated and after disposing of a child’s stool</a:t>
            </a:r>
          </a:p>
          <a:p>
            <a:r>
              <a:rPr lang="en-US" smtClean="0"/>
              <a:t>Before preparing food</a:t>
            </a:r>
          </a:p>
          <a:p>
            <a:r>
              <a:rPr lang="en-US" smtClean="0"/>
              <a:t>Before eating </a:t>
            </a:r>
          </a:p>
          <a:p>
            <a:r>
              <a:rPr lang="en-US" smtClean="0"/>
              <a:t>Before feeding</a:t>
            </a:r>
          </a:p>
        </p:txBody>
      </p:sp>
      <p:pic>
        <p:nvPicPr>
          <p:cNvPr id="17412" name="Picture 5" descr="D:\Documents and Settings\nec\Desktop\BHW lectures REGGIE 72811\pics\diarrhea_9-9-05.jpg"/>
          <p:cNvPicPr>
            <a:picLocks noChangeAspect="1" noChangeArrowheads="1"/>
          </p:cNvPicPr>
          <p:nvPr/>
        </p:nvPicPr>
        <p:blipFill>
          <a:blip r:embed="rId2"/>
          <a:srcRect/>
          <a:stretch>
            <a:fillRect/>
          </a:stretch>
        </p:blipFill>
        <p:spPr bwMode="auto">
          <a:xfrm>
            <a:off x="5334000" y="4559300"/>
            <a:ext cx="3352800" cy="214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0"/>
            <a:ext cx="7162800" cy="1143000"/>
          </a:xfrm>
        </p:spPr>
        <p:txBody>
          <a:bodyPr/>
          <a:lstStyle/>
          <a:p>
            <a:r>
              <a:rPr lang="en-US" sz="3600" smtClean="0"/>
              <a:t>3. Proper Handwashing </a:t>
            </a:r>
          </a:p>
        </p:txBody>
      </p:sp>
      <p:pic>
        <p:nvPicPr>
          <p:cNvPr id="18435" name="Picture 2" descr="handwashing-small"/>
          <p:cNvPicPr preferRelativeResize="0">
            <a:picLocks noChangeArrowheads="1"/>
          </p:cNvPicPr>
          <p:nvPr/>
        </p:nvPicPr>
        <p:blipFill>
          <a:blip r:embed="rId2"/>
          <a:srcRect t="14999" b="16000"/>
          <a:stretch>
            <a:fillRect/>
          </a:stretch>
        </p:blipFill>
        <p:spPr bwMode="auto">
          <a:xfrm>
            <a:off x="1600200" y="990600"/>
            <a:ext cx="52578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914400"/>
            <a:ext cx="8229600" cy="1143000"/>
          </a:xfrm>
        </p:spPr>
        <p:txBody>
          <a:bodyPr/>
          <a:lstStyle/>
          <a:p>
            <a:r>
              <a:rPr lang="en-US" sz="3600" smtClean="0"/>
              <a:t>4. Other measures</a:t>
            </a:r>
          </a:p>
        </p:txBody>
      </p:sp>
      <p:sp>
        <p:nvSpPr>
          <p:cNvPr id="19459" name="Rectangle 3"/>
          <p:cNvSpPr>
            <a:spLocks noGrp="1" noChangeArrowheads="1"/>
          </p:cNvSpPr>
          <p:nvPr>
            <p:ph idx="1"/>
          </p:nvPr>
        </p:nvSpPr>
        <p:spPr>
          <a:xfrm>
            <a:off x="762000" y="1752600"/>
            <a:ext cx="7772400" cy="4800600"/>
          </a:xfrm>
        </p:spPr>
        <p:txBody>
          <a:bodyPr/>
          <a:lstStyle/>
          <a:p>
            <a:pPr>
              <a:lnSpc>
                <a:spcPct val="90000"/>
              </a:lnSpc>
              <a:buFont typeface="Wingdings" pitchFamily="2" charset="2"/>
              <a:buNone/>
            </a:pPr>
            <a:r>
              <a:rPr lang="en-US" smtClean="0"/>
              <a:t>There are 7 effective measures to prevent diarrhea:</a:t>
            </a:r>
          </a:p>
          <a:p>
            <a:pPr lvl="1">
              <a:lnSpc>
                <a:spcPct val="90000"/>
              </a:lnSpc>
              <a:buFontTx/>
              <a:buChar char="•"/>
            </a:pPr>
            <a:r>
              <a:rPr lang="en-US" sz="3200" smtClean="0"/>
              <a:t>Breastfeeding</a:t>
            </a:r>
          </a:p>
          <a:p>
            <a:pPr lvl="1">
              <a:lnSpc>
                <a:spcPct val="90000"/>
              </a:lnSpc>
              <a:buFontTx/>
              <a:buChar char="•"/>
            </a:pPr>
            <a:r>
              <a:rPr lang="en-US" sz="3200" smtClean="0"/>
              <a:t>Improved weaning practice</a:t>
            </a:r>
          </a:p>
          <a:p>
            <a:pPr lvl="1">
              <a:lnSpc>
                <a:spcPct val="90000"/>
              </a:lnSpc>
              <a:buFontTx/>
              <a:buChar char="•"/>
            </a:pPr>
            <a:r>
              <a:rPr lang="en-US" sz="3200" smtClean="0"/>
              <a:t>Access to safe water</a:t>
            </a:r>
          </a:p>
          <a:p>
            <a:pPr lvl="1">
              <a:lnSpc>
                <a:spcPct val="90000"/>
              </a:lnSpc>
              <a:buFontTx/>
              <a:buChar char="•"/>
            </a:pPr>
            <a:r>
              <a:rPr lang="en-US" sz="3200" smtClean="0"/>
              <a:t>Proper hand washing</a:t>
            </a:r>
          </a:p>
          <a:p>
            <a:pPr lvl="1">
              <a:lnSpc>
                <a:spcPct val="90000"/>
              </a:lnSpc>
              <a:buFontTx/>
              <a:buChar char="•"/>
            </a:pPr>
            <a:r>
              <a:rPr lang="en-US" sz="3200" smtClean="0"/>
              <a:t>Use of sanitary toilets</a:t>
            </a:r>
          </a:p>
          <a:p>
            <a:pPr lvl="1">
              <a:lnSpc>
                <a:spcPct val="90000"/>
              </a:lnSpc>
              <a:buFontTx/>
              <a:buChar char="•"/>
            </a:pPr>
            <a:r>
              <a:rPr lang="en-US" sz="3200" smtClean="0"/>
              <a:t>Proper disposal of baby’s stools</a:t>
            </a:r>
          </a:p>
          <a:p>
            <a:pPr lvl="1">
              <a:lnSpc>
                <a:spcPct val="90000"/>
              </a:lnSpc>
              <a:buFontTx/>
              <a:buChar char="•"/>
            </a:pPr>
            <a:r>
              <a:rPr lang="en-US" sz="3200" smtClean="0"/>
              <a:t>Measles immunization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0" y="762000"/>
            <a:ext cx="4572000" cy="3276600"/>
          </a:xfrm>
        </p:spPr>
        <p:txBody>
          <a:bodyPr/>
          <a:lstStyle/>
          <a:p>
            <a:pPr algn="just">
              <a:buFont typeface="Wingdings" pitchFamily="2" charset="2"/>
              <a:buNone/>
            </a:pPr>
            <a:r>
              <a:rPr lang="en-US" smtClean="0"/>
              <a:t>		Children under 5 years old continue to die from dehydration due to diarrhea. Most diarrhea cases are not properly managed at home.</a:t>
            </a:r>
          </a:p>
          <a:p>
            <a:pPr algn="just">
              <a:buFont typeface="Wingdings" pitchFamily="2" charset="2"/>
              <a:buNone/>
            </a:pPr>
            <a:r>
              <a:rPr lang="en-US" smtClean="0"/>
              <a:t>		</a:t>
            </a:r>
          </a:p>
        </p:txBody>
      </p:sp>
      <p:pic>
        <p:nvPicPr>
          <p:cNvPr id="3075" name="Picture 3" descr="D:\Documents and Settings\nec\Desktop\BHW lectures REGGIE 72811\pics\baby-diarrhea.jpg"/>
          <p:cNvPicPr>
            <a:picLocks noChangeAspect="1" noChangeArrowheads="1"/>
          </p:cNvPicPr>
          <p:nvPr/>
        </p:nvPicPr>
        <p:blipFill>
          <a:blip r:embed="rId2">
            <a:lum bright="12000" contrast="4000"/>
          </a:blip>
          <a:srcRect/>
          <a:stretch>
            <a:fillRect/>
          </a:stretch>
        </p:blipFill>
        <p:spPr bwMode="auto">
          <a:xfrm>
            <a:off x="4648200" y="838200"/>
            <a:ext cx="3971925" cy="2689225"/>
          </a:xfrm>
          <a:prstGeom prst="rect">
            <a:avLst/>
          </a:prstGeom>
          <a:noFill/>
          <a:ln w="9525">
            <a:noFill/>
            <a:miter lim="800000"/>
            <a:headEnd/>
            <a:tailEnd/>
          </a:ln>
        </p:spPr>
      </p:pic>
      <p:sp>
        <p:nvSpPr>
          <p:cNvPr id="4" name="Rectangle 2"/>
          <p:cNvSpPr txBox="1">
            <a:spLocks noChangeArrowheads="1"/>
          </p:cNvSpPr>
          <p:nvPr/>
        </p:nvSpPr>
        <p:spPr bwMode="auto">
          <a:xfrm>
            <a:off x="0" y="3810000"/>
            <a:ext cx="8229600" cy="2362200"/>
          </a:xfrm>
          <a:prstGeom prst="rect">
            <a:avLst/>
          </a:prstGeom>
          <a:noFill/>
          <a:ln w="9525">
            <a:noFill/>
            <a:miter lim="800000"/>
            <a:headEnd/>
            <a:tailEnd/>
          </a:ln>
          <a:effectLst/>
        </p:spPr>
        <p:txBody>
          <a:bodyPr/>
          <a:lstStyle/>
          <a:p>
            <a:pPr marL="342900" indent="-342900" algn="just" eaLnBrk="1" hangingPunct="1">
              <a:spcBef>
                <a:spcPct val="20000"/>
              </a:spcBef>
              <a:buFont typeface="Wingdings" pitchFamily="2" charset="2"/>
              <a:buNone/>
              <a:defRPr/>
            </a:pPr>
            <a:r>
              <a:rPr lang="en-US" sz="3200" kern="0" dirty="0">
                <a:latin typeface="+mn-lt"/>
              </a:rPr>
              <a:t>		You can teach mothers how to properly manage diarrhea at home. As BHWs, you can help reduce the number of children dying due to dehydration.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533400"/>
            <a:ext cx="9144000" cy="1143000"/>
          </a:xfrm>
        </p:spPr>
        <p:txBody>
          <a:bodyPr/>
          <a:lstStyle/>
          <a:p>
            <a:r>
              <a:rPr lang="en-US" smtClean="0"/>
              <a:t>A. Definition of Diarrhea</a:t>
            </a:r>
          </a:p>
        </p:txBody>
      </p:sp>
      <p:sp>
        <p:nvSpPr>
          <p:cNvPr id="4099" name="Rectangle 3"/>
          <p:cNvSpPr>
            <a:spLocks noGrp="1" noChangeArrowheads="1"/>
          </p:cNvSpPr>
          <p:nvPr>
            <p:ph idx="1"/>
          </p:nvPr>
        </p:nvSpPr>
        <p:spPr>
          <a:xfrm>
            <a:off x="0" y="1600200"/>
            <a:ext cx="5257800" cy="4525963"/>
          </a:xfrm>
        </p:spPr>
        <p:txBody>
          <a:bodyPr/>
          <a:lstStyle/>
          <a:p>
            <a:pPr algn="just">
              <a:buFont typeface="Wingdings" pitchFamily="2" charset="2"/>
              <a:buNone/>
            </a:pPr>
            <a:r>
              <a:rPr lang="en-US" smtClean="0"/>
              <a:t>		Diarrhea is the passing out of loose or watery stool 3 or more times a day. It is mainly caused by germs that enter the body through the mouth. Seven out of 10 cases are caused by a virus, therefore, no drugs and antibiotics are necessary.</a:t>
            </a:r>
          </a:p>
        </p:txBody>
      </p:sp>
      <p:pic>
        <p:nvPicPr>
          <p:cNvPr id="4100" name="Picture 5" descr="D:\Documents and Settings\nec\Desktop\BHW lectures REGGIE 72811\pics\432900-Royalty-Free-RF-Clipart-Illustration-Of-A-Man-Sick-With-Diarrhea-On-A-Toilet.jpg"/>
          <p:cNvPicPr>
            <a:picLocks noChangeAspect="1" noChangeArrowheads="1"/>
          </p:cNvPicPr>
          <p:nvPr/>
        </p:nvPicPr>
        <p:blipFill>
          <a:blip r:embed="rId2"/>
          <a:srcRect/>
          <a:stretch>
            <a:fillRect/>
          </a:stretch>
        </p:blipFill>
        <p:spPr bwMode="auto">
          <a:xfrm>
            <a:off x="5715000" y="1752600"/>
            <a:ext cx="3000375" cy="422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381000"/>
            <a:ext cx="8382000" cy="1447800"/>
          </a:xfrm>
        </p:spPr>
        <p:txBody>
          <a:bodyPr/>
          <a:lstStyle/>
          <a:p>
            <a:r>
              <a:rPr lang="en-US" smtClean="0"/>
              <a:t>B. Signs and Symptoms of </a:t>
            </a:r>
            <a:br>
              <a:rPr lang="en-US" smtClean="0"/>
            </a:br>
            <a:r>
              <a:rPr lang="en-US" smtClean="0"/>
              <a:t>     Dehydration </a:t>
            </a:r>
          </a:p>
        </p:txBody>
      </p:sp>
      <p:sp>
        <p:nvSpPr>
          <p:cNvPr id="5123" name="Rectangle 3"/>
          <p:cNvSpPr>
            <a:spLocks noGrp="1" noChangeArrowheads="1"/>
          </p:cNvSpPr>
          <p:nvPr>
            <p:ph idx="1"/>
          </p:nvPr>
        </p:nvSpPr>
        <p:spPr>
          <a:xfrm>
            <a:off x="381000" y="1981200"/>
            <a:ext cx="8229600" cy="4525963"/>
          </a:xfrm>
        </p:spPr>
        <p:txBody>
          <a:bodyPr/>
          <a:lstStyle/>
          <a:p>
            <a:pPr>
              <a:buFont typeface="Wingdings" pitchFamily="2" charset="2"/>
              <a:buNone/>
            </a:pPr>
            <a:r>
              <a:rPr lang="en-US" sz="2800" smtClean="0"/>
              <a:t>A child has signs of dehydration if he has </a:t>
            </a:r>
            <a:r>
              <a:rPr lang="en-US" sz="2800" u="sng" smtClean="0"/>
              <a:t>any 2 </a:t>
            </a:r>
            <a:r>
              <a:rPr lang="en-US" sz="2800" smtClean="0"/>
              <a:t>of the following:</a:t>
            </a:r>
          </a:p>
          <a:p>
            <a:r>
              <a:rPr lang="en-US" sz="2800" smtClean="0"/>
              <a:t>Loose stool 4 or more times a day</a:t>
            </a:r>
          </a:p>
          <a:p>
            <a:r>
              <a:rPr lang="en-US" sz="2800" smtClean="0"/>
              <a:t>Very thirsty </a:t>
            </a:r>
          </a:p>
          <a:p>
            <a:r>
              <a:rPr lang="en-US" sz="2800" smtClean="0"/>
              <a:t>No tears when crying</a:t>
            </a:r>
          </a:p>
          <a:p>
            <a:r>
              <a:rPr lang="en-US" sz="2800" smtClean="0"/>
              <a:t>Fever </a:t>
            </a:r>
          </a:p>
          <a:p>
            <a:r>
              <a:rPr lang="en-US" sz="2800" smtClean="0"/>
              <a:t>Sleepy and irritable</a:t>
            </a:r>
          </a:p>
          <a:p>
            <a:r>
              <a:rPr lang="en-US" sz="2800" smtClean="0"/>
              <a:t>The skin fold remains raised for </a:t>
            </a:r>
          </a:p>
          <a:p>
            <a:r>
              <a:rPr lang="en-US" sz="2800" smtClean="0"/>
              <a:t>a few seconds when pinched.</a:t>
            </a:r>
          </a:p>
        </p:txBody>
      </p:sp>
      <p:pic>
        <p:nvPicPr>
          <p:cNvPr id="5124" name="Picture 4" descr="D:\Documents and Settings\nec\Desktop\BHW lectures REGGIE 72811\pics\dehydration5-300x198.jpg"/>
          <p:cNvPicPr>
            <a:picLocks noChangeAspect="1" noChangeArrowheads="1"/>
          </p:cNvPicPr>
          <p:nvPr/>
        </p:nvPicPr>
        <p:blipFill>
          <a:blip r:embed="rId2"/>
          <a:srcRect/>
          <a:stretch>
            <a:fillRect/>
          </a:stretch>
        </p:blipFill>
        <p:spPr bwMode="auto">
          <a:xfrm>
            <a:off x="5486400" y="4495800"/>
            <a:ext cx="3203575"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Documents and Settings\nec\Desktop\BHW lectures REGGIE 72811\pics\rehydr.gif"/>
          <p:cNvPicPr>
            <a:picLocks noChangeAspect="1" noChangeArrowheads="1"/>
          </p:cNvPicPr>
          <p:nvPr/>
        </p:nvPicPr>
        <p:blipFill>
          <a:blip r:embed="rId2">
            <a:lum bright="-10000" contrast="12000"/>
            <a:grayscl/>
          </a:blip>
          <a:srcRect/>
          <a:stretch>
            <a:fillRect/>
          </a:stretch>
        </p:blipFill>
        <p:spPr bwMode="auto">
          <a:xfrm>
            <a:off x="1828800" y="304800"/>
            <a:ext cx="5791200" cy="6149975"/>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Documents and Settings\nec\Desktop\BHW lectures REGGIE 72811\pics\dehydration_infant_sunken_fontanel.jpg"/>
          <p:cNvPicPr>
            <a:picLocks noChangeAspect="1" noChangeArrowheads="1"/>
          </p:cNvPicPr>
          <p:nvPr/>
        </p:nvPicPr>
        <p:blipFill>
          <a:blip r:embed="rId2"/>
          <a:srcRect/>
          <a:stretch>
            <a:fillRect/>
          </a:stretch>
        </p:blipFill>
        <p:spPr bwMode="auto">
          <a:xfrm>
            <a:off x="381000" y="609600"/>
            <a:ext cx="4316413" cy="3048000"/>
          </a:xfrm>
          <a:prstGeom prst="rect">
            <a:avLst/>
          </a:prstGeom>
          <a:noFill/>
          <a:ln w="9525">
            <a:noFill/>
            <a:miter lim="800000"/>
            <a:headEnd/>
            <a:tailEnd/>
          </a:ln>
        </p:spPr>
      </p:pic>
      <p:pic>
        <p:nvPicPr>
          <p:cNvPr id="7171" name="Picture 3" descr="D:\Documents and Settings\nec\Desktop\BHW lectures REGGIE 72811\pics\dehydration2.jpg"/>
          <p:cNvPicPr>
            <a:picLocks noChangeAspect="1" noChangeArrowheads="1"/>
          </p:cNvPicPr>
          <p:nvPr/>
        </p:nvPicPr>
        <p:blipFill>
          <a:blip r:embed="rId3"/>
          <a:srcRect/>
          <a:stretch>
            <a:fillRect/>
          </a:stretch>
        </p:blipFill>
        <p:spPr bwMode="auto">
          <a:xfrm>
            <a:off x="4191000" y="3657600"/>
            <a:ext cx="462915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8686800" cy="1447800"/>
          </a:xfrm>
        </p:spPr>
        <p:txBody>
          <a:bodyPr/>
          <a:lstStyle/>
          <a:p>
            <a:pPr algn="ctr"/>
            <a:r>
              <a:rPr lang="en-US" smtClean="0"/>
              <a:t> </a:t>
            </a:r>
            <a:r>
              <a:rPr lang="en-US" sz="3600" smtClean="0"/>
              <a:t>Classifications of Dehydration </a:t>
            </a:r>
            <a:endParaRPr lang="en-US" smtClean="0"/>
          </a:p>
        </p:txBody>
      </p:sp>
      <p:pic>
        <p:nvPicPr>
          <p:cNvPr id="8195" name="Picture 2" descr="D:\Documents and Settings\nec\Desktop\BHW lectures REGGIE 72811\pics\p038.jpg"/>
          <p:cNvPicPr>
            <a:picLocks noChangeAspect="1" noChangeArrowheads="1"/>
          </p:cNvPicPr>
          <p:nvPr/>
        </p:nvPicPr>
        <p:blipFill>
          <a:blip r:embed="rId2"/>
          <a:srcRect/>
          <a:stretch>
            <a:fillRect/>
          </a:stretch>
        </p:blipFill>
        <p:spPr bwMode="auto">
          <a:xfrm>
            <a:off x="0" y="1295400"/>
            <a:ext cx="8970963"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533400"/>
            <a:ext cx="8229600" cy="1143000"/>
          </a:xfrm>
        </p:spPr>
        <p:txBody>
          <a:bodyPr/>
          <a:lstStyle/>
          <a:p>
            <a:r>
              <a:rPr lang="en-US" sz="3600" smtClean="0"/>
              <a:t>For a child who has diarrhea</a:t>
            </a:r>
          </a:p>
        </p:txBody>
      </p:sp>
      <p:sp>
        <p:nvSpPr>
          <p:cNvPr id="9219" name="Content Placeholder 2"/>
          <p:cNvSpPr>
            <a:spLocks noGrp="1"/>
          </p:cNvSpPr>
          <p:nvPr>
            <p:ph idx="1"/>
          </p:nvPr>
        </p:nvSpPr>
        <p:spPr/>
        <p:txBody>
          <a:bodyPr/>
          <a:lstStyle/>
          <a:p>
            <a:r>
              <a:rPr lang="en-US" smtClean="0"/>
              <a:t>Ask if the child has diarrhea?</a:t>
            </a:r>
          </a:p>
          <a:p>
            <a:r>
              <a:rPr lang="en-US" smtClean="0"/>
              <a:t>Is the stool loose ?, watery stool “matubig ba?”</a:t>
            </a:r>
          </a:p>
          <a:p>
            <a:r>
              <a:rPr lang="en-US" smtClean="0"/>
              <a:t>Is it 3 or more times in a 24-hour day?</a:t>
            </a:r>
          </a:p>
          <a:p>
            <a:r>
              <a:rPr lang="en-US" smtClean="0"/>
              <a:t>For how long or how many days?</a:t>
            </a:r>
          </a:p>
          <a:p>
            <a:r>
              <a:rPr lang="en-US" smtClean="0"/>
              <a:t>Is there blood in the stool?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28600"/>
            <a:ext cx="8229600" cy="1143000"/>
          </a:xfrm>
        </p:spPr>
        <p:txBody>
          <a:bodyPr/>
          <a:lstStyle/>
          <a:p>
            <a:r>
              <a:rPr lang="en-US" smtClean="0"/>
              <a:t>C. Prevention of Dehydration</a:t>
            </a:r>
          </a:p>
        </p:txBody>
      </p:sp>
      <p:sp>
        <p:nvSpPr>
          <p:cNvPr id="24579" name="Rectangle 3"/>
          <p:cNvSpPr>
            <a:spLocks noGrp="1" noChangeArrowheads="1"/>
          </p:cNvSpPr>
          <p:nvPr>
            <p:ph idx="1"/>
          </p:nvPr>
        </p:nvSpPr>
        <p:spPr>
          <a:xfrm>
            <a:off x="457200" y="1143000"/>
            <a:ext cx="7391400" cy="685800"/>
          </a:xfrm>
        </p:spPr>
        <p:txBody>
          <a:bodyPr/>
          <a:lstStyle/>
          <a:p>
            <a:pPr>
              <a:buFont typeface="Wingdings" pitchFamily="2" charset="2"/>
              <a:buNone/>
              <a:defRPr/>
            </a:pPr>
            <a:r>
              <a:rPr lang="en-US" sz="3600" b="1" dirty="0" smtClean="0">
                <a:latin typeface="+mj-lt"/>
              </a:rPr>
              <a:t>1.Fluids</a:t>
            </a:r>
          </a:p>
          <a:p>
            <a:pPr>
              <a:buFont typeface="Wingdings" pitchFamily="2" charset="2"/>
              <a:buNone/>
              <a:defRPr/>
            </a:pPr>
            <a:endParaRPr lang="en-US" dirty="0" smtClean="0"/>
          </a:p>
          <a:p>
            <a:pPr>
              <a:buFont typeface="Wingdings" pitchFamily="2" charset="2"/>
              <a:buNone/>
              <a:defRPr/>
            </a:pPr>
            <a:r>
              <a:rPr lang="en-US" dirty="0" smtClean="0"/>
              <a:t>.</a:t>
            </a:r>
          </a:p>
        </p:txBody>
      </p:sp>
      <p:sp>
        <p:nvSpPr>
          <p:cNvPr id="4" name="Rectangle 3"/>
          <p:cNvSpPr txBox="1">
            <a:spLocks noChangeArrowheads="1"/>
          </p:cNvSpPr>
          <p:nvPr/>
        </p:nvSpPr>
        <p:spPr bwMode="auto">
          <a:xfrm>
            <a:off x="533400" y="1752600"/>
            <a:ext cx="4800600" cy="3733800"/>
          </a:xfrm>
          <a:prstGeom prst="rect">
            <a:avLst/>
          </a:prstGeom>
          <a:noFill/>
          <a:ln w="9525">
            <a:noFill/>
            <a:miter lim="800000"/>
            <a:headEnd/>
            <a:tailEnd/>
          </a:ln>
          <a:effectLst/>
        </p:spPr>
        <p:txBody>
          <a:bodyPr/>
          <a:lstStyle/>
          <a:p>
            <a:pPr marL="342900" indent="-342900" eaLnBrk="1" hangingPunct="1">
              <a:spcBef>
                <a:spcPct val="20000"/>
              </a:spcBef>
              <a:buFont typeface="Wingdings" pitchFamily="2" charset="2"/>
              <a:buNone/>
              <a:defRPr/>
            </a:pPr>
            <a:r>
              <a:rPr lang="en-US" sz="3200" kern="0" dirty="0">
                <a:latin typeface="+mn-lt"/>
              </a:rPr>
              <a:t>The first “F” is fluids.</a:t>
            </a:r>
          </a:p>
          <a:p>
            <a:pPr marL="342900" indent="-342900" eaLnBrk="1" hangingPunct="1">
              <a:spcBef>
                <a:spcPct val="20000"/>
              </a:spcBef>
              <a:buFont typeface="Wingdings" pitchFamily="2" charset="2"/>
              <a:buNone/>
              <a:defRPr/>
            </a:pPr>
            <a:r>
              <a:rPr lang="en-US" sz="3200" kern="0" dirty="0">
                <a:latin typeface="+mn-lt"/>
              </a:rPr>
              <a:t>As soon as diarrhea starts, a child should be given fluids immediately. Fluids should be given after every loose bowel movement.</a:t>
            </a:r>
          </a:p>
        </p:txBody>
      </p:sp>
      <p:pic>
        <p:nvPicPr>
          <p:cNvPr id="10245" name="Picture 4" descr="D:\Documents and Settings\nec\Desktop\BHW lectures REGGIE 72811\pics\rrrrr.png"/>
          <p:cNvPicPr>
            <a:picLocks noChangeAspect="1" noChangeArrowheads="1"/>
          </p:cNvPicPr>
          <p:nvPr/>
        </p:nvPicPr>
        <p:blipFill>
          <a:blip r:embed="rId2"/>
          <a:srcRect/>
          <a:stretch>
            <a:fillRect/>
          </a:stretch>
        </p:blipFill>
        <p:spPr bwMode="auto">
          <a:xfrm>
            <a:off x="5486400" y="1981200"/>
            <a:ext cx="29845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ummerGrass">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SummerGrass</Template>
  <TotalTime>201</TotalTime>
  <Words>552</Words>
  <Application>Microsoft Office PowerPoint</Application>
  <PresentationFormat>On-screen Show (4:3)</PresentationFormat>
  <Paragraphs>73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Calibri</vt:lpstr>
      <vt:lpstr>Wingdings</vt:lpstr>
      <vt:lpstr>SummerGrass</vt:lpstr>
      <vt:lpstr>Control of  Diarrheal Diseases (CDD)</vt:lpstr>
      <vt:lpstr>Slide 2</vt:lpstr>
      <vt:lpstr>A. Definition of Diarrhea</vt:lpstr>
      <vt:lpstr>B. Signs and Symptoms of       Dehydration </vt:lpstr>
      <vt:lpstr>Slide 5</vt:lpstr>
      <vt:lpstr>Slide 6</vt:lpstr>
      <vt:lpstr> Classifications of Dehydration </vt:lpstr>
      <vt:lpstr>For a child who has diarrhea</vt:lpstr>
      <vt:lpstr>C. Prevention of Dehydration</vt:lpstr>
      <vt:lpstr>2. Feeding</vt:lpstr>
      <vt:lpstr>3. Fast referrals</vt:lpstr>
      <vt:lpstr>D. Referring a Diarrheal Case</vt:lpstr>
      <vt:lpstr>Slide 13</vt:lpstr>
      <vt:lpstr>1. Exclusive Breastfeeding</vt:lpstr>
      <vt:lpstr>2. Improved Weaning Practice</vt:lpstr>
      <vt:lpstr>3. Proper Handwashing </vt:lpstr>
      <vt:lpstr>3. Proper Handwashing </vt:lpstr>
      <vt:lpstr>4. Other measures</vt:lpstr>
    </vt:vector>
  </TitlesOfParts>
  <Company>Personal 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of Diarrheal Diseases</dc:title>
  <dc:creator>MHU</dc:creator>
  <cp:lastModifiedBy>pc</cp:lastModifiedBy>
  <cp:revision>19</cp:revision>
  <dcterms:created xsi:type="dcterms:W3CDTF">2011-04-26T01:43:51Z</dcterms:created>
  <dcterms:modified xsi:type="dcterms:W3CDTF">2011-11-16T13:29:30Z</dcterms:modified>
</cp:coreProperties>
</file>