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9"/>
  </p:notesMasterIdLst>
  <p:sldIdLst>
    <p:sldId id="265" r:id="rId2"/>
    <p:sldId id="274" r:id="rId3"/>
    <p:sldId id="261" r:id="rId4"/>
    <p:sldId id="260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FFB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04" autoAdjust="0"/>
    <p:restoredTop sz="94660"/>
  </p:normalViewPr>
  <p:slideViewPr>
    <p:cSldViewPr>
      <p:cViewPr varScale="1">
        <p:scale>
          <a:sx n="69" d="100"/>
          <a:sy n="69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6153DA9-D2A6-47A4-A855-278E827CE73B}" type="datetimeFigureOut">
              <a:rPr lang="en-US"/>
              <a:pPr>
                <a:defRPr/>
              </a:pPr>
              <a:t>11/16/2011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F606AD-CBA0-498F-A08D-CD2DC2FC5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EF388F-5FB8-46F8-9A32-4BA1EB0DB68D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/>
          <a:lstStyle>
            <a:lvl1pPr marL="0" algn="r">
              <a:defRPr sz="48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CFE67774-3DA5-4048-ABE4-86547F65F5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18A74-57B9-42B7-AB66-0D69ACE5B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55341-CD20-46BB-A64E-EBDE7234B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684015D-0392-4FA6-815F-64DF5E8C5A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0125" y="3267075"/>
            <a:ext cx="74072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0314508A-EE38-4C80-916C-92D7A6515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8687BF-CE2C-4D3F-B2E1-1A9A27102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17538" y="2165350"/>
            <a:ext cx="3748087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800600" y="2165350"/>
            <a:ext cx="3749675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0763" y="6515100"/>
            <a:ext cx="465137" cy="27305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84162AB-5BF8-47E2-B37B-75EDD07D39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88963" y="1423988"/>
            <a:ext cx="8001000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0FA3D9-981D-4CAB-8015-B4F45576EA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BBB0-A8EB-4313-B640-9030B6C0D3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057775" y="1057275"/>
            <a:ext cx="3748088" cy="9525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513"/>
            <a:ext cx="3001963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9175" y="6513513"/>
            <a:ext cx="463550" cy="274637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1C8BF017-23C6-4B32-94E2-16167CFBC4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513"/>
            <a:ext cx="3906838" cy="274637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6147D5A3-AA18-4812-BF08-3E79FF01A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vert="horz" rtlCol="0"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1638" cy="274638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1963" cy="274638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9175" y="6515100"/>
            <a:ext cx="463550" cy="27305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8A98BDF3-8A04-4757-BC57-74EB3C06DA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4000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462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74" r:id="rId7"/>
    <p:sldLayoutId id="2147483783" r:id="rId8"/>
    <p:sldLayoutId id="2147483784" r:id="rId9"/>
    <p:sldLayoutId id="2147483775" r:id="rId10"/>
    <p:sldLayoutId id="2147483776" r:id="rId11"/>
  </p:sldLayoutIdLst>
  <p:txStyles>
    <p:titleStyle>
      <a:lvl1pPr marL="53975" indent="-53975" algn="r" rtl="0" eaLnBrk="0" fontAlgn="base" hangingPunct="0">
        <a:spcBef>
          <a:spcPct val="0"/>
        </a:spcBef>
        <a:spcAft>
          <a:spcPct val="0"/>
        </a:spcAft>
        <a:defRPr sz="4600" kern="1200">
          <a:solidFill>
            <a:srgbClr val="E7EACB"/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lvl2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2pPr>
      <a:lvl3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3pPr>
      <a:lvl4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4pPr>
      <a:lvl5pPr marL="53975" indent="-53975" algn="r" rtl="0" eaLnBrk="0" fontAlgn="base" hangingPunct="0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5pPr>
      <a:lvl6pPr marL="5111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6pPr>
      <a:lvl7pPr marL="9683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7pPr>
      <a:lvl8pPr marL="14255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8pPr>
      <a:lvl9pPr marL="1882775" indent="-53975" algn="r" rtl="0" fontAlgn="base">
        <a:spcBef>
          <a:spcPct val="0"/>
        </a:spcBef>
        <a:spcAft>
          <a:spcPct val="0"/>
        </a:spcAft>
        <a:defRPr sz="4600">
          <a:solidFill>
            <a:srgbClr val="E7EACB"/>
          </a:solidFill>
          <a:latin typeface="Rockwell" pitchFamily="18" charset="0"/>
        </a:defRPr>
      </a:lvl9pPr>
      <a:extLst/>
    </p:titleStyle>
    <p:bodyStyle>
      <a:lvl1pPr marL="292100" indent="-292100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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ts val="400"/>
        </a:spcBef>
        <a:spcAft>
          <a:spcPct val="0"/>
        </a:spcAft>
        <a:buClr>
          <a:schemeClr val="accent2"/>
        </a:buClr>
        <a:buSzPct val="9000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190500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82563" algn="l" rtl="0" eaLnBrk="0" fontAlgn="base" hangingPunct="0">
        <a:spcBef>
          <a:spcPts val="400"/>
        </a:spcBef>
        <a:spcAft>
          <a:spcPct val="0"/>
        </a:spcAft>
        <a:buClr>
          <a:srgbClr val="A8CDD7"/>
        </a:buClr>
        <a:buSzPct val="100000"/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auto">
          <a:xfrm>
            <a:off x="7543800" y="228600"/>
            <a:ext cx="1447800" cy="66294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>
              <a:ln>
                <a:solidFill>
                  <a:schemeClr val="tx1"/>
                </a:solidFill>
              </a:ln>
              <a:solidFill>
                <a:srgbClr val="FFFFFF"/>
              </a:solidFill>
            </a:endParaRPr>
          </a:p>
        </p:txBody>
      </p:sp>
      <p:pic>
        <p:nvPicPr>
          <p:cNvPr id="10243" name="Picture 5" descr="BHWlogo00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39038" y="5257800"/>
            <a:ext cx="1444625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6" descr="DOH logo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43800" y="3810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7" descr="CalasiaoLOGO2009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43800" y="2057400"/>
            <a:ext cx="14573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8" descr="MHOLogo00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43800" y="3657600"/>
            <a:ext cx="14319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304800" y="2743200"/>
            <a:ext cx="6781800" cy="242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4000" b="1" kern="0" dirty="0">
                <a:latin typeface="+mn-lt"/>
                <a:ea typeface="+mj-ea"/>
                <a:cs typeface="+mj-cs"/>
              </a:rPr>
              <a:t>IDENTIFICATION AND MANAGEMENT OF COMMON ILLNESSES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0" y="685800"/>
            <a:ext cx="7772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sz="3200" b="1" kern="0" dirty="0">
                <a:latin typeface="+mj-lt"/>
                <a:ea typeface="+mj-ea"/>
                <a:cs typeface="+mj-cs"/>
              </a:rPr>
              <a:t>BASIC TRAINING FOR BARANGAY HEALTH WORKERS </a:t>
            </a:r>
          </a:p>
          <a:p>
            <a:pPr algn="ctr" eaLnBrk="1" hangingPunct="1">
              <a:defRPr/>
            </a:pPr>
            <a:r>
              <a:rPr lang="en-US" sz="3200" b="1" kern="0" dirty="0">
                <a:latin typeface="+mj-lt"/>
                <a:ea typeface="+mj-ea"/>
                <a:cs typeface="+mj-cs"/>
              </a:rPr>
              <a:t>Calasiao, Pangasinan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/>
          <a:lstStyle/>
          <a:p>
            <a:pPr eaLnBrk="1" hangingPunct="1"/>
            <a:r>
              <a:rPr lang="en-US" sz="2400" smtClean="0"/>
              <a:t>Cause: Vibrio Cholerae bacteria</a:t>
            </a:r>
          </a:p>
          <a:p>
            <a:pPr eaLnBrk="1" hangingPunct="1"/>
            <a:r>
              <a:rPr lang="en-US" sz="2400" smtClean="0"/>
              <a:t> Mode of Transmission: eating of contaminated food or drinking of  contaminated water</a:t>
            </a:r>
          </a:p>
          <a:p>
            <a:pPr eaLnBrk="1" hangingPunct="1"/>
            <a:r>
              <a:rPr lang="en-US" sz="2400" smtClean="0"/>
              <a:t> Signs and Symptoms: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- sudden onset of frequent watery stools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- vomiting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- rapid dehydration e.g. sunken eyeballs/fontanelles,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			wrinkled and  dryness of the skin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z="2400" u="sng" smtClean="0"/>
              <a:t>Immediate Treatment: </a:t>
            </a:r>
            <a:r>
              <a:rPr lang="en-US" sz="2400" smtClean="0"/>
              <a:t>- replace lost body fluid by giving Oral   Rehydration Solution (ORESOL) or a homemade solution composed of 1 pinch of salt and 1 tsp. of sugar mix to  250 ml. of clean water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2400" smtClean="0"/>
              <a:t>* if diarrhea persists, bring patient  to the nearest hospital!</a:t>
            </a:r>
            <a:endParaRPr lang="en-US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400" b="1" u="sng" dirty="0"/>
              <a:t>CHOLERA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sz="2400" smtClean="0"/>
              <a:t>Preventive and Control Measures: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Drink only potable water. If unsure, bring into boil and let it remain boiling for 5 minutes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Keep food away from insects and rats by covering it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Wash and cook food properly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Every household should have a sanitary toilet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Use toilet properly and keep it clean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2400" smtClean="0"/>
              <a:t>Wash hands with soap after using toilet and before eating</a:t>
            </a:r>
            <a:endParaRPr lang="en-US" sz="320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400" b="1" u="sng" dirty="0"/>
              <a:t>CHOLERA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Cause:</a:t>
            </a:r>
            <a:r>
              <a:rPr lang="en-US" sz="2400" dirty="0" smtClean="0"/>
              <a:t> Virus that infects the liver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Mode of Transmission:</a:t>
            </a:r>
            <a:r>
              <a:rPr lang="en-US" sz="2400" dirty="0" smtClean="0"/>
              <a:t> Ingestion of contaminated food and 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b="1" dirty="0" smtClean="0"/>
              <a:t>Signs and Symptoms:</a:t>
            </a:r>
            <a:r>
              <a:rPr lang="en-US" sz="2400" dirty="0" smtClean="0"/>
              <a:t>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- loss of appetite        - abdominal pain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2400" dirty="0" smtClean="0"/>
              <a:t>- fever	                    - vomiting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r>
              <a:rPr lang="en-US" sz="2400" dirty="0" smtClean="0"/>
              <a:t>yellowish discoloration of eyes and skin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Tx/>
              <a:buChar char="-"/>
              <a:defRPr/>
            </a:pPr>
            <a:endParaRPr lang="en-US" sz="1900" b="1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Prevention and Control:</a:t>
            </a:r>
            <a:endParaRPr lang="en-US" sz="2400" dirty="0" smtClean="0"/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Boil drinking water of doubtful source and let it remain boiling for 2 minutes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Cook all food well-wash thoroughly all fruits and vegetables before eating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Wash hands with soap before eating and after using the toilet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00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800" b="1" u="sng" dirty="0"/>
              <a:t>HEPATITIS 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/>
          </a:bodyPr>
          <a:lstStyle/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Do not share eating utensils with the patient 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Use sanitary toilet</a:t>
            </a:r>
          </a:p>
          <a:p>
            <a:pPr marL="640080" lvl="1"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b="1" dirty="0" smtClean="0"/>
              <a:t>Immediate Treatment:</a:t>
            </a:r>
            <a:endParaRPr lang="en-US" sz="2400" dirty="0" smtClean="0"/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Treat fever with anti-fever drug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400" dirty="0" smtClean="0"/>
              <a:t>If fever persist for 24 hours, consult your nearest health worker/health center and or hospital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00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800" b="1" u="sng" dirty="0"/>
              <a:t>HEPATITIS A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Cause:</a:t>
            </a:r>
            <a:r>
              <a:rPr lang="en-US" dirty="0" smtClean="0"/>
              <a:t>  </a:t>
            </a:r>
            <a:r>
              <a:rPr lang="en-US" dirty="0" err="1" smtClean="0"/>
              <a:t>Leptospira</a:t>
            </a:r>
            <a:r>
              <a:rPr lang="en-US" dirty="0" smtClean="0"/>
              <a:t> Bacteria</a:t>
            </a:r>
            <a:endParaRPr lang="en-US" sz="5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Mode of Transmission:</a:t>
            </a:r>
            <a:r>
              <a:rPr lang="en-US" dirty="0" smtClean="0"/>
              <a:t>  through contact of the skin, especially open wounds with water, moist soil or vegetation contaminated with urine of infected rats.</a:t>
            </a:r>
            <a:endParaRPr lang="en-US" sz="5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</a:t>
            </a:r>
            <a:r>
              <a:rPr lang="en-US" b="1" dirty="0" smtClean="0"/>
              <a:t>Signs and Symptoms:</a:t>
            </a:r>
            <a:r>
              <a:rPr lang="en-US" dirty="0" smtClean="0"/>
              <a:t> </a:t>
            </a:r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/>
              <a:t> - Calf muscle pain       - Fever</a:t>
            </a:r>
            <a:endParaRPr lang="en-US" sz="5200" dirty="0" smtClean="0"/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/>
              <a:t> - Flu-like symptoms (body pains, headache      </a:t>
            </a:r>
            <a:endParaRPr lang="en-US" sz="5200" dirty="0" smtClean="0"/>
          </a:p>
          <a:p>
            <a:pPr marL="822960" lvl="2" indent="-192024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100" dirty="0" smtClean="0"/>
              <a:t>                                       and muscle pains)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31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Preventive and Control Measures:  </a:t>
            </a:r>
            <a:endParaRPr lang="en-US" sz="5400" dirty="0" smtClean="0"/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dirty="0" smtClean="0"/>
              <a:t>Use proper protection such as boots and gloves when work requires exposure to contaminated water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dirty="0" smtClean="0"/>
              <a:t>Avoid swimming or wading in potentially contaminated waters such as flood water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dirty="0" smtClean="0"/>
              <a:t>Drain potentially contaminated water when possible</a:t>
            </a:r>
          </a:p>
          <a:p>
            <a:pPr marL="640080" lvl="1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100" dirty="0" smtClean="0"/>
              <a:t>Control rats in households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400" b="1" u="sng" dirty="0"/>
              <a:t>LEPTOSPIROSIS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7400" b="1" dirty="0" smtClean="0"/>
              <a:t>Cause:</a:t>
            </a:r>
            <a:r>
              <a:rPr lang="en-US" sz="7400" dirty="0" smtClean="0"/>
              <a:t> Shellfish (</a:t>
            </a:r>
            <a:r>
              <a:rPr lang="en-US" sz="7400" dirty="0" err="1" smtClean="0"/>
              <a:t>tahong</a:t>
            </a:r>
            <a:r>
              <a:rPr lang="en-US" sz="7400" dirty="0" smtClean="0"/>
              <a:t>, </a:t>
            </a:r>
            <a:r>
              <a:rPr lang="en-US" sz="7400" dirty="0" err="1" smtClean="0"/>
              <a:t>talaba</a:t>
            </a:r>
            <a:r>
              <a:rPr lang="en-US" sz="7400" dirty="0" smtClean="0"/>
              <a:t>, </a:t>
            </a:r>
            <a:r>
              <a:rPr lang="en-US" sz="7400" dirty="0" err="1" smtClean="0"/>
              <a:t>halaan</a:t>
            </a:r>
            <a:r>
              <a:rPr lang="en-US" sz="7400" dirty="0" smtClean="0"/>
              <a:t>) contaminated with red tide microorganisms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7400" b="1" dirty="0" smtClean="0"/>
              <a:t>Mode of Transmission:</a:t>
            </a:r>
            <a:r>
              <a:rPr lang="en-US" sz="7400" dirty="0" smtClean="0"/>
              <a:t> eating of contaminated shellfish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7400" b="1" dirty="0" smtClean="0"/>
              <a:t>Signs and Symptoms:</a:t>
            </a:r>
            <a:endParaRPr lang="en-US" sz="7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400" dirty="0" smtClean="0"/>
              <a:t>        Neurological: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		- Sense of numbness around the mouth or the  face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           - Body weakness</a:t>
            </a:r>
          </a:p>
          <a:p>
            <a:pPr marL="1005840" lvl="3" indent="-182880" eaLnBrk="1" fontAlgn="auto" hangingPunct="1"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- Dizziness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           - Rapid pulse beat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           - Pricking sensation and/or paralysis of hands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                                and feet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 2"/>
              <a:buNone/>
              <a:defRPr/>
            </a:pPr>
            <a:r>
              <a:rPr lang="en-US" sz="7400" dirty="0" smtClean="0"/>
              <a:t>            - Difficulty of talking, swallowing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7400" dirty="0" smtClean="0"/>
              <a:t>        </a:t>
            </a: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990600"/>
          </a:xfrm>
          <a:prstGeom prst="rect">
            <a:avLst/>
          </a:prstGeom>
        </p:spPr>
        <p:txBody>
          <a:bodyPr anchor="b">
            <a:normAutofit fontScale="82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400" b="1" u="sng" dirty="0"/>
              <a:t>RED TIDE POISONING</a:t>
            </a:r>
          </a:p>
          <a:p>
            <a:pPr algn="ctr">
              <a:defRPr/>
            </a:pPr>
            <a:r>
              <a:rPr lang="en-US" sz="4400" b="1" u="sng" dirty="0"/>
              <a:t> (Paralytic Shellfish Poisoning)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	      Gastrointestinal: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                  - Abdominal pain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                  - Vomiting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dirty="0" smtClean="0"/>
              <a:t>                  - Diarrhea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800" dirty="0" smtClean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/>
              <a:t>BRING PATIENT IMMEDIATELY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/>
              <a:t>TO THE NEAREST HOSPITAL!!!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2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4400" b="1" dirty="0" smtClean="0"/>
              <a:t>Preventive Measures:</a:t>
            </a:r>
            <a:endParaRPr lang="en-US" sz="4400" dirty="0" smtClean="0"/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4400" dirty="0" smtClean="0"/>
              <a:t>Do not eat shellfish during rainy season or when an advisory has been issued by the Department of Health (DOH) or the Bureau of Fishery and Aquatic Resources (BFAR)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4400" dirty="0" smtClean="0"/>
              <a:t>Wash thoroughly and remove gills and intestines of fish, squid and crabs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4400" dirty="0" smtClean="0"/>
              <a:t>Remove heads of shrimps, avoid </a:t>
            </a:r>
            <a:r>
              <a:rPr lang="en-US" sz="4400" dirty="0" err="1" smtClean="0"/>
              <a:t>alamang</a:t>
            </a:r>
            <a:r>
              <a:rPr lang="en-US" sz="4400" dirty="0" smtClean="0"/>
              <a:t>; small fishes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990600"/>
          </a:xfrm>
          <a:prstGeom prst="rect">
            <a:avLst/>
          </a:prstGeom>
        </p:spPr>
        <p:txBody>
          <a:bodyPr anchor="b">
            <a:normAutofit fontScale="825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400" b="1" u="sng" dirty="0"/>
              <a:t>RED TIDE POISONING</a:t>
            </a:r>
          </a:p>
          <a:p>
            <a:pPr algn="ctr">
              <a:defRPr/>
            </a:pPr>
            <a:r>
              <a:rPr lang="en-US" sz="4400" b="1" u="sng" dirty="0"/>
              <a:t> (Paralytic Shellfish Poisoning)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indent="0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THANK YOU!</a:t>
            </a:r>
            <a:endParaRPr lang="en-US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>
            <a:normAutofit fontScale="90000"/>
          </a:bodyPr>
          <a:lstStyle/>
          <a:p>
            <a:pPr marL="54864" indent="0" algn="ctr" eaLnBrk="1" fontAlgn="auto" hangingPunct="1">
              <a:spcAft>
                <a:spcPts val="0"/>
              </a:spcAft>
              <a:defRPr/>
            </a:pPr>
            <a:r>
              <a:rPr lang="en-US" u="sng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GENERAL PRECAUTIONS TO OBSERVE:</a:t>
            </a:r>
            <a:endParaRPr lang="en-US" dirty="0" smtClean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u="sng" smtClean="0"/>
              <a:t>FOOD</a:t>
            </a:r>
            <a:endParaRPr lang="en-US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eat properly cooked food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preferably, food must be eaten immediately after cooking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left-over food should be refrigerated and reheated before eating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mtClean="0"/>
              <a:t>food handlers should wash their hands before and after food preparation. If sick, avoid preparing food for others.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b="1" u="sng" dirty="0" smtClean="0"/>
              <a:t>DRINKING WATER</a:t>
            </a:r>
            <a:endParaRPr lang="en-US" sz="35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avoid drinking water of doubtful quality.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if water quality is doubtful, bring into a boil and let it remain boiling for 5 minutes.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3500" b="1" u="sng" dirty="0" smtClean="0"/>
              <a:t>FLOODS</a:t>
            </a:r>
            <a:endParaRPr lang="en-US" sz="35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do not wade in flood waters; if unavoidable, wear protective gear (boots and gloves)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smtClean="0"/>
              <a:t>water accumulated in old tires, tin cans, flower pots should be drained, water storage container should be covered to prevent them from becoming breeding sites for mosquitoes.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err="1" smtClean="0"/>
              <a:t>Ang</a:t>
            </a:r>
            <a:r>
              <a:rPr lang="en-US" b="1" dirty="0" smtClean="0"/>
              <a:t> </a:t>
            </a:r>
            <a:r>
              <a:rPr lang="en-US" b="1" u="sng" dirty="0" smtClean="0"/>
              <a:t>DENGUE H-FEVER</a:t>
            </a:r>
            <a:r>
              <a:rPr lang="en-US" dirty="0" smtClean="0"/>
              <a:t>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nakakahawa</a:t>
            </a:r>
            <a:r>
              <a:rPr lang="en-US" dirty="0" smtClean="0"/>
              <a:t>,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sanhi</a:t>
            </a:r>
            <a:r>
              <a:rPr lang="en-US" dirty="0" smtClean="0"/>
              <a:t> </a:t>
            </a:r>
            <a:r>
              <a:rPr lang="en-US" dirty="0" err="1" smtClean="0"/>
              <a:t>nito</a:t>
            </a:r>
            <a:r>
              <a:rPr lang="en-US" dirty="0" smtClean="0"/>
              <a:t>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“virus”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naisasalin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pamamagitan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kagat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lamok</a:t>
            </a:r>
            <a:r>
              <a:rPr lang="en-US" dirty="0" smtClean="0"/>
              <a:t>,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Aegypti</a:t>
            </a:r>
            <a:r>
              <a:rPr lang="en-US" dirty="0" smtClean="0"/>
              <a:t> at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Aedes</a:t>
            </a:r>
            <a:r>
              <a:rPr lang="en-US" dirty="0" smtClean="0"/>
              <a:t> </a:t>
            </a:r>
            <a:r>
              <a:rPr lang="en-US" dirty="0" err="1" smtClean="0"/>
              <a:t>Albopictus</a:t>
            </a:r>
            <a:r>
              <a:rPr lang="en-US" dirty="0" smtClean="0"/>
              <a:t>,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lamok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nangangagat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araw</a:t>
            </a:r>
            <a:r>
              <a:rPr lang="en-US" dirty="0" smtClean="0"/>
              <a:t> at </a:t>
            </a:r>
            <a:r>
              <a:rPr lang="en-US" dirty="0" err="1" smtClean="0"/>
              <a:t>nabubuhay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loob</a:t>
            </a:r>
            <a:r>
              <a:rPr lang="en-US" dirty="0" smtClean="0"/>
              <a:t> at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paligid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bahay</a:t>
            </a:r>
            <a:r>
              <a:rPr lang="en-US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/>
              <a:t>   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tao</a:t>
            </a:r>
            <a:r>
              <a:rPr lang="en-US" dirty="0" smtClean="0"/>
              <a:t> ay </a:t>
            </a:r>
            <a:r>
              <a:rPr lang="en-US" dirty="0" err="1" smtClean="0"/>
              <a:t>maaaring</a:t>
            </a:r>
            <a:r>
              <a:rPr lang="en-US" dirty="0" smtClean="0"/>
              <a:t> </a:t>
            </a:r>
            <a:r>
              <a:rPr lang="en-US" dirty="0" err="1" smtClean="0"/>
              <a:t>magkasakit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DENGUE H-FEVER kung </a:t>
            </a:r>
            <a:r>
              <a:rPr lang="en-US" dirty="0" err="1" smtClean="0"/>
              <a:t>siya</a:t>
            </a:r>
            <a:r>
              <a:rPr lang="en-US" dirty="0" smtClean="0"/>
              <a:t> ay </a:t>
            </a:r>
            <a:r>
              <a:rPr lang="en-US" dirty="0" err="1" smtClean="0"/>
              <a:t>kinagat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lamok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nakakagat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pasyenteng</a:t>
            </a:r>
            <a:r>
              <a:rPr lang="en-US" dirty="0" smtClean="0"/>
              <a:t> </a:t>
            </a:r>
            <a:r>
              <a:rPr lang="en-US" dirty="0" err="1" smtClean="0"/>
              <a:t>mayroong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DENGUE H-FEVER.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600" u="sng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DENGUE FEVER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MGA PALATANDAAN AT SINTOMAS NG DENGUE 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biglang</a:t>
            </a:r>
            <a:r>
              <a:rPr lang="en-US" sz="3000" dirty="0" smtClean="0"/>
              <a:t> </a:t>
            </a:r>
            <a:r>
              <a:rPr lang="en-US" sz="3000" dirty="0" err="1" smtClean="0"/>
              <a:t>pagtaas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lagnat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tumatagal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</a:p>
          <a:p>
            <a:pPr marL="640080"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000" dirty="0" smtClean="0"/>
              <a:t>   2 – 7 </a:t>
            </a:r>
            <a:r>
              <a:rPr lang="en-US" sz="3000" dirty="0" err="1" smtClean="0"/>
              <a:t>araw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kalamnan</a:t>
            </a:r>
            <a:r>
              <a:rPr lang="en-US" sz="3000" dirty="0" smtClean="0"/>
              <a:t> at </a:t>
            </a:r>
            <a:r>
              <a:rPr lang="en-US" sz="3000" dirty="0" err="1" smtClean="0"/>
              <a:t>kasukasuan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ulo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panghihina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katawan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pagkakaroon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maliliit</a:t>
            </a:r>
            <a:r>
              <a:rPr lang="en-US" sz="3000" dirty="0" smtClean="0"/>
              <a:t> at </a:t>
            </a:r>
            <a:r>
              <a:rPr lang="en-US" sz="3000" dirty="0" err="1" smtClean="0"/>
              <a:t>mapupulang</a:t>
            </a:r>
            <a:r>
              <a:rPr lang="en-US" sz="3000" dirty="0" smtClean="0"/>
              <a:t> </a:t>
            </a:r>
            <a:r>
              <a:rPr lang="en-US" sz="3000" dirty="0" err="1" smtClean="0"/>
              <a:t>pantal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tiyan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pagdurugo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ilong</a:t>
            </a:r>
            <a:r>
              <a:rPr lang="en-US" sz="3000" dirty="0" smtClean="0"/>
              <a:t> at </a:t>
            </a:r>
            <a:r>
              <a:rPr lang="en-US" sz="3000" dirty="0" err="1" smtClean="0"/>
              <a:t>gilagid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pagsusuka</a:t>
            </a:r>
            <a:r>
              <a:rPr lang="en-US" sz="3000" dirty="0" smtClean="0"/>
              <a:t> o </a:t>
            </a:r>
            <a:r>
              <a:rPr lang="en-US" sz="3000" dirty="0" err="1" smtClean="0"/>
              <a:t>pagduduwal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maitim</a:t>
            </a:r>
            <a:r>
              <a:rPr lang="en-US" sz="3000" dirty="0" smtClean="0"/>
              <a:t> </a:t>
            </a:r>
            <a:r>
              <a:rPr lang="en-US" sz="3000" dirty="0" err="1" smtClean="0"/>
              <a:t>ang</a:t>
            </a:r>
            <a:r>
              <a:rPr lang="en-US" sz="3000" dirty="0" smtClean="0"/>
              <a:t> </a:t>
            </a:r>
            <a:r>
              <a:rPr lang="en-US" sz="3000" dirty="0" err="1" smtClean="0"/>
              <a:t>kulay</a:t>
            </a:r>
            <a:r>
              <a:rPr lang="en-US" sz="3000" dirty="0" smtClean="0"/>
              <a:t> </a:t>
            </a:r>
            <a:r>
              <a:rPr lang="en-US" sz="3000" dirty="0" err="1" smtClean="0"/>
              <a:t>dulot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pagdurugo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bituka</a:t>
            </a:r>
            <a:endParaRPr lang="en-US" sz="3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600" u="sng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DENGUE FEVER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MGA PALATANDAAN AT SINTOMAS NG DENGUE 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biglang</a:t>
            </a:r>
            <a:r>
              <a:rPr lang="en-US" sz="3000" dirty="0" smtClean="0"/>
              <a:t> </a:t>
            </a:r>
            <a:r>
              <a:rPr lang="en-US" sz="3000" dirty="0" err="1" smtClean="0"/>
              <a:t>pagtaas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lagnat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tumatagal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</a:p>
          <a:p>
            <a:pPr marL="640080" lvl="1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3000" dirty="0" smtClean="0"/>
              <a:t>   2 – 7 </a:t>
            </a:r>
            <a:r>
              <a:rPr lang="en-US" sz="3000" dirty="0" err="1" smtClean="0"/>
              <a:t>araw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kalamnan</a:t>
            </a:r>
            <a:r>
              <a:rPr lang="en-US" sz="3000" dirty="0" smtClean="0"/>
              <a:t> at </a:t>
            </a:r>
            <a:r>
              <a:rPr lang="en-US" sz="3000" dirty="0" err="1" smtClean="0"/>
              <a:t>kasukasuan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ulo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panghihina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katawan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pagkakaroon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maliliit</a:t>
            </a:r>
            <a:r>
              <a:rPr lang="en-US" sz="3000" dirty="0" smtClean="0"/>
              <a:t> at </a:t>
            </a:r>
            <a:r>
              <a:rPr lang="en-US" sz="3000" dirty="0" err="1" smtClean="0"/>
              <a:t>mapupulang</a:t>
            </a:r>
            <a:r>
              <a:rPr lang="en-US" sz="3000" dirty="0" smtClean="0"/>
              <a:t> </a:t>
            </a:r>
            <a:r>
              <a:rPr lang="en-US" sz="3000" dirty="0" err="1" smtClean="0"/>
              <a:t>pantal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pananakit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tiyan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pagdurugo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ilong</a:t>
            </a:r>
            <a:r>
              <a:rPr lang="en-US" sz="3000" dirty="0" smtClean="0"/>
              <a:t> at </a:t>
            </a:r>
            <a:r>
              <a:rPr lang="en-US" sz="3000" dirty="0" err="1" smtClean="0"/>
              <a:t>gilagid</a:t>
            </a:r>
            <a:endParaRPr lang="en-US" sz="3000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000" dirty="0" err="1" smtClean="0"/>
              <a:t>pagsusuka</a:t>
            </a:r>
            <a:r>
              <a:rPr lang="en-US" sz="3000" dirty="0" smtClean="0"/>
              <a:t> o </a:t>
            </a:r>
            <a:r>
              <a:rPr lang="en-US" sz="3000" dirty="0" err="1" smtClean="0"/>
              <a:t>pagduduwal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maitim</a:t>
            </a:r>
            <a:r>
              <a:rPr lang="en-US" sz="3000" dirty="0" smtClean="0"/>
              <a:t> </a:t>
            </a:r>
            <a:r>
              <a:rPr lang="en-US" sz="3000" dirty="0" err="1" smtClean="0"/>
              <a:t>ang</a:t>
            </a:r>
            <a:r>
              <a:rPr lang="en-US" sz="3000" dirty="0" smtClean="0"/>
              <a:t> </a:t>
            </a:r>
            <a:r>
              <a:rPr lang="en-US" sz="3000" dirty="0" err="1" smtClean="0"/>
              <a:t>kulay</a:t>
            </a:r>
            <a:r>
              <a:rPr lang="en-US" sz="3000" dirty="0" smtClean="0"/>
              <a:t> </a:t>
            </a:r>
            <a:r>
              <a:rPr lang="en-US" sz="3000" dirty="0" err="1" smtClean="0"/>
              <a:t>dulot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pagdurugo</a:t>
            </a:r>
            <a:r>
              <a:rPr lang="en-US" sz="3000" dirty="0" smtClean="0"/>
              <a:t> </a:t>
            </a:r>
            <a:r>
              <a:rPr lang="en-US" sz="3000" dirty="0" err="1" smtClean="0"/>
              <a:t>ng</a:t>
            </a:r>
            <a:r>
              <a:rPr lang="en-US" sz="3000" dirty="0" smtClean="0"/>
              <a:t> </a:t>
            </a:r>
            <a:r>
              <a:rPr lang="en-US" sz="3000" dirty="0" err="1" smtClean="0"/>
              <a:t>bituka</a:t>
            </a:r>
            <a:endParaRPr lang="en-US" sz="30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600" u="sng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DENGUE FEVER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u="sng" dirty="0" smtClean="0"/>
              <a:t>PAANO MAIIWASAN ANG DENGUE H-FEVER?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Huwag</a:t>
            </a:r>
            <a:r>
              <a:rPr lang="en-US" sz="4000" dirty="0" smtClean="0"/>
              <a:t> </a:t>
            </a:r>
            <a:r>
              <a:rPr lang="en-US" sz="4000" dirty="0" err="1" smtClean="0"/>
              <a:t>mag-imbak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anumang</a:t>
            </a:r>
            <a:r>
              <a:rPr lang="en-US" sz="4000" dirty="0" smtClean="0"/>
              <a:t> </a:t>
            </a:r>
            <a:r>
              <a:rPr lang="en-US" sz="4000" dirty="0" err="1" smtClean="0"/>
              <a:t>bagay</a:t>
            </a:r>
            <a:r>
              <a:rPr lang="en-US" sz="4000" dirty="0" smtClean="0"/>
              <a:t> </a:t>
            </a:r>
            <a:r>
              <a:rPr lang="en-US" sz="4000" dirty="0" err="1" smtClean="0"/>
              <a:t>na</a:t>
            </a:r>
            <a:r>
              <a:rPr lang="en-US" sz="4000" dirty="0" smtClean="0"/>
              <a:t> </a:t>
            </a:r>
            <a:r>
              <a:rPr lang="en-US" sz="4000" dirty="0" err="1" smtClean="0"/>
              <a:t>maaaring</a:t>
            </a:r>
            <a:r>
              <a:rPr lang="en-US" sz="4000" dirty="0" smtClean="0"/>
              <a:t> </a:t>
            </a:r>
            <a:r>
              <a:rPr lang="en-US" sz="4000" dirty="0" err="1" smtClean="0"/>
              <a:t>pag-ipunan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tubig</a:t>
            </a:r>
            <a:r>
              <a:rPr lang="en-US" sz="4000" dirty="0" smtClean="0"/>
              <a:t> at </a:t>
            </a:r>
            <a:r>
              <a:rPr lang="en-US" sz="4000" dirty="0" err="1" smtClean="0"/>
              <a:t>pamugaran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lamok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loob</a:t>
            </a:r>
            <a:r>
              <a:rPr lang="en-US" sz="4000" dirty="0" smtClean="0"/>
              <a:t> at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labas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bahay</a:t>
            </a:r>
            <a:r>
              <a:rPr lang="en-US" sz="4000" dirty="0" smtClean="0"/>
              <a:t> </a:t>
            </a:r>
            <a:r>
              <a:rPr lang="en-US" sz="4000" dirty="0" err="1" smtClean="0"/>
              <a:t>tulad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lata</a:t>
            </a:r>
            <a:r>
              <a:rPr lang="en-US" sz="4000" dirty="0" smtClean="0"/>
              <a:t>, </a:t>
            </a:r>
            <a:r>
              <a:rPr lang="en-US" sz="4000" dirty="0" err="1" smtClean="0"/>
              <a:t>bote</a:t>
            </a:r>
            <a:r>
              <a:rPr lang="en-US" sz="4000" dirty="0" smtClean="0"/>
              <a:t> at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gulong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sasakyan</a:t>
            </a:r>
            <a:r>
              <a:rPr lang="en-US" sz="4000" dirty="0" smtClean="0"/>
              <a:t>, at </a:t>
            </a:r>
            <a:r>
              <a:rPr lang="en-US" sz="4000" dirty="0" err="1" smtClean="0"/>
              <a:t>panatilihing</a:t>
            </a:r>
            <a:r>
              <a:rPr lang="en-US" sz="4000" dirty="0" smtClean="0"/>
              <a:t> </a:t>
            </a:r>
            <a:r>
              <a:rPr lang="en-US" sz="4000" dirty="0" err="1" smtClean="0"/>
              <a:t>tuyo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kapaligiran</a:t>
            </a:r>
            <a:r>
              <a:rPr lang="en-US" sz="4000" dirty="0" smtClean="0"/>
              <a:t>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Hugasan</a:t>
            </a:r>
            <a:r>
              <a:rPr lang="en-US" sz="4000" dirty="0" smtClean="0"/>
              <a:t> at </a:t>
            </a:r>
            <a:r>
              <a:rPr lang="en-US" sz="4000" dirty="0" err="1" smtClean="0"/>
              <a:t>kuskusing</a:t>
            </a:r>
            <a:r>
              <a:rPr lang="en-US" sz="4000" dirty="0" smtClean="0"/>
              <a:t> </a:t>
            </a:r>
            <a:r>
              <a:rPr lang="en-US" sz="4000" dirty="0" err="1" smtClean="0"/>
              <a:t>mabuti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plorera</a:t>
            </a:r>
            <a:r>
              <a:rPr lang="en-US" sz="4000" dirty="0" smtClean="0"/>
              <a:t> at </a:t>
            </a:r>
            <a:r>
              <a:rPr lang="en-US" sz="4000" dirty="0" err="1" smtClean="0"/>
              <a:t>iba</a:t>
            </a:r>
            <a:r>
              <a:rPr lang="en-US" sz="4000" dirty="0" smtClean="0"/>
              <a:t> pang </a:t>
            </a:r>
            <a:r>
              <a:rPr lang="en-US" sz="4000" dirty="0" err="1" smtClean="0"/>
              <a:t>lalagyan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tubig</a:t>
            </a:r>
            <a:r>
              <a:rPr lang="en-US" sz="4000" dirty="0" smtClean="0"/>
              <a:t> </a:t>
            </a:r>
            <a:r>
              <a:rPr lang="en-US" sz="4000" dirty="0" err="1" smtClean="0"/>
              <a:t>isang</a:t>
            </a:r>
            <a:r>
              <a:rPr lang="en-US" sz="4000" dirty="0" smtClean="0"/>
              <a:t> </a:t>
            </a:r>
            <a:r>
              <a:rPr lang="en-US" sz="4000" dirty="0" err="1" smtClean="0"/>
              <a:t>beses</a:t>
            </a:r>
            <a:r>
              <a:rPr lang="en-US" sz="4000" dirty="0" smtClean="0"/>
              <a:t> </a:t>
            </a:r>
            <a:r>
              <a:rPr lang="en-US" sz="4000" dirty="0" err="1" smtClean="0"/>
              <a:t>sa</a:t>
            </a:r>
            <a:r>
              <a:rPr lang="en-US" sz="4000" dirty="0" smtClean="0"/>
              <a:t> </a:t>
            </a:r>
            <a:r>
              <a:rPr lang="en-US" sz="4000" dirty="0" err="1" smtClean="0"/>
              <a:t>loob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isang</a:t>
            </a:r>
            <a:r>
              <a:rPr lang="en-US" sz="4000" dirty="0" smtClean="0"/>
              <a:t> </a:t>
            </a:r>
            <a:r>
              <a:rPr lang="en-US" sz="4000" dirty="0" err="1" smtClean="0"/>
              <a:t>linggo</a:t>
            </a:r>
            <a:r>
              <a:rPr lang="en-US" sz="4000" dirty="0" smtClean="0"/>
              <a:t>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Takpan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mabuti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pinaglalagyan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tubig</a:t>
            </a:r>
            <a:r>
              <a:rPr lang="en-US" sz="4000" dirty="0" smtClean="0"/>
              <a:t> </a:t>
            </a:r>
            <a:r>
              <a:rPr lang="en-US" sz="4000" dirty="0" err="1" smtClean="0"/>
              <a:t>upang</a:t>
            </a:r>
            <a:r>
              <a:rPr lang="en-US" sz="4000" dirty="0" smtClean="0"/>
              <a:t> </a:t>
            </a:r>
            <a:r>
              <a:rPr lang="en-US" sz="4000" dirty="0" err="1" smtClean="0"/>
              <a:t>maiwasan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pagpasok</a:t>
            </a:r>
            <a:r>
              <a:rPr lang="en-US" sz="4000" dirty="0" smtClean="0"/>
              <a:t> at </a:t>
            </a:r>
            <a:r>
              <a:rPr lang="en-US" sz="4000" dirty="0" err="1" smtClean="0"/>
              <a:t>pangingitlog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lamok</a:t>
            </a:r>
            <a:r>
              <a:rPr lang="en-US" sz="4000" dirty="0" smtClean="0"/>
              <a:t>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4000" dirty="0" err="1" smtClean="0"/>
              <a:t>Tingnan</a:t>
            </a:r>
            <a:r>
              <a:rPr lang="en-US" sz="4000" dirty="0" smtClean="0"/>
              <a:t> at </a:t>
            </a:r>
            <a:r>
              <a:rPr lang="en-US" sz="4000" dirty="0" err="1" smtClean="0"/>
              <a:t>linisin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regular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mga</a:t>
            </a:r>
            <a:r>
              <a:rPr lang="en-US" sz="4000" dirty="0" smtClean="0"/>
              <a:t> </a:t>
            </a:r>
            <a:r>
              <a:rPr lang="en-US" sz="4000" dirty="0" err="1" smtClean="0"/>
              <a:t>alulod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bahay</a:t>
            </a:r>
            <a:r>
              <a:rPr lang="en-US" sz="4000" dirty="0" smtClean="0"/>
              <a:t> </a:t>
            </a:r>
            <a:r>
              <a:rPr lang="en-US" sz="4000" dirty="0" err="1" smtClean="0"/>
              <a:t>upang</a:t>
            </a:r>
            <a:r>
              <a:rPr lang="en-US" sz="4000" dirty="0" smtClean="0"/>
              <a:t> </a:t>
            </a:r>
            <a:r>
              <a:rPr lang="en-US" sz="4000" dirty="0" err="1" smtClean="0"/>
              <a:t>maiwasan</a:t>
            </a:r>
            <a:r>
              <a:rPr lang="en-US" sz="4000" dirty="0" smtClean="0"/>
              <a:t> </a:t>
            </a:r>
            <a:r>
              <a:rPr lang="en-US" sz="4000" dirty="0" err="1" smtClean="0"/>
              <a:t>ang</a:t>
            </a:r>
            <a:r>
              <a:rPr lang="en-US" sz="4000" dirty="0" smtClean="0"/>
              <a:t> </a:t>
            </a:r>
            <a:r>
              <a:rPr lang="en-US" sz="4000" dirty="0" err="1" smtClean="0"/>
              <a:t>pag-iipon</a:t>
            </a:r>
            <a:r>
              <a:rPr lang="en-US" sz="4000" dirty="0" smtClean="0"/>
              <a:t> </a:t>
            </a:r>
            <a:r>
              <a:rPr lang="en-US" sz="4000" dirty="0" err="1" smtClean="0"/>
              <a:t>dito</a:t>
            </a:r>
            <a:r>
              <a:rPr lang="en-US" sz="4000" dirty="0" smtClean="0"/>
              <a:t> </a:t>
            </a:r>
            <a:r>
              <a:rPr lang="en-US" sz="4000" dirty="0" err="1" smtClean="0"/>
              <a:t>ng</a:t>
            </a:r>
            <a:r>
              <a:rPr lang="en-US" sz="4000" dirty="0" smtClean="0"/>
              <a:t> </a:t>
            </a:r>
            <a:r>
              <a:rPr lang="en-US" sz="4000" dirty="0" err="1" smtClean="0"/>
              <a:t>tubig-ulan</a:t>
            </a:r>
            <a:r>
              <a:rPr lang="en-US" sz="4000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600" u="sng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DENGUE FEVER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dirty="0" smtClean="0"/>
              <a:t>MGA MAHAHALAGANG BAGAY TUNGKOL SA MAY KASO NG DENGUE H-FEVER:</a:t>
            </a:r>
            <a:endParaRPr lang="en-US" dirty="0" smtClean="0"/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400" dirty="0" err="1" smtClean="0"/>
              <a:t>Ipagbigay</a:t>
            </a:r>
            <a:r>
              <a:rPr lang="en-US" sz="3400" dirty="0" smtClean="0"/>
              <a:t> </a:t>
            </a:r>
            <a:r>
              <a:rPr lang="en-US" sz="3400" dirty="0" err="1" smtClean="0"/>
              <a:t>alam</a:t>
            </a:r>
            <a:r>
              <a:rPr lang="en-US" sz="3400" dirty="0" smtClean="0"/>
              <a:t> </a:t>
            </a:r>
            <a:r>
              <a:rPr lang="en-US" sz="3400" dirty="0" err="1" smtClean="0"/>
              <a:t>kaagad</a:t>
            </a:r>
            <a:r>
              <a:rPr lang="en-US" sz="3400" dirty="0" smtClean="0"/>
              <a:t>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pinakamalapit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Health Worker o Health Center kung may </a:t>
            </a:r>
            <a:r>
              <a:rPr lang="en-US" sz="3400" dirty="0" err="1" smtClean="0"/>
              <a:t>pinaghihinalaang</a:t>
            </a:r>
            <a:r>
              <a:rPr lang="en-US" sz="3400" dirty="0" smtClean="0"/>
              <a:t> </a:t>
            </a:r>
            <a:r>
              <a:rPr lang="en-US" sz="3400" dirty="0" err="1" smtClean="0"/>
              <a:t>kaso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DENGU H-FEVER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komunidad</a:t>
            </a:r>
            <a:r>
              <a:rPr lang="en-US" sz="3400" dirty="0" smtClean="0"/>
              <a:t> base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mga</a:t>
            </a:r>
            <a:r>
              <a:rPr lang="en-US" sz="3400" dirty="0" smtClean="0"/>
              <a:t> </a:t>
            </a:r>
            <a:r>
              <a:rPr lang="en-US" sz="3400" dirty="0" err="1" smtClean="0"/>
              <a:t>palatandaan</a:t>
            </a:r>
            <a:r>
              <a:rPr lang="en-US" sz="3400" dirty="0" smtClean="0"/>
              <a:t> at </a:t>
            </a:r>
            <a:r>
              <a:rPr lang="en-US" sz="3400" dirty="0" err="1" smtClean="0"/>
              <a:t>mga</a:t>
            </a:r>
            <a:r>
              <a:rPr lang="en-US" sz="3400" dirty="0" smtClean="0"/>
              <a:t> </a:t>
            </a:r>
            <a:r>
              <a:rPr lang="en-US" sz="3400" dirty="0" err="1" smtClean="0"/>
              <a:t>sintomas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nabanggit</a:t>
            </a:r>
            <a:r>
              <a:rPr lang="en-US" sz="3400" dirty="0" smtClean="0"/>
              <a:t>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400" b="1" dirty="0" smtClean="0"/>
              <a:t>HUWAG MAGBIBIGAY NG ASPIRIN/ASPILET</a:t>
            </a:r>
            <a:r>
              <a:rPr lang="en-US" sz="3400" dirty="0" smtClean="0"/>
              <a:t>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mga</a:t>
            </a:r>
            <a:r>
              <a:rPr lang="en-US" sz="3400" dirty="0" smtClean="0"/>
              <a:t> </a:t>
            </a:r>
            <a:r>
              <a:rPr lang="en-US" sz="3400" dirty="0" err="1" smtClean="0"/>
              <a:t>taong</a:t>
            </a:r>
            <a:r>
              <a:rPr lang="en-US" sz="3400" dirty="0" smtClean="0"/>
              <a:t> </a:t>
            </a:r>
            <a:r>
              <a:rPr lang="en-US" sz="3400" dirty="0" err="1" smtClean="0"/>
              <a:t>pinaghihinalaang</a:t>
            </a:r>
            <a:r>
              <a:rPr lang="en-US" sz="3400" dirty="0" smtClean="0"/>
              <a:t> may </a:t>
            </a:r>
            <a:r>
              <a:rPr lang="en-US" sz="3400" dirty="0" err="1" smtClean="0"/>
              <a:t>sakit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DENGUE H-FEVER </a:t>
            </a:r>
            <a:r>
              <a:rPr lang="en-US" sz="3400" dirty="0" err="1" smtClean="0"/>
              <a:t>para</a:t>
            </a:r>
            <a:r>
              <a:rPr lang="en-US" sz="3400" dirty="0" smtClean="0"/>
              <a:t> </a:t>
            </a:r>
            <a:r>
              <a:rPr lang="en-US" sz="3400" dirty="0" err="1" smtClean="0"/>
              <a:t>panglunas</a:t>
            </a:r>
            <a:r>
              <a:rPr lang="en-US" sz="3400" dirty="0" smtClean="0"/>
              <a:t>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lagnat</a:t>
            </a:r>
            <a:r>
              <a:rPr lang="en-US" sz="3400" dirty="0" smtClean="0"/>
              <a:t> </a:t>
            </a:r>
            <a:r>
              <a:rPr lang="en-US" sz="3400" dirty="0" err="1" smtClean="0"/>
              <a:t>dahil</a:t>
            </a:r>
            <a:r>
              <a:rPr lang="en-US" sz="3400" dirty="0" smtClean="0"/>
              <a:t> </a:t>
            </a:r>
            <a:r>
              <a:rPr lang="en-US" sz="3400" dirty="0" err="1" smtClean="0"/>
              <a:t>ang</a:t>
            </a:r>
            <a:r>
              <a:rPr lang="en-US" sz="3400" dirty="0" smtClean="0"/>
              <a:t> aspirin/</a:t>
            </a:r>
            <a:r>
              <a:rPr lang="en-US" sz="3400" dirty="0" err="1" smtClean="0"/>
              <a:t>aspilet</a:t>
            </a:r>
            <a:r>
              <a:rPr lang="en-US" sz="3400" dirty="0" smtClean="0"/>
              <a:t> ay </a:t>
            </a:r>
            <a:r>
              <a:rPr lang="en-US" sz="3400" dirty="0" err="1" smtClean="0"/>
              <a:t>maaaring</a:t>
            </a:r>
            <a:r>
              <a:rPr lang="en-US" sz="3400" dirty="0" smtClean="0"/>
              <a:t> </a:t>
            </a:r>
            <a:r>
              <a:rPr lang="en-US" sz="3400" dirty="0" err="1" smtClean="0"/>
              <a:t>magdulot</a:t>
            </a:r>
            <a:r>
              <a:rPr lang="en-US" sz="3400" dirty="0" smtClean="0"/>
              <a:t> at </a:t>
            </a:r>
            <a:r>
              <a:rPr lang="en-US" sz="3400" dirty="0" err="1" smtClean="0"/>
              <a:t>magpalubha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</a:t>
            </a:r>
            <a:r>
              <a:rPr lang="en-US" sz="3400" dirty="0" err="1" smtClean="0"/>
              <a:t>pagdurugo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</a:t>
            </a:r>
            <a:r>
              <a:rPr lang="en-US" sz="3400" dirty="0" err="1" smtClean="0"/>
              <a:t>pasyente</a:t>
            </a:r>
            <a:r>
              <a:rPr lang="en-US" sz="3400" dirty="0" smtClean="0"/>
              <a:t>. </a:t>
            </a:r>
            <a:r>
              <a:rPr lang="en-US" sz="3400" dirty="0" err="1" smtClean="0"/>
              <a:t>Gumamit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</a:t>
            </a:r>
            <a:r>
              <a:rPr lang="en-US" sz="3400" b="1" dirty="0" smtClean="0"/>
              <a:t>PARACETAMOL PARA SA LAGNAT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</a:t>
            </a:r>
            <a:r>
              <a:rPr lang="en-US" sz="3400" dirty="0" err="1" smtClean="0"/>
              <a:t>pasyenteng</a:t>
            </a:r>
            <a:r>
              <a:rPr lang="en-US" sz="3400" dirty="0" smtClean="0"/>
              <a:t> may DENGUE H-FEVER.</a:t>
            </a:r>
          </a:p>
          <a:p>
            <a:pPr marL="640080" lvl="1" eaLnBrk="1" fontAlgn="auto" hangingPunct="1">
              <a:spcAft>
                <a:spcPts val="0"/>
              </a:spcAft>
              <a:defRPr/>
            </a:pPr>
            <a:r>
              <a:rPr lang="en-US" sz="3400" dirty="0" err="1" smtClean="0"/>
              <a:t>Iwasan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makagat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</a:t>
            </a:r>
            <a:r>
              <a:rPr lang="en-US" sz="3400" dirty="0" err="1" smtClean="0"/>
              <a:t>lamok</a:t>
            </a:r>
            <a:r>
              <a:rPr lang="en-US" sz="3400" dirty="0" smtClean="0"/>
              <a:t> </a:t>
            </a:r>
            <a:r>
              <a:rPr lang="en-US" sz="3400" dirty="0" err="1" smtClean="0"/>
              <a:t>ang</a:t>
            </a:r>
            <a:r>
              <a:rPr lang="en-US" sz="3400" dirty="0" smtClean="0"/>
              <a:t> </a:t>
            </a:r>
            <a:r>
              <a:rPr lang="en-US" sz="3400" dirty="0" err="1" smtClean="0"/>
              <a:t>mga</a:t>
            </a:r>
            <a:r>
              <a:rPr lang="en-US" sz="3400" dirty="0" smtClean="0"/>
              <a:t> </a:t>
            </a:r>
            <a:r>
              <a:rPr lang="en-US" sz="3400" dirty="0" err="1" smtClean="0"/>
              <a:t>taong</a:t>
            </a:r>
            <a:r>
              <a:rPr lang="en-US" sz="3400" dirty="0" smtClean="0"/>
              <a:t> may </a:t>
            </a:r>
            <a:r>
              <a:rPr lang="en-US" sz="3400" dirty="0" err="1" smtClean="0"/>
              <a:t>sakit</a:t>
            </a:r>
            <a:r>
              <a:rPr lang="en-US" sz="3400" dirty="0" smtClean="0"/>
              <a:t> </a:t>
            </a:r>
            <a:r>
              <a:rPr lang="en-US" sz="3400" dirty="0" err="1" smtClean="0"/>
              <a:t>ng</a:t>
            </a:r>
            <a:r>
              <a:rPr lang="en-US" sz="3400" dirty="0" smtClean="0"/>
              <a:t> DENGUE H-FEVER </a:t>
            </a:r>
            <a:r>
              <a:rPr lang="en-US" sz="3400" dirty="0" err="1" smtClean="0"/>
              <a:t>upang</a:t>
            </a:r>
            <a:r>
              <a:rPr lang="en-US" sz="3400" dirty="0" smtClean="0"/>
              <a:t> </a:t>
            </a:r>
            <a:r>
              <a:rPr lang="en-US" sz="3400" dirty="0" err="1" smtClean="0"/>
              <a:t>hindi</a:t>
            </a:r>
            <a:r>
              <a:rPr lang="en-US" sz="3400" dirty="0" smtClean="0"/>
              <a:t> </a:t>
            </a:r>
            <a:r>
              <a:rPr lang="en-US" sz="3400" dirty="0" err="1" smtClean="0"/>
              <a:t>kumalat</a:t>
            </a:r>
            <a:r>
              <a:rPr lang="en-US" sz="3400" dirty="0" smtClean="0"/>
              <a:t> </a:t>
            </a:r>
            <a:r>
              <a:rPr lang="en-US" sz="3400" dirty="0" err="1" smtClean="0"/>
              <a:t>ang</a:t>
            </a:r>
            <a:r>
              <a:rPr lang="en-US" sz="3400" dirty="0" smtClean="0"/>
              <a:t> “virus”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lamok</a:t>
            </a:r>
            <a:r>
              <a:rPr lang="en-US" sz="3400" dirty="0" smtClean="0"/>
              <a:t> </a:t>
            </a:r>
            <a:r>
              <a:rPr lang="en-US" sz="3400" dirty="0" err="1" smtClean="0"/>
              <a:t>na</a:t>
            </a:r>
            <a:r>
              <a:rPr lang="en-US" sz="3400" dirty="0" smtClean="0"/>
              <a:t> </a:t>
            </a:r>
            <a:r>
              <a:rPr lang="en-US" sz="3400" dirty="0" err="1" smtClean="0"/>
              <a:t>kakagat</a:t>
            </a:r>
            <a:r>
              <a:rPr lang="en-US" sz="3400" dirty="0" smtClean="0"/>
              <a:t> </a:t>
            </a:r>
            <a:r>
              <a:rPr lang="en-US" sz="3400" dirty="0" err="1" smtClean="0"/>
              <a:t>uli</a:t>
            </a:r>
            <a:r>
              <a:rPr lang="en-US" sz="3400" dirty="0" smtClean="0"/>
              <a:t> </a:t>
            </a:r>
            <a:r>
              <a:rPr lang="en-US" sz="3400" dirty="0" err="1" smtClean="0"/>
              <a:t>sa</a:t>
            </a:r>
            <a:r>
              <a:rPr lang="en-US" sz="3400" dirty="0" smtClean="0"/>
              <a:t> </a:t>
            </a:r>
            <a:r>
              <a:rPr lang="en-US" sz="3400" dirty="0" err="1" smtClean="0"/>
              <a:t>mga</a:t>
            </a:r>
            <a:r>
              <a:rPr lang="en-US" sz="3400" dirty="0" smtClean="0"/>
              <a:t> </a:t>
            </a:r>
            <a:r>
              <a:rPr lang="en-US" sz="3400" dirty="0" err="1" smtClean="0"/>
              <a:t>taong</a:t>
            </a:r>
            <a:r>
              <a:rPr lang="en-US" sz="3400" dirty="0" smtClean="0"/>
              <a:t> </a:t>
            </a:r>
            <a:r>
              <a:rPr lang="en-US" sz="3400" dirty="0" err="1" smtClean="0"/>
              <a:t>walang</a:t>
            </a:r>
            <a:r>
              <a:rPr lang="en-US" sz="3400" dirty="0" smtClean="0"/>
              <a:t> </a:t>
            </a:r>
            <a:r>
              <a:rPr lang="en-US" sz="3400" dirty="0" err="1" smtClean="0"/>
              <a:t>sakit</a:t>
            </a:r>
            <a:r>
              <a:rPr lang="en-US" sz="3400" dirty="0" smtClean="0"/>
              <a:t>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75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ctr" eaLnBrk="1" fontAlgn="auto" hangingPunct="1">
              <a:spcAft>
                <a:spcPts val="0"/>
              </a:spcAft>
              <a:defRPr/>
            </a:pPr>
            <a:r>
              <a:rPr lang="en-US" sz="4600" u="sng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rPr>
              <a:t>DENGUE FEVER</a:t>
            </a:r>
            <a:endParaRPr lang="en-US" sz="4600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28600" y="2057400"/>
            <a:ext cx="8229600" cy="1752600"/>
          </a:xfrm>
        </p:spPr>
        <p:txBody>
          <a:bodyPr/>
          <a:lstStyle/>
          <a:p>
            <a:pPr marL="54864" indent="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Cause:  Salmonella </a:t>
            </a:r>
            <a:r>
              <a:rPr lang="en-US" sz="2400" dirty="0" err="1" smtClean="0"/>
              <a:t>Typhi</a:t>
            </a:r>
            <a:r>
              <a:rPr lang="en-US" sz="2400" dirty="0" smtClean="0"/>
              <a:t> Bacteria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Mode of Transmission: ingestion of contaminated food and water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 smtClean="0"/>
              <a:t>Signs and Symptoms: - sustained high fever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 		- headache		- loss of appetite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		- weakness) 		- diarrhea or constipation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endParaRPr lang="en-US" sz="240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/>
              <a:t>Preventive and Control Measures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Avoid eating unsanitary foods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Boil drinking water of doubtful source,  let it remain boiling for 2 minutes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Cook food well and always cover cooked food to prevent flies from contaminating them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Wash thoroughly all vegetables and fruits that are eaten raw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Wash hands with soap after using toilet and before eating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Keep surroundings clean to prevent breeding of flies</a:t>
            </a:r>
          </a:p>
          <a:p>
            <a:pPr marL="640080" lvl="1" eaLnBrk="1" fontAlgn="auto" hangingPunct="1"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n-US" sz="2000" dirty="0" smtClean="0"/>
              <a:t>Bring suspected cases immediately to the nearest hospital</a:t>
            </a:r>
          </a:p>
          <a:p>
            <a:pPr marL="609600" indent="-6096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AutoNum type="arabicPeriod"/>
              <a:defRPr/>
            </a:pPr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28600"/>
            <a:ext cx="8229600" cy="710736"/>
          </a:xfrm>
          <a:prstGeom prst="rect">
            <a:avLst/>
          </a:prstGeom>
        </p:spPr>
        <p:txBody>
          <a:bodyPr anchor="b">
            <a:normAutofit fontScale="90000" lnSpcReduction="1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algn="ctr">
              <a:defRPr/>
            </a:pPr>
            <a:r>
              <a:rPr lang="en-US" sz="4800" b="1" u="sng" dirty="0"/>
              <a:t>TYPHOID FEVER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294</TotalTime>
  <Words>895</Words>
  <Application>Microsoft Office PowerPoint</Application>
  <PresentationFormat>On-screen Show (4:3)</PresentationFormat>
  <Paragraphs>162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Garamond</vt:lpstr>
      <vt:lpstr>Arial</vt:lpstr>
      <vt:lpstr>Rockwell</vt:lpstr>
      <vt:lpstr>Wingdings 2</vt:lpstr>
      <vt:lpstr>Calibri</vt:lpstr>
      <vt:lpstr>Wingdings</vt:lpstr>
      <vt:lpstr>Foundry</vt:lpstr>
      <vt:lpstr>Slide 1</vt:lpstr>
      <vt:lpstr>GENERAL PRECAUTIONS TO OBSERVE:</vt:lpstr>
      <vt:lpstr>Slide 3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THANK YOU!</vt:lpstr>
    </vt:vector>
  </TitlesOfParts>
  <Company>Personal 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of WOMEN and CHILDREN  and the ROLE of BARANGAY HEALTH WORKER</dc:title>
  <dc:creator>MHU</dc:creator>
  <cp:lastModifiedBy>pc</cp:lastModifiedBy>
  <cp:revision>21</cp:revision>
  <dcterms:created xsi:type="dcterms:W3CDTF">2011-04-13T00:53:42Z</dcterms:created>
  <dcterms:modified xsi:type="dcterms:W3CDTF">2011-11-16T13:30:56Z</dcterms:modified>
</cp:coreProperties>
</file>