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1"/>
  </p:notesMasterIdLst>
  <p:sldIdLst>
    <p:sldId id="266" r:id="rId2"/>
    <p:sldId id="268" r:id="rId3"/>
    <p:sldId id="267" r:id="rId4"/>
    <p:sldId id="270" r:id="rId5"/>
    <p:sldId id="269" r:id="rId6"/>
    <p:sldId id="273" r:id="rId7"/>
    <p:sldId id="272" r:id="rId8"/>
    <p:sldId id="257" r:id="rId9"/>
    <p:sldId id="274" r:id="rId10"/>
    <p:sldId id="275" r:id="rId11"/>
    <p:sldId id="260" r:id="rId12"/>
    <p:sldId id="261" r:id="rId13"/>
    <p:sldId id="277" r:id="rId14"/>
    <p:sldId id="278" r:id="rId15"/>
    <p:sldId id="263" r:id="rId16"/>
    <p:sldId id="279" r:id="rId17"/>
    <p:sldId id="264" r:id="rId18"/>
    <p:sldId id="276" r:id="rId19"/>
    <p:sldId id="271"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3CC6AAB-737F-4868-9E53-E95E2B11E212}" type="datetimeFigureOut">
              <a:rPr lang="en-US"/>
              <a:pPr>
                <a:defRPr/>
              </a:pPr>
              <a:t>11/16/2011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2675844-BE60-48F3-AB63-36CE926BB4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3972F9-C01D-4160-B252-2D2830BAF58F}"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6395"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639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D8A526CC-AC9E-49C8-9F4B-21D0D75DC0B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0DD2443-E3D4-4A7A-BA37-4224501BFF6F}"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1052A31-C713-475A-9B60-E9736275B495}"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CD31BC5-A35B-442F-9419-DDDF3AEA6DC0}"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70DFFF1-C4AF-48E0-866B-11F2D88C001C}"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E6A5290-E1DB-44BC-B9C8-12778729EB0F}"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31CE34F-E0A2-4C11-93FF-9D4FEF19D629}"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352706E-D8FD-4090-8625-834D250AE306}"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AE31B58E-934E-412B-881A-EC54647C3161}"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70847294-E3AE-421F-BEAC-2D9C55CFA60B}"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BEA16CEB-5EF9-42B4-B30E-D82ADB7B1E10}"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069CEA9-7B94-4BB1-99DF-AC9B3AF5D42F}"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0920A6A-B02C-4316-8A49-D6590783ABF9}"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536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708DDECC-092C-406B-AA1F-EEFA6A862364}"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536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1536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536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536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537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1537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537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537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7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1537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06"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7543800" y="228600"/>
            <a:ext cx="1447800" cy="6629400"/>
          </a:xfrm>
          <a:prstGeom prst="rect">
            <a:avLst/>
          </a:prstGeom>
          <a:noFill/>
          <a:ln w="9525" cap="flat" cmpd="sng" algn="ctr">
            <a:noFill/>
            <a:prstDash val="solid"/>
            <a:round/>
            <a:headEnd type="none" w="med" len="med"/>
            <a:tailEnd type="none" w="med" len="med"/>
          </a:ln>
          <a:effectLst/>
        </p:spPr>
        <p:txBody>
          <a:bodyPr/>
          <a:lstStyle/>
          <a:p>
            <a:pPr>
              <a:defRPr/>
            </a:pPr>
            <a:endParaRPr lang="en-US" dirty="0">
              <a:ln>
                <a:solidFill>
                  <a:schemeClr val="tx1"/>
                </a:solidFill>
              </a:ln>
              <a:solidFill>
                <a:srgbClr val="FFFFFF"/>
              </a:solidFill>
            </a:endParaRPr>
          </a:p>
        </p:txBody>
      </p:sp>
      <p:pic>
        <p:nvPicPr>
          <p:cNvPr id="3075" name="Picture 5" descr="BHWlogo001.jpg"/>
          <p:cNvPicPr>
            <a:picLocks noChangeAspect="1"/>
          </p:cNvPicPr>
          <p:nvPr/>
        </p:nvPicPr>
        <p:blipFill>
          <a:blip r:embed="rId3"/>
          <a:srcRect/>
          <a:stretch>
            <a:fillRect/>
          </a:stretch>
        </p:blipFill>
        <p:spPr bwMode="auto">
          <a:xfrm>
            <a:off x="7543800" y="5260975"/>
            <a:ext cx="1439863" cy="1366838"/>
          </a:xfrm>
          <a:prstGeom prst="rect">
            <a:avLst/>
          </a:prstGeom>
          <a:noFill/>
          <a:ln w="9525">
            <a:noFill/>
            <a:miter lim="800000"/>
            <a:headEnd/>
            <a:tailEnd/>
          </a:ln>
        </p:spPr>
      </p:pic>
      <p:pic>
        <p:nvPicPr>
          <p:cNvPr id="3076" name="Picture 6" descr="DOH logo.jpg"/>
          <p:cNvPicPr>
            <a:picLocks noChangeAspect="1"/>
          </p:cNvPicPr>
          <p:nvPr/>
        </p:nvPicPr>
        <p:blipFill>
          <a:blip r:embed="rId4"/>
          <a:srcRect/>
          <a:stretch>
            <a:fillRect/>
          </a:stretch>
        </p:blipFill>
        <p:spPr bwMode="auto">
          <a:xfrm>
            <a:off x="7543800" y="381000"/>
            <a:ext cx="1447800" cy="1447800"/>
          </a:xfrm>
          <a:prstGeom prst="rect">
            <a:avLst/>
          </a:prstGeom>
          <a:noFill/>
          <a:ln w="9525">
            <a:noFill/>
            <a:miter lim="800000"/>
            <a:headEnd/>
            <a:tailEnd/>
          </a:ln>
        </p:spPr>
      </p:pic>
      <p:pic>
        <p:nvPicPr>
          <p:cNvPr id="3077" name="Picture 7" descr="CalasiaoLOGO2009.jpg"/>
          <p:cNvPicPr>
            <a:picLocks noChangeAspect="1"/>
          </p:cNvPicPr>
          <p:nvPr/>
        </p:nvPicPr>
        <p:blipFill>
          <a:blip r:embed="rId5"/>
          <a:srcRect/>
          <a:stretch>
            <a:fillRect/>
          </a:stretch>
        </p:blipFill>
        <p:spPr bwMode="auto">
          <a:xfrm>
            <a:off x="7543800" y="2057400"/>
            <a:ext cx="1457325" cy="1371600"/>
          </a:xfrm>
          <a:prstGeom prst="rect">
            <a:avLst/>
          </a:prstGeom>
          <a:noFill/>
          <a:ln w="9525">
            <a:noFill/>
            <a:miter lim="800000"/>
            <a:headEnd/>
            <a:tailEnd/>
          </a:ln>
        </p:spPr>
      </p:pic>
      <p:pic>
        <p:nvPicPr>
          <p:cNvPr id="3078" name="Picture 8" descr="MHOLogo004.jpg"/>
          <p:cNvPicPr>
            <a:picLocks noChangeAspect="1"/>
          </p:cNvPicPr>
          <p:nvPr/>
        </p:nvPicPr>
        <p:blipFill>
          <a:blip r:embed="rId6"/>
          <a:srcRect/>
          <a:stretch>
            <a:fillRect/>
          </a:stretch>
        </p:blipFill>
        <p:spPr bwMode="auto">
          <a:xfrm>
            <a:off x="7543800" y="3657600"/>
            <a:ext cx="1431925" cy="1385888"/>
          </a:xfrm>
          <a:prstGeom prst="rect">
            <a:avLst/>
          </a:prstGeom>
          <a:noFill/>
          <a:ln w="9525">
            <a:noFill/>
            <a:miter lim="800000"/>
            <a:headEnd/>
            <a:tailEnd/>
          </a:ln>
        </p:spPr>
      </p:pic>
      <p:sp>
        <p:nvSpPr>
          <p:cNvPr id="14" name="Rectangle 2"/>
          <p:cNvSpPr txBox="1">
            <a:spLocks noChangeArrowheads="1"/>
          </p:cNvSpPr>
          <p:nvPr/>
        </p:nvSpPr>
        <p:spPr bwMode="auto">
          <a:xfrm>
            <a:off x="0" y="1301750"/>
            <a:ext cx="8001000" cy="1736725"/>
          </a:xfrm>
          <a:prstGeom prst="rect">
            <a:avLst/>
          </a:prstGeom>
          <a:noFill/>
          <a:ln w="9525">
            <a:noFill/>
            <a:miter lim="800000"/>
            <a:headEnd/>
            <a:tailEnd/>
          </a:ln>
          <a:effectLst/>
        </p:spPr>
        <p:txBody>
          <a:bodyPr anchor="ctr" anchorCtr="1"/>
          <a:lstStyle/>
          <a:p>
            <a:pPr algn="ctr" eaLnBrk="1" hangingPunct="1">
              <a:defRPr/>
            </a:pPr>
            <a:r>
              <a:rPr lang="en-US" sz="3200" b="1" kern="0" dirty="0">
                <a:solidFill>
                  <a:schemeClr val="accent5">
                    <a:lumMod val="40000"/>
                    <a:lumOff val="60000"/>
                  </a:schemeClr>
                </a:solidFill>
                <a:effectLst>
                  <a:outerShdw blurRad="38100" dist="38100" dir="2700000" algn="tl">
                    <a:srgbClr val="000000"/>
                  </a:outerShdw>
                </a:effectLst>
                <a:latin typeface="+mj-lt"/>
                <a:ea typeface="+mj-ea"/>
                <a:cs typeface="+mj-cs"/>
              </a:rPr>
              <a:t>BASIC TRAINING FOR BARANGAY HEALTH WORKERS </a:t>
            </a:r>
          </a:p>
          <a:p>
            <a:pPr algn="ctr" eaLnBrk="1" hangingPunct="1">
              <a:defRPr/>
            </a:pPr>
            <a:r>
              <a:rPr lang="en-US" sz="3200" b="1" kern="0" dirty="0">
                <a:solidFill>
                  <a:schemeClr val="accent5">
                    <a:lumMod val="40000"/>
                    <a:lumOff val="60000"/>
                  </a:schemeClr>
                </a:solidFill>
                <a:effectLst>
                  <a:outerShdw blurRad="38100" dist="38100" dir="2700000" algn="tl">
                    <a:srgbClr val="000000"/>
                  </a:outerShdw>
                </a:effectLst>
                <a:latin typeface="+mj-lt"/>
                <a:ea typeface="+mj-ea"/>
                <a:cs typeface="+mj-cs"/>
              </a:rPr>
              <a:t>Calasiao, Pangasinan</a:t>
            </a:r>
          </a:p>
        </p:txBody>
      </p:sp>
      <p:sp>
        <p:nvSpPr>
          <p:cNvPr id="9" name="Rectangle 2"/>
          <p:cNvSpPr txBox="1">
            <a:spLocks noChangeArrowheads="1"/>
          </p:cNvSpPr>
          <p:nvPr/>
        </p:nvSpPr>
        <p:spPr bwMode="auto">
          <a:xfrm>
            <a:off x="381000" y="3352800"/>
            <a:ext cx="6858000" cy="1447800"/>
          </a:xfrm>
          <a:prstGeom prst="rect">
            <a:avLst/>
          </a:prstGeom>
          <a:noFill/>
          <a:ln w="9525">
            <a:noFill/>
            <a:miter lim="800000"/>
            <a:headEnd/>
            <a:tailEnd/>
          </a:ln>
          <a:effectLst/>
        </p:spPr>
        <p:txBody>
          <a:bodyPr anchor="ctr"/>
          <a:lstStyle/>
          <a:p>
            <a:pPr algn="ctr" eaLnBrk="1" hangingPunct="1">
              <a:defRPr/>
            </a:pPr>
            <a:endParaRPr lang="en-US" sz="3600" b="1" kern="0" dirty="0">
              <a:solidFill>
                <a:schemeClr val="tx2"/>
              </a:solidFill>
              <a:effectLst>
                <a:outerShdw blurRad="38100" dist="38100" dir="2700000" algn="tl">
                  <a:srgbClr val="000000"/>
                </a:outerShdw>
              </a:effectLst>
              <a:latin typeface="+mj-lt"/>
              <a:ea typeface="+mj-ea"/>
              <a:cs typeface="+mj-cs"/>
            </a:endParaRPr>
          </a:p>
        </p:txBody>
      </p:sp>
      <p:sp>
        <p:nvSpPr>
          <p:cNvPr id="10" name="Rectangle 2"/>
          <p:cNvSpPr txBox="1">
            <a:spLocks noChangeArrowheads="1"/>
          </p:cNvSpPr>
          <p:nvPr/>
        </p:nvSpPr>
        <p:spPr bwMode="auto">
          <a:xfrm>
            <a:off x="838200" y="3429000"/>
            <a:ext cx="6553200" cy="1920875"/>
          </a:xfrm>
          <a:prstGeom prst="rect">
            <a:avLst/>
          </a:prstGeom>
          <a:noFill/>
          <a:ln w="9525">
            <a:noFill/>
            <a:miter lim="800000"/>
            <a:headEnd/>
            <a:tailEnd/>
          </a:ln>
          <a:effectLst/>
        </p:spPr>
        <p:txBody>
          <a:bodyPr anchor="ctr"/>
          <a:lstStyle/>
          <a:p>
            <a:pPr algn="ctr" eaLnBrk="1" hangingPunct="1">
              <a:defRPr/>
            </a:pPr>
            <a:r>
              <a:rPr lang="en-US" sz="4000" b="1" kern="0" dirty="0">
                <a:solidFill>
                  <a:schemeClr val="tx2"/>
                </a:solidFill>
                <a:effectLst>
                  <a:outerShdw blurRad="38100" dist="38100" dir="2700000" algn="tl">
                    <a:srgbClr val="000000"/>
                  </a:outerShdw>
                </a:effectLst>
                <a:latin typeface="+mj-lt"/>
                <a:ea typeface="+mj-ea"/>
                <a:cs typeface="+mj-cs"/>
              </a:rPr>
              <a:t>Expanded Program on Immunization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381000" y="1600200"/>
            <a:ext cx="8305800" cy="4525963"/>
          </a:xfrm>
        </p:spPr>
        <p:txBody>
          <a:bodyPr/>
          <a:lstStyle/>
          <a:p>
            <a:pPr>
              <a:buClr>
                <a:srgbClr val="FF0000"/>
              </a:buClr>
              <a:buFont typeface="Wingdings" pitchFamily="2" charset="2"/>
              <a:buChar char="Ø"/>
              <a:defRPr/>
            </a:pPr>
            <a:r>
              <a:rPr lang="en-US" sz="2800" dirty="0" smtClean="0">
                <a:latin typeface="+mj-lt"/>
              </a:rPr>
              <a:t>TT3</a:t>
            </a:r>
            <a:r>
              <a:rPr lang="en-US" dirty="0" smtClean="0">
                <a:latin typeface="+mj-lt"/>
              </a:rPr>
              <a:t> </a:t>
            </a:r>
            <a:r>
              <a:rPr lang="en-US" sz="2400" dirty="0" smtClean="0">
                <a:latin typeface="+mj-lt"/>
              </a:rPr>
              <a:t>- </a:t>
            </a:r>
            <a:r>
              <a:rPr lang="en-US" sz="2400" dirty="0" err="1" smtClean="0">
                <a:latin typeface="+mj-lt"/>
              </a:rPr>
              <a:t>ibabakuna</a:t>
            </a:r>
            <a:r>
              <a:rPr lang="en-US" sz="2400" dirty="0" smtClean="0">
                <a:latin typeface="+mj-lt"/>
              </a:rPr>
              <a:t> </a:t>
            </a:r>
            <a:r>
              <a:rPr lang="en-US" sz="2400" dirty="0" err="1" smtClean="0">
                <a:latin typeface="+mj-lt"/>
              </a:rPr>
              <a:t>anim</a:t>
            </a:r>
            <a:r>
              <a:rPr lang="en-US" sz="2400" dirty="0" smtClean="0">
                <a:latin typeface="+mj-lt"/>
              </a:rPr>
              <a:t> </a:t>
            </a:r>
            <a:r>
              <a:rPr lang="en-US" sz="2400" dirty="0" err="1" smtClean="0">
                <a:latin typeface="+mj-lt"/>
              </a:rPr>
              <a:t>na</a:t>
            </a:r>
            <a:r>
              <a:rPr lang="en-US" sz="2400" dirty="0" smtClean="0">
                <a:latin typeface="+mj-lt"/>
              </a:rPr>
              <a:t> </a:t>
            </a:r>
            <a:r>
              <a:rPr lang="en-US" sz="2400" dirty="0" err="1" smtClean="0">
                <a:latin typeface="+mj-lt"/>
              </a:rPr>
              <a:t>buwan</a:t>
            </a:r>
            <a:r>
              <a:rPr lang="en-US" sz="2400" dirty="0" smtClean="0">
                <a:latin typeface="+mj-lt"/>
              </a:rPr>
              <a:t> </a:t>
            </a:r>
            <a:r>
              <a:rPr lang="en-US" sz="2400" dirty="0" err="1" smtClean="0">
                <a:latin typeface="+mj-lt"/>
              </a:rPr>
              <a:t>pagkatapos</a:t>
            </a:r>
            <a:r>
              <a:rPr lang="en-US" sz="2400" dirty="0" smtClean="0">
                <a:latin typeface="+mj-lt"/>
              </a:rPr>
              <a:t> </a:t>
            </a:r>
            <a:r>
              <a:rPr lang="en-US" sz="2400" dirty="0" err="1" smtClean="0">
                <a:latin typeface="+mj-lt"/>
              </a:rPr>
              <a:t>ng</a:t>
            </a:r>
            <a:r>
              <a:rPr lang="en-US" sz="2400" dirty="0" smtClean="0">
                <a:latin typeface="+mj-lt"/>
              </a:rPr>
              <a:t> TT2; </a:t>
            </a:r>
            <a:r>
              <a:rPr lang="en-US" sz="2400" dirty="0" err="1" smtClean="0">
                <a:latin typeface="+mj-lt"/>
              </a:rPr>
              <a:t>nagbibigay</a:t>
            </a:r>
            <a:r>
              <a:rPr lang="en-US" sz="2400" dirty="0" smtClean="0">
                <a:latin typeface="+mj-lt"/>
              </a:rPr>
              <a:t> </a:t>
            </a:r>
            <a:r>
              <a:rPr lang="en-US" sz="2400" dirty="0" err="1" smtClean="0">
                <a:latin typeface="+mj-lt"/>
              </a:rPr>
              <a:t>ng</a:t>
            </a:r>
            <a:r>
              <a:rPr lang="en-US" sz="2400" dirty="0" smtClean="0">
                <a:latin typeface="+mj-lt"/>
              </a:rPr>
              <a:t> 85% </a:t>
            </a:r>
            <a:r>
              <a:rPr lang="en-US" sz="2400" dirty="0" err="1" smtClean="0">
                <a:latin typeface="+mj-lt"/>
              </a:rPr>
              <a:t>proteksyon</a:t>
            </a:r>
            <a:r>
              <a:rPr lang="en-US" sz="2400" dirty="0" smtClean="0">
                <a:latin typeface="+mj-lt"/>
              </a:rPr>
              <a:t>; </a:t>
            </a:r>
            <a:r>
              <a:rPr lang="en-US" sz="2400" dirty="0" err="1" smtClean="0">
                <a:latin typeface="+mj-lt"/>
              </a:rPr>
              <a:t>ang</a:t>
            </a:r>
            <a:r>
              <a:rPr lang="en-US" sz="2400" dirty="0" smtClean="0">
                <a:latin typeface="+mj-lt"/>
              </a:rPr>
              <a:t> </a:t>
            </a:r>
            <a:r>
              <a:rPr lang="en-US" sz="2400" dirty="0" err="1" smtClean="0">
                <a:latin typeface="+mj-lt"/>
              </a:rPr>
              <a:t>sanggol</a:t>
            </a:r>
            <a:r>
              <a:rPr lang="en-US" sz="2400" dirty="0" smtClean="0">
                <a:latin typeface="+mj-lt"/>
              </a:rPr>
              <a:t> ay </a:t>
            </a:r>
            <a:r>
              <a:rPr lang="en-US" sz="2400" dirty="0" err="1" smtClean="0">
                <a:latin typeface="+mj-lt"/>
              </a:rPr>
              <a:t>protektado</a:t>
            </a:r>
            <a:r>
              <a:rPr lang="en-US" sz="2400" dirty="0" smtClean="0">
                <a:latin typeface="+mj-lt"/>
              </a:rPr>
              <a:t> at </a:t>
            </a:r>
            <a:r>
              <a:rPr lang="en-US" sz="2400" dirty="0" err="1" smtClean="0">
                <a:latin typeface="+mj-lt"/>
              </a:rPr>
              <a:t>ang</a:t>
            </a:r>
            <a:r>
              <a:rPr lang="en-US" sz="2400" dirty="0" smtClean="0">
                <a:latin typeface="+mj-lt"/>
              </a:rPr>
              <a:t> </a:t>
            </a:r>
            <a:r>
              <a:rPr lang="en-US" sz="2400" dirty="0" err="1" smtClean="0">
                <a:latin typeface="+mj-lt"/>
              </a:rPr>
              <a:t>ina</a:t>
            </a:r>
            <a:r>
              <a:rPr lang="en-US" sz="2400" dirty="0" smtClean="0">
                <a:latin typeface="+mj-lt"/>
              </a:rPr>
              <a:t> ay may </a:t>
            </a:r>
            <a:r>
              <a:rPr lang="en-US" sz="2400" dirty="0" err="1" smtClean="0">
                <a:latin typeface="+mj-lt"/>
              </a:rPr>
              <a:t>limang</a:t>
            </a:r>
            <a:r>
              <a:rPr lang="en-US" sz="2400" dirty="0" smtClean="0">
                <a:latin typeface="+mj-lt"/>
              </a:rPr>
              <a:t> </a:t>
            </a:r>
            <a:r>
              <a:rPr lang="en-US" sz="2400" dirty="0" err="1" smtClean="0">
                <a:latin typeface="+mj-lt"/>
              </a:rPr>
              <a:t>taong</a:t>
            </a:r>
            <a:r>
              <a:rPr lang="en-US" sz="2400" dirty="0" smtClean="0">
                <a:latin typeface="+mj-lt"/>
              </a:rPr>
              <a:t> </a:t>
            </a:r>
            <a:r>
              <a:rPr lang="en-US" sz="2400" dirty="0" err="1" smtClean="0">
                <a:latin typeface="+mj-lt"/>
              </a:rPr>
              <a:t>proteksyon</a:t>
            </a:r>
            <a:endParaRPr lang="en-US" dirty="0" smtClean="0">
              <a:latin typeface="+mj-lt"/>
            </a:endParaRPr>
          </a:p>
          <a:p>
            <a:pPr>
              <a:buClr>
                <a:srgbClr val="FF0000"/>
              </a:buClr>
              <a:buFont typeface="Wingdings" pitchFamily="2" charset="2"/>
              <a:buChar char="Ø"/>
              <a:defRPr/>
            </a:pPr>
            <a:r>
              <a:rPr lang="en-US" sz="2800" dirty="0" smtClean="0">
                <a:latin typeface="+mj-lt"/>
              </a:rPr>
              <a:t>TT4 </a:t>
            </a:r>
            <a:r>
              <a:rPr lang="en-US" sz="2400" dirty="0" smtClean="0">
                <a:latin typeface="+mj-lt"/>
              </a:rPr>
              <a:t>- </a:t>
            </a:r>
            <a:r>
              <a:rPr lang="en-US" sz="2400" dirty="0" err="1" smtClean="0">
                <a:latin typeface="+mj-lt"/>
              </a:rPr>
              <a:t>ibabakuna</a:t>
            </a:r>
            <a:r>
              <a:rPr lang="en-US" sz="2400" dirty="0" smtClean="0">
                <a:latin typeface="+mj-lt"/>
              </a:rPr>
              <a:t> </a:t>
            </a:r>
            <a:r>
              <a:rPr lang="en-US" sz="2400" dirty="0" err="1" smtClean="0">
                <a:latin typeface="+mj-lt"/>
              </a:rPr>
              <a:t>isang</a:t>
            </a:r>
            <a:r>
              <a:rPr lang="en-US" sz="2400" dirty="0" smtClean="0">
                <a:latin typeface="+mj-lt"/>
              </a:rPr>
              <a:t> </a:t>
            </a:r>
            <a:r>
              <a:rPr lang="en-US" sz="2400" dirty="0" err="1" smtClean="0">
                <a:latin typeface="+mj-lt"/>
              </a:rPr>
              <a:t>taon</a:t>
            </a:r>
            <a:r>
              <a:rPr lang="en-US" sz="2400" dirty="0" smtClean="0">
                <a:latin typeface="+mj-lt"/>
              </a:rPr>
              <a:t> </a:t>
            </a:r>
            <a:r>
              <a:rPr lang="en-US" sz="2400" dirty="0" err="1" smtClean="0">
                <a:latin typeface="+mj-lt"/>
              </a:rPr>
              <a:t>pagkatapos</a:t>
            </a:r>
            <a:r>
              <a:rPr lang="en-US" sz="2400" dirty="0" smtClean="0">
                <a:latin typeface="+mj-lt"/>
              </a:rPr>
              <a:t> </a:t>
            </a:r>
            <a:r>
              <a:rPr lang="en-US" sz="2400" dirty="0" err="1" smtClean="0">
                <a:latin typeface="+mj-lt"/>
              </a:rPr>
              <a:t>ng</a:t>
            </a:r>
            <a:r>
              <a:rPr lang="en-US" sz="2400" dirty="0" smtClean="0">
                <a:latin typeface="+mj-lt"/>
              </a:rPr>
              <a:t> TT3; </a:t>
            </a:r>
            <a:r>
              <a:rPr lang="en-US" sz="2400" dirty="0" err="1" smtClean="0">
                <a:latin typeface="+mj-lt"/>
              </a:rPr>
              <a:t>nagbibigay</a:t>
            </a:r>
            <a:r>
              <a:rPr lang="en-US" sz="2400" dirty="0" smtClean="0">
                <a:latin typeface="+mj-lt"/>
              </a:rPr>
              <a:t> </a:t>
            </a:r>
            <a:r>
              <a:rPr lang="en-US" sz="2400" dirty="0" err="1" smtClean="0">
                <a:latin typeface="+mj-lt"/>
              </a:rPr>
              <a:t>ng</a:t>
            </a:r>
            <a:r>
              <a:rPr lang="en-US" sz="2400" dirty="0" smtClean="0">
                <a:latin typeface="+mj-lt"/>
              </a:rPr>
              <a:t> 99% </a:t>
            </a:r>
            <a:r>
              <a:rPr lang="en-US" sz="2400" dirty="0" err="1" smtClean="0">
                <a:latin typeface="+mj-lt"/>
              </a:rPr>
              <a:t>proteksyon</a:t>
            </a:r>
            <a:r>
              <a:rPr lang="en-US" sz="2400" dirty="0" smtClean="0">
                <a:latin typeface="+mj-lt"/>
              </a:rPr>
              <a:t>; </a:t>
            </a:r>
            <a:r>
              <a:rPr lang="en-US" sz="2400" dirty="0" err="1" smtClean="0">
                <a:latin typeface="+mj-lt"/>
              </a:rPr>
              <a:t>ang</a:t>
            </a:r>
            <a:r>
              <a:rPr lang="en-US" sz="2400" dirty="0" smtClean="0">
                <a:latin typeface="+mj-lt"/>
              </a:rPr>
              <a:t> </a:t>
            </a:r>
            <a:r>
              <a:rPr lang="en-US" sz="2400" dirty="0" err="1" smtClean="0">
                <a:latin typeface="+mj-lt"/>
              </a:rPr>
              <a:t>sanggol</a:t>
            </a:r>
            <a:r>
              <a:rPr lang="en-US" sz="2400" dirty="0" smtClean="0">
                <a:latin typeface="+mj-lt"/>
              </a:rPr>
              <a:t> ay </a:t>
            </a:r>
            <a:r>
              <a:rPr lang="en-US" sz="2400" dirty="0" err="1" smtClean="0">
                <a:latin typeface="+mj-lt"/>
              </a:rPr>
              <a:t>protektado</a:t>
            </a:r>
            <a:r>
              <a:rPr lang="en-US" sz="2400" dirty="0" smtClean="0">
                <a:latin typeface="+mj-lt"/>
              </a:rPr>
              <a:t> at </a:t>
            </a:r>
            <a:r>
              <a:rPr lang="en-US" sz="2400" dirty="0" err="1" smtClean="0">
                <a:latin typeface="+mj-lt"/>
              </a:rPr>
              <a:t>ang</a:t>
            </a:r>
            <a:r>
              <a:rPr lang="en-US" sz="2400" dirty="0" smtClean="0">
                <a:latin typeface="+mj-lt"/>
              </a:rPr>
              <a:t> </a:t>
            </a:r>
            <a:r>
              <a:rPr lang="en-US" sz="2400" dirty="0" err="1" smtClean="0">
                <a:latin typeface="+mj-lt"/>
              </a:rPr>
              <a:t>ina</a:t>
            </a:r>
            <a:r>
              <a:rPr lang="en-US" sz="2400" dirty="0" smtClean="0">
                <a:latin typeface="+mj-lt"/>
              </a:rPr>
              <a:t> ay may </a:t>
            </a:r>
            <a:r>
              <a:rPr lang="en-US" sz="2400" dirty="0" err="1" smtClean="0">
                <a:latin typeface="+mj-lt"/>
              </a:rPr>
              <a:t>sampung</a:t>
            </a:r>
            <a:r>
              <a:rPr lang="en-US" sz="2400" dirty="0" smtClean="0">
                <a:latin typeface="+mj-lt"/>
              </a:rPr>
              <a:t> </a:t>
            </a:r>
            <a:r>
              <a:rPr lang="en-US" sz="2400" dirty="0" err="1" smtClean="0">
                <a:latin typeface="+mj-lt"/>
              </a:rPr>
              <a:t>taong</a:t>
            </a:r>
            <a:r>
              <a:rPr lang="en-US" sz="2400" dirty="0" smtClean="0">
                <a:latin typeface="+mj-lt"/>
              </a:rPr>
              <a:t> </a:t>
            </a:r>
            <a:r>
              <a:rPr lang="en-US" sz="2400" dirty="0" err="1" smtClean="0">
                <a:latin typeface="+mj-lt"/>
              </a:rPr>
              <a:t>proteksyon</a:t>
            </a:r>
            <a:endParaRPr lang="en-US" sz="2400" dirty="0" smtClean="0">
              <a:latin typeface="+mj-lt"/>
            </a:endParaRPr>
          </a:p>
          <a:p>
            <a:pPr>
              <a:buClr>
                <a:srgbClr val="FF0000"/>
              </a:buClr>
              <a:buFont typeface="Wingdings" pitchFamily="2" charset="2"/>
              <a:buChar char="Ø"/>
              <a:defRPr/>
            </a:pPr>
            <a:r>
              <a:rPr lang="en-US" sz="2800" dirty="0" smtClean="0">
                <a:latin typeface="+mj-lt"/>
              </a:rPr>
              <a:t>TT5 </a:t>
            </a:r>
            <a:r>
              <a:rPr lang="en-US" sz="2400" dirty="0" smtClean="0">
                <a:latin typeface="+mj-lt"/>
              </a:rPr>
              <a:t>- </a:t>
            </a:r>
            <a:r>
              <a:rPr lang="en-US" sz="2400" dirty="0" err="1" smtClean="0">
                <a:latin typeface="+mj-lt"/>
              </a:rPr>
              <a:t>ibabakuna</a:t>
            </a:r>
            <a:r>
              <a:rPr lang="en-US" sz="2400" dirty="0" smtClean="0">
                <a:latin typeface="+mj-lt"/>
              </a:rPr>
              <a:t> </a:t>
            </a:r>
            <a:r>
              <a:rPr lang="en-US" sz="2400" dirty="0" err="1" smtClean="0">
                <a:latin typeface="+mj-lt"/>
              </a:rPr>
              <a:t>isang</a:t>
            </a:r>
            <a:r>
              <a:rPr lang="en-US" sz="2400" dirty="0" smtClean="0">
                <a:latin typeface="+mj-lt"/>
              </a:rPr>
              <a:t> </a:t>
            </a:r>
            <a:r>
              <a:rPr lang="en-US" sz="2400" dirty="0" err="1" smtClean="0">
                <a:latin typeface="+mj-lt"/>
              </a:rPr>
              <a:t>taon</a:t>
            </a:r>
            <a:r>
              <a:rPr lang="en-US" sz="2400" dirty="0" smtClean="0">
                <a:latin typeface="+mj-lt"/>
              </a:rPr>
              <a:t> </a:t>
            </a:r>
            <a:r>
              <a:rPr lang="en-US" sz="2400" dirty="0" err="1" smtClean="0">
                <a:latin typeface="+mj-lt"/>
              </a:rPr>
              <a:t>pagkatapos</a:t>
            </a:r>
            <a:r>
              <a:rPr lang="en-US" sz="2400" dirty="0" smtClean="0">
                <a:latin typeface="+mj-lt"/>
              </a:rPr>
              <a:t> </a:t>
            </a:r>
            <a:r>
              <a:rPr lang="en-US" sz="2400" dirty="0" err="1" smtClean="0">
                <a:latin typeface="+mj-lt"/>
              </a:rPr>
              <a:t>ng</a:t>
            </a:r>
            <a:r>
              <a:rPr lang="en-US" sz="2400" dirty="0" smtClean="0">
                <a:latin typeface="+mj-lt"/>
              </a:rPr>
              <a:t> TT4; </a:t>
            </a:r>
            <a:r>
              <a:rPr lang="en-US" sz="2400" dirty="0" err="1" smtClean="0">
                <a:latin typeface="+mj-lt"/>
              </a:rPr>
              <a:t>nagbibigay</a:t>
            </a:r>
            <a:r>
              <a:rPr lang="en-US" sz="2400" dirty="0" smtClean="0">
                <a:latin typeface="+mj-lt"/>
              </a:rPr>
              <a:t> </a:t>
            </a:r>
            <a:r>
              <a:rPr lang="en-US" sz="2400" dirty="0" err="1" smtClean="0">
                <a:latin typeface="+mj-lt"/>
              </a:rPr>
              <a:t>ng</a:t>
            </a:r>
            <a:r>
              <a:rPr lang="en-US" sz="2400" dirty="0" smtClean="0">
                <a:latin typeface="+mj-lt"/>
              </a:rPr>
              <a:t> 99% </a:t>
            </a:r>
            <a:r>
              <a:rPr lang="en-US" sz="2400" dirty="0" err="1" smtClean="0">
                <a:latin typeface="+mj-lt"/>
              </a:rPr>
              <a:t>proteksyon</a:t>
            </a:r>
            <a:r>
              <a:rPr lang="en-US" sz="2400" dirty="0" smtClean="0">
                <a:latin typeface="+mj-lt"/>
              </a:rPr>
              <a:t>; </a:t>
            </a:r>
            <a:r>
              <a:rPr lang="en-US" sz="2400" dirty="0" err="1" smtClean="0">
                <a:latin typeface="+mj-lt"/>
              </a:rPr>
              <a:t>ang</a:t>
            </a:r>
            <a:r>
              <a:rPr lang="en-US" sz="2400" dirty="0" smtClean="0">
                <a:latin typeface="+mj-lt"/>
              </a:rPr>
              <a:t> </a:t>
            </a:r>
            <a:r>
              <a:rPr lang="en-US" sz="2400" dirty="0" err="1" smtClean="0">
                <a:latin typeface="+mj-lt"/>
              </a:rPr>
              <a:t>ina</a:t>
            </a:r>
            <a:r>
              <a:rPr lang="en-US" sz="2400" dirty="0" smtClean="0">
                <a:latin typeface="+mj-lt"/>
              </a:rPr>
              <a:t> ay may </a:t>
            </a:r>
            <a:r>
              <a:rPr lang="en-US" sz="2400" dirty="0" err="1" smtClean="0">
                <a:latin typeface="+mj-lt"/>
              </a:rPr>
              <a:t>habambuhay</a:t>
            </a:r>
            <a:r>
              <a:rPr lang="en-US" sz="2400" dirty="0" smtClean="0">
                <a:latin typeface="+mj-lt"/>
              </a:rPr>
              <a:t> </a:t>
            </a:r>
            <a:r>
              <a:rPr lang="en-US" sz="2400" dirty="0" err="1" smtClean="0">
                <a:latin typeface="+mj-lt"/>
              </a:rPr>
              <a:t>na</a:t>
            </a:r>
            <a:r>
              <a:rPr lang="en-US" sz="2400" dirty="0" smtClean="0">
                <a:latin typeface="+mj-lt"/>
              </a:rPr>
              <a:t> </a:t>
            </a:r>
            <a:r>
              <a:rPr lang="en-US" sz="2400" dirty="0" err="1" smtClean="0">
                <a:latin typeface="+mj-lt"/>
              </a:rPr>
              <a:t>proteksyon</a:t>
            </a:r>
            <a:r>
              <a:rPr lang="en-US" sz="2400" dirty="0" smtClean="0">
                <a:latin typeface="+mj-lt"/>
              </a:rPr>
              <a:t> at </a:t>
            </a:r>
            <a:r>
              <a:rPr lang="en-US" sz="2400" dirty="0" err="1" smtClean="0">
                <a:latin typeface="+mj-lt"/>
              </a:rPr>
              <a:t>ang</a:t>
            </a:r>
            <a:r>
              <a:rPr lang="en-US" sz="2400" dirty="0" smtClean="0">
                <a:latin typeface="+mj-lt"/>
              </a:rPr>
              <a:t> </a:t>
            </a:r>
            <a:r>
              <a:rPr lang="en-US" sz="2400" dirty="0" err="1" smtClean="0">
                <a:latin typeface="+mj-lt"/>
              </a:rPr>
              <a:t>lahat</a:t>
            </a:r>
            <a:r>
              <a:rPr lang="en-US" sz="2400" dirty="0" smtClean="0">
                <a:latin typeface="+mj-lt"/>
              </a:rPr>
              <a:t> </a:t>
            </a:r>
            <a:r>
              <a:rPr lang="en-US" sz="2400" dirty="0" err="1" smtClean="0">
                <a:latin typeface="+mj-lt"/>
              </a:rPr>
              <a:t>ng</a:t>
            </a:r>
            <a:r>
              <a:rPr lang="en-US" sz="2400" dirty="0" smtClean="0">
                <a:latin typeface="+mj-lt"/>
              </a:rPr>
              <a:t> </a:t>
            </a:r>
            <a:r>
              <a:rPr lang="en-US" sz="2400" dirty="0" err="1" smtClean="0">
                <a:latin typeface="+mj-lt"/>
              </a:rPr>
              <a:t>sanggol</a:t>
            </a:r>
            <a:r>
              <a:rPr lang="en-US" sz="2400" dirty="0" smtClean="0">
                <a:latin typeface="+mj-lt"/>
              </a:rPr>
              <a:t> </a:t>
            </a:r>
            <a:r>
              <a:rPr lang="en-US" sz="2400" dirty="0" err="1" smtClean="0">
                <a:latin typeface="+mj-lt"/>
              </a:rPr>
              <a:t>na</a:t>
            </a:r>
            <a:r>
              <a:rPr lang="en-US" sz="2400" dirty="0" smtClean="0">
                <a:latin typeface="+mj-lt"/>
              </a:rPr>
              <a:t> </a:t>
            </a:r>
            <a:r>
              <a:rPr lang="en-US" sz="2400" dirty="0" err="1" smtClean="0">
                <a:latin typeface="+mj-lt"/>
              </a:rPr>
              <a:t>manggagaling</a:t>
            </a:r>
            <a:r>
              <a:rPr lang="en-US" sz="2400" dirty="0" smtClean="0">
                <a:latin typeface="+mj-lt"/>
              </a:rPr>
              <a:t> </a:t>
            </a:r>
            <a:r>
              <a:rPr lang="en-US" sz="2400" dirty="0" err="1" smtClean="0">
                <a:latin typeface="+mj-lt"/>
              </a:rPr>
              <a:t>sa</a:t>
            </a:r>
            <a:r>
              <a:rPr lang="en-US" sz="2400" dirty="0" smtClean="0">
                <a:latin typeface="+mj-lt"/>
              </a:rPr>
              <a:t> </a:t>
            </a:r>
            <a:r>
              <a:rPr lang="en-US" sz="2400" dirty="0" err="1" smtClean="0">
                <a:latin typeface="+mj-lt"/>
              </a:rPr>
              <a:t>kanya</a:t>
            </a:r>
            <a:r>
              <a:rPr lang="en-US" sz="2400" dirty="0" smtClean="0">
                <a:latin typeface="+mj-lt"/>
              </a:rPr>
              <a:t> ay </a:t>
            </a:r>
            <a:r>
              <a:rPr lang="en-US" sz="2400" dirty="0" err="1" smtClean="0">
                <a:latin typeface="+mj-lt"/>
              </a:rPr>
              <a:t>protektado</a:t>
            </a:r>
            <a:endParaRPr lang="en-US" dirty="0" smtClean="0">
              <a:latin typeface="+mj-lt"/>
            </a:endParaRPr>
          </a:p>
        </p:txBody>
      </p:sp>
      <p:sp>
        <p:nvSpPr>
          <p:cNvPr id="3" name="TextBox 2"/>
          <p:cNvSpPr txBox="1"/>
          <p:nvPr/>
        </p:nvSpPr>
        <p:spPr>
          <a:xfrm>
            <a:off x="304800" y="609600"/>
            <a:ext cx="6781800" cy="584200"/>
          </a:xfrm>
          <a:prstGeom prst="rect">
            <a:avLst/>
          </a:prstGeom>
          <a:noFill/>
        </p:spPr>
        <p:txBody>
          <a:bodyPr>
            <a:spAutoFit/>
          </a:bodyPr>
          <a:lstStyle/>
          <a:p>
            <a:pPr>
              <a:defRPr/>
            </a:pPr>
            <a:r>
              <a:rPr lang="en-US" sz="3200" dirty="0">
                <a:latin typeface="+mj-lt"/>
              </a:rPr>
              <a:t>TETANUS TOXOID IMMUNIZATION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57200" y="1295400"/>
            <a:ext cx="8229600" cy="4525963"/>
          </a:xfrm>
        </p:spPr>
        <p:txBody>
          <a:bodyPr/>
          <a:lstStyle/>
          <a:p>
            <a:pPr eaLnBrk="1" hangingPunct="1">
              <a:buFont typeface="Wingdings" pitchFamily="2" charset="2"/>
              <a:buNone/>
              <a:defRPr/>
            </a:pPr>
            <a:r>
              <a:rPr lang="en-US" dirty="0" smtClean="0">
                <a:effectLst/>
                <a:latin typeface="+mj-lt"/>
              </a:rPr>
              <a:t>Sa </a:t>
            </a:r>
            <a:r>
              <a:rPr lang="en-US" dirty="0" err="1" smtClean="0">
                <a:effectLst/>
                <a:latin typeface="+mj-lt"/>
              </a:rPr>
              <a:t>unang</a:t>
            </a:r>
            <a:r>
              <a:rPr lang="en-US" dirty="0" smtClean="0">
                <a:effectLst/>
                <a:latin typeface="+mj-lt"/>
              </a:rPr>
              <a:t> </a:t>
            </a:r>
            <a:r>
              <a:rPr lang="en-US" dirty="0" err="1" smtClean="0">
                <a:effectLst/>
                <a:latin typeface="+mj-lt"/>
              </a:rPr>
              <a:t>pagbubuntis</a:t>
            </a:r>
            <a:r>
              <a:rPr lang="en-US" dirty="0" smtClean="0">
                <a:effectLst/>
                <a:latin typeface="+mj-lt"/>
              </a:rPr>
              <a:t>, </a:t>
            </a:r>
            <a:r>
              <a:rPr lang="en-US" dirty="0" err="1" smtClean="0">
                <a:effectLst/>
                <a:latin typeface="+mj-lt"/>
              </a:rPr>
              <a:t>dapat</a:t>
            </a:r>
            <a:r>
              <a:rPr lang="en-US" dirty="0" smtClean="0">
                <a:effectLst/>
                <a:latin typeface="+mj-lt"/>
              </a:rPr>
              <a:t> </a:t>
            </a:r>
            <a:r>
              <a:rPr lang="en-US" dirty="0" err="1" smtClean="0">
                <a:effectLst/>
                <a:latin typeface="+mj-lt"/>
              </a:rPr>
              <a:t>na</a:t>
            </a:r>
            <a:r>
              <a:rPr lang="en-US" dirty="0" smtClean="0">
                <a:effectLst/>
                <a:latin typeface="+mj-lt"/>
              </a:rPr>
              <a:t> </a:t>
            </a:r>
            <a:r>
              <a:rPr lang="en-US" dirty="0" err="1" smtClean="0">
                <a:effectLst/>
                <a:latin typeface="+mj-lt"/>
              </a:rPr>
              <a:t>magpabakuna</a:t>
            </a:r>
            <a:r>
              <a:rPr lang="en-US" dirty="0" smtClean="0">
                <a:effectLst/>
                <a:latin typeface="+mj-lt"/>
              </a:rPr>
              <a:t> </a:t>
            </a:r>
            <a:r>
              <a:rPr lang="en-US" dirty="0" err="1" smtClean="0">
                <a:effectLst/>
                <a:latin typeface="+mj-lt"/>
              </a:rPr>
              <a:t>ng</a:t>
            </a:r>
            <a:r>
              <a:rPr lang="en-US" dirty="0" smtClean="0">
                <a:effectLst/>
                <a:latin typeface="+mj-lt"/>
              </a:rPr>
              <a:t> </a:t>
            </a:r>
            <a:r>
              <a:rPr lang="en-US" dirty="0" err="1" smtClean="0">
                <a:effectLst/>
                <a:latin typeface="+mj-lt"/>
              </a:rPr>
              <a:t>unang</a:t>
            </a:r>
            <a:r>
              <a:rPr lang="en-US" dirty="0" smtClean="0">
                <a:effectLst/>
                <a:latin typeface="+mj-lt"/>
              </a:rPr>
              <a:t> tetanus dose </a:t>
            </a:r>
            <a:r>
              <a:rPr lang="en-US" dirty="0" err="1" smtClean="0">
                <a:effectLst/>
                <a:latin typeface="+mj-lt"/>
              </a:rPr>
              <a:t>sa</a:t>
            </a:r>
            <a:r>
              <a:rPr lang="en-US" dirty="0" smtClean="0">
                <a:effectLst/>
                <a:latin typeface="+mj-lt"/>
              </a:rPr>
              <a:t> </a:t>
            </a:r>
            <a:r>
              <a:rPr lang="en-US" dirty="0" err="1" smtClean="0">
                <a:effectLst/>
                <a:latin typeface="+mj-lt"/>
              </a:rPr>
              <a:t>ika</a:t>
            </a:r>
            <a:r>
              <a:rPr lang="en-US" dirty="0" smtClean="0">
                <a:effectLst/>
                <a:latin typeface="+mj-lt"/>
              </a:rPr>
              <a:t>-lima </a:t>
            </a:r>
            <a:r>
              <a:rPr lang="en-US" dirty="0" err="1" smtClean="0">
                <a:effectLst/>
                <a:latin typeface="+mj-lt"/>
              </a:rPr>
              <a:t>hanggang</a:t>
            </a:r>
            <a:endParaRPr lang="en-US" dirty="0" smtClean="0">
              <a:effectLst/>
              <a:latin typeface="+mj-lt"/>
            </a:endParaRPr>
          </a:p>
          <a:p>
            <a:pPr eaLnBrk="1" hangingPunct="1">
              <a:buFont typeface="Wingdings" pitchFamily="2" charset="2"/>
              <a:buNone/>
              <a:defRPr/>
            </a:pPr>
            <a:r>
              <a:rPr lang="en-US" dirty="0" smtClean="0">
                <a:effectLst/>
                <a:latin typeface="+mj-lt"/>
              </a:rPr>
              <a:t>   </a:t>
            </a:r>
            <a:r>
              <a:rPr lang="en-US" dirty="0" err="1" smtClean="0">
                <a:effectLst/>
                <a:latin typeface="+mj-lt"/>
              </a:rPr>
              <a:t>ika-anim</a:t>
            </a:r>
            <a:r>
              <a:rPr lang="en-US" dirty="0" smtClean="0">
                <a:effectLst/>
                <a:latin typeface="+mj-lt"/>
              </a:rPr>
              <a:t> </a:t>
            </a:r>
            <a:r>
              <a:rPr lang="en-US" dirty="0" err="1" smtClean="0">
                <a:effectLst/>
                <a:latin typeface="+mj-lt"/>
              </a:rPr>
              <a:t>na</a:t>
            </a:r>
            <a:r>
              <a:rPr lang="en-US" dirty="0" smtClean="0">
                <a:effectLst/>
                <a:latin typeface="+mj-lt"/>
              </a:rPr>
              <a:t> </a:t>
            </a:r>
            <a:r>
              <a:rPr lang="en-US" dirty="0" err="1" smtClean="0">
                <a:effectLst/>
                <a:latin typeface="+mj-lt"/>
              </a:rPr>
              <a:t>buwan</a:t>
            </a:r>
            <a:r>
              <a:rPr lang="en-US" dirty="0" smtClean="0">
                <a:effectLst/>
                <a:latin typeface="+mj-lt"/>
              </a:rPr>
              <a:t> </a:t>
            </a:r>
            <a:r>
              <a:rPr lang="en-US" dirty="0" err="1" smtClean="0">
                <a:effectLst/>
                <a:latin typeface="+mj-lt"/>
              </a:rPr>
              <a:t>ng</a:t>
            </a:r>
            <a:r>
              <a:rPr lang="en-US" dirty="0" smtClean="0">
                <a:effectLst/>
                <a:latin typeface="+mj-lt"/>
              </a:rPr>
              <a:t> </a:t>
            </a:r>
          </a:p>
          <a:p>
            <a:pPr eaLnBrk="1" hangingPunct="1">
              <a:buFont typeface="Wingdings" pitchFamily="2" charset="2"/>
              <a:buNone/>
              <a:defRPr/>
            </a:pPr>
            <a:r>
              <a:rPr lang="en-US" dirty="0" smtClean="0">
                <a:effectLst/>
                <a:latin typeface="+mj-lt"/>
              </a:rPr>
              <a:t>    </a:t>
            </a:r>
            <a:r>
              <a:rPr lang="en-US" dirty="0" err="1" smtClean="0">
                <a:effectLst/>
                <a:latin typeface="+mj-lt"/>
              </a:rPr>
              <a:t>pagbubuntis</a:t>
            </a:r>
            <a:r>
              <a:rPr lang="en-US" dirty="0" smtClean="0">
                <a:effectLst/>
                <a:latin typeface="+mj-lt"/>
              </a:rPr>
              <a:t>.</a:t>
            </a:r>
          </a:p>
          <a:p>
            <a:pPr eaLnBrk="1" hangingPunct="1">
              <a:buFont typeface="Wingdings" pitchFamily="2" charset="2"/>
              <a:buNone/>
              <a:defRPr/>
            </a:pPr>
            <a:r>
              <a:rPr lang="en-US" dirty="0" err="1" smtClean="0">
                <a:effectLst/>
                <a:latin typeface="+mj-lt"/>
              </a:rPr>
              <a:t>Ang</a:t>
            </a:r>
            <a:r>
              <a:rPr lang="en-US" dirty="0" smtClean="0">
                <a:effectLst/>
                <a:latin typeface="+mj-lt"/>
              </a:rPr>
              <a:t> </a:t>
            </a:r>
            <a:r>
              <a:rPr lang="en-US" dirty="0" err="1" smtClean="0">
                <a:effectLst/>
                <a:latin typeface="+mj-lt"/>
              </a:rPr>
              <a:t>susunod</a:t>
            </a:r>
            <a:r>
              <a:rPr lang="en-US" dirty="0" smtClean="0">
                <a:effectLst/>
                <a:latin typeface="+mj-lt"/>
              </a:rPr>
              <a:t> </a:t>
            </a:r>
            <a:r>
              <a:rPr lang="en-US" dirty="0" err="1" smtClean="0">
                <a:effectLst/>
                <a:latin typeface="+mj-lt"/>
              </a:rPr>
              <a:t>na</a:t>
            </a:r>
            <a:r>
              <a:rPr lang="en-US" dirty="0" smtClean="0">
                <a:effectLst/>
                <a:latin typeface="+mj-lt"/>
              </a:rPr>
              <a:t> </a:t>
            </a:r>
            <a:r>
              <a:rPr lang="en-US" dirty="0" err="1" smtClean="0">
                <a:effectLst/>
                <a:latin typeface="+mj-lt"/>
              </a:rPr>
              <a:t>bakuna</a:t>
            </a:r>
            <a:r>
              <a:rPr lang="en-US" dirty="0" smtClean="0">
                <a:effectLst/>
                <a:latin typeface="+mj-lt"/>
              </a:rPr>
              <a:t> ay </a:t>
            </a:r>
          </a:p>
          <a:p>
            <a:pPr eaLnBrk="1" hangingPunct="1">
              <a:buFont typeface="Wingdings" pitchFamily="2" charset="2"/>
              <a:buNone/>
              <a:defRPr/>
            </a:pPr>
            <a:r>
              <a:rPr lang="en-US" dirty="0" smtClean="0">
                <a:effectLst/>
                <a:latin typeface="+mj-lt"/>
              </a:rPr>
              <a:t>    </a:t>
            </a:r>
            <a:r>
              <a:rPr lang="en-US" dirty="0" err="1" smtClean="0">
                <a:effectLst/>
                <a:latin typeface="+mj-lt"/>
              </a:rPr>
              <a:t>makalipas</a:t>
            </a:r>
            <a:r>
              <a:rPr lang="en-US" dirty="0" smtClean="0">
                <a:effectLst/>
                <a:latin typeface="+mj-lt"/>
              </a:rPr>
              <a:t> </a:t>
            </a:r>
            <a:r>
              <a:rPr lang="en-US" dirty="0" err="1" smtClean="0">
                <a:effectLst/>
                <a:latin typeface="+mj-lt"/>
              </a:rPr>
              <a:t>ang</a:t>
            </a:r>
            <a:r>
              <a:rPr lang="en-US" dirty="0" smtClean="0">
                <a:effectLst/>
                <a:latin typeface="+mj-lt"/>
              </a:rPr>
              <a:t> </a:t>
            </a:r>
            <a:r>
              <a:rPr lang="en-US" dirty="0" err="1" smtClean="0">
                <a:effectLst/>
                <a:latin typeface="+mj-lt"/>
              </a:rPr>
              <a:t>isang</a:t>
            </a:r>
            <a:r>
              <a:rPr lang="en-US" dirty="0" smtClean="0">
                <a:effectLst/>
                <a:latin typeface="+mj-lt"/>
              </a:rPr>
              <a:t> </a:t>
            </a:r>
            <a:r>
              <a:rPr lang="en-US" dirty="0" err="1" smtClean="0">
                <a:effectLst/>
                <a:latin typeface="+mj-lt"/>
              </a:rPr>
              <a:t>buwan</a:t>
            </a:r>
            <a:r>
              <a:rPr lang="en-US" dirty="0" smtClean="0">
                <a:latin typeface="+mj-lt"/>
              </a:rPr>
              <a:t>.</a:t>
            </a:r>
          </a:p>
        </p:txBody>
      </p:sp>
      <p:pic>
        <p:nvPicPr>
          <p:cNvPr id="13315" name="Picture 6" descr="http://www.bworldonline.com/webpics/articles/image/201010010e210.jpg"/>
          <p:cNvPicPr>
            <a:picLocks noChangeAspect="1" noChangeArrowheads="1"/>
          </p:cNvPicPr>
          <p:nvPr/>
        </p:nvPicPr>
        <p:blipFill>
          <a:blip r:embed="rId2"/>
          <a:srcRect/>
          <a:stretch>
            <a:fillRect/>
          </a:stretch>
        </p:blipFill>
        <p:spPr bwMode="auto">
          <a:xfrm>
            <a:off x="6172200" y="2514600"/>
            <a:ext cx="2381250"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sz="half" idx="1"/>
          </p:nvPr>
        </p:nvSpPr>
        <p:spPr>
          <a:xfrm>
            <a:off x="228600" y="381000"/>
            <a:ext cx="8686800" cy="609600"/>
          </a:xfrm>
        </p:spPr>
        <p:txBody>
          <a:bodyPr/>
          <a:lstStyle/>
          <a:p>
            <a:pPr eaLnBrk="1" hangingPunct="1">
              <a:buFont typeface="Wingdings" pitchFamily="2" charset="2"/>
              <a:buNone/>
              <a:defRPr/>
            </a:pPr>
            <a:r>
              <a:rPr lang="en-US" sz="2000" b="1" dirty="0" smtClean="0">
                <a:latin typeface="+mj-lt"/>
              </a:rPr>
              <a:t>TETANUS TOXOID IMMUNIZATION SCHEDULE FOR WOMEN</a:t>
            </a:r>
          </a:p>
        </p:txBody>
      </p:sp>
      <p:graphicFrame>
        <p:nvGraphicFramePr>
          <p:cNvPr id="22600" name="Group 72"/>
          <p:cNvGraphicFramePr>
            <a:graphicFrameLocks noGrp="1"/>
          </p:cNvGraphicFramePr>
          <p:nvPr>
            <p:ph sz="half" idx="2"/>
          </p:nvPr>
        </p:nvGraphicFramePr>
        <p:xfrm>
          <a:off x="381000" y="914400"/>
          <a:ext cx="8458200" cy="5581650"/>
        </p:xfrm>
        <a:graphic>
          <a:graphicData uri="http://schemas.openxmlformats.org/drawingml/2006/table">
            <a:tbl>
              <a:tblPr/>
              <a:tblGrid>
                <a:gridCol w="1066800"/>
                <a:gridCol w="4572000"/>
                <a:gridCol w="2819400"/>
              </a:tblGrid>
              <a:tr h="381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mj-lt"/>
                        </a:rPr>
                        <a:t>Vaccine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latin typeface="+mj-lt"/>
                        </a:rPr>
                        <a:t>Minimun</a:t>
                      </a:r>
                      <a:r>
                        <a:rPr kumimoji="0" lang="en-US" sz="1800" b="1" i="0" u="none" strike="noStrike" cap="none" normalizeH="0" baseline="0" dirty="0" smtClean="0">
                          <a:ln>
                            <a:noFill/>
                          </a:ln>
                          <a:solidFill>
                            <a:schemeClr val="tx1"/>
                          </a:solidFill>
                          <a:effectLst/>
                          <a:latin typeface="+mj-lt"/>
                        </a:rPr>
                        <a:t> Age/Interval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mj-lt"/>
                        </a:rPr>
                        <a:t>Duration of Protection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latin typeface="+mj-lt"/>
                        </a:rPr>
                        <a:t>TT1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mj-lt"/>
                        </a:rPr>
                        <a:t>At 5</a:t>
                      </a:r>
                      <a:r>
                        <a:rPr kumimoji="0" lang="en-US" sz="1400" b="1" i="0" u="none" strike="noStrike" cap="none" normalizeH="0" baseline="30000" dirty="0" smtClean="0">
                          <a:ln>
                            <a:noFill/>
                          </a:ln>
                          <a:solidFill>
                            <a:schemeClr val="tx1"/>
                          </a:solidFill>
                          <a:effectLst/>
                          <a:latin typeface="+mj-lt"/>
                        </a:rPr>
                        <a:t>th</a:t>
                      </a:r>
                      <a:r>
                        <a:rPr kumimoji="0" lang="en-US" sz="1400" b="1" i="0" u="none" strike="noStrike" cap="none" normalizeH="0" baseline="0" dirty="0" smtClean="0">
                          <a:ln>
                            <a:noFill/>
                          </a:ln>
                          <a:solidFill>
                            <a:schemeClr val="tx1"/>
                          </a:solidFill>
                          <a:effectLst/>
                          <a:latin typeface="+mj-lt"/>
                        </a:rPr>
                        <a:t> or 6</a:t>
                      </a:r>
                      <a:r>
                        <a:rPr kumimoji="0" lang="en-US" sz="1400" b="1" i="0" u="none" strike="noStrike" cap="none" normalizeH="0" baseline="30000" dirty="0" smtClean="0">
                          <a:ln>
                            <a:noFill/>
                          </a:ln>
                          <a:solidFill>
                            <a:schemeClr val="tx1"/>
                          </a:solidFill>
                          <a:effectLst/>
                          <a:latin typeface="+mj-lt"/>
                        </a:rPr>
                        <a:t>th</a:t>
                      </a:r>
                      <a:r>
                        <a:rPr kumimoji="0" lang="en-US" sz="1400" b="1" i="0" u="none" strike="noStrike" cap="none" normalizeH="0" baseline="0" dirty="0" smtClean="0">
                          <a:ln>
                            <a:noFill/>
                          </a:ln>
                          <a:solidFill>
                            <a:schemeClr val="tx1"/>
                          </a:solidFill>
                          <a:effectLst/>
                          <a:latin typeface="+mj-lt"/>
                        </a:rPr>
                        <a:t> month of pregnancy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1400" b="1" i="0" u="none" strike="noStrike" cap="none" normalizeH="0" baseline="0" dirty="0" smtClean="0">
                          <a:ln>
                            <a:noFill/>
                          </a:ln>
                          <a:solidFill>
                            <a:schemeClr val="tx1"/>
                          </a:solidFill>
                          <a:effectLst/>
                          <a:latin typeface="+mj-lt"/>
                        </a:rPr>
                        <a:t>No protection will be given as yet to both mother and infant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0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latin typeface="+mj-lt"/>
                        </a:rPr>
                        <a:t>TT2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mj-lt"/>
                        </a:rPr>
                        <a:t>At least 4 weeks after TT1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1400" b="1" i="0" u="none" strike="noStrike" cap="none" normalizeH="0" baseline="0" dirty="0" smtClean="0">
                          <a:ln>
                            <a:noFill/>
                          </a:ln>
                          <a:solidFill>
                            <a:schemeClr val="tx1"/>
                          </a:solidFill>
                          <a:effectLst/>
                          <a:latin typeface="+mj-lt"/>
                        </a:rPr>
                        <a:t>Infants born to the mother will be protected from neonatal tetanus </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1400" b="1" i="0" u="none" strike="noStrike" cap="none" normalizeH="0" baseline="0" dirty="0" smtClean="0">
                          <a:ln>
                            <a:noFill/>
                          </a:ln>
                          <a:solidFill>
                            <a:schemeClr val="tx1"/>
                          </a:solidFill>
                          <a:effectLst/>
                          <a:latin typeface="+mj-lt"/>
                        </a:rPr>
                        <a:t>Gives 3 years protection for the mother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74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latin typeface="+mj-lt"/>
                        </a:rPr>
                        <a:t>TT3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latin typeface="+mj-lt"/>
                        </a:rPr>
                        <a:t>At the 5</a:t>
                      </a:r>
                      <a:r>
                        <a:rPr kumimoji="0" lang="en-US" sz="1400" b="1" i="0" u="none" strike="noStrike" cap="none" normalizeH="0" baseline="30000" smtClean="0">
                          <a:ln>
                            <a:noFill/>
                          </a:ln>
                          <a:solidFill>
                            <a:schemeClr val="tx1"/>
                          </a:solidFill>
                          <a:effectLst/>
                          <a:latin typeface="+mj-lt"/>
                        </a:rPr>
                        <a:t>th</a:t>
                      </a:r>
                      <a:r>
                        <a:rPr kumimoji="0" lang="en-US" sz="1400" b="1" i="0" u="none" strike="noStrike" cap="none" normalizeH="0" baseline="0" smtClean="0">
                          <a:ln>
                            <a:noFill/>
                          </a:ln>
                          <a:solidFill>
                            <a:schemeClr val="tx1"/>
                          </a:solidFill>
                          <a:effectLst/>
                          <a:latin typeface="+mj-lt"/>
                        </a:rPr>
                        <a:t> to 6</a:t>
                      </a:r>
                      <a:r>
                        <a:rPr kumimoji="0" lang="en-US" sz="1400" b="1" i="0" u="none" strike="noStrike" cap="none" normalizeH="0" baseline="30000" smtClean="0">
                          <a:ln>
                            <a:noFill/>
                          </a:ln>
                          <a:solidFill>
                            <a:schemeClr val="tx1"/>
                          </a:solidFill>
                          <a:effectLst/>
                          <a:latin typeface="+mj-lt"/>
                        </a:rPr>
                        <a:t>th</a:t>
                      </a:r>
                      <a:r>
                        <a:rPr kumimoji="0" lang="en-US" sz="1400" b="1" i="0" u="none" strike="noStrike" cap="none" normalizeH="0" baseline="0" smtClean="0">
                          <a:ln>
                            <a:noFill/>
                          </a:ln>
                          <a:solidFill>
                            <a:schemeClr val="tx1"/>
                          </a:solidFill>
                          <a:effectLst/>
                          <a:latin typeface="+mj-lt"/>
                        </a:rPr>
                        <a:t> month of succeeding pregnancy regardless of interval from previous pregnancy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1400" b="1" i="0" u="none" strike="noStrike" cap="none" normalizeH="0" baseline="0" dirty="0" smtClean="0">
                          <a:ln>
                            <a:noFill/>
                          </a:ln>
                          <a:solidFill>
                            <a:schemeClr val="tx1"/>
                          </a:solidFill>
                          <a:effectLst/>
                          <a:latin typeface="+mj-lt"/>
                        </a:rPr>
                        <a:t>Infants born to the mother will be protected from neonatal tetanus </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1400" b="1" i="0" u="none" strike="noStrike" cap="none" normalizeH="0" baseline="0" dirty="0" smtClean="0">
                          <a:ln>
                            <a:noFill/>
                          </a:ln>
                          <a:solidFill>
                            <a:schemeClr val="tx1"/>
                          </a:solidFill>
                          <a:effectLst/>
                          <a:latin typeface="+mj-lt"/>
                        </a:rPr>
                        <a:t>Gives 5 years protection for the mother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58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latin typeface="+mj-lt"/>
                        </a:rPr>
                        <a:t>TT4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latin typeface="+mj-lt"/>
                        </a:rPr>
                        <a:t>At the 5</a:t>
                      </a:r>
                      <a:r>
                        <a:rPr kumimoji="0" lang="en-US" sz="1400" b="1" i="0" u="none" strike="noStrike" cap="none" normalizeH="0" baseline="30000" smtClean="0">
                          <a:ln>
                            <a:noFill/>
                          </a:ln>
                          <a:solidFill>
                            <a:schemeClr val="tx1"/>
                          </a:solidFill>
                          <a:effectLst/>
                          <a:latin typeface="+mj-lt"/>
                        </a:rPr>
                        <a:t>th</a:t>
                      </a:r>
                      <a:r>
                        <a:rPr kumimoji="0" lang="en-US" sz="1400" b="1" i="0" u="none" strike="noStrike" cap="none" normalizeH="0" baseline="0" smtClean="0">
                          <a:ln>
                            <a:noFill/>
                          </a:ln>
                          <a:solidFill>
                            <a:schemeClr val="tx1"/>
                          </a:solidFill>
                          <a:effectLst/>
                          <a:latin typeface="+mj-lt"/>
                        </a:rPr>
                        <a:t> to 6</a:t>
                      </a:r>
                      <a:r>
                        <a:rPr kumimoji="0" lang="en-US" sz="1400" b="1" i="0" u="none" strike="noStrike" cap="none" normalizeH="0" baseline="30000" smtClean="0">
                          <a:ln>
                            <a:noFill/>
                          </a:ln>
                          <a:solidFill>
                            <a:schemeClr val="tx1"/>
                          </a:solidFill>
                          <a:effectLst/>
                          <a:latin typeface="+mj-lt"/>
                        </a:rPr>
                        <a:t>th</a:t>
                      </a:r>
                      <a:r>
                        <a:rPr kumimoji="0" lang="en-US" sz="1400" b="1" i="0" u="none" strike="noStrike" cap="none" normalizeH="0" baseline="0" smtClean="0">
                          <a:ln>
                            <a:noFill/>
                          </a:ln>
                          <a:solidFill>
                            <a:schemeClr val="tx1"/>
                          </a:solidFill>
                          <a:effectLst/>
                          <a:latin typeface="+mj-lt"/>
                        </a:rPr>
                        <a:t> month of succeeding pregnancy regardless of interval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1400" b="1" i="0" u="none" strike="noStrike" cap="none" normalizeH="0" baseline="0" dirty="0" smtClean="0">
                          <a:ln>
                            <a:noFill/>
                          </a:ln>
                          <a:solidFill>
                            <a:schemeClr val="tx1"/>
                          </a:solidFill>
                          <a:effectLst/>
                          <a:latin typeface="+mj-lt"/>
                        </a:rPr>
                        <a:t>Infants born to the mother will be protected from neonatal tetanus</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1400" b="1" i="0" u="none" strike="noStrike" cap="none" normalizeH="0" baseline="0" dirty="0" smtClean="0">
                          <a:ln>
                            <a:noFill/>
                          </a:ln>
                          <a:solidFill>
                            <a:schemeClr val="tx1"/>
                          </a:solidFill>
                          <a:effectLst/>
                          <a:latin typeface="+mj-lt"/>
                        </a:rPr>
                        <a:t>Gives 10 years protection for the mother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0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latin typeface="+mj-lt"/>
                        </a:rPr>
                        <a:t>TT5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latin typeface="+mj-lt"/>
                        </a:rPr>
                        <a:t>At the 5</a:t>
                      </a:r>
                      <a:r>
                        <a:rPr kumimoji="0" lang="en-US" sz="1400" b="1" i="0" u="none" strike="noStrike" cap="none" normalizeH="0" baseline="30000" smtClean="0">
                          <a:ln>
                            <a:noFill/>
                          </a:ln>
                          <a:solidFill>
                            <a:schemeClr val="tx1"/>
                          </a:solidFill>
                          <a:effectLst/>
                          <a:latin typeface="+mj-lt"/>
                        </a:rPr>
                        <a:t>th</a:t>
                      </a:r>
                      <a:r>
                        <a:rPr kumimoji="0" lang="en-US" sz="1400" b="1" i="0" u="none" strike="noStrike" cap="none" normalizeH="0" baseline="0" smtClean="0">
                          <a:ln>
                            <a:noFill/>
                          </a:ln>
                          <a:solidFill>
                            <a:schemeClr val="tx1"/>
                          </a:solidFill>
                          <a:effectLst/>
                          <a:latin typeface="+mj-lt"/>
                        </a:rPr>
                        <a:t> 0r 6</a:t>
                      </a:r>
                      <a:r>
                        <a:rPr kumimoji="0" lang="en-US" sz="1400" b="1" i="0" u="none" strike="noStrike" cap="none" normalizeH="0" baseline="30000" smtClean="0">
                          <a:ln>
                            <a:noFill/>
                          </a:ln>
                          <a:solidFill>
                            <a:schemeClr val="tx1"/>
                          </a:solidFill>
                          <a:effectLst/>
                          <a:latin typeface="+mj-lt"/>
                        </a:rPr>
                        <a:t>th </a:t>
                      </a:r>
                      <a:r>
                        <a:rPr kumimoji="0" lang="en-US" sz="1400" b="1" i="0" u="none" strike="noStrike" cap="none" normalizeH="0" baseline="0" smtClean="0">
                          <a:ln>
                            <a:noFill/>
                          </a:ln>
                          <a:solidFill>
                            <a:schemeClr val="tx1"/>
                          </a:solidFill>
                          <a:effectLst/>
                          <a:latin typeface="+mj-lt"/>
                        </a:rPr>
                        <a:t> month of succeeding pregnancy regardless of interval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1400" b="1" i="0" u="none" strike="noStrike" cap="none" normalizeH="0" baseline="0" dirty="0" smtClean="0">
                          <a:ln>
                            <a:noFill/>
                          </a:ln>
                          <a:solidFill>
                            <a:schemeClr val="tx1"/>
                          </a:solidFill>
                          <a:effectLst/>
                          <a:latin typeface="+mj-lt"/>
                        </a:rPr>
                        <a:t>Gives lifetime protection for the mother </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1400" b="1" i="0" u="none" strike="noStrike" cap="none" normalizeH="0" baseline="0" dirty="0" smtClean="0">
                          <a:ln>
                            <a:noFill/>
                          </a:ln>
                          <a:solidFill>
                            <a:schemeClr val="tx1"/>
                          </a:solidFill>
                          <a:effectLst/>
                          <a:latin typeface="+mj-lt"/>
                        </a:rPr>
                        <a:t>All infants born to that mother will be protected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0" y="1066800"/>
            <a:ext cx="9144000" cy="5562600"/>
          </a:xfrm>
        </p:spPr>
        <p:txBody>
          <a:bodyPr/>
          <a:lstStyle/>
          <a:p>
            <a:pPr algn="l">
              <a:defRPr/>
            </a:pPr>
            <a:r>
              <a:rPr lang="en-US" sz="2400" dirty="0" smtClean="0"/>
              <a:t>POINTERS ON IMMUNIZATION:</a:t>
            </a:r>
            <a:r>
              <a:rPr lang="en-US" sz="1000" dirty="0" smtClean="0"/>
              <a:t/>
            </a:r>
            <a:br>
              <a:rPr lang="en-US" sz="1000" dirty="0" smtClean="0"/>
            </a:br>
            <a:r>
              <a:rPr lang="en-US" sz="1050" b="0" dirty="0" smtClean="0"/>
              <a:t/>
            </a:r>
            <a:br>
              <a:rPr lang="en-US" sz="1050" b="0" dirty="0" smtClean="0"/>
            </a:br>
            <a:r>
              <a:rPr lang="en-US" sz="2400" b="0" dirty="0" smtClean="0"/>
              <a:t>1.Every child deserves to be given the benefits of immunization</a:t>
            </a:r>
            <a:br>
              <a:rPr lang="en-US" sz="2400" b="0" dirty="0" smtClean="0"/>
            </a:br>
            <a:r>
              <a:rPr lang="en-US" sz="2400" b="0" dirty="0" smtClean="0"/>
              <a:t>protection based on PD 996 immunization law. September 16,</a:t>
            </a:r>
            <a:br>
              <a:rPr lang="en-US" sz="2400" b="0" dirty="0" smtClean="0"/>
            </a:br>
            <a:r>
              <a:rPr lang="en-US" sz="2400" b="0" dirty="0" smtClean="0"/>
              <a:t>1976 .</a:t>
            </a:r>
            <a:r>
              <a:rPr lang="en-US" sz="900" b="0" dirty="0" smtClean="0"/>
              <a:t/>
            </a:r>
            <a:br>
              <a:rPr lang="en-US" sz="900" b="0" dirty="0" smtClean="0"/>
            </a:br>
            <a:r>
              <a:rPr lang="en-US" sz="900" b="0" dirty="0" smtClean="0"/>
              <a:t/>
            </a:r>
            <a:br>
              <a:rPr lang="en-US" sz="900" b="0" dirty="0" smtClean="0"/>
            </a:br>
            <a:r>
              <a:rPr lang="en-US" sz="2400" b="0" dirty="0" smtClean="0"/>
              <a:t>2.No vaccine gives 100% protection. They go hand in hand with</a:t>
            </a:r>
            <a:br>
              <a:rPr lang="en-US" sz="2400" b="0" dirty="0" smtClean="0"/>
            </a:br>
            <a:r>
              <a:rPr lang="en-US" sz="2400" b="0" dirty="0" smtClean="0"/>
              <a:t>good hygiene and other measures for disease prevention.</a:t>
            </a:r>
            <a:r>
              <a:rPr lang="en-US" sz="1100" b="0" dirty="0" smtClean="0"/>
              <a:t/>
            </a:r>
            <a:br>
              <a:rPr lang="en-US" sz="1100" b="0" dirty="0" smtClean="0"/>
            </a:br>
            <a:r>
              <a:rPr lang="en-US" sz="1100" b="0" dirty="0" smtClean="0"/>
              <a:t/>
            </a:r>
            <a:br>
              <a:rPr lang="en-US" sz="1100" b="0" dirty="0" smtClean="0"/>
            </a:br>
            <a:r>
              <a:rPr lang="en-US" sz="2400" b="0" dirty="0" smtClean="0"/>
              <a:t>3.Recommended series of immunization must be completed for</a:t>
            </a:r>
            <a:br>
              <a:rPr lang="en-US" sz="2400" b="0" dirty="0" smtClean="0"/>
            </a:br>
            <a:r>
              <a:rPr lang="en-US" sz="2400" b="0" dirty="0" smtClean="0"/>
              <a:t>adequate protection.</a:t>
            </a:r>
            <a:r>
              <a:rPr lang="en-US" sz="1050" b="0" dirty="0" smtClean="0"/>
              <a:t/>
            </a:r>
            <a:br>
              <a:rPr lang="en-US" sz="1050" b="0" dirty="0" smtClean="0"/>
            </a:br>
            <a:r>
              <a:rPr lang="en-US" sz="1050" b="0" dirty="0" smtClean="0"/>
              <a:t/>
            </a:r>
            <a:br>
              <a:rPr lang="en-US" sz="1050" b="0" dirty="0" smtClean="0"/>
            </a:br>
            <a:r>
              <a:rPr lang="en-US" sz="2400" b="0" dirty="0" smtClean="0"/>
              <a:t>4.Interruption of schedule does not interfere with final immunity</a:t>
            </a:r>
            <a:br>
              <a:rPr lang="en-US" sz="2400" b="0" dirty="0" smtClean="0"/>
            </a:br>
            <a:r>
              <a:rPr lang="en-US" sz="2400" b="0" dirty="0" smtClean="0"/>
              <a:t>nor does it necessitate contraindication to vaccination.</a:t>
            </a:r>
            <a:r>
              <a:rPr lang="en-US" sz="1100" b="0" dirty="0" smtClean="0"/>
              <a:t/>
            </a:r>
            <a:br>
              <a:rPr lang="en-US" sz="1100" b="0" dirty="0" smtClean="0"/>
            </a:br>
            <a:r>
              <a:rPr lang="en-US" sz="1100" b="0" dirty="0" smtClean="0"/>
              <a:t/>
            </a:r>
            <a:br>
              <a:rPr lang="en-US" sz="1100" b="0" dirty="0" smtClean="0"/>
            </a:br>
            <a:r>
              <a:rPr lang="en-US" sz="2400" b="0" dirty="0" smtClean="0"/>
              <a:t>5.Malnutrition, minor respiratory infections, moderate fever, cough</a:t>
            </a:r>
            <a:br>
              <a:rPr lang="en-US" sz="2400" b="0" dirty="0" smtClean="0"/>
            </a:br>
            <a:r>
              <a:rPr lang="en-US" sz="2400" b="0" dirty="0" smtClean="0"/>
              <a:t>and diarrhea do not constitute contraindications to vaccinations.</a:t>
            </a:r>
            <a:r>
              <a:rPr lang="en-US" sz="1050" b="0" dirty="0" smtClean="0"/>
              <a:t/>
            </a:r>
            <a:br>
              <a:rPr lang="en-US" sz="1050" b="0" dirty="0" smtClean="0"/>
            </a:br>
            <a:r>
              <a:rPr lang="en-US" sz="1050" b="0" dirty="0" smtClean="0"/>
              <a:t/>
            </a:r>
            <a:br>
              <a:rPr lang="en-US" sz="1050" b="0" dirty="0" smtClean="0"/>
            </a:br>
            <a:r>
              <a:rPr lang="en-US" sz="2400" b="0" dirty="0" smtClean="0"/>
              <a:t>6.Measles and OPV vaccines are most sensitive to heat. They must be strictly maintained at 5 – 20 C. </a:t>
            </a:r>
            <a:r>
              <a:rPr lang="en-US" sz="3200" b="0" dirty="0" smtClean="0"/>
              <a:t/>
            </a:r>
            <a:br>
              <a:rPr lang="en-US" sz="3200" b="0" dirty="0" smtClean="0"/>
            </a:br>
            <a:endParaRPr lang="en-US" sz="32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0" y="304800"/>
            <a:ext cx="9144000" cy="6172200"/>
          </a:xfrm>
        </p:spPr>
        <p:txBody>
          <a:bodyPr/>
          <a:lstStyle/>
          <a:p>
            <a:pPr algn="l">
              <a:defRPr/>
            </a:pPr>
            <a:r>
              <a:rPr lang="en-US" sz="2000" b="0" dirty="0" smtClean="0"/>
              <a:t/>
            </a:r>
            <a:br>
              <a:rPr lang="en-US" sz="2000" b="0" dirty="0" smtClean="0"/>
            </a:br>
            <a:r>
              <a:rPr lang="en-US" sz="2400" b="0" dirty="0" smtClean="0"/>
              <a:t>7.The absolute contraindications to immunization are :</a:t>
            </a:r>
            <a:br>
              <a:rPr lang="en-US" sz="2400" b="0" dirty="0" smtClean="0"/>
            </a:br>
            <a:r>
              <a:rPr lang="en-US" sz="2400" b="0" dirty="0" smtClean="0"/>
              <a:t>        a.DPT2 or DPT3 to a child who has had convulsion or shock</a:t>
            </a:r>
            <a:br>
              <a:rPr lang="en-US" sz="2400" b="0" dirty="0" smtClean="0"/>
            </a:br>
            <a:r>
              <a:rPr lang="en-US" sz="2400" b="0" dirty="0" smtClean="0"/>
              <a:t>           with in 3 days the previous dose.</a:t>
            </a:r>
            <a:br>
              <a:rPr lang="en-US" sz="2400" b="0" dirty="0" smtClean="0"/>
            </a:br>
            <a:r>
              <a:rPr lang="en-US" sz="2400" b="0" dirty="0" smtClean="0"/>
              <a:t>        </a:t>
            </a:r>
            <a:r>
              <a:rPr lang="en-US" sz="2400" b="0" dirty="0" err="1" smtClean="0"/>
              <a:t>b.Live</a:t>
            </a:r>
            <a:r>
              <a:rPr lang="en-US" sz="2400" b="0" dirty="0" smtClean="0"/>
              <a:t> weakened vaccine like BCG must not be given to</a:t>
            </a:r>
            <a:br>
              <a:rPr lang="en-US" sz="2400" b="0" dirty="0" smtClean="0"/>
            </a:br>
            <a:r>
              <a:rPr lang="en-US" sz="2400" b="0" dirty="0" smtClean="0"/>
              <a:t>           individual who are </a:t>
            </a:r>
            <a:r>
              <a:rPr lang="en-US" sz="2400" b="0" dirty="0" err="1" smtClean="0"/>
              <a:t>immunocompromised</a:t>
            </a:r>
            <a:r>
              <a:rPr lang="en-US" sz="2400" b="0" dirty="0" smtClean="0"/>
              <a:t> due to malignant</a:t>
            </a:r>
            <a:br>
              <a:rPr lang="en-US" sz="2400" b="0" dirty="0" smtClean="0"/>
            </a:br>
            <a:r>
              <a:rPr lang="en-US" sz="2400" b="0" dirty="0" smtClean="0"/>
              <a:t>           disease.</a:t>
            </a:r>
            <a:r>
              <a:rPr lang="en-US" sz="1000" b="0" dirty="0" smtClean="0"/>
              <a:t/>
            </a:r>
            <a:br>
              <a:rPr lang="en-US" sz="1000" b="0" dirty="0" smtClean="0"/>
            </a:br>
            <a:r>
              <a:rPr lang="en-US" sz="1000" b="0" dirty="0" smtClean="0"/>
              <a:t/>
            </a:r>
            <a:br>
              <a:rPr lang="en-US" sz="1000" b="0" dirty="0" smtClean="0"/>
            </a:br>
            <a:r>
              <a:rPr lang="en-US" sz="2400" b="0" dirty="0" smtClean="0"/>
              <a:t>8.Vaccines are safe and effective with mild side effects after</a:t>
            </a:r>
            <a:br>
              <a:rPr lang="en-US" sz="2400" b="0" dirty="0" smtClean="0"/>
            </a:br>
            <a:r>
              <a:rPr lang="en-US" sz="2400" b="0" dirty="0" smtClean="0"/>
              <a:t>vaccination.</a:t>
            </a:r>
            <a:r>
              <a:rPr lang="en-US" sz="1050" b="0" dirty="0" smtClean="0"/>
              <a:t/>
            </a:r>
            <a:br>
              <a:rPr lang="en-US" sz="1050" b="0" dirty="0" smtClean="0"/>
            </a:br>
            <a:r>
              <a:rPr lang="en-US" sz="1050" b="0" dirty="0" smtClean="0"/>
              <a:t/>
            </a:r>
            <a:br>
              <a:rPr lang="en-US" sz="1050" b="0" dirty="0" smtClean="0"/>
            </a:br>
            <a:r>
              <a:rPr lang="en-US" sz="2400" b="0" dirty="0" smtClean="0"/>
              <a:t>9. No extra doses must be given to child/mother who missed a</a:t>
            </a:r>
            <a:br>
              <a:rPr lang="en-US" sz="2400" b="0" dirty="0" smtClean="0"/>
            </a:br>
            <a:r>
              <a:rPr lang="en-US" sz="2400" b="0" dirty="0" smtClean="0"/>
              <a:t>dose.</a:t>
            </a:r>
            <a:r>
              <a:rPr lang="en-US" sz="1050" b="0" dirty="0" smtClean="0"/>
              <a:t/>
            </a:r>
            <a:br>
              <a:rPr lang="en-US" sz="1050" b="0" dirty="0" smtClean="0"/>
            </a:br>
            <a:r>
              <a:rPr lang="en-US" sz="1050" b="0" dirty="0" smtClean="0"/>
              <a:t/>
            </a:r>
            <a:br>
              <a:rPr lang="en-US" sz="1050" b="0" dirty="0" smtClean="0"/>
            </a:br>
            <a:r>
              <a:rPr lang="en-US" sz="2400" b="0" dirty="0" smtClean="0"/>
              <a:t>10.Giving doses of a vaccine at less than 4 weeks interval may</a:t>
            </a:r>
            <a:br>
              <a:rPr lang="en-US" sz="2400" b="0" dirty="0" smtClean="0"/>
            </a:br>
            <a:r>
              <a:rPr lang="en-US" sz="2400" b="0" dirty="0" smtClean="0"/>
              <a:t>lessen the anti body response. Lengthening the interval leads to</a:t>
            </a:r>
            <a:br>
              <a:rPr lang="en-US" sz="2400" b="0" dirty="0" smtClean="0"/>
            </a:br>
            <a:r>
              <a:rPr lang="en-US" sz="2400" b="0" dirty="0" smtClean="0"/>
              <a:t>higher antibody levels.</a:t>
            </a:r>
            <a:r>
              <a:rPr lang="en-US" sz="1050" b="0" dirty="0" smtClean="0"/>
              <a:t/>
            </a:r>
            <a:br>
              <a:rPr lang="en-US" sz="1050" b="0" dirty="0" smtClean="0"/>
            </a:br>
            <a:r>
              <a:rPr lang="en-US" sz="1050" dirty="0" smtClean="0"/>
              <a:t/>
            </a:r>
            <a:br>
              <a:rPr lang="en-US" sz="1050" dirty="0" smtClean="0"/>
            </a:br>
            <a:r>
              <a:rPr lang="en-US" sz="2400" b="0" dirty="0" smtClean="0"/>
              <a:t>11`.Practice FEFO first expiry first out rule, and 1 syringe one</a:t>
            </a:r>
            <a:br>
              <a:rPr lang="en-US" sz="2400" b="0" dirty="0" smtClean="0"/>
            </a:br>
            <a:r>
              <a:rPr lang="en-US" sz="2400" b="0" dirty="0" smtClean="0"/>
              <a:t>needle one child policy must strictly implemented.</a:t>
            </a:r>
            <a:endParaRPr lang="en-US" sz="32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0" y="381000"/>
            <a:ext cx="9144000" cy="1143000"/>
          </a:xfrm>
        </p:spPr>
        <p:txBody>
          <a:bodyPr/>
          <a:lstStyle/>
          <a:p>
            <a:pPr eaLnBrk="1" hangingPunct="1">
              <a:defRPr/>
            </a:pPr>
            <a:r>
              <a:rPr lang="en-US" sz="3200" dirty="0" smtClean="0"/>
              <a:t>ROLE OF THE BHWS IN IMPROVING IMMUNIZATION COVERAGE</a:t>
            </a:r>
          </a:p>
        </p:txBody>
      </p:sp>
      <p:sp>
        <p:nvSpPr>
          <p:cNvPr id="4" name="TextBox 3"/>
          <p:cNvSpPr txBox="1"/>
          <p:nvPr/>
        </p:nvSpPr>
        <p:spPr>
          <a:xfrm>
            <a:off x="228600" y="4179888"/>
            <a:ext cx="8610600" cy="2678112"/>
          </a:xfrm>
          <a:prstGeom prst="rect">
            <a:avLst/>
          </a:prstGeom>
          <a:noFill/>
        </p:spPr>
        <p:txBody>
          <a:bodyPr>
            <a:spAutoFit/>
          </a:bodyPr>
          <a:lstStyle/>
          <a:p>
            <a:pPr lvl="1">
              <a:defRPr/>
            </a:pPr>
            <a:r>
              <a:rPr lang="en-US" sz="2800" dirty="0">
                <a:latin typeface="+mj-lt"/>
              </a:rPr>
              <a:t>1. They are the front liners who convince and encourage parents to have their children vaccinated and disseminate to their community information regarding immunization schedules, special programs on immunization like GP and </a:t>
            </a:r>
            <a:r>
              <a:rPr lang="en-US" sz="2800" dirty="0" err="1">
                <a:latin typeface="+mj-lt"/>
              </a:rPr>
              <a:t>Ligtas</a:t>
            </a:r>
            <a:r>
              <a:rPr lang="en-US" sz="2800" dirty="0">
                <a:latin typeface="+mj-lt"/>
              </a:rPr>
              <a:t> </a:t>
            </a:r>
            <a:r>
              <a:rPr lang="en-US" sz="2800" dirty="0" err="1">
                <a:latin typeface="+mj-lt"/>
              </a:rPr>
              <a:t>Tigdas</a:t>
            </a:r>
            <a:r>
              <a:rPr lang="en-US" sz="2800" dirty="0">
                <a:latin typeface="+mj-lt"/>
              </a:rPr>
              <a:t>. </a:t>
            </a:r>
          </a:p>
        </p:txBody>
      </p:sp>
      <p:sp>
        <p:nvSpPr>
          <p:cNvPr id="6" name="TextBox 5"/>
          <p:cNvSpPr txBox="1"/>
          <p:nvPr/>
        </p:nvSpPr>
        <p:spPr>
          <a:xfrm>
            <a:off x="381000" y="1524000"/>
            <a:ext cx="8229600" cy="2678113"/>
          </a:xfrm>
          <a:prstGeom prst="rect">
            <a:avLst/>
          </a:prstGeom>
          <a:noFill/>
        </p:spPr>
        <p:txBody>
          <a:bodyPr>
            <a:spAutoFit/>
          </a:bodyPr>
          <a:lstStyle/>
          <a:p>
            <a:pPr>
              <a:defRPr/>
            </a:pPr>
            <a:r>
              <a:rPr lang="en-US" sz="2800" dirty="0">
                <a:latin typeface="+mj-lt"/>
              </a:rPr>
              <a:t>The BHWs has a big participation and involvement in improving the immunization coverage. They are the Their role as community organizer, health educator and provider can help inform more people of the importance of the immunization program.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0" y="381000"/>
            <a:ext cx="9144000" cy="1143000"/>
          </a:xfrm>
        </p:spPr>
        <p:txBody>
          <a:bodyPr/>
          <a:lstStyle/>
          <a:p>
            <a:pPr eaLnBrk="1" hangingPunct="1">
              <a:defRPr/>
            </a:pPr>
            <a:r>
              <a:rPr lang="en-US" sz="3200" dirty="0" smtClean="0"/>
              <a:t>ROLE OF THE BHWS IN IMPROVING IMMUNIZATION COVERAGE</a:t>
            </a:r>
          </a:p>
        </p:txBody>
      </p:sp>
      <p:pic>
        <p:nvPicPr>
          <p:cNvPr id="18435" name="Picture 4" descr="http://www.whomyanmar.org/Image/col_Myanmar_EPI_updphoto_s.jpg"/>
          <p:cNvPicPr>
            <a:picLocks noChangeAspect="1" noChangeArrowheads="1"/>
          </p:cNvPicPr>
          <p:nvPr/>
        </p:nvPicPr>
        <p:blipFill>
          <a:blip r:embed="rId2">
            <a:lum bright="38000" contrast="40000"/>
          </a:blip>
          <a:srcRect/>
          <a:stretch>
            <a:fillRect/>
          </a:stretch>
        </p:blipFill>
        <p:spPr bwMode="auto">
          <a:xfrm>
            <a:off x="2438400" y="4064000"/>
            <a:ext cx="3962400" cy="2641600"/>
          </a:xfrm>
          <a:prstGeom prst="rect">
            <a:avLst/>
          </a:prstGeom>
          <a:noFill/>
          <a:ln w="9525">
            <a:noFill/>
            <a:miter lim="800000"/>
            <a:headEnd/>
            <a:tailEnd/>
          </a:ln>
        </p:spPr>
      </p:pic>
      <p:sp>
        <p:nvSpPr>
          <p:cNvPr id="5" name="TextBox 4"/>
          <p:cNvSpPr txBox="1"/>
          <p:nvPr/>
        </p:nvSpPr>
        <p:spPr>
          <a:xfrm>
            <a:off x="533400" y="1752600"/>
            <a:ext cx="8382000" cy="2308225"/>
          </a:xfrm>
          <a:prstGeom prst="rect">
            <a:avLst/>
          </a:prstGeom>
          <a:noFill/>
        </p:spPr>
        <p:txBody>
          <a:bodyPr>
            <a:spAutoFit/>
          </a:bodyPr>
          <a:lstStyle/>
          <a:p>
            <a:pPr>
              <a:defRPr/>
            </a:pPr>
            <a:r>
              <a:rPr lang="en-US" sz="2800" dirty="0">
                <a:latin typeface="+mj-lt"/>
              </a:rPr>
              <a:t>2. During the immunization day itself,  they are always on hand to assist in getting the infants’ height and weight,  checking records, master listing, and guide the clients on what to expect and what to do before and after the immunization, respectively</a:t>
            </a:r>
            <a:r>
              <a:rPr lang="en-US" sz="3200" dirty="0">
                <a:latin typeface="+mj-lt"/>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381000" y="1066800"/>
            <a:ext cx="8001000" cy="2209800"/>
          </a:xfrm>
        </p:spPr>
        <p:txBody>
          <a:bodyPr/>
          <a:lstStyle/>
          <a:p>
            <a:pPr algn="just" eaLnBrk="1" hangingPunct="1">
              <a:buFont typeface="Wingdings" pitchFamily="2" charset="2"/>
              <a:buNone/>
              <a:defRPr/>
            </a:pPr>
            <a:r>
              <a:rPr lang="en-US" dirty="0" smtClean="0"/>
              <a:t>		</a:t>
            </a:r>
            <a:r>
              <a:rPr lang="en-US" sz="2800" dirty="0" smtClean="0">
                <a:latin typeface="+mj-lt"/>
              </a:rPr>
              <a:t>Our country is committed to eradicating polio, reducing cases of measles and eventually of deaths, as well as eliminating tetanus among newborns.</a:t>
            </a:r>
          </a:p>
          <a:p>
            <a:pPr algn="just" eaLnBrk="1" hangingPunct="1">
              <a:buFont typeface="Wingdings" pitchFamily="2" charset="2"/>
              <a:buNone/>
              <a:defRPr/>
            </a:pPr>
            <a:r>
              <a:rPr lang="en-US" sz="2800" dirty="0" smtClean="0">
                <a:latin typeface="+mj-lt"/>
              </a:rPr>
              <a:t>	</a:t>
            </a:r>
          </a:p>
        </p:txBody>
      </p:sp>
      <p:sp>
        <p:nvSpPr>
          <p:cNvPr id="3" name="Rectangle 3"/>
          <p:cNvSpPr txBox="1">
            <a:spLocks noChangeArrowheads="1"/>
          </p:cNvSpPr>
          <p:nvPr/>
        </p:nvSpPr>
        <p:spPr bwMode="auto">
          <a:xfrm>
            <a:off x="381000" y="2971800"/>
            <a:ext cx="4876800" cy="3276600"/>
          </a:xfrm>
          <a:prstGeom prst="rect">
            <a:avLst/>
          </a:prstGeom>
          <a:noFill/>
          <a:ln w="9525">
            <a:noFill/>
            <a:miter lim="800000"/>
            <a:headEnd/>
            <a:tailEnd/>
          </a:ln>
          <a:effectLst/>
        </p:spPr>
        <p:txBody>
          <a:bodyPr/>
          <a:lstStyle/>
          <a:p>
            <a:pPr algn="just" eaLnBrk="1" hangingPunct="1">
              <a:buFont typeface="Wingdings" pitchFamily="2" charset="2"/>
              <a:buNone/>
              <a:defRPr/>
            </a:pPr>
            <a:r>
              <a:rPr lang="en-US" sz="2800" kern="0" dirty="0">
                <a:effectLst>
                  <a:outerShdw blurRad="38100" dist="38100" dir="2700000" algn="tl">
                    <a:srgbClr val="000000"/>
                  </a:outerShdw>
                </a:effectLst>
                <a:latin typeface="+mj-lt"/>
              </a:rPr>
              <a:t>		</a:t>
            </a:r>
            <a:r>
              <a:rPr lang="en-US" sz="2800" dirty="0"/>
              <a:t>Our country is committed to eradicating polio, reducing cases of measles and eventually of deaths, as well as eliminating tetanus among newborns.</a:t>
            </a:r>
          </a:p>
          <a:p>
            <a:pPr algn="just" eaLnBrk="1" hangingPunct="1">
              <a:buFont typeface="Wingdings" pitchFamily="2" charset="2"/>
              <a:buNone/>
              <a:defRPr/>
            </a:pPr>
            <a:r>
              <a:rPr lang="en-US" sz="2800" dirty="0"/>
              <a:t>	</a:t>
            </a:r>
          </a:p>
          <a:p>
            <a:pPr marL="342900" indent="-342900" algn="just" eaLnBrk="1" hangingPunct="1">
              <a:spcBef>
                <a:spcPct val="20000"/>
              </a:spcBef>
              <a:buClr>
                <a:schemeClr val="hlink"/>
              </a:buClr>
              <a:buSzPct val="70000"/>
              <a:buFont typeface="Wingdings" pitchFamily="2" charset="2"/>
              <a:buNone/>
              <a:defRPr/>
            </a:pPr>
            <a:endParaRPr lang="en-US" sz="2800" kern="0" dirty="0">
              <a:effectLst>
                <a:outerShdw blurRad="38100" dist="38100" dir="2700000" algn="tl">
                  <a:srgbClr val="000000"/>
                </a:outerShdw>
              </a:effectLst>
              <a:latin typeface="+mj-lt"/>
            </a:endParaRPr>
          </a:p>
        </p:txBody>
      </p:sp>
      <p:pic>
        <p:nvPicPr>
          <p:cNvPr id="19460" name="Picture 2" descr="http://1.bp.blogspot.com/-fOuM17EncDY/TbbxYshT0MI/AAAAAAAAAVU/tQybcanFLOI/s1600/doh.png"/>
          <p:cNvPicPr>
            <a:picLocks noChangeAspect="1" noChangeArrowheads="1"/>
          </p:cNvPicPr>
          <p:nvPr/>
        </p:nvPicPr>
        <p:blipFill>
          <a:blip r:embed="rId2"/>
          <a:srcRect/>
          <a:stretch>
            <a:fillRect/>
          </a:stretch>
        </p:blipFill>
        <p:spPr bwMode="auto">
          <a:xfrm>
            <a:off x="5486400" y="2590800"/>
            <a:ext cx="2814638" cy="35052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228600" y="457200"/>
            <a:ext cx="6248400" cy="6019800"/>
          </a:xfrm>
        </p:spPr>
        <p:txBody>
          <a:bodyPr/>
          <a:lstStyle/>
          <a:p>
            <a:pPr algn="l" eaLnBrk="1" hangingPunct="1">
              <a:defRPr/>
            </a:pPr>
            <a:r>
              <a:rPr lang="en-US" sz="2800" b="0" dirty="0" smtClean="0"/>
              <a:t>Special campaigns have been undertaken to improve further program implementation, notably the National Immunization Days (NID), </a:t>
            </a:r>
            <a:r>
              <a:rPr lang="en-US" sz="2800" dirty="0" smtClean="0"/>
              <a:t>Knock Out Polio (KOP)</a:t>
            </a:r>
            <a:r>
              <a:rPr lang="en-US" sz="2800" b="0" dirty="0" smtClean="0"/>
              <a:t> and </a:t>
            </a:r>
            <a:r>
              <a:rPr lang="en-US" sz="2800" dirty="0" err="1" smtClean="0"/>
              <a:t>Garantisadong</a:t>
            </a:r>
            <a:r>
              <a:rPr lang="en-US" sz="2800" dirty="0" smtClean="0"/>
              <a:t>  </a:t>
            </a:r>
            <a:r>
              <a:rPr lang="en-US" sz="2800" dirty="0" err="1" smtClean="0"/>
              <a:t>Pambata</a:t>
            </a:r>
            <a:r>
              <a:rPr lang="en-US" sz="2800" dirty="0" smtClean="0"/>
              <a:t>  (GP)</a:t>
            </a:r>
            <a:r>
              <a:rPr lang="en-US" sz="2800" b="0" dirty="0" smtClean="0"/>
              <a:t> since 1993 to 2000. </a:t>
            </a:r>
            <a:br>
              <a:rPr lang="en-US" sz="2800" b="0" dirty="0" smtClean="0"/>
            </a:br>
            <a:r>
              <a:rPr lang="en-US" sz="2800" b="0" dirty="0" smtClean="0"/>
              <a:t>The latest of these being the Measles Rubella Supplemental Immunization Activity held last April to May of this year. This is being supported by increasing/ sustaining the routine immunization and improved surveillance system.</a:t>
            </a:r>
            <a:endParaRPr lang="en-US" sz="2800" dirty="0" smtClean="0"/>
          </a:p>
        </p:txBody>
      </p:sp>
      <p:pic>
        <p:nvPicPr>
          <p:cNvPr id="20483" name="Picture 6" descr="http://doh-gov.indanet.com/sites/default/files/spotlightligtas.jpg"/>
          <p:cNvPicPr>
            <a:picLocks noChangeAspect="1" noChangeArrowheads="1"/>
          </p:cNvPicPr>
          <p:nvPr/>
        </p:nvPicPr>
        <p:blipFill>
          <a:blip r:embed="rId2"/>
          <a:srcRect/>
          <a:stretch>
            <a:fillRect/>
          </a:stretch>
        </p:blipFill>
        <p:spPr bwMode="auto">
          <a:xfrm>
            <a:off x="5791200" y="381000"/>
            <a:ext cx="3108325" cy="2220913"/>
          </a:xfrm>
          <a:prstGeom prst="rect">
            <a:avLst/>
          </a:prstGeom>
          <a:noFill/>
          <a:ln w="9525">
            <a:noFill/>
            <a:miter lim="800000"/>
            <a:headEnd/>
            <a:tailEnd/>
          </a:ln>
        </p:spPr>
      </p:pic>
      <p:pic>
        <p:nvPicPr>
          <p:cNvPr id="20484" name="Picture 4" descr="http://doh-gov.indanet.com/sites/default/files/tigdas_logo.jpg"/>
          <p:cNvPicPr>
            <a:picLocks noChangeAspect="1" noChangeArrowheads="1"/>
          </p:cNvPicPr>
          <p:nvPr/>
        </p:nvPicPr>
        <p:blipFill>
          <a:blip r:embed="rId3"/>
          <a:srcRect/>
          <a:stretch>
            <a:fillRect/>
          </a:stretch>
        </p:blipFill>
        <p:spPr bwMode="auto">
          <a:xfrm rot="-645492">
            <a:off x="6519863" y="2730500"/>
            <a:ext cx="2476500" cy="1806575"/>
          </a:xfrm>
          <a:prstGeom prst="rect">
            <a:avLst/>
          </a:prstGeom>
          <a:noFill/>
          <a:ln w="9525">
            <a:noFill/>
            <a:miter lim="800000"/>
            <a:headEnd/>
            <a:tailEnd/>
          </a:ln>
        </p:spPr>
      </p:pic>
      <p:pic>
        <p:nvPicPr>
          <p:cNvPr id="20485" name="Picture 8" descr="http://neda12.neda.gov.ph/rdc12/Committees/rsdc/Images/april-may2011-pictures/iligtas-sa-tigdas2.jpg"/>
          <p:cNvPicPr>
            <a:picLocks noChangeAspect="1" noChangeArrowheads="1"/>
          </p:cNvPicPr>
          <p:nvPr/>
        </p:nvPicPr>
        <p:blipFill>
          <a:blip r:embed="rId4"/>
          <a:srcRect/>
          <a:stretch>
            <a:fillRect/>
          </a:stretch>
        </p:blipFill>
        <p:spPr bwMode="auto">
          <a:xfrm>
            <a:off x="5791200" y="4876800"/>
            <a:ext cx="3200400" cy="1639888"/>
          </a:xfrm>
          <a:prstGeom prst="rect">
            <a:avLst/>
          </a:prstGeom>
          <a:noFill/>
          <a:ln w="9525">
            <a:noFill/>
            <a:miter lim="800000"/>
            <a:headEnd/>
            <a:tailEnd/>
          </a:ln>
        </p:spPr>
      </p:pic>
      <p:pic>
        <p:nvPicPr>
          <p:cNvPr id="20486" name="Picture 4" descr="http://t1.gstatic.com/images?q=tbn:ANd9GcTe1gWkbHadRLCDR4_ObIHqRCVJxjficVKP74k6HNtBgwbfR9mX"/>
          <p:cNvPicPr>
            <a:picLocks noChangeAspect="1" noChangeArrowheads="1"/>
          </p:cNvPicPr>
          <p:nvPr/>
        </p:nvPicPr>
        <p:blipFill>
          <a:blip r:embed="rId5"/>
          <a:srcRect/>
          <a:stretch>
            <a:fillRect/>
          </a:stretch>
        </p:blipFill>
        <p:spPr bwMode="auto">
          <a:xfrm rot="-917414">
            <a:off x="6745288" y="3536950"/>
            <a:ext cx="2209800" cy="172402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914400"/>
            <a:ext cx="8229600" cy="4525963"/>
          </a:xfrm>
        </p:spPr>
        <p:txBody>
          <a:bodyPr/>
          <a:lstStyle/>
          <a:p>
            <a:pPr algn="just" eaLnBrk="1" hangingPunct="1">
              <a:buFont typeface="Wingdings" pitchFamily="2" charset="2"/>
              <a:buNone/>
              <a:defRPr/>
            </a:pPr>
            <a:r>
              <a:rPr lang="en-US" dirty="0" smtClean="0"/>
              <a:t>	</a:t>
            </a:r>
          </a:p>
          <a:p>
            <a:pPr algn="just" eaLnBrk="1" hangingPunct="1">
              <a:buFont typeface="Wingdings" pitchFamily="2" charset="2"/>
              <a:buNone/>
              <a:defRPr/>
            </a:pPr>
            <a:endParaRPr lang="en-US" dirty="0" smtClean="0">
              <a:latin typeface="+mj-lt"/>
            </a:endParaRPr>
          </a:p>
          <a:p>
            <a:pPr algn="ctr" eaLnBrk="1" hangingPunct="1">
              <a:buFont typeface="Wingdings" pitchFamily="2" charset="2"/>
              <a:buNone/>
              <a:defRPr/>
            </a:pPr>
            <a:r>
              <a:rPr lang="en-US" b="1" i="1" dirty="0" smtClean="0">
                <a:latin typeface="+mj-lt"/>
              </a:rPr>
              <a:t>TANDAAN PO NATING LAHAT-</a:t>
            </a:r>
          </a:p>
          <a:p>
            <a:pPr algn="ctr" eaLnBrk="1" hangingPunct="1">
              <a:buFont typeface="Wingdings" pitchFamily="2" charset="2"/>
              <a:buNone/>
              <a:defRPr/>
            </a:pPr>
            <a:r>
              <a:rPr lang="en-US" sz="4000" b="1" dirty="0" smtClean="0">
                <a:latin typeface="+mj-lt"/>
              </a:rPr>
              <a:t>ANG BAKUNA AY KARAPATAN NG BAWAT BATANG PILIPINO</a:t>
            </a:r>
            <a:r>
              <a:rPr lang="en-US" sz="4000" dirty="0" smtClean="0">
                <a:latin typeface="+mj-lt"/>
              </a:rPr>
              <a:t>!</a:t>
            </a:r>
          </a:p>
          <a:p>
            <a:pPr algn="ctr" eaLnBrk="1" hangingPunct="1">
              <a:buFont typeface="Wingdings" pitchFamily="2" charset="2"/>
              <a:buNone/>
              <a:defRPr/>
            </a:pPr>
            <a:endParaRPr lang="en-US" sz="4000" dirty="0" smtClean="0">
              <a:latin typeface="+mj-lt"/>
            </a:endParaRPr>
          </a:p>
          <a:p>
            <a:pPr algn="ctr" eaLnBrk="1" hangingPunct="1">
              <a:buFont typeface="Wingdings" pitchFamily="2" charset="2"/>
              <a:buNone/>
              <a:defRPr/>
            </a:pPr>
            <a:r>
              <a:rPr lang="en-US" sz="4000" dirty="0" err="1" smtClean="0">
                <a:latin typeface="+mj-lt"/>
              </a:rPr>
              <a:t>Maraming</a:t>
            </a:r>
            <a:r>
              <a:rPr lang="en-US" sz="4000" dirty="0" smtClean="0">
                <a:latin typeface="+mj-lt"/>
              </a:rPr>
              <a:t> </a:t>
            </a:r>
            <a:r>
              <a:rPr lang="en-US" sz="4000" dirty="0" err="1" smtClean="0">
                <a:latin typeface="+mj-lt"/>
              </a:rPr>
              <a:t>Salamat</a:t>
            </a:r>
            <a:r>
              <a:rPr lang="en-US" sz="4000" dirty="0" smtClean="0">
                <a:latin typeface="+mj-lt"/>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7200" y="533400"/>
            <a:ext cx="8229600" cy="6019800"/>
          </a:xfrm>
        </p:spPr>
        <p:txBody>
          <a:bodyPr/>
          <a:lstStyle/>
          <a:p>
            <a:pPr algn="l">
              <a:defRPr/>
            </a:pPr>
            <a:r>
              <a:rPr lang="en-US" sz="3200" b="0" dirty="0" err="1" smtClean="0"/>
              <a:t>Ang</a:t>
            </a:r>
            <a:r>
              <a:rPr lang="en-US" sz="3200" b="0" dirty="0" smtClean="0"/>
              <a:t> </a:t>
            </a:r>
            <a:r>
              <a:rPr lang="en-US" sz="3200" dirty="0" smtClean="0"/>
              <a:t>Expanded Program on Immunization</a:t>
            </a:r>
            <a:r>
              <a:rPr lang="en-US" sz="3200" b="0" dirty="0" smtClean="0"/>
              <a:t> (EPI) ay </a:t>
            </a:r>
            <a:r>
              <a:rPr lang="en-US" sz="3200" b="0" dirty="0" err="1" smtClean="0"/>
              <a:t>proyekto</a:t>
            </a:r>
            <a:r>
              <a:rPr lang="en-US" sz="3200" b="0" dirty="0" smtClean="0"/>
              <a:t> </a:t>
            </a:r>
            <a:r>
              <a:rPr lang="en-US" sz="3200" b="0" dirty="0" err="1" smtClean="0"/>
              <a:t>ng</a:t>
            </a:r>
            <a:r>
              <a:rPr lang="en-US" sz="3200" b="0" dirty="0" smtClean="0"/>
              <a:t> Department of Health (DOH) </a:t>
            </a:r>
            <a:r>
              <a:rPr lang="en-US" sz="3200" b="0" dirty="0" err="1" smtClean="0"/>
              <a:t>katulong</a:t>
            </a:r>
            <a:r>
              <a:rPr lang="en-US" sz="3200" b="0" dirty="0" smtClean="0"/>
              <a:t> </a:t>
            </a:r>
            <a:r>
              <a:rPr lang="en-US" sz="3200" b="0" dirty="0" err="1" smtClean="0"/>
              <a:t>ng</a:t>
            </a:r>
            <a:r>
              <a:rPr lang="en-US" sz="3200" b="0" dirty="0" smtClean="0"/>
              <a:t> World Health Organization at UNICEF </a:t>
            </a:r>
            <a:r>
              <a:rPr lang="en-US" sz="3200" b="0" dirty="0" err="1" smtClean="0"/>
              <a:t>na</a:t>
            </a:r>
            <a:r>
              <a:rPr lang="en-US" sz="3200" b="0" dirty="0" smtClean="0"/>
              <a:t> </a:t>
            </a:r>
            <a:r>
              <a:rPr lang="en-US" sz="3200" b="0" dirty="0" err="1" smtClean="0"/>
              <a:t>inilunsad</a:t>
            </a:r>
            <a:r>
              <a:rPr lang="en-US" sz="3200" b="0" dirty="0" smtClean="0"/>
              <a:t> </a:t>
            </a:r>
            <a:r>
              <a:rPr lang="en-US" sz="3200" b="0" dirty="0" err="1" smtClean="0"/>
              <a:t>noong</a:t>
            </a:r>
            <a:r>
              <a:rPr lang="en-US" sz="3200" b="0" dirty="0" smtClean="0"/>
              <a:t> 1976. </a:t>
            </a:r>
            <a:r>
              <a:rPr lang="en-US" sz="3200" b="0" dirty="0" err="1" smtClean="0"/>
              <a:t>Naglalayon</a:t>
            </a:r>
            <a:r>
              <a:rPr lang="en-US" sz="3200" b="0" dirty="0" smtClean="0"/>
              <a:t> </a:t>
            </a:r>
            <a:r>
              <a:rPr lang="en-US" sz="3200" b="0" dirty="0" err="1" smtClean="0"/>
              <a:t>itong</a:t>
            </a:r>
            <a:r>
              <a:rPr lang="en-US" sz="3200" b="0" dirty="0" smtClean="0"/>
              <a:t> </a:t>
            </a:r>
            <a:r>
              <a:rPr lang="en-US" sz="3200" b="0" dirty="0" err="1" smtClean="0"/>
              <a:t>bawasan</a:t>
            </a:r>
            <a:r>
              <a:rPr lang="en-US" sz="3200" b="0" dirty="0" smtClean="0"/>
              <a:t> </a:t>
            </a:r>
            <a:r>
              <a:rPr lang="en-US" sz="3200" b="0" dirty="0" err="1" smtClean="0"/>
              <a:t>ang</a:t>
            </a:r>
            <a:r>
              <a:rPr lang="en-US" sz="3200" b="0" dirty="0" smtClean="0"/>
              <a:t> </a:t>
            </a:r>
            <a:r>
              <a:rPr lang="en-US" sz="3200" b="0" dirty="0" err="1" smtClean="0"/>
              <a:t>bilang</a:t>
            </a:r>
            <a:r>
              <a:rPr lang="en-US" sz="3200" b="0" dirty="0" smtClean="0"/>
              <a:t> </a:t>
            </a:r>
            <a:r>
              <a:rPr lang="en-US" sz="3200" b="0" dirty="0" err="1" smtClean="0"/>
              <a:t>ng</a:t>
            </a:r>
            <a:r>
              <a:rPr lang="en-US" sz="3200" b="0" dirty="0" smtClean="0"/>
              <a:t> </a:t>
            </a:r>
            <a:r>
              <a:rPr lang="en-US" sz="3200" b="0" dirty="0" err="1" smtClean="0"/>
              <a:t>mga</a:t>
            </a:r>
            <a:r>
              <a:rPr lang="en-US" sz="3200" b="0" dirty="0" smtClean="0"/>
              <a:t> </a:t>
            </a:r>
            <a:r>
              <a:rPr lang="en-US" sz="3200" b="0" dirty="0" err="1" smtClean="0"/>
              <a:t>sanggol</a:t>
            </a:r>
            <a:r>
              <a:rPr lang="en-US" sz="3200" b="0" dirty="0" smtClean="0"/>
              <a:t> at</a:t>
            </a:r>
            <a:br>
              <a:rPr lang="en-US" sz="3200" b="0" dirty="0" smtClean="0"/>
            </a:br>
            <a:r>
              <a:rPr lang="en-US" sz="3200" b="0" dirty="0" err="1" smtClean="0"/>
              <a:t>batang</a:t>
            </a:r>
            <a:r>
              <a:rPr lang="en-US" sz="3200" b="0" dirty="0" smtClean="0"/>
              <a:t> </a:t>
            </a:r>
            <a:r>
              <a:rPr lang="en-US" sz="3200" b="0" dirty="0" err="1" smtClean="0"/>
              <a:t>nagkakasakit</a:t>
            </a:r>
            <a:r>
              <a:rPr lang="en-US" sz="3200" b="0" dirty="0" smtClean="0"/>
              <a:t> at</a:t>
            </a:r>
            <a:br>
              <a:rPr lang="en-US" sz="3200" b="0" dirty="0" smtClean="0"/>
            </a:br>
            <a:r>
              <a:rPr lang="en-US" sz="3200" b="0" dirty="0" err="1" smtClean="0"/>
              <a:t>namamatay</a:t>
            </a:r>
            <a:r>
              <a:rPr lang="en-US" sz="3200" b="0" dirty="0" smtClean="0"/>
              <a:t> </a:t>
            </a:r>
            <a:r>
              <a:rPr lang="en-US" sz="3200" b="0" dirty="0" err="1" smtClean="0"/>
              <a:t>sanhi</a:t>
            </a:r>
            <a:r>
              <a:rPr lang="en-US" sz="3200" b="0" dirty="0" smtClean="0"/>
              <a:t> </a:t>
            </a:r>
            <a:r>
              <a:rPr lang="en-US" sz="3200" b="0" dirty="0" err="1" smtClean="0"/>
              <a:t>ng</a:t>
            </a:r>
            <a:r>
              <a:rPr lang="en-US" sz="3200" b="0" dirty="0" smtClean="0"/>
              <a:t> child-</a:t>
            </a:r>
            <a:br>
              <a:rPr lang="en-US" sz="3200" b="0" dirty="0" smtClean="0"/>
            </a:br>
            <a:r>
              <a:rPr lang="en-US" sz="3200" b="0" dirty="0" smtClean="0"/>
              <a:t>hood preventable diseases </a:t>
            </a:r>
            <a:r>
              <a:rPr lang="en-US" sz="3200" b="0" dirty="0" err="1" smtClean="0"/>
              <a:t>na</a:t>
            </a:r>
            <a:r>
              <a:rPr lang="en-US" sz="3200" b="0" dirty="0" smtClean="0"/>
              <a:t> </a:t>
            </a:r>
            <a:br>
              <a:rPr lang="en-US" sz="3200" b="0" dirty="0" smtClean="0"/>
            </a:br>
            <a:r>
              <a:rPr lang="en-US" sz="3200" b="0" dirty="0" err="1" smtClean="0"/>
              <a:t>kinabibilangan</a:t>
            </a:r>
            <a:r>
              <a:rPr lang="en-US" sz="3200" b="0" dirty="0" smtClean="0"/>
              <a:t> </a:t>
            </a:r>
            <a:r>
              <a:rPr lang="en-US" sz="3200" b="0" dirty="0" err="1" smtClean="0"/>
              <a:t>ng</a:t>
            </a:r>
            <a:r>
              <a:rPr lang="en-US" sz="3200" b="0" dirty="0" smtClean="0"/>
              <a:t> diphtheria, </a:t>
            </a:r>
            <a:br>
              <a:rPr lang="en-US" sz="3200" b="0" dirty="0" smtClean="0"/>
            </a:br>
            <a:r>
              <a:rPr lang="en-US" sz="3200" b="0" dirty="0" smtClean="0"/>
              <a:t>hepatitis B, measles, </a:t>
            </a:r>
            <a:r>
              <a:rPr lang="en-US" sz="3200" b="0" dirty="0" err="1" smtClean="0"/>
              <a:t>pertussis</a:t>
            </a:r>
            <a:r>
              <a:rPr lang="en-US" sz="3200" b="0" dirty="0" smtClean="0"/>
              <a:t>, </a:t>
            </a:r>
            <a:br>
              <a:rPr lang="en-US" sz="3200" b="0" dirty="0" smtClean="0"/>
            </a:br>
            <a:r>
              <a:rPr lang="en-US" sz="3200" b="0" dirty="0" smtClean="0"/>
              <a:t>polio, tetanus at tuberculosis.</a:t>
            </a:r>
            <a:br>
              <a:rPr lang="en-US" sz="3200" b="0" dirty="0" smtClean="0"/>
            </a:br>
            <a:r>
              <a:rPr lang="en-US" sz="2400" b="0" dirty="0" smtClean="0"/>
              <a:t>.</a:t>
            </a:r>
            <a:endParaRPr lang="en-US" b="0" dirty="0"/>
          </a:p>
        </p:txBody>
      </p:sp>
      <p:pic>
        <p:nvPicPr>
          <p:cNvPr id="4099" name="Picture 2" descr="http://topnews.net.nz/data/who.jpg"/>
          <p:cNvPicPr>
            <a:picLocks noChangeAspect="1" noChangeArrowheads="1"/>
          </p:cNvPicPr>
          <p:nvPr/>
        </p:nvPicPr>
        <p:blipFill>
          <a:blip r:embed="rId2"/>
          <a:srcRect/>
          <a:stretch>
            <a:fillRect/>
          </a:stretch>
        </p:blipFill>
        <p:spPr bwMode="auto">
          <a:xfrm>
            <a:off x="7543800" y="3429000"/>
            <a:ext cx="1452563" cy="1371600"/>
          </a:xfrm>
          <a:prstGeom prst="rect">
            <a:avLst/>
          </a:prstGeom>
          <a:noFill/>
          <a:ln w="9525">
            <a:noFill/>
            <a:miter lim="800000"/>
            <a:headEnd/>
            <a:tailEnd/>
          </a:ln>
        </p:spPr>
      </p:pic>
      <p:pic>
        <p:nvPicPr>
          <p:cNvPr id="4100" name="Picture 4" descr="http://t1.gstatic.com/images?q=tbn:ANd9GcRJrcXS9YxbX5vSiV4DCO8VrHm1WKUODSZGs2_MAPpUNA5x25Me"/>
          <p:cNvPicPr>
            <a:picLocks noChangeAspect="1" noChangeArrowheads="1"/>
          </p:cNvPicPr>
          <p:nvPr/>
        </p:nvPicPr>
        <p:blipFill>
          <a:blip r:embed="rId3"/>
          <a:srcRect/>
          <a:stretch>
            <a:fillRect/>
          </a:stretch>
        </p:blipFill>
        <p:spPr bwMode="auto">
          <a:xfrm>
            <a:off x="6096000" y="3429000"/>
            <a:ext cx="1371600" cy="1377950"/>
          </a:xfrm>
          <a:prstGeom prst="rect">
            <a:avLst/>
          </a:prstGeom>
          <a:noFill/>
          <a:ln w="9525">
            <a:noFill/>
            <a:miter lim="800000"/>
            <a:headEnd/>
            <a:tailEnd/>
          </a:ln>
        </p:spPr>
      </p:pic>
      <p:pic>
        <p:nvPicPr>
          <p:cNvPr id="4101" name="Picture 2" descr="http://nativediva.files.wordpress.com/2011/01/unicef.jpg"/>
          <p:cNvPicPr>
            <a:picLocks noChangeAspect="1" noChangeArrowheads="1"/>
          </p:cNvPicPr>
          <p:nvPr/>
        </p:nvPicPr>
        <p:blipFill>
          <a:blip r:embed="rId4"/>
          <a:srcRect/>
          <a:stretch>
            <a:fillRect/>
          </a:stretch>
        </p:blipFill>
        <p:spPr bwMode="auto">
          <a:xfrm>
            <a:off x="6781800" y="4876800"/>
            <a:ext cx="1428750"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7200" y="381000"/>
            <a:ext cx="8229600" cy="6019800"/>
          </a:xfrm>
        </p:spPr>
        <p:txBody>
          <a:bodyPr/>
          <a:lstStyle/>
          <a:p>
            <a:pPr algn="l">
              <a:defRPr/>
            </a:pPr>
            <a:r>
              <a:rPr lang="en-US" sz="2800" dirty="0" smtClean="0">
                <a:effectLst/>
              </a:rPr>
              <a:t>At </a:t>
            </a:r>
            <a:r>
              <a:rPr lang="en-US" sz="2800" dirty="0" err="1" smtClean="0">
                <a:effectLst/>
              </a:rPr>
              <a:t>noong</a:t>
            </a:r>
            <a:r>
              <a:rPr lang="en-US" sz="3200" dirty="0" smtClean="0">
                <a:effectLst/>
              </a:rPr>
              <a:t> 1986, </a:t>
            </a:r>
            <a:r>
              <a:rPr lang="en-US" sz="3200" dirty="0" err="1" smtClean="0">
                <a:effectLst/>
              </a:rPr>
              <a:t>ang</a:t>
            </a:r>
            <a:r>
              <a:rPr lang="en-US" sz="3200" dirty="0" smtClean="0">
                <a:effectLst/>
              </a:rPr>
              <a:t> </a:t>
            </a:r>
            <a:r>
              <a:rPr lang="en-US" sz="3200" dirty="0" err="1" smtClean="0">
                <a:effectLst/>
              </a:rPr>
              <a:t>ating</a:t>
            </a:r>
            <a:r>
              <a:rPr lang="en-US" sz="3200" dirty="0" smtClean="0">
                <a:effectLst/>
              </a:rPr>
              <a:t> </a:t>
            </a:r>
            <a:r>
              <a:rPr lang="en-US" sz="3200" dirty="0" err="1" smtClean="0">
                <a:effectLst/>
              </a:rPr>
              <a:t>bansa</a:t>
            </a:r>
            <a:r>
              <a:rPr lang="en-US" sz="3200" dirty="0" smtClean="0">
                <a:effectLst/>
              </a:rPr>
              <a:t> ay </a:t>
            </a:r>
            <a:r>
              <a:rPr lang="en-US" sz="3200" dirty="0" err="1" smtClean="0">
                <a:effectLst/>
              </a:rPr>
              <a:t>nak-isa</a:t>
            </a:r>
            <a:r>
              <a:rPr lang="en-US" sz="3200" dirty="0" smtClean="0">
                <a:effectLst/>
              </a:rPr>
              <a:t> </a:t>
            </a:r>
            <a:r>
              <a:rPr lang="en-US" sz="3200" dirty="0" err="1" smtClean="0">
                <a:effectLst/>
              </a:rPr>
              <a:t>sa</a:t>
            </a:r>
            <a:r>
              <a:rPr lang="en-US" sz="3200" dirty="0" smtClean="0">
                <a:effectLst/>
              </a:rPr>
              <a:t> Universal Child Immunization goal. </a:t>
            </a:r>
            <a:r>
              <a:rPr lang="en-US" sz="3200" b="0" dirty="0" err="1" smtClean="0">
                <a:effectLst/>
              </a:rPr>
              <a:t>Ang</a:t>
            </a:r>
            <a:r>
              <a:rPr lang="en-US" sz="3200" b="0" dirty="0" smtClean="0">
                <a:effectLst/>
              </a:rPr>
              <a:t> </a:t>
            </a:r>
            <a:r>
              <a:rPr lang="en-US" sz="3200" b="0" dirty="0" err="1" smtClean="0">
                <a:effectLst/>
              </a:rPr>
              <a:t>apat</a:t>
            </a:r>
            <a:r>
              <a:rPr lang="en-US" sz="3200" b="0" dirty="0" smtClean="0">
                <a:effectLst/>
              </a:rPr>
              <a:t> </a:t>
            </a:r>
            <a:r>
              <a:rPr lang="en-US" sz="3200" b="0" dirty="0" err="1" smtClean="0">
                <a:effectLst/>
              </a:rPr>
              <a:t>na</a:t>
            </a:r>
            <a:r>
              <a:rPr lang="en-US" sz="3200" b="0" dirty="0" smtClean="0">
                <a:effectLst/>
              </a:rPr>
              <a:t> </a:t>
            </a:r>
            <a:r>
              <a:rPr lang="en-US" sz="3200" b="0" dirty="0" err="1" smtClean="0">
                <a:effectLst/>
              </a:rPr>
              <a:t>estratehiya</a:t>
            </a:r>
            <a:r>
              <a:rPr lang="en-US" sz="3200" b="0" dirty="0" smtClean="0">
                <a:effectLst/>
              </a:rPr>
              <a:t> </a:t>
            </a:r>
            <a:r>
              <a:rPr lang="en-US" sz="3200" b="0" dirty="0" err="1" smtClean="0">
                <a:effectLst/>
              </a:rPr>
              <a:t>para</a:t>
            </a:r>
            <a:r>
              <a:rPr lang="en-US" sz="3200" b="0" dirty="0" smtClean="0">
                <a:effectLst/>
              </a:rPr>
              <a:t> </a:t>
            </a:r>
            <a:r>
              <a:rPr lang="en-US" sz="3200" b="0" dirty="0" err="1" smtClean="0">
                <a:effectLst/>
              </a:rPr>
              <a:t>dito</a:t>
            </a:r>
            <a:r>
              <a:rPr lang="en-US" sz="3200" b="0" dirty="0" smtClean="0">
                <a:effectLst/>
              </a:rPr>
              <a:t> ay:</a:t>
            </a:r>
            <a:r>
              <a:rPr lang="en-US" sz="3200" b="0" dirty="0" smtClean="0"/>
              <a:t/>
            </a:r>
            <a:br>
              <a:rPr lang="en-US" sz="3200" b="0" dirty="0" smtClean="0"/>
            </a:br>
            <a:r>
              <a:rPr lang="en-US" sz="3200" b="0" dirty="0" smtClean="0"/>
              <a:t>    - </a:t>
            </a:r>
            <a:r>
              <a:rPr lang="en-US" sz="2400" b="0" err="1" smtClean="0"/>
              <a:t>Tuloy-tuloy</a:t>
            </a:r>
            <a:r>
              <a:rPr lang="en-US" sz="2400" b="0" smtClean="0"/>
              <a:t> na mataas na antas ng routine </a:t>
            </a:r>
            <a:r>
              <a:rPr lang="en-US" sz="2400" b="0" dirty="0" smtClean="0"/>
              <a:t>Full</a:t>
            </a:r>
            <a:br>
              <a:rPr lang="en-US" sz="2400" b="0" dirty="0" smtClean="0"/>
            </a:br>
            <a:r>
              <a:rPr lang="en-US" sz="2400" b="0" dirty="0" smtClean="0"/>
              <a:t>         Immunized Child (FIC) </a:t>
            </a:r>
            <a:r>
              <a:rPr lang="en-US" sz="2400" b="0" smtClean="0"/>
              <a:t>coverage na</a:t>
            </a:r>
            <a:br>
              <a:rPr lang="en-US" sz="2400" b="0" smtClean="0"/>
            </a:br>
            <a:r>
              <a:rPr lang="en-US" sz="2400" b="0" smtClean="0"/>
              <a:t>         di bababa sa 90% in sa mga </a:t>
            </a:r>
            <a:br>
              <a:rPr lang="en-US" sz="2400" b="0" smtClean="0"/>
            </a:br>
            <a:r>
              <a:rPr lang="en-US" sz="2400" b="0" smtClean="0"/>
              <a:t>         probinsya. munisipyo at siyudad;,</a:t>
            </a:r>
            <a:r>
              <a:rPr lang="en-US" sz="2400" b="0" dirty="0" smtClean="0"/>
              <a:t/>
            </a:r>
            <a:br>
              <a:rPr lang="en-US" sz="2400" b="0" dirty="0" smtClean="0"/>
            </a:br>
            <a:r>
              <a:rPr lang="en-US" sz="2400" b="0" dirty="0" smtClean="0"/>
              <a:t>      </a:t>
            </a:r>
            <a:r>
              <a:rPr lang="en-US" sz="2400" b="0" smtClean="0"/>
              <a:t>- Mapanatiling polio-free and Pilipinas</a:t>
            </a:r>
            <a:r>
              <a:rPr lang="en-US" sz="2400" b="0" dirty="0" smtClean="0"/>
              <a:t/>
            </a:r>
            <a:br>
              <a:rPr lang="en-US" sz="2400" b="0" dirty="0" smtClean="0"/>
            </a:br>
            <a:r>
              <a:rPr lang="en-US" sz="2400" b="0" smtClean="0"/>
              <a:t>         para sa global </a:t>
            </a:r>
            <a:r>
              <a:rPr lang="en-US" sz="2400" b="0" dirty="0" smtClean="0"/>
              <a:t>certification</a:t>
            </a:r>
            <a:br>
              <a:rPr lang="en-US" sz="2400" b="0" dirty="0" smtClean="0"/>
            </a:br>
            <a:r>
              <a:rPr lang="en-US" sz="2400" b="0" smtClean="0"/>
              <a:t>      - Mapuksa ang tigdas (measles)</a:t>
            </a:r>
            <a:br>
              <a:rPr lang="en-US" sz="2400" b="0" smtClean="0"/>
            </a:br>
            <a:r>
              <a:rPr lang="en-US" sz="2400" b="0" smtClean="0"/>
              <a:t>         sa taong </a:t>
            </a:r>
            <a:r>
              <a:rPr lang="en-US" sz="2400" b="0" dirty="0" smtClean="0"/>
              <a:t>2008,</a:t>
            </a:r>
            <a:br>
              <a:rPr lang="en-US" sz="2400" b="0" dirty="0" smtClean="0"/>
            </a:br>
            <a:r>
              <a:rPr lang="en-US" sz="2400" b="0" dirty="0" smtClean="0"/>
              <a:t>      </a:t>
            </a:r>
            <a:r>
              <a:rPr lang="en-US" sz="2400" b="0" smtClean="0"/>
              <a:t>- Mapuksa ang </a:t>
            </a:r>
            <a:r>
              <a:rPr lang="en-US" sz="2400" b="0" dirty="0" smtClean="0"/>
              <a:t>neonatal </a:t>
            </a:r>
            <a:r>
              <a:rPr lang="en-US" sz="2400" b="0" smtClean="0"/>
              <a:t>tetanus </a:t>
            </a:r>
            <a:br>
              <a:rPr lang="en-US" sz="2400" b="0" smtClean="0"/>
            </a:br>
            <a:r>
              <a:rPr lang="en-US" sz="2400" b="0" smtClean="0"/>
              <a:t>         sa taong </a:t>
            </a:r>
            <a:r>
              <a:rPr lang="en-US" sz="2400" b="0" dirty="0" smtClean="0"/>
              <a:t>2008.</a:t>
            </a:r>
            <a:endParaRPr lang="en-US" b="0" dirty="0"/>
          </a:p>
        </p:txBody>
      </p:sp>
      <p:pic>
        <p:nvPicPr>
          <p:cNvPr id="5123" name="Picture 2" descr="E:\BHW lectures REGGIE 72811\pics\immunize.jpg"/>
          <p:cNvPicPr>
            <a:picLocks noChangeAspect="1" noChangeArrowheads="1"/>
          </p:cNvPicPr>
          <p:nvPr/>
        </p:nvPicPr>
        <p:blipFill>
          <a:blip r:embed="rId2"/>
          <a:srcRect/>
          <a:stretch>
            <a:fillRect/>
          </a:stretch>
        </p:blipFill>
        <p:spPr bwMode="auto">
          <a:xfrm>
            <a:off x="6248400" y="3352800"/>
            <a:ext cx="2684463"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457200" y="304800"/>
            <a:ext cx="8229600" cy="5257800"/>
          </a:xfrm>
        </p:spPr>
        <p:txBody>
          <a:bodyPr/>
          <a:lstStyle/>
          <a:p>
            <a:pPr algn="l"/>
            <a:r>
              <a:rPr lang="en-US" sz="2800" smtClean="0">
                <a:effectLst/>
              </a:rPr>
              <a:t>3. Oral Polio Vaccine (OPV1, 2 at 3) - </a:t>
            </a:r>
            <a:r>
              <a:rPr lang="en-US" sz="2800" b="0" smtClean="0">
                <a:effectLst/>
              </a:rPr>
              <a:t>ang OPV1 ay ibabakuna sa ikaanim na linggo ng sanggol. Apat na linggo ang pagitan ng OPV1, OPV2 at OPV3.</a:t>
            </a:r>
            <a:br>
              <a:rPr lang="en-US" sz="2800" b="0" smtClean="0">
                <a:effectLst/>
              </a:rPr>
            </a:br>
            <a:r>
              <a:rPr lang="en-US" sz="1100" b="0" smtClean="0">
                <a:effectLst/>
              </a:rPr>
              <a:t/>
            </a:r>
            <a:br>
              <a:rPr lang="en-US" sz="1100" b="0" smtClean="0">
                <a:effectLst/>
              </a:rPr>
            </a:br>
            <a:r>
              <a:rPr lang="en-US" sz="2800" smtClean="0">
                <a:effectLst/>
              </a:rPr>
              <a:t>4. Hepatitis B Vaccine (HPV1, 2 at 3) </a:t>
            </a:r>
            <a:r>
              <a:rPr lang="en-US" sz="2800" b="0" smtClean="0">
                <a:effectLst/>
              </a:rPr>
              <a:t>- ang HPV1 ay ibabakuna pagkapanganak. Anim na linggo ang pagitan ng OPV1 at OPV2 at walong linggo ang pagitan ng OPV2 at OPV3.</a:t>
            </a:r>
            <a:br>
              <a:rPr lang="en-US" sz="2800" b="0" smtClean="0">
                <a:effectLst/>
              </a:rPr>
            </a:br>
            <a:r>
              <a:rPr lang="en-US" sz="1600" b="0" smtClean="0">
                <a:effectLst/>
              </a:rPr>
              <a:t/>
            </a:r>
            <a:br>
              <a:rPr lang="en-US" sz="1600" b="0" smtClean="0">
                <a:effectLst/>
              </a:rPr>
            </a:br>
            <a:r>
              <a:rPr lang="en-US" sz="2800" smtClean="0">
                <a:effectLst/>
              </a:rPr>
              <a:t>5. Measles Vaccine </a:t>
            </a:r>
            <a:r>
              <a:rPr lang="en-US" sz="2800" b="0" smtClean="0">
                <a:effectLst/>
              </a:rPr>
              <a:t>- ibabakuna sa pang-siyam na buwan ng sanggo</a:t>
            </a:r>
            <a:br>
              <a:rPr lang="en-US" sz="2800" b="0" smtClean="0">
                <a:effectLst/>
              </a:rPr>
            </a:br>
            <a:endParaRPr lang="en-US" sz="2800" b="0" i="1" smtClean="0">
              <a:effectLst/>
            </a:endParaRPr>
          </a:p>
        </p:txBody>
      </p:sp>
      <p:sp>
        <p:nvSpPr>
          <p:cNvPr id="6147" name="TextBox 2"/>
          <p:cNvSpPr txBox="1">
            <a:spLocks noChangeArrowheads="1"/>
          </p:cNvSpPr>
          <p:nvPr/>
        </p:nvSpPr>
        <p:spPr bwMode="auto">
          <a:xfrm>
            <a:off x="228600" y="5181600"/>
            <a:ext cx="8686800" cy="1570038"/>
          </a:xfrm>
          <a:prstGeom prst="rect">
            <a:avLst/>
          </a:prstGeom>
          <a:noFill/>
          <a:ln w="9525">
            <a:noFill/>
            <a:miter lim="800000"/>
            <a:headEnd/>
            <a:tailEnd/>
          </a:ln>
        </p:spPr>
        <p:txBody>
          <a:bodyPr>
            <a:spAutoFit/>
          </a:bodyPr>
          <a:lstStyle/>
          <a:p>
            <a:pPr algn="ctr"/>
            <a:r>
              <a:rPr lang="en-US" sz="2400" b="1" i="1"/>
              <a:t> “ A child is said to be Fully Immunized Child when he/she receives 1 dose of BCG, 3 doses of Hepa B, 3 doses of DPT, </a:t>
            </a:r>
          </a:p>
          <a:p>
            <a:pPr algn="ctr"/>
            <a:r>
              <a:rPr lang="en-US" sz="2400" b="1" i="1"/>
              <a:t>3 doses of OPV, and 1 dose of Measles before his/her 1st Birthday.,.”</a:t>
            </a:r>
            <a:endParaRPr lang="en-US" sz="24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7200" y="762000"/>
            <a:ext cx="8229600" cy="5715000"/>
          </a:xfrm>
        </p:spPr>
        <p:txBody>
          <a:bodyPr/>
          <a:lstStyle/>
          <a:p>
            <a:pPr algn="l">
              <a:defRPr/>
            </a:pPr>
            <a:r>
              <a:rPr lang="en-US" sz="2800" dirty="0" smtClean="0">
                <a:effectLst/>
              </a:rPr>
              <a:t>MGA BAKUNA  PARA SA MGA SANGGOL</a:t>
            </a:r>
            <a:br>
              <a:rPr lang="en-US" sz="2800" dirty="0" smtClean="0">
                <a:effectLst/>
              </a:rPr>
            </a:br>
            <a:r>
              <a:rPr lang="en-US" sz="600" dirty="0" smtClean="0">
                <a:effectLst/>
              </a:rPr>
              <a:t/>
            </a:r>
            <a:br>
              <a:rPr lang="en-US" sz="600" dirty="0" smtClean="0">
                <a:effectLst/>
              </a:rPr>
            </a:br>
            <a:r>
              <a:rPr lang="en-US" sz="2800" b="0" dirty="0" err="1" smtClean="0">
                <a:effectLst/>
              </a:rPr>
              <a:t>Nararapat</a:t>
            </a:r>
            <a:r>
              <a:rPr lang="en-US" sz="2800" b="0" dirty="0" smtClean="0">
                <a:effectLst/>
              </a:rPr>
              <a:t> </a:t>
            </a:r>
            <a:r>
              <a:rPr lang="en-US" sz="2800" b="0" dirty="0" err="1" smtClean="0">
                <a:effectLst/>
              </a:rPr>
              <a:t>makumpleto</a:t>
            </a:r>
            <a:r>
              <a:rPr lang="en-US" sz="2800" b="0" dirty="0" smtClean="0">
                <a:effectLst/>
              </a:rPr>
              <a:t> </a:t>
            </a:r>
            <a:r>
              <a:rPr lang="en-US" sz="2800" b="0" dirty="0" err="1" smtClean="0">
                <a:effectLst/>
              </a:rPr>
              <a:t>ng</a:t>
            </a:r>
            <a:r>
              <a:rPr lang="en-US" sz="2800" b="0" dirty="0" smtClean="0">
                <a:effectLst/>
              </a:rPr>
              <a:t> </a:t>
            </a:r>
            <a:r>
              <a:rPr lang="en-US" sz="2800" b="0" dirty="0" err="1" smtClean="0">
                <a:effectLst/>
              </a:rPr>
              <a:t>sanggol</a:t>
            </a:r>
            <a:r>
              <a:rPr lang="en-US" sz="2800" b="0" dirty="0" smtClean="0">
                <a:effectLst/>
              </a:rPr>
              <a:t> </a:t>
            </a:r>
            <a:r>
              <a:rPr lang="en-US" sz="2800" b="0" dirty="0" err="1" smtClean="0">
                <a:effectLst/>
              </a:rPr>
              <a:t>ang</a:t>
            </a:r>
            <a:r>
              <a:rPr lang="en-US" sz="2800" b="0" dirty="0" smtClean="0">
                <a:effectLst/>
              </a:rPr>
              <a:t> </a:t>
            </a:r>
            <a:r>
              <a:rPr lang="en-US" sz="2800" b="0" dirty="0" err="1" smtClean="0">
                <a:effectLst/>
              </a:rPr>
              <a:t>labing-isang</a:t>
            </a:r>
            <a:r>
              <a:rPr lang="en-US" sz="2800" b="0" dirty="0" smtClean="0">
                <a:effectLst/>
              </a:rPr>
              <a:t> </a:t>
            </a:r>
            <a:r>
              <a:rPr lang="en-US" sz="2800" b="0" dirty="0" err="1" smtClean="0">
                <a:effectLst/>
              </a:rPr>
              <a:t>bakuna</a:t>
            </a:r>
            <a:r>
              <a:rPr lang="en-US" sz="2800" b="0" dirty="0" smtClean="0">
                <a:effectLst/>
              </a:rPr>
              <a:t> </a:t>
            </a:r>
            <a:r>
              <a:rPr lang="en-US" sz="2800" b="0" dirty="0" err="1" smtClean="0">
                <a:effectLst/>
              </a:rPr>
              <a:t>bago</a:t>
            </a:r>
            <a:r>
              <a:rPr lang="en-US" sz="2800" b="0" dirty="0" smtClean="0">
                <a:effectLst/>
              </a:rPr>
              <a:t> </a:t>
            </a:r>
            <a:r>
              <a:rPr lang="en-US" sz="2800" b="0" dirty="0" err="1" smtClean="0">
                <a:effectLst/>
              </a:rPr>
              <a:t>siya</a:t>
            </a:r>
            <a:r>
              <a:rPr lang="en-US" sz="2800" b="0" dirty="0" smtClean="0">
                <a:effectLst/>
              </a:rPr>
              <a:t> </a:t>
            </a:r>
            <a:r>
              <a:rPr lang="en-US" sz="2800" b="0" dirty="0" err="1" smtClean="0">
                <a:effectLst/>
              </a:rPr>
              <a:t>mag-isang</a:t>
            </a:r>
            <a:r>
              <a:rPr lang="en-US" sz="2800" b="0" dirty="0" smtClean="0">
                <a:effectLst/>
              </a:rPr>
              <a:t> </a:t>
            </a:r>
            <a:r>
              <a:rPr lang="en-US" sz="2800" b="0" dirty="0" err="1" smtClean="0">
                <a:effectLst/>
              </a:rPr>
              <a:t>taon</a:t>
            </a:r>
            <a:r>
              <a:rPr lang="en-US" sz="2800" b="0" dirty="0" smtClean="0">
                <a:effectLst/>
              </a:rPr>
              <a:t> </a:t>
            </a:r>
            <a:r>
              <a:rPr lang="en-US" sz="2800" b="0" dirty="0" err="1" smtClean="0">
                <a:effectLst/>
              </a:rPr>
              <a:t>upang</a:t>
            </a:r>
            <a:r>
              <a:rPr lang="en-US" sz="2800" b="0" dirty="0" smtClean="0">
                <a:effectLst/>
              </a:rPr>
              <a:t> </a:t>
            </a:r>
            <a:r>
              <a:rPr lang="en-US" sz="2800" b="0" dirty="0" err="1" smtClean="0">
                <a:effectLst/>
              </a:rPr>
              <a:t>maging</a:t>
            </a:r>
            <a:r>
              <a:rPr lang="en-US" sz="2800" b="0" dirty="0" smtClean="0">
                <a:effectLst/>
              </a:rPr>
              <a:t> </a:t>
            </a:r>
            <a:r>
              <a:rPr lang="en-US" sz="2800" b="0" dirty="0" err="1" smtClean="0">
                <a:effectLst/>
              </a:rPr>
              <a:t>ligtas</a:t>
            </a:r>
            <a:r>
              <a:rPr lang="en-US" sz="2800" b="0" dirty="0" smtClean="0">
                <a:effectLst/>
              </a:rPr>
              <a:t> </a:t>
            </a:r>
            <a:r>
              <a:rPr lang="en-US" sz="2800" b="0" dirty="0" err="1" smtClean="0">
                <a:effectLst/>
              </a:rPr>
              <a:t>siya</a:t>
            </a:r>
            <a:r>
              <a:rPr lang="en-US" sz="2800" b="0" dirty="0" smtClean="0">
                <a:effectLst/>
              </a:rPr>
              <a:t> </a:t>
            </a:r>
            <a:r>
              <a:rPr lang="en-US" sz="2800" b="0" dirty="0" err="1" smtClean="0">
                <a:effectLst/>
              </a:rPr>
              <a:t>sa</a:t>
            </a:r>
            <a:r>
              <a:rPr lang="en-US" sz="2800" b="0" dirty="0" smtClean="0">
                <a:effectLst/>
              </a:rPr>
              <a:t> </a:t>
            </a:r>
            <a:r>
              <a:rPr lang="en-US" sz="2800" b="0" dirty="0" err="1" smtClean="0">
                <a:effectLst/>
              </a:rPr>
              <a:t>sakit</a:t>
            </a:r>
            <a:r>
              <a:rPr lang="en-US" sz="2800" b="0" dirty="0" smtClean="0">
                <a:effectLst/>
              </a:rPr>
              <a:t>.</a:t>
            </a:r>
            <a:br>
              <a:rPr lang="en-US" sz="2800" b="0" dirty="0" smtClean="0">
                <a:effectLst/>
              </a:rPr>
            </a:br>
            <a:r>
              <a:rPr lang="en-US" sz="2800" b="0" dirty="0" err="1" smtClean="0">
                <a:effectLst/>
              </a:rPr>
              <a:t>Ang</a:t>
            </a:r>
            <a:r>
              <a:rPr lang="en-US" sz="2800" b="0" dirty="0" smtClean="0">
                <a:effectLst/>
              </a:rPr>
              <a:t> </a:t>
            </a:r>
            <a:r>
              <a:rPr lang="en-US" sz="2800" b="0" dirty="0" err="1" smtClean="0">
                <a:effectLst/>
              </a:rPr>
              <a:t>mga</a:t>
            </a:r>
            <a:r>
              <a:rPr lang="en-US" sz="2800" b="0" dirty="0" smtClean="0">
                <a:effectLst/>
              </a:rPr>
              <a:t> </a:t>
            </a:r>
            <a:r>
              <a:rPr lang="en-US" sz="2800" b="0" dirty="0" err="1" smtClean="0">
                <a:effectLst/>
              </a:rPr>
              <a:t>ito</a:t>
            </a:r>
            <a:r>
              <a:rPr lang="en-US" sz="2800" b="0" dirty="0" smtClean="0">
                <a:effectLst/>
              </a:rPr>
              <a:t> ay </a:t>
            </a:r>
            <a:r>
              <a:rPr lang="en-US" sz="2800" b="0" dirty="0" err="1" smtClean="0">
                <a:effectLst/>
              </a:rPr>
              <a:t>kinabibilangan</a:t>
            </a:r>
            <a:r>
              <a:rPr lang="en-US" sz="2800" b="0" dirty="0" smtClean="0">
                <a:effectLst/>
              </a:rPr>
              <a:t> </a:t>
            </a:r>
            <a:r>
              <a:rPr lang="en-US" sz="2800" b="0" dirty="0" err="1" smtClean="0">
                <a:effectLst/>
              </a:rPr>
              <a:t>ng</a:t>
            </a:r>
            <a:r>
              <a:rPr lang="en-US" sz="2800" b="0" dirty="0" smtClean="0">
                <a:effectLst/>
              </a:rPr>
              <a:t> </a:t>
            </a:r>
            <a:r>
              <a:rPr lang="en-US" sz="2800" b="0" dirty="0" err="1" smtClean="0">
                <a:effectLst/>
              </a:rPr>
              <a:t>mga</a:t>
            </a:r>
            <a:r>
              <a:rPr lang="en-US" sz="2800" b="0" dirty="0" smtClean="0">
                <a:effectLst/>
              </a:rPr>
              <a:t> </a:t>
            </a:r>
            <a:r>
              <a:rPr lang="en-US" sz="2800" b="0" dirty="0" err="1" smtClean="0">
                <a:effectLst/>
              </a:rPr>
              <a:t>sumusunod</a:t>
            </a:r>
            <a:r>
              <a:rPr lang="en-US" sz="2800" b="0" dirty="0" smtClean="0">
                <a:effectLst/>
              </a:rPr>
              <a:t>:</a:t>
            </a:r>
            <a:br>
              <a:rPr lang="en-US" sz="2800" b="0" dirty="0" smtClean="0">
                <a:effectLst/>
              </a:rPr>
            </a:br>
            <a:r>
              <a:rPr lang="en-US" sz="2800" dirty="0" smtClean="0">
                <a:effectLst/>
              </a:rPr>
              <a:t/>
            </a:r>
            <a:br>
              <a:rPr lang="en-US" sz="2800" dirty="0" smtClean="0">
                <a:effectLst/>
              </a:rPr>
            </a:br>
            <a:r>
              <a:rPr lang="en-US" sz="2800" dirty="0" smtClean="0">
                <a:effectLst/>
              </a:rPr>
              <a:t>1</a:t>
            </a:r>
            <a:r>
              <a:rPr lang="en-US" sz="2800" b="0" dirty="0" smtClean="0">
                <a:effectLst/>
              </a:rPr>
              <a:t>. </a:t>
            </a:r>
            <a:r>
              <a:rPr lang="en-US" sz="2800" dirty="0" smtClean="0">
                <a:effectLst/>
              </a:rPr>
              <a:t>Bacillus </a:t>
            </a:r>
            <a:r>
              <a:rPr lang="en-US" sz="2800" dirty="0" err="1" smtClean="0">
                <a:effectLst/>
              </a:rPr>
              <a:t>Calmette-Guérin</a:t>
            </a:r>
            <a:r>
              <a:rPr lang="en-US" sz="2800" dirty="0" smtClean="0">
                <a:effectLst/>
              </a:rPr>
              <a:t> (BCG) - </a:t>
            </a:r>
            <a:r>
              <a:rPr lang="en-US" sz="2800" b="0" dirty="0" err="1" smtClean="0">
                <a:effectLst/>
              </a:rPr>
              <a:t>ibabakuna</a:t>
            </a:r>
            <a:r>
              <a:rPr lang="en-US" sz="2800" b="0" dirty="0" smtClean="0">
                <a:effectLst/>
              </a:rPr>
              <a:t> </a:t>
            </a:r>
            <a:r>
              <a:rPr lang="en-US" sz="2800" b="0" dirty="0" err="1" smtClean="0">
                <a:effectLst/>
              </a:rPr>
              <a:t>pagkapanganak</a:t>
            </a:r>
            <a:r>
              <a:rPr lang="en-US" sz="2800" dirty="0" smtClean="0">
                <a:effectLst/>
              </a:rPr>
              <a:t/>
            </a:r>
            <a:br>
              <a:rPr lang="en-US" sz="2800" dirty="0" smtClean="0">
                <a:effectLst/>
              </a:rPr>
            </a:br>
            <a:r>
              <a:rPr lang="en-US" sz="1000" dirty="0" smtClean="0">
                <a:effectLst/>
              </a:rPr>
              <a:t/>
            </a:r>
            <a:br>
              <a:rPr lang="en-US" sz="1000" dirty="0" smtClean="0">
                <a:effectLst/>
              </a:rPr>
            </a:br>
            <a:r>
              <a:rPr lang="en-US" sz="2800" dirty="0" smtClean="0">
                <a:effectLst/>
              </a:rPr>
              <a:t>2. Diphtheria-</a:t>
            </a:r>
            <a:r>
              <a:rPr lang="en-US" sz="2800" dirty="0" err="1" smtClean="0">
                <a:effectLst/>
              </a:rPr>
              <a:t>Pertussis</a:t>
            </a:r>
            <a:r>
              <a:rPr lang="en-US" sz="2800" dirty="0" smtClean="0">
                <a:effectLst/>
              </a:rPr>
              <a:t>-Tetanus Vaccine </a:t>
            </a:r>
            <a:r>
              <a:rPr lang="en-US" sz="2400" b="0" dirty="0" smtClean="0">
                <a:effectLst/>
              </a:rPr>
              <a:t>(DPT1, 2 at 3) </a:t>
            </a:r>
            <a:r>
              <a:rPr lang="en-US" sz="2800" dirty="0" smtClean="0">
                <a:effectLst/>
              </a:rPr>
              <a:t>- </a:t>
            </a:r>
            <a:r>
              <a:rPr lang="en-US" sz="2800" b="0" dirty="0" err="1" smtClean="0">
                <a:effectLst/>
              </a:rPr>
              <a:t>ang</a:t>
            </a:r>
            <a:r>
              <a:rPr lang="en-US" sz="2800" b="0" dirty="0" smtClean="0">
                <a:effectLst/>
              </a:rPr>
              <a:t> DPT1 ay </a:t>
            </a:r>
            <a:r>
              <a:rPr lang="en-US" sz="2800" b="0" dirty="0" err="1" smtClean="0">
                <a:effectLst/>
              </a:rPr>
              <a:t>ibabakuna</a:t>
            </a:r>
            <a:r>
              <a:rPr lang="en-US" sz="2800" b="0" dirty="0" smtClean="0">
                <a:effectLst/>
              </a:rPr>
              <a:t> </a:t>
            </a:r>
            <a:r>
              <a:rPr lang="en-US" sz="2800" b="0" dirty="0" err="1" smtClean="0">
                <a:effectLst/>
              </a:rPr>
              <a:t>sa</a:t>
            </a:r>
            <a:r>
              <a:rPr lang="en-US" sz="2800" b="0" dirty="0" smtClean="0">
                <a:effectLst/>
              </a:rPr>
              <a:t> </a:t>
            </a:r>
            <a:r>
              <a:rPr lang="en-US" sz="2800" b="0" dirty="0" err="1" smtClean="0">
                <a:effectLst/>
              </a:rPr>
              <a:t>ikaanim</a:t>
            </a:r>
            <a:r>
              <a:rPr lang="en-US" sz="2800" b="0" dirty="0" smtClean="0">
                <a:effectLst/>
              </a:rPr>
              <a:t> </a:t>
            </a:r>
            <a:r>
              <a:rPr lang="en-US" sz="2800" b="0" dirty="0" err="1" smtClean="0">
                <a:effectLst/>
              </a:rPr>
              <a:t>na</a:t>
            </a:r>
            <a:r>
              <a:rPr lang="en-US" sz="2800" b="0" dirty="0" smtClean="0">
                <a:effectLst/>
              </a:rPr>
              <a:t> </a:t>
            </a:r>
            <a:r>
              <a:rPr lang="en-US" sz="2800" b="0" dirty="0" err="1" smtClean="0">
                <a:effectLst/>
              </a:rPr>
              <a:t>linggo</a:t>
            </a:r>
            <a:r>
              <a:rPr lang="en-US" sz="2800" b="0" dirty="0" smtClean="0">
                <a:effectLst/>
              </a:rPr>
              <a:t> </a:t>
            </a:r>
            <a:r>
              <a:rPr lang="en-US" sz="2800" b="0" dirty="0" err="1" smtClean="0">
                <a:effectLst/>
              </a:rPr>
              <a:t>ng</a:t>
            </a:r>
            <a:r>
              <a:rPr lang="en-US" sz="2800" b="0" dirty="0" smtClean="0">
                <a:effectLst/>
              </a:rPr>
              <a:t> </a:t>
            </a:r>
            <a:r>
              <a:rPr lang="en-US" sz="2800" b="0" dirty="0" err="1" smtClean="0">
                <a:effectLst/>
              </a:rPr>
              <a:t>sanggol</a:t>
            </a:r>
            <a:r>
              <a:rPr lang="en-US" sz="2800" b="0" dirty="0" smtClean="0">
                <a:effectLst/>
              </a:rPr>
              <a:t>. </a:t>
            </a:r>
            <a:r>
              <a:rPr lang="en-US" sz="2800" b="0" dirty="0" err="1" smtClean="0">
                <a:effectLst/>
              </a:rPr>
              <a:t>Apat</a:t>
            </a:r>
            <a:r>
              <a:rPr lang="en-US" sz="2800" b="0" dirty="0" smtClean="0">
                <a:effectLst/>
              </a:rPr>
              <a:t> </a:t>
            </a:r>
            <a:r>
              <a:rPr lang="en-US" sz="2800" b="0" dirty="0" err="1" smtClean="0">
                <a:effectLst/>
              </a:rPr>
              <a:t>na</a:t>
            </a:r>
            <a:r>
              <a:rPr lang="en-US" sz="2800" b="0" dirty="0" smtClean="0">
                <a:effectLst/>
              </a:rPr>
              <a:t> </a:t>
            </a:r>
            <a:r>
              <a:rPr lang="en-US" sz="2800" b="0" dirty="0" err="1" smtClean="0">
                <a:effectLst/>
              </a:rPr>
              <a:t>linggo</a:t>
            </a:r>
            <a:r>
              <a:rPr lang="en-US" sz="2800" b="0" dirty="0" smtClean="0">
                <a:effectLst/>
              </a:rPr>
              <a:t> </a:t>
            </a:r>
            <a:r>
              <a:rPr lang="en-US" sz="2800" b="0" dirty="0" err="1" smtClean="0">
                <a:effectLst/>
              </a:rPr>
              <a:t>ang</a:t>
            </a:r>
            <a:r>
              <a:rPr lang="en-US" sz="2800" b="0" dirty="0" smtClean="0">
                <a:effectLst/>
              </a:rPr>
              <a:t> </a:t>
            </a:r>
            <a:r>
              <a:rPr lang="en-US" sz="2800" b="0" dirty="0" err="1" smtClean="0">
                <a:effectLst/>
              </a:rPr>
              <a:t>pagitan</a:t>
            </a:r>
            <a:r>
              <a:rPr lang="en-US" sz="2800" b="0" dirty="0" smtClean="0">
                <a:effectLst/>
              </a:rPr>
              <a:t> </a:t>
            </a:r>
            <a:r>
              <a:rPr lang="en-US" sz="2800" b="0" dirty="0" err="1" smtClean="0">
                <a:effectLst/>
              </a:rPr>
              <a:t>ng</a:t>
            </a:r>
            <a:r>
              <a:rPr lang="en-US" sz="2800" b="0" dirty="0" smtClean="0">
                <a:effectLst/>
              </a:rPr>
              <a:t> DPT1, DPT2 at DPT3.</a:t>
            </a:r>
            <a:r>
              <a:rPr lang="en-US" sz="2400" dirty="0" smtClean="0"/>
              <a:t/>
            </a:r>
            <a:br>
              <a:rPr lang="en-US" sz="2400" dirty="0" smtClean="0"/>
            </a:b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228600" y="0"/>
            <a:ext cx="8915400" cy="792163"/>
          </a:xfrm>
        </p:spPr>
        <p:txBody>
          <a:bodyPr/>
          <a:lstStyle/>
          <a:p>
            <a:pPr eaLnBrk="1" hangingPunct="1">
              <a:defRPr/>
            </a:pPr>
            <a:r>
              <a:rPr lang="en-US" sz="3200" dirty="0" smtClean="0"/>
              <a:t>Routine Immunization Schedule for Infants</a:t>
            </a:r>
          </a:p>
        </p:txBody>
      </p:sp>
      <p:graphicFrame>
        <p:nvGraphicFramePr>
          <p:cNvPr id="36959" name="Group 95"/>
          <p:cNvGraphicFramePr>
            <a:graphicFrameLocks noGrp="1"/>
          </p:cNvGraphicFramePr>
          <p:nvPr>
            <p:ph idx="1"/>
          </p:nvPr>
        </p:nvGraphicFramePr>
        <p:xfrm>
          <a:off x="152400" y="762000"/>
          <a:ext cx="8763000" cy="6178016"/>
        </p:xfrm>
        <a:graphic>
          <a:graphicData uri="http://schemas.openxmlformats.org/drawingml/2006/table">
            <a:tbl>
              <a:tblPr/>
              <a:tblGrid>
                <a:gridCol w="1295400"/>
                <a:gridCol w="1676400"/>
                <a:gridCol w="838200"/>
                <a:gridCol w="1828800"/>
                <a:gridCol w="914400"/>
                <a:gridCol w="2209800"/>
              </a:tblGrid>
              <a:tr h="51066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Vaccine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Minimum Age at 1</a:t>
                      </a:r>
                      <a:r>
                        <a:rPr kumimoji="0" lang="en-US" sz="1400" b="1" i="0" u="none" strike="noStrike" cap="none" normalizeH="0" baseline="30000" dirty="0" smtClean="0">
                          <a:ln>
                            <a:noFill/>
                          </a:ln>
                          <a:solidFill>
                            <a:schemeClr val="tx1"/>
                          </a:solidFill>
                          <a:effectLst>
                            <a:outerShdw blurRad="38100" dist="38100" dir="2700000" algn="tl">
                              <a:srgbClr val="000000"/>
                            </a:outerShdw>
                          </a:effectLst>
                          <a:latin typeface="+mj-lt"/>
                        </a:rPr>
                        <a:t>st</a:t>
                      </a: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 Dose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Dose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err="1" smtClean="0">
                          <a:ln>
                            <a:noFill/>
                          </a:ln>
                          <a:solidFill>
                            <a:schemeClr val="tx1"/>
                          </a:solidFill>
                          <a:effectLst>
                            <a:outerShdw blurRad="38100" dist="38100" dir="2700000" algn="tl">
                              <a:srgbClr val="000000"/>
                            </a:outerShdw>
                          </a:effectLst>
                          <a:latin typeface="+mj-lt"/>
                        </a:rPr>
                        <a:t>Minimun</a:t>
                      </a: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 Interval Between Doses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Route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Reason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175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1.BCG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Birth or anytime after Birth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injection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BCG given at the earliest possible age protects against the possibility of infection from other family members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93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2.DPT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6 weeks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4 weeks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injection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An early start with DPT reduces the chance of  severe pertussis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12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3.OPV(polio)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6 weeks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3 or more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4 weeks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oral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The extent of protection against polio is increased the earlier the OPV is given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148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4.Hepatitis 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6 weeks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4 weeks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injection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An early start of Hepatitis B reduces the chance of being infected and becoming a carrier.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12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5.Measles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9 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400" b="1" i="0" u="none" strike="noStrike" cap="none" normalizeH="0" baseline="0" smtClean="0">
                        <a:ln>
                          <a:noFill/>
                        </a:ln>
                        <a:solidFill>
                          <a:schemeClr val="tx1"/>
                        </a:solidFill>
                        <a:effectLst>
                          <a:outerShdw blurRad="38100" dist="38100" dir="2700000" algn="tl">
                            <a:srgbClr val="000000"/>
                          </a:outerShdw>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mj-lt"/>
                        </a:rPr>
                        <a:t>injection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At least 80% of measles can be prevented by immunization at this 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736">
                <a:tc>
                  <a:txBody>
                    <a:bodyPr/>
                    <a:lstStyle/>
                    <a:p>
                      <a:pPr marL="0" marR="0" lvl="0" indent="0" algn="l" defTabSz="914400" rtl="0" eaLnBrk="1" fontAlgn="base" latinLnBrk="0" hangingPunct="1">
                        <a:lnSpc>
                          <a:spcPct val="100000"/>
                        </a:lnSpc>
                        <a:spcBef>
                          <a:spcPts val="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6. MMR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12-15 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
                          <a:schemeClr val="hlink"/>
                        </a:buClr>
                        <a:buSzPct val="70000"/>
                        <a:buFont typeface="Wingdings" pitchFamily="2" charset="2"/>
                        <a:buNone/>
                        <a:tabLst/>
                      </a:pPr>
                      <a:endPar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rPr>
                        <a:t>Injection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
                          <a:schemeClr val="hlink"/>
                        </a:buClr>
                        <a:buSzPct val="70000"/>
                        <a:buFont typeface="Wingdings" pitchFamily="2" charset="2"/>
                        <a:buNone/>
                        <a:tabLst/>
                      </a:pPr>
                      <a:endPar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mj-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304800" y="1371600"/>
            <a:ext cx="8305800" cy="4953000"/>
          </a:xfrm>
        </p:spPr>
        <p:txBody>
          <a:bodyPr/>
          <a:lstStyle/>
          <a:p>
            <a:pPr algn="l">
              <a:defRPr/>
            </a:pPr>
            <a:r>
              <a:rPr lang="en-US" sz="3200" dirty="0" smtClean="0">
                <a:effectLst/>
              </a:rPr>
              <a:t>ROUTINE SCHEDULE NG BAKUNA:</a:t>
            </a:r>
            <a:br>
              <a:rPr lang="en-US" sz="3200" dirty="0" smtClean="0">
                <a:effectLst/>
              </a:rPr>
            </a:br>
            <a:r>
              <a:rPr lang="en-US" sz="1200" dirty="0" smtClean="0">
                <a:effectLst/>
              </a:rPr>
              <a:t/>
            </a:r>
            <a:br>
              <a:rPr lang="en-US" sz="1200" dirty="0" smtClean="0">
                <a:effectLst/>
              </a:rPr>
            </a:br>
            <a:r>
              <a:rPr lang="en-US" sz="3200" b="0" dirty="0" err="1" smtClean="0">
                <a:effectLst/>
              </a:rPr>
              <a:t>Kada</a:t>
            </a:r>
            <a:r>
              <a:rPr lang="en-US" sz="3200" b="0" dirty="0" smtClean="0">
                <a:effectLst/>
              </a:rPr>
              <a:t> </a:t>
            </a:r>
            <a:r>
              <a:rPr lang="en-US" sz="3200" b="0" dirty="0" err="1" smtClean="0">
                <a:effectLst/>
              </a:rPr>
              <a:t>araw</a:t>
            </a:r>
            <a:r>
              <a:rPr lang="en-US" sz="3200" b="0" dirty="0" smtClean="0">
                <a:effectLst/>
              </a:rPr>
              <a:t> </a:t>
            </a:r>
            <a:r>
              <a:rPr lang="en-US" sz="3200" b="0" dirty="0" err="1" smtClean="0">
                <a:effectLst/>
              </a:rPr>
              <a:t>ng</a:t>
            </a:r>
            <a:r>
              <a:rPr lang="en-US" sz="3200" b="0" dirty="0" smtClean="0">
                <a:effectLst/>
              </a:rPr>
              <a:t> </a:t>
            </a:r>
            <a:r>
              <a:rPr lang="en-US" sz="3200" b="0" dirty="0" err="1" smtClean="0">
                <a:effectLst/>
              </a:rPr>
              <a:t>ikatlong</a:t>
            </a:r>
            <a:r>
              <a:rPr lang="en-US" sz="3200" b="0" dirty="0" smtClean="0">
                <a:effectLst/>
              </a:rPr>
              <a:t> </a:t>
            </a:r>
            <a:r>
              <a:rPr lang="en-US" sz="3200" b="0" dirty="0" err="1" smtClean="0">
                <a:effectLst/>
              </a:rPr>
              <a:t>Miyerkules</a:t>
            </a:r>
            <a:r>
              <a:rPr lang="en-US" sz="3200" b="0" dirty="0" smtClean="0">
                <a:effectLst/>
              </a:rPr>
              <a:t> (3</a:t>
            </a:r>
            <a:r>
              <a:rPr lang="en-US" sz="3200" b="0" baseline="30000" dirty="0" smtClean="0">
                <a:effectLst/>
              </a:rPr>
              <a:t>rd</a:t>
            </a:r>
            <a:r>
              <a:rPr lang="en-US" sz="3200" b="0" dirty="0" smtClean="0">
                <a:effectLst/>
              </a:rPr>
              <a:t> Wednesday)  </a:t>
            </a:r>
            <a:r>
              <a:rPr lang="en-US" sz="3200" b="0" dirty="0" err="1" smtClean="0">
                <a:effectLst/>
              </a:rPr>
              <a:t>ng</a:t>
            </a:r>
            <a:r>
              <a:rPr lang="en-US" sz="3200" b="0" dirty="0" smtClean="0">
                <a:effectLst/>
              </a:rPr>
              <a:t> </a:t>
            </a:r>
            <a:r>
              <a:rPr lang="en-US" sz="3200" b="0" dirty="0" err="1" smtClean="0">
                <a:effectLst/>
              </a:rPr>
              <a:t>buwan</a:t>
            </a:r>
            <a:r>
              <a:rPr lang="en-US" sz="3200" b="0" dirty="0" smtClean="0">
                <a:effectLst/>
              </a:rPr>
              <a:t> </a:t>
            </a:r>
            <a:r>
              <a:rPr lang="en-US" sz="3200" b="0" dirty="0" err="1" smtClean="0">
                <a:effectLst/>
              </a:rPr>
              <a:t>ang</a:t>
            </a:r>
            <a:r>
              <a:rPr lang="en-US" sz="3200" b="0" dirty="0" smtClean="0">
                <a:effectLst/>
              </a:rPr>
              <a:t> </a:t>
            </a:r>
            <a:r>
              <a:rPr lang="en-US" sz="3200" b="0" dirty="0" err="1" smtClean="0">
                <a:effectLst/>
              </a:rPr>
              <a:t>nakatakdang</a:t>
            </a:r>
            <a:r>
              <a:rPr lang="en-US" sz="3200" b="0" dirty="0" smtClean="0">
                <a:effectLst/>
              </a:rPr>
              <a:t> </a:t>
            </a:r>
            <a:r>
              <a:rPr lang="en-US" sz="3200" b="0" dirty="0" err="1" smtClean="0">
                <a:effectLst/>
              </a:rPr>
              <a:t>araw</a:t>
            </a:r>
            <a:r>
              <a:rPr lang="en-US" sz="3200" b="0" dirty="0" smtClean="0">
                <a:effectLst/>
              </a:rPr>
              <a:t> </a:t>
            </a:r>
            <a:r>
              <a:rPr lang="en-US" sz="3200" b="0" dirty="0" err="1" smtClean="0">
                <a:effectLst/>
              </a:rPr>
              <a:t>ng</a:t>
            </a:r>
            <a:r>
              <a:rPr lang="en-US" sz="3200" b="0" dirty="0" smtClean="0">
                <a:effectLst/>
              </a:rPr>
              <a:t> </a:t>
            </a:r>
            <a:r>
              <a:rPr lang="en-US" sz="3200" b="0" dirty="0" err="1" smtClean="0">
                <a:effectLst/>
              </a:rPr>
              <a:t>bakuna</a:t>
            </a:r>
            <a:r>
              <a:rPr lang="en-US" sz="3200" b="0" dirty="0" smtClean="0">
                <a:effectLst/>
              </a:rPr>
              <a:t> </a:t>
            </a:r>
            <a:r>
              <a:rPr lang="en-US" sz="3200" b="0" dirty="0" err="1" smtClean="0">
                <a:effectLst/>
              </a:rPr>
              <a:t>sa</a:t>
            </a:r>
            <a:r>
              <a:rPr lang="en-US" sz="3200" b="0" dirty="0" smtClean="0">
                <a:effectLst/>
              </a:rPr>
              <a:t> </a:t>
            </a:r>
            <a:r>
              <a:rPr lang="en-US" sz="3200" b="0" dirty="0" err="1" smtClean="0">
                <a:effectLst/>
              </a:rPr>
              <a:t>lahat</a:t>
            </a:r>
            <a:r>
              <a:rPr lang="en-US" sz="3200" b="0" dirty="0" smtClean="0">
                <a:effectLst/>
              </a:rPr>
              <a:t> </a:t>
            </a:r>
            <a:r>
              <a:rPr lang="en-US" sz="3200" b="0" dirty="0" err="1" smtClean="0">
                <a:effectLst/>
              </a:rPr>
              <a:t>ng</a:t>
            </a:r>
            <a:r>
              <a:rPr lang="en-US" sz="3200" b="0" dirty="0" smtClean="0">
                <a:effectLst/>
              </a:rPr>
              <a:t> </a:t>
            </a:r>
            <a:r>
              <a:rPr lang="en-US" sz="3200" b="0" dirty="0" err="1" smtClean="0">
                <a:effectLst/>
              </a:rPr>
              <a:t>mga</a:t>
            </a:r>
            <a:r>
              <a:rPr lang="en-US" sz="3200" b="0" dirty="0" smtClean="0">
                <a:effectLst/>
              </a:rPr>
              <a:t> </a:t>
            </a:r>
            <a:r>
              <a:rPr lang="en-US" sz="3200" b="0" dirty="0" err="1" smtClean="0">
                <a:effectLst/>
              </a:rPr>
              <a:t>Barangay</a:t>
            </a:r>
            <a:r>
              <a:rPr lang="en-US" sz="3200" b="0" dirty="0" smtClean="0">
                <a:effectLst/>
              </a:rPr>
              <a:t> Health Stations (BHS) </a:t>
            </a:r>
            <a:r>
              <a:rPr lang="en-US" sz="3200" b="0" dirty="0" err="1" smtClean="0">
                <a:effectLst/>
              </a:rPr>
              <a:t>sa</a:t>
            </a:r>
            <a:r>
              <a:rPr lang="en-US" sz="3200" b="0" dirty="0" smtClean="0">
                <a:effectLst/>
              </a:rPr>
              <a:t> </a:t>
            </a:r>
            <a:r>
              <a:rPr lang="en-US" sz="3200" b="0" dirty="0" err="1" smtClean="0">
                <a:effectLst/>
              </a:rPr>
              <a:t>buong</a:t>
            </a:r>
            <a:r>
              <a:rPr lang="en-US" sz="3200" b="0" dirty="0" smtClean="0">
                <a:effectLst/>
              </a:rPr>
              <a:t> </a:t>
            </a:r>
            <a:r>
              <a:rPr lang="en-US" sz="3200" b="0" dirty="0" err="1" smtClean="0">
                <a:effectLst/>
              </a:rPr>
              <a:t>Pilipinas</a:t>
            </a:r>
            <a:r>
              <a:rPr lang="en-US" sz="3200" b="0" dirty="0" smtClean="0">
                <a:effectLst/>
              </a:rPr>
              <a:t>.</a:t>
            </a:r>
            <a:br>
              <a:rPr lang="en-US" sz="3200" b="0" dirty="0" smtClean="0">
                <a:effectLst/>
              </a:rPr>
            </a:br>
            <a:r>
              <a:rPr lang="en-US" sz="3200" b="0" dirty="0" smtClean="0">
                <a:effectLst/>
              </a:rPr>
              <a:t/>
            </a:r>
            <a:br>
              <a:rPr lang="en-US" sz="3200" b="0" dirty="0" smtClean="0">
                <a:effectLst/>
              </a:rPr>
            </a:br>
            <a:r>
              <a:rPr lang="en-US" sz="3200" b="0" dirty="0" smtClean="0">
                <a:effectLst/>
              </a:rPr>
              <a:t>May </a:t>
            </a:r>
            <a:r>
              <a:rPr lang="en-US" sz="3200" b="0" dirty="0" err="1" smtClean="0">
                <a:effectLst/>
              </a:rPr>
              <a:t>mga</a:t>
            </a:r>
            <a:r>
              <a:rPr lang="en-US" sz="3200" b="0" dirty="0" smtClean="0">
                <a:effectLst/>
              </a:rPr>
              <a:t> BHS </a:t>
            </a:r>
            <a:r>
              <a:rPr lang="en-US" sz="3200" b="0" dirty="0" err="1" smtClean="0">
                <a:effectLst/>
              </a:rPr>
              <a:t>na</a:t>
            </a:r>
            <a:r>
              <a:rPr lang="en-US" sz="3200" b="0" dirty="0" smtClean="0">
                <a:effectLst/>
              </a:rPr>
              <a:t> </a:t>
            </a:r>
            <a:r>
              <a:rPr lang="en-US" sz="3200" b="0" dirty="0" err="1" smtClean="0">
                <a:effectLst/>
              </a:rPr>
              <a:t>iba</a:t>
            </a:r>
            <a:r>
              <a:rPr lang="en-US" sz="3200" b="0" dirty="0" smtClean="0">
                <a:effectLst/>
              </a:rPr>
              <a:t> </a:t>
            </a:r>
            <a:r>
              <a:rPr lang="en-US" sz="3200" b="0" dirty="0" err="1" smtClean="0">
                <a:effectLst/>
              </a:rPr>
              <a:t>ang</a:t>
            </a:r>
            <a:r>
              <a:rPr lang="en-US" sz="3200" b="0" dirty="0" smtClean="0">
                <a:effectLst/>
              </a:rPr>
              <a:t> </a:t>
            </a:r>
            <a:br>
              <a:rPr lang="en-US" sz="3200" b="0" dirty="0" smtClean="0">
                <a:effectLst/>
              </a:rPr>
            </a:br>
            <a:r>
              <a:rPr lang="en-US" sz="3200" b="0" dirty="0" err="1" smtClean="0">
                <a:effectLst/>
              </a:rPr>
              <a:t>araw</a:t>
            </a:r>
            <a:r>
              <a:rPr lang="en-US" sz="3200" b="0" dirty="0" smtClean="0">
                <a:effectLst/>
              </a:rPr>
              <a:t> kung </a:t>
            </a:r>
            <a:r>
              <a:rPr lang="en-US" sz="3200" b="0" dirty="0" err="1" smtClean="0">
                <a:effectLst/>
              </a:rPr>
              <a:t>ang</a:t>
            </a:r>
            <a:r>
              <a:rPr lang="en-US" sz="3200" b="0" dirty="0" smtClean="0">
                <a:effectLst/>
              </a:rPr>
              <a:t> Rural Health </a:t>
            </a:r>
            <a:br>
              <a:rPr lang="en-US" sz="3200" b="0" dirty="0" smtClean="0">
                <a:effectLst/>
              </a:rPr>
            </a:br>
            <a:r>
              <a:rPr lang="en-US" sz="3200" b="0" dirty="0" smtClean="0">
                <a:effectLst/>
              </a:rPr>
              <a:t>Midwife ay  </a:t>
            </a:r>
            <a:r>
              <a:rPr lang="en-US" sz="3200" b="0" dirty="0" err="1" smtClean="0">
                <a:effectLst/>
              </a:rPr>
              <a:t>nakatalaga</a:t>
            </a:r>
            <a:r>
              <a:rPr lang="en-US" sz="3200" b="0" dirty="0" smtClean="0">
                <a:effectLst/>
              </a:rPr>
              <a:t> </a:t>
            </a:r>
            <a:r>
              <a:rPr lang="en-US" sz="3200" b="0" dirty="0" err="1" smtClean="0">
                <a:effectLst/>
              </a:rPr>
              <a:t>sa</a:t>
            </a:r>
            <a:r>
              <a:rPr lang="en-US" sz="3200" b="0" dirty="0" smtClean="0">
                <a:effectLst/>
              </a:rPr>
              <a:t/>
            </a:r>
            <a:br>
              <a:rPr lang="en-US" sz="3200" b="0" dirty="0" smtClean="0">
                <a:effectLst/>
              </a:rPr>
            </a:br>
            <a:r>
              <a:rPr lang="en-US" sz="3200" b="0" dirty="0" err="1" smtClean="0">
                <a:effectLst/>
              </a:rPr>
              <a:t>higit</a:t>
            </a:r>
            <a:r>
              <a:rPr lang="en-US" sz="3200" b="0" dirty="0" smtClean="0">
                <a:effectLst/>
              </a:rPr>
              <a:t> </a:t>
            </a:r>
            <a:r>
              <a:rPr lang="en-US" sz="3200" b="0" dirty="0" err="1" smtClean="0">
                <a:effectLst/>
              </a:rPr>
              <a:t>sa</a:t>
            </a:r>
            <a:r>
              <a:rPr lang="en-US" sz="3200" b="0" dirty="0" smtClean="0">
                <a:effectLst/>
              </a:rPr>
              <a:t> </a:t>
            </a:r>
            <a:r>
              <a:rPr lang="en-US" sz="3200" b="0" dirty="0" err="1" smtClean="0">
                <a:effectLst/>
              </a:rPr>
              <a:t>isang</a:t>
            </a:r>
            <a:r>
              <a:rPr lang="en-US" sz="3200" b="0" dirty="0" smtClean="0">
                <a:effectLst/>
              </a:rPr>
              <a:t> BHS. </a:t>
            </a:r>
            <a:r>
              <a:rPr lang="en-US" sz="3600" b="0" dirty="0" smtClean="0"/>
              <a:t/>
            </a:r>
            <a:br>
              <a:rPr lang="en-US" sz="3600" b="0" dirty="0" smtClean="0"/>
            </a:br>
            <a:r>
              <a:rPr lang="en-US" b="0" dirty="0" smtClean="0"/>
              <a:t/>
            </a:r>
            <a:br>
              <a:rPr lang="en-US" b="0" dirty="0" smtClean="0"/>
            </a:br>
            <a:endParaRPr lang="en-US" dirty="0" smtClean="0"/>
          </a:p>
        </p:txBody>
      </p:sp>
      <p:pic>
        <p:nvPicPr>
          <p:cNvPr id="9219" name="Picture 2" descr="C:\Users\LOREN\Desktop\BHW lectures REGGIE 72811\pics\baby-shots.jpg"/>
          <p:cNvPicPr>
            <a:picLocks noChangeAspect="1" noChangeArrowheads="1"/>
          </p:cNvPicPr>
          <p:nvPr/>
        </p:nvPicPr>
        <p:blipFill>
          <a:blip r:embed="rId2"/>
          <a:srcRect/>
          <a:stretch>
            <a:fillRect/>
          </a:stretch>
        </p:blipFill>
        <p:spPr bwMode="auto">
          <a:xfrm>
            <a:off x="5562600" y="3276600"/>
            <a:ext cx="3368675" cy="2787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381000" y="838200"/>
            <a:ext cx="8382000" cy="2590800"/>
          </a:xfrm>
        </p:spPr>
        <p:txBody>
          <a:bodyPr/>
          <a:lstStyle/>
          <a:p>
            <a:pPr algn="l" eaLnBrk="1" hangingPunct="1">
              <a:defRPr/>
            </a:pPr>
            <a:r>
              <a:rPr lang="en-US" sz="3200" dirty="0" smtClean="0"/>
              <a:t>KAHALAGAHAN NG PAGBABAKUNA SA MGA SANGGOL</a:t>
            </a:r>
            <a:br>
              <a:rPr lang="en-US" sz="3200" dirty="0" smtClean="0"/>
            </a:br>
            <a:r>
              <a:rPr lang="en-US" sz="1600" dirty="0" smtClean="0"/>
              <a:t/>
            </a:r>
            <a:br>
              <a:rPr lang="en-US" sz="1600" dirty="0" smtClean="0"/>
            </a:br>
            <a:r>
              <a:rPr lang="en-US" sz="3200" dirty="0" err="1" smtClean="0"/>
              <a:t>Ang</a:t>
            </a:r>
            <a:r>
              <a:rPr lang="en-US" sz="3200" dirty="0" smtClean="0"/>
              <a:t> </a:t>
            </a:r>
            <a:r>
              <a:rPr lang="en-US" sz="3200" dirty="0" err="1" smtClean="0"/>
              <a:t>pagbabakuna</a:t>
            </a:r>
            <a:r>
              <a:rPr lang="en-US" sz="3200" dirty="0" smtClean="0"/>
              <a:t> ay </a:t>
            </a:r>
            <a:r>
              <a:rPr lang="en-US" sz="3200" dirty="0" err="1" smtClean="0"/>
              <a:t>nagbibigay</a:t>
            </a:r>
            <a:r>
              <a:rPr lang="en-US" sz="3200" dirty="0" smtClean="0"/>
              <a:t> </a:t>
            </a:r>
            <a:r>
              <a:rPr lang="en-US" sz="3200" dirty="0" err="1" smtClean="0"/>
              <a:t>ng</a:t>
            </a:r>
            <a:r>
              <a:rPr lang="en-US" sz="3200" dirty="0" smtClean="0"/>
              <a:t> </a:t>
            </a:r>
            <a:r>
              <a:rPr lang="en-US" sz="3200" dirty="0" err="1" smtClean="0"/>
              <a:t>proteksyon</a:t>
            </a:r>
            <a:r>
              <a:rPr lang="en-US" sz="3200" dirty="0" smtClean="0"/>
              <a:t> </a:t>
            </a:r>
            <a:r>
              <a:rPr lang="en-US" sz="3200" dirty="0" err="1" smtClean="0"/>
              <a:t>sa</a:t>
            </a:r>
            <a:r>
              <a:rPr lang="en-US" sz="3200" dirty="0" smtClean="0"/>
              <a:t> </a:t>
            </a:r>
            <a:r>
              <a:rPr lang="en-US" sz="3200" dirty="0" err="1" smtClean="0"/>
              <a:t>mga</a:t>
            </a:r>
            <a:r>
              <a:rPr lang="en-US" sz="3200" dirty="0" smtClean="0"/>
              <a:t> </a:t>
            </a:r>
            <a:r>
              <a:rPr lang="en-US" sz="3200" dirty="0" err="1" smtClean="0"/>
              <a:t>sanggol</a:t>
            </a:r>
            <a:r>
              <a:rPr lang="en-US" sz="3200" dirty="0" smtClean="0"/>
              <a:t> </a:t>
            </a:r>
            <a:r>
              <a:rPr lang="en-US" sz="3200" dirty="0" err="1" smtClean="0"/>
              <a:t>laban</a:t>
            </a:r>
            <a:r>
              <a:rPr lang="en-US" sz="3200" dirty="0" smtClean="0"/>
              <a:t> </a:t>
            </a:r>
            <a:r>
              <a:rPr lang="en-US" sz="3200" dirty="0" err="1" smtClean="0"/>
              <a:t>sa</a:t>
            </a:r>
            <a:r>
              <a:rPr lang="en-US" sz="3200" dirty="0" smtClean="0"/>
              <a:t> </a:t>
            </a:r>
            <a:r>
              <a:rPr lang="en-US" sz="3200" dirty="0" err="1" smtClean="0"/>
              <a:t>mga</a:t>
            </a:r>
            <a:r>
              <a:rPr lang="en-US" sz="3200" dirty="0" smtClean="0"/>
              <a:t> </a:t>
            </a:r>
            <a:r>
              <a:rPr lang="en-US" sz="3200" dirty="0" err="1" smtClean="0"/>
              <a:t>sumusunod</a:t>
            </a:r>
            <a:r>
              <a:rPr lang="en-US" sz="3200" dirty="0" smtClean="0"/>
              <a:t> </a:t>
            </a:r>
            <a:r>
              <a:rPr lang="en-US" sz="3200" dirty="0" err="1" smtClean="0"/>
              <a:t>na</a:t>
            </a:r>
            <a:r>
              <a:rPr lang="en-US" sz="3200" dirty="0" smtClean="0"/>
              <a:t> </a:t>
            </a:r>
            <a:r>
              <a:rPr lang="en-US" sz="3200" dirty="0" err="1" smtClean="0"/>
              <a:t>nakakahawang</a:t>
            </a:r>
            <a:r>
              <a:rPr lang="en-US" sz="3200" dirty="0" smtClean="0"/>
              <a:t> </a:t>
            </a:r>
            <a:r>
              <a:rPr lang="en-US" sz="3200" dirty="0" err="1" smtClean="0"/>
              <a:t>sakit</a:t>
            </a:r>
            <a:r>
              <a:rPr lang="en-US" sz="3200" dirty="0" smtClean="0"/>
              <a:t>:</a:t>
            </a:r>
            <a:r>
              <a:rPr lang="en-US" dirty="0" smtClean="0"/>
              <a:t/>
            </a:r>
            <a:br>
              <a:rPr lang="en-US" dirty="0" smtClean="0"/>
            </a:br>
            <a:endParaRPr lang="en-US" dirty="0" smtClean="0"/>
          </a:p>
        </p:txBody>
      </p:sp>
      <p:sp>
        <p:nvSpPr>
          <p:cNvPr id="3" name="Rectangle 2"/>
          <p:cNvSpPr/>
          <p:nvPr/>
        </p:nvSpPr>
        <p:spPr>
          <a:xfrm>
            <a:off x="3581400" y="3352800"/>
            <a:ext cx="4572000" cy="2062163"/>
          </a:xfrm>
          <a:prstGeom prst="rect">
            <a:avLst/>
          </a:prstGeom>
        </p:spPr>
        <p:txBody>
          <a:bodyPr>
            <a:spAutoFit/>
          </a:bodyPr>
          <a:lstStyle/>
          <a:p>
            <a:pPr eaLnBrk="1" hangingPunct="1">
              <a:buFontTx/>
              <a:buChar char="•"/>
              <a:defRPr/>
            </a:pPr>
            <a:r>
              <a:rPr lang="en-US" sz="3200" b="1" dirty="0">
                <a:latin typeface="+mj-lt"/>
              </a:rPr>
              <a:t>Tuberculosis</a:t>
            </a:r>
          </a:p>
          <a:p>
            <a:pPr eaLnBrk="1" hangingPunct="1">
              <a:buFontTx/>
              <a:buChar char="•"/>
              <a:defRPr/>
            </a:pPr>
            <a:r>
              <a:rPr lang="en-US" sz="3200" b="1" dirty="0">
                <a:latin typeface="+mj-lt"/>
              </a:rPr>
              <a:t>Polio</a:t>
            </a:r>
          </a:p>
          <a:p>
            <a:pPr eaLnBrk="1" hangingPunct="1">
              <a:buFontTx/>
              <a:buChar char="•"/>
              <a:defRPr/>
            </a:pPr>
            <a:r>
              <a:rPr lang="en-US" sz="3200" b="1" dirty="0">
                <a:latin typeface="+mj-lt"/>
              </a:rPr>
              <a:t>Mumps</a:t>
            </a:r>
          </a:p>
          <a:p>
            <a:pPr eaLnBrk="1" hangingPunct="1">
              <a:buFontTx/>
              <a:buChar char="•"/>
              <a:defRPr/>
            </a:pPr>
            <a:r>
              <a:rPr lang="en-US" sz="3200" b="1" dirty="0">
                <a:latin typeface="+mj-lt"/>
              </a:rPr>
              <a:t>Rubella</a:t>
            </a:r>
          </a:p>
        </p:txBody>
      </p:sp>
      <p:sp>
        <p:nvSpPr>
          <p:cNvPr id="4" name="Rectangle 3"/>
          <p:cNvSpPr/>
          <p:nvPr/>
        </p:nvSpPr>
        <p:spPr>
          <a:xfrm>
            <a:off x="457200" y="3352800"/>
            <a:ext cx="4572000" cy="2554288"/>
          </a:xfrm>
          <a:prstGeom prst="rect">
            <a:avLst/>
          </a:prstGeom>
        </p:spPr>
        <p:txBody>
          <a:bodyPr>
            <a:spAutoFit/>
          </a:bodyPr>
          <a:lstStyle/>
          <a:p>
            <a:pPr eaLnBrk="1" hangingPunct="1">
              <a:buFontTx/>
              <a:buChar char="•"/>
              <a:defRPr/>
            </a:pPr>
            <a:r>
              <a:rPr lang="en-US" sz="3200" b="1" dirty="0">
                <a:latin typeface="+mj-lt"/>
              </a:rPr>
              <a:t>Diphtheria</a:t>
            </a:r>
          </a:p>
          <a:p>
            <a:pPr eaLnBrk="1" hangingPunct="1">
              <a:buFontTx/>
              <a:buChar char="•"/>
              <a:defRPr/>
            </a:pPr>
            <a:r>
              <a:rPr lang="en-US" sz="3200" b="1" dirty="0" err="1">
                <a:latin typeface="+mj-lt"/>
              </a:rPr>
              <a:t>Pertussis</a:t>
            </a:r>
            <a:endParaRPr lang="en-US" sz="3200" b="1" dirty="0">
              <a:latin typeface="+mj-lt"/>
            </a:endParaRPr>
          </a:p>
          <a:p>
            <a:pPr eaLnBrk="1" hangingPunct="1">
              <a:buFontTx/>
              <a:buChar char="•"/>
              <a:defRPr/>
            </a:pPr>
            <a:r>
              <a:rPr lang="en-US" sz="3200" b="1" dirty="0">
                <a:latin typeface="+mj-lt"/>
              </a:rPr>
              <a:t>Measles</a:t>
            </a:r>
          </a:p>
          <a:p>
            <a:pPr eaLnBrk="1" hangingPunct="1">
              <a:buFontTx/>
              <a:buChar char="•"/>
              <a:defRPr/>
            </a:pPr>
            <a:r>
              <a:rPr lang="en-US" sz="3200" b="1" dirty="0">
                <a:latin typeface="+mj-lt"/>
              </a:rPr>
              <a:t>Hepatitis B</a:t>
            </a:r>
          </a:p>
          <a:p>
            <a:pPr eaLnBrk="1" hangingPunct="1">
              <a:buFontTx/>
              <a:buChar char="•"/>
              <a:defRPr/>
            </a:pPr>
            <a:r>
              <a:rPr lang="en-US" sz="3200" b="1" dirty="0">
                <a:latin typeface="+mj-lt"/>
              </a:rPr>
              <a:t>Tetanus</a:t>
            </a:r>
          </a:p>
        </p:txBody>
      </p:sp>
      <p:pic>
        <p:nvPicPr>
          <p:cNvPr id="10245" name="Picture 3" descr="C:\Users\LOREN\Desktop\BHW lectures REGGIE 72811\pics\meningitisx.jpg"/>
          <p:cNvPicPr>
            <a:picLocks noChangeAspect="1" noChangeArrowheads="1"/>
          </p:cNvPicPr>
          <p:nvPr/>
        </p:nvPicPr>
        <p:blipFill>
          <a:blip r:embed="rId2"/>
          <a:srcRect/>
          <a:stretch>
            <a:fillRect/>
          </a:stretch>
        </p:blipFill>
        <p:spPr bwMode="auto">
          <a:xfrm>
            <a:off x="6477000" y="3352800"/>
            <a:ext cx="2232025"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0" y="990600"/>
            <a:ext cx="8915400" cy="4525963"/>
          </a:xfrm>
        </p:spPr>
        <p:txBody>
          <a:bodyPr/>
          <a:lstStyle/>
          <a:p>
            <a:pPr>
              <a:buFont typeface="Wingdings" pitchFamily="2" charset="2"/>
              <a:buNone/>
              <a:defRPr/>
            </a:pPr>
            <a:r>
              <a:rPr lang="en-US" sz="2800" dirty="0" smtClean="0">
                <a:latin typeface="+mj-lt"/>
              </a:rPr>
              <a:t>   </a:t>
            </a:r>
            <a:r>
              <a:rPr lang="en-US" sz="2800" dirty="0" err="1" smtClean="0">
                <a:latin typeface="+mj-lt"/>
              </a:rPr>
              <a:t>Ang</a:t>
            </a:r>
            <a:r>
              <a:rPr lang="en-US" sz="2800" dirty="0" smtClean="0">
                <a:latin typeface="+mj-lt"/>
              </a:rPr>
              <a:t> </a:t>
            </a:r>
            <a:r>
              <a:rPr lang="en-US" sz="2800" dirty="0" err="1" smtClean="0">
                <a:latin typeface="+mj-lt"/>
              </a:rPr>
              <a:t>babaeng</a:t>
            </a:r>
            <a:r>
              <a:rPr lang="en-US" sz="2800" dirty="0" smtClean="0">
                <a:latin typeface="+mj-lt"/>
              </a:rPr>
              <a:t> </a:t>
            </a:r>
            <a:r>
              <a:rPr lang="en-US" sz="2800" dirty="0" err="1" smtClean="0">
                <a:latin typeface="+mj-lt"/>
              </a:rPr>
              <a:t>buntis</a:t>
            </a:r>
            <a:r>
              <a:rPr lang="en-US" sz="2800" dirty="0" smtClean="0">
                <a:latin typeface="+mj-lt"/>
              </a:rPr>
              <a:t> ay </a:t>
            </a:r>
            <a:r>
              <a:rPr lang="en-US" sz="2800" dirty="0" err="1" smtClean="0">
                <a:latin typeface="+mj-lt"/>
              </a:rPr>
              <a:t>babakunahan</a:t>
            </a:r>
            <a:r>
              <a:rPr lang="en-US" sz="2800" dirty="0" smtClean="0">
                <a:latin typeface="+mj-lt"/>
              </a:rPr>
              <a:t> </a:t>
            </a:r>
            <a:r>
              <a:rPr lang="en-US" sz="2800" dirty="0" err="1" smtClean="0">
                <a:latin typeface="+mj-lt"/>
              </a:rPr>
              <a:t>ng</a:t>
            </a:r>
            <a:r>
              <a:rPr lang="en-US" sz="2800" dirty="0" smtClean="0">
                <a:latin typeface="+mj-lt"/>
              </a:rPr>
              <a:t> Tetanus </a:t>
            </a:r>
            <a:r>
              <a:rPr lang="en-US" sz="2800" dirty="0" err="1" smtClean="0">
                <a:latin typeface="+mj-lt"/>
              </a:rPr>
              <a:t>Toxoid</a:t>
            </a:r>
            <a:r>
              <a:rPr lang="en-US" sz="2800" dirty="0" smtClean="0">
                <a:latin typeface="+mj-lt"/>
              </a:rPr>
              <a:t> Immunization </a:t>
            </a:r>
            <a:r>
              <a:rPr lang="en-US" sz="2800" dirty="0" err="1" smtClean="0">
                <a:latin typeface="+mj-lt"/>
              </a:rPr>
              <a:t>upang</a:t>
            </a:r>
            <a:r>
              <a:rPr lang="en-US" sz="2800" dirty="0" smtClean="0">
                <a:latin typeface="+mj-lt"/>
              </a:rPr>
              <a:t> </a:t>
            </a:r>
            <a:r>
              <a:rPr lang="en-US" sz="2800" dirty="0" err="1" smtClean="0">
                <a:latin typeface="+mj-lt"/>
              </a:rPr>
              <a:t>hindi</a:t>
            </a:r>
            <a:r>
              <a:rPr lang="en-US" sz="2800" dirty="0" smtClean="0">
                <a:latin typeface="+mj-lt"/>
              </a:rPr>
              <a:t> </a:t>
            </a:r>
            <a:r>
              <a:rPr lang="en-US" sz="2800" dirty="0" err="1" smtClean="0">
                <a:latin typeface="+mj-lt"/>
              </a:rPr>
              <a:t>siya</a:t>
            </a:r>
            <a:r>
              <a:rPr lang="en-US" sz="2800" dirty="0" smtClean="0">
                <a:latin typeface="+mj-lt"/>
              </a:rPr>
              <a:t> </a:t>
            </a:r>
            <a:r>
              <a:rPr lang="en-US" sz="2800" dirty="0" err="1" smtClean="0">
                <a:latin typeface="+mj-lt"/>
              </a:rPr>
              <a:t>magkaroon</a:t>
            </a:r>
            <a:r>
              <a:rPr lang="en-US" sz="2800" dirty="0" smtClean="0">
                <a:latin typeface="+mj-lt"/>
              </a:rPr>
              <a:t> </a:t>
            </a:r>
            <a:r>
              <a:rPr lang="en-US" sz="2800" dirty="0" err="1" smtClean="0">
                <a:latin typeface="+mj-lt"/>
              </a:rPr>
              <a:t>ng</a:t>
            </a:r>
            <a:r>
              <a:rPr lang="en-US" sz="2800" dirty="0" smtClean="0">
                <a:latin typeface="+mj-lt"/>
              </a:rPr>
              <a:t> tetanus at </a:t>
            </a:r>
            <a:r>
              <a:rPr lang="en-US" sz="2800" dirty="0" err="1" smtClean="0">
                <a:latin typeface="+mj-lt"/>
              </a:rPr>
              <a:t>ang</a:t>
            </a:r>
            <a:r>
              <a:rPr lang="en-US" sz="2800" dirty="0" smtClean="0">
                <a:latin typeface="+mj-lt"/>
              </a:rPr>
              <a:t> </a:t>
            </a:r>
            <a:r>
              <a:rPr lang="en-US" sz="2800" dirty="0" err="1" smtClean="0">
                <a:latin typeface="+mj-lt"/>
              </a:rPr>
              <a:t>sanggol</a:t>
            </a:r>
            <a:r>
              <a:rPr lang="en-US" sz="2800" dirty="0" smtClean="0">
                <a:latin typeface="+mj-lt"/>
              </a:rPr>
              <a:t> </a:t>
            </a:r>
            <a:r>
              <a:rPr lang="en-US" sz="2800" dirty="0" err="1" smtClean="0">
                <a:latin typeface="+mj-lt"/>
              </a:rPr>
              <a:t>niya</a:t>
            </a:r>
            <a:r>
              <a:rPr lang="en-US" sz="2800" dirty="0" smtClean="0">
                <a:latin typeface="+mj-lt"/>
              </a:rPr>
              <a:t>, </a:t>
            </a:r>
            <a:r>
              <a:rPr lang="en-US" sz="2800" dirty="0" err="1" smtClean="0">
                <a:latin typeface="+mj-lt"/>
              </a:rPr>
              <a:t>ng</a:t>
            </a:r>
            <a:r>
              <a:rPr lang="en-US" sz="2800" dirty="0" smtClean="0">
                <a:latin typeface="+mj-lt"/>
              </a:rPr>
              <a:t> neonatal tetanus.</a:t>
            </a:r>
          </a:p>
          <a:p>
            <a:pPr>
              <a:buFont typeface="Wingdings" pitchFamily="2" charset="2"/>
              <a:buNone/>
              <a:defRPr/>
            </a:pPr>
            <a:endParaRPr lang="en-US" sz="1600" dirty="0" smtClean="0">
              <a:latin typeface="+mj-lt"/>
            </a:endParaRPr>
          </a:p>
          <a:p>
            <a:pPr lvl="1">
              <a:buClr>
                <a:srgbClr val="FF0000"/>
              </a:buClr>
              <a:buFont typeface="Wingdings" pitchFamily="2" charset="2"/>
              <a:buChar char="Ø"/>
              <a:defRPr/>
            </a:pPr>
            <a:r>
              <a:rPr lang="en-US" dirty="0" smtClean="0">
                <a:latin typeface="+mj-lt"/>
              </a:rPr>
              <a:t>TT1 </a:t>
            </a:r>
            <a:r>
              <a:rPr lang="en-US" sz="2400" dirty="0" smtClean="0">
                <a:latin typeface="+mj-lt"/>
              </a:rPr>
              <a:t>- </a:t>
            </a:r>
            <a:r>
              <a:rPr lang="en-US" sz="2400" dirty="0" err="1" smtClean="0">
                <a:latin typeface="+mj-lt"/>
              </a:rPr>
              <a:t>ibabakuna</a:t>
            </a:r>
            <a:r>
              <a:rPr lang="en-US" sz="2400" dirty="0" smtClean="0">
                <a:latin typeface="+mj-lt"/>
              </a:rPr>
              <a:t> </a:t>
            </a:r>
            <a:r>
              <a:rPr lang="en-US" sz="2400" dirty="0" err="1" smtClean="0">
                <a:latin typeface="+mj-lt"/>
              </a:rPr>
              <a:t>sa</a:t>
            </a:r>
            <a:r>
              <a:rPr lang="en-US" sz="2400" dirty="0" smtClean="0">
                <a:latin typeface="+mj-lt"/>
              </a:rPr>
              <a:t> </a:t>
            </a:r>
            <a:r>
              <a:rPr lang="en-US" sz="2400" dirty="0" err="1" smtClean="0">
                <a:latin typeface="+mj-lt"/>
              </a:rPr>
              <a:t>pinakamaagang</a:t>
            </a:r>
            <a:r>
              <a:rPr lang="en-US" sz="2400" dirty="0" smtClean="0">
                <a:latin typeface="+mj-lt"/>
              </a:rPr>
              <a:t> stage </a:t>
            </a:r>
            <a:r>
              <a:rPr lang="en-US" sz="2400" dirty="0" err="1" smtClean="0">
                <a:latin typeface="+mj-lt"/>
              </a:rPr>
              <a:t>ng</a:t>
            </a:r>
            <a:r>
              <a:rPr lang="en-US" sz="2400" dirty="0" smtClean="0">
                <a:latin typeface="+mj-lt"/>
              </a:rPr>
              <a:t> </a:t>
            </a:r>
            <a:r>
              <a:rPr lang="en-US" sz="2400" dirty="0" err="1" smtClean="0">
                <a:latin typeface="+mj-lt"/>
              </a:rPr>
              <a:t>pagbubuntis</a:t>
            </a:r>
            <a:endParaRPr lang="en-US" sz="3600" dirty="0" smtClean="0">
              <a:latin typeface="+mj-lt"/>
            </a:endParaRPr>
          </a:p>
          <a:p>
            <a:pPr lvl="1">
              <a:buClr>
                <a:srgbClr val="FF0000"/>
              </a:buClr>
              <a:buFont typeface="Wingdings" pitchFamily="2" charset="2"/>
              <a:buChar char="Ø"/>
              <a:defRPr/>
            </a:pPr>
            <a:r>
              <a:rPr lang="en-US" dirty="0" smtClean="0">
                <a:latin typeface="+mj-lt"/>
              </a:rPr>
              <a:t>TT2 - </a:t>
            </a:r>
            <a:r>
              <a:rPr lang="en-US" sz="2400" dirty="0" err="1" smtClean="0">
                <a:latin typeface="+mj-lt"/>
              </a:rPr>
              <a:t>ibabakuna</a:t>
            </a:r>
            <a:r>
              <a:rPr lang="en-US" sz="2400" dirty="0" smtClean="0">
                <a:latin typeface="+mj-lt"/>
              </a:rPr>
              <a:t> </a:t>
            </a:r>
            <a:r>
              <a:rPr lang="en-US" sz="2400" dirty="0" err="1" smtClean="0">
                <a:latin typeface="+mj-lt"/>
              </a:rPr>
              <a:t>apat</a:t>
            </a:r>
            <a:r>
              <a:rPr lang="en-US" sz="2400" dirty="0" smtClean="0">
                <a:latin typeface="+mj-lt"/>
              </a:rPr>
              <a:t> </a:t>
            </a:r>
            <a:r>
              <a:rPr lang="en-US" sz="2400" dirty="0" err="1" smtClean="0">
                <a:latin typeface="+mj-lt"/>
              </a:rPr>
              <a:t>na</a:t>
            </a:r>
            <a:r>
              <a:rPr lang="en-US" sz="2400" dirty="0" smtClean="0">
                <a:latin typeface="+mj-lt"/>
              </a:rPr>
              <a:t> linggo </a:t>
            </a:r>
            <a:r>
              <a:rPr lang="en-US" sz="2400" dirty="0" err="1" smtClean="0">
                <a:latin typeface="+mj-lt"/>
              </a:rPr>
              <a:t>pagkatapos</a:t>
            </a:r>
            <a:r>
              <a:rPr lang="en-US" sz="2400" dirty="0" smtClean="0">
                <a:latin typeface="+mj-lt"/>
              </a:rPr>
              <a:t> </a:t>
            </a:r>
            <a:r>
              <a:rPr lang="en-US" sz="2400" dirty="0" err="1" smtClean="0">
                <a:latin typeface="+mj-lt"/>
              </a:rPr>
              <a:t>ng</a:t>
            </a:r>
            <a:r>
              <a:rPr lang="en-US" sz="2400" dirty="0" smtClean="0">
                <a:latin typeface="+mj-lt"/>
              </a:rPr>
              <a:t> TT1; </a:t>
            </a:r>
            <a:r>
              <a:rPr lang="en-US" sz="2400" dirty="0" err="1" smtClean="0">
                <a:latin typeface="+mj-lt"/>
              </a:rPr>
              <a:t>nagbibigay</a:t>
            </a:r>
            <a:r>
              <a:rPr lang="en-US" sz="2400" dirty="0" smtClean="0">
                <a:latin typeface="+mj-lt"/>
              </a:rPr>
              <a:t> </a:t>
            </a:r>
            <a:r>
              <a:rPr lang="en-US" sz="2400" dirty="0" err="1" smtClean="0">
                <a:latin typeface="+mj-lt"/>
              </a:rPr>
              <a:t>ng</a:t>
            </a:r>
            <a:r>
              <a:rPr lang="en-US" sz="2400" dirty="0" smtClean="0">
                <a:latin typeface="+mj-lt"/>
              </a:rPr>
              <a:t> 80% </a:t>
            </a:r>
            <a:r>
              <a:rPr lang="en-US" sz="2400" dirty="0" err="1" smtClean="0">
                <a:latin typeface="+mj-lt"/>
              </a:rPr>
              <a:t>proteksyon</a:t>
            </a:r>
            <a:r>
              <a:rPr lang="en-US" sz="2400" dirty="0" smtClean="0">
                <a:latin typeface="+mj-lt"/>
              </a:rPr>
              <a:t>; </a:t>
            </a:r>
            <a:r>
              <a:rPr lang="en-US" sz="2400" dirty="0" err="1" smtClean="0">
                <a:latin typeface="+mj-lt"/>
              </a:rPr>
              <a:t>ang</a:t>
            </a:r>
            <a:r>
              <a:rPr lang="en-US" sz="2400" dirty="0" smtClean="0">
                <a:latin typeface="+mj-lt"/>
              </a:rPr>
              <a:t> </a:t>
            </a:r>
            <a:r>
              <a:rPr lang="en-US" sz="2400" dirty="0" err="1" smtClean="0">
                <a:latin typeface="+mj-lt"/>
              </a:rPr>
              <a:t>sanggol</a:t>
            </a:r>
            <a:r>
              <a:rPr lang="en-US" sz="2400" dirty="0" smtClean="0">
                <a:latin typeface="+mj-lt"/>
              </a:rPr>
              <a:t> ay </a:t>
            </a:r>
            <a:r>
              <a:rPr lang="en-US" sz="2400" dirty="0" err="1" smtClean="0">
                <a:latin typeface="+mj-lt"/>
              </a:rPr>
              <a:t>protektado</a:t>
            </a:r>
            <a:r>
              <a:rPr lang="en-US" sz="2400" dirty="0" smtClean="0">
                <a:latin typeface="+mj-lt"/>
              </a:rPr>
              <a:t> at </a:t>
            </a:r>
            <a:r>
              <a:rPr lang="en-US" sz="2400" dirty="0" err="1" smtClean="0">
                <a:latin typeface="+mj-lt"/>
              </a:rPr>
              <a:t>ang</a:t>
            </a:r>
            <a:r>
              <a:rPr lang="en-US" sz="2400" dirty="0" smtClean="0">
                <a:latin typeface="+mj-lt"/>
              </a:rPr>
              <a:t> </a:t>
            </a:r>
            <a:r>
              <a:rPr lang="en-US" sz="2400" dirty="0" err="1" smtClean="0">
                <a:latin typeface="+mj-lt"/>
              </a:rPr>
              <a:t>ina</a:t>
            </a:r>
            <a:r>
              <a:rPr lang="en-US" sz="2400" dirty="0" smtClean="0">
                <a:latin typeface="+mj-lt"/>
              </a:rPr>
              <a:t> ay may </a:t>
            </a:r>
            <a:r>
              <a:rPr lang="en-US" sz="2400" dirty="0" err="1" smtClean="0">
                <a:latin typeface="+mj-lt"/>
              </a:rPr>
              <a:t>tatlong</a:t>
            </a:r>
            <a:r>
              <a:rPr lang="en-US" sz="2400" dirty="0" smtClean="0">
                <a:latin typeface="+mj-lt"/>
              </a:rPr>
              <a:t> </a:t>
            </a:r>
            <a:r>
              <a:rPr lang="en-US" sz="2400" dirty="0" err="1" smtClean="0">
                <a:latin typeface="+mj-lt"/>
              </a:rPr>
              <a:t>taong</a:t>
            </a:r>
            <a:r>
              <a:rPr lang="en-US" sz="2400" dirty="0" smtClean="0">
                <a:latin typeface="+mj-lt"/>
              </a:rPr>
              <a:t> </a:t>
            </a:r>
            <a:r>
              <a:rPr lang="en-US" sz="2400" dirty="0" err="1" smtClean="0">
                <a:latin typeface="+mj-lt"/>
              </a:rPr>
              <a:t>proteksyon</a:t>
            </a:r>
            <a:endParaRPr lang="en-US" sz="3600" dirty="0" smtClean="0">
              <a:latin typeface="+mj-lt"/>
            </a:endParaRPr>
          </a:p>
          <a:p>
            <a:pPr>
              <a:buFont typeface="Wingdings" pitchFamily="2" charset="2"/>
              <a:buNone/>
              <a:defRPr/>
            </a:pPr>
            <a:endParaRPr lang="en-US" sz="2800" dirty="0" err="1" smtClean="0">
              <a:latin typeface="+mj-lt"/>
            </a:endParaRPr>
          </a:p>
        </p:txBody>
      </p:sp>
      <p:sp>
        <p:nvSpPr>
          <p:cNvPr id="3" name="TextBox 2"/>
          <p:cNvSpPr txBox="1"/>
          <p:nvPr/>
        </p:nvSpPr>
        <p:spPr>
          <a:xfrm>
            <a:off x="228600" y="304800"/>
            <a:ext cx="6781800" cy="584200"/>
          </a:xfrm>
          <a:prstGeom prst="rect">
            <a:avLst/>
          </a:prstGeom>
          <a:noFill/>
        </p:spPr>
        <p:txBody>
          <a:bodyPr>
            <a:spAutoFit/>
          </a:bodyPr>
          <a:lstStyle/>
          <a:p>
            <a:pPr>
              <a:defRPr/>
            </a:pPr>
            <a:r>
              <a:rPr lang="en-US" sz="3200" dirty="0">
                <a:latin typeface="+mj-lt"/>
              </a:rPr>
              <a:t>TETANUS TOXOID IMMUNIZATION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572</TotalTime>
  <Words>743</Words>
  <Application>Microsoft Office PowerPoint</Application>
  <PresentationFormat>On-screen Show (4:3)</PresentationFormat>
  <Paragraphs>115</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Garamond</vt:lpstr>
      <vt:lpstr>Arial</vt:lpstr>
      <vt:lpstr>Times New Roman</vt:lpstr>
      <vt:lpstr>Wingdings</vt:lpstr>
      <vt:lpstr>Calibri</vt:lpstr>
      <vt:lpstr>Stream</vt:lpstr>
      <vt:lpstr>Slide 1</vt:lpstr>
      <vt:lpstr>Ang Expanded Program on Immunization (EPI) ay proyekto ng Department of Health (DOH) katulong ng World Health Organization at UNICEF na inilunsad noong 1976. Naglalayon itong bawasan ang bilang ng mga sanggol at batang nagkakasakit at namamatay sanhi ng child- hood preventable diseases na  kinabibilangan ng diphtheria,  hepatitis B, measles, pertussis,  polio, tetanus at tuberculosis. .</vt:lpstr>
      <vt:lpstr>At noong 1986, ang ating bansa ay nak-isa sa Universal Child Immunization goal. Ang apat na estratehiya para dito ay:     - Tuloy-tuloy na mataas na antas ng routine Full          Immunized Child (FIC) coverage na          di bababa sa 90% in sa mga           probinsya. munisipyo at siyudad;,       - Mapanatiling polio-free and Pilipinas          para sa global certification       - Mapuksa ang tigdas (measles)          sa taong 2008,       - Mapuksa ang neonatal tetanus           sa taong 2008.</vt:lpstr>
      <vt:lpstr>3. Oral Polio Vaccine (OPV1, 2 at 3) - ang OPV1 ay ibabakuna sa ikaanim na linggo ng sanggol. Apat na linggo ang pagitan ng OPV1, OPV2 at OPV3.  4. Hepatitis B Vaccine (HPV1, 2 at 3) - ang HPV1 ay ibabakuna pagkapanganak. Anim na linggo ang pagitan ng OPV1 at OPV2 at walong linggo ang pagitan ng OPV2 at OPV3.  5. Measles Vaccine - ibabakuna sa pang-siyam na buwan ng sanggo </vt:lpstr>
      <vt:lpstr>MGA BAKUNA  PARA SA MGA SANGGOL  Nararapat makumpleto ng sanggol ang labing-isang bakuna bago siya mag-isang taon upang maging ligtas siya sa sakit. Ang mga ito ay kinabibilangan ng mga sumusunod:  1. Bacillus Calmette-Guérin (BCG) - ibabakuna pagkapanganak  2. Diphtheria-Pertussis-Tetanus Vaccine (DPT1, 2 at 3) - ang DPT1 ay ibabakuna sa ikaanim na linggo ng sanggol. Apat na linggo ang pagitan ng DPT1, DPT2 at DPT3. </vt:lpstr>
      <vt:lpstr>Routine Immunization Schedule for Infants</vt:lpstr>
      <vt:lpstr>ROUTINE SCHEDULE NG BAKUNA:  Kada araw ng ikatlong Miyerkules (3rd Wednesday)  ng buwan ang nakatakdang araw ng bakuna sa lahat ng mga Barangay Health Stations (BHS) sa buong Pilipinas.  May mga BHS na iba ang  araw kung ang Rural Health  Midwife ay  nakatalaga sa higit sa isang BHS.   </vt:lpstr>
      <vt:lpstr>KAHALAGAHAN NG PAGBABAKUNA SA MGA SANGGOL  Ang pagbabakuna ay nagbibigay ng proteksyon sa mga sanggol laban sa mga sumusunod na nakakahawang sakit: </vt:lpstr>
      <vt:lpstr>Slide 9</vt:lpstr>
      <vt:lpstr>Slide 10</vt:lpstr>
      <vt:lpstr>Slide 11</vt:lpstr>
      <vt:lpstr>Slide 12</vt:lpstr>
      <vt:lpstr>POINTERS ON IMMUNIZATION:  1.Every child deserves to be given the benefits of immunization protection based on PD 996 immunization law. September 16, 1976 .  2.No vaccine gives 100% protection. They go hand in hand with good hygiene and other measures for disease prevention.  3.Recommended series of immunization must be completed for adequate protection.  4.Interruption of schedule does not interfere with final immunity nor does it necessitate contraindication to vaccination.  5.Malnutrition, minor respiratory infections, moderate fever, cough and diarrhea do not constitute contraindications to vaccinations.  6.Measles and OPV vaccines are most sensitive to heat. They must be strictly maintained at 5 – 20 C.  </vt:lpstr>
      <vt:lpstr> 7.The absolute contraindications to immunization are :         a.DPT2 or DPT3 to a child who has had convulsion or shock            with in 3 days the previous dose.         b.Live weakened vaccine like BCG must not be given to            individual who are immunocompromised due to malignant            disease.  8.Vaccines are safe and effective with mild side effects after vaccination.  9. No extra doses must be given to child/mother who missed a dose.  10.Giving doses of a vaccine at less than 4 weeks interval may lessen the anti body response. Lengthening the interval leads to higher antibody levels.  11`.Practice FEFO first expiry first out rule, and 1 syringe one needle one child policy must strictly implemented.</vt:lpstr>
      <vt:lpstr>ROLE OF THE BHWS IN IMPROVING IMMUNIZATION COVERAGE</vt:lpstr>
      <vt:lpstr>ROLE OF THE BHWS IN IMPROVING IMMUNIZATION COVERAGE</vt:lpstr>
      <vt:lpstr>Slide 17</vt:lpstr>
      <vt:lpstr>Special campaigns have been undertaken to improve further program implementation, notably the National Immunization Days (NID), Knock Out Polio (KOP) and Garantisadong  Pambata  (GP) since 1993 to 2000.  The latest of these being the Measles Rubella Supplemental Immunization Activity held last April to May of this year. This is being supported by increasing/ sustaining the routine immunization and improved surveillance system.</vt:lpstr>
      <vt:lpstr>Slide 19</vt:lpstr>
    </vt:vector>
  </TitlesOfParts>
  <Company>Personal 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MHU</dc:creator>
  <cp:lastModifiedBy>pc</cp:lastModifiedBy>
  <cp:revision>23</cp:revision>
  <dcterms:created xsi:type="dcterms:W3CDTF">2011-04-26T00:27:26Z</dcterms:created>
  <dcterms:modified xsi:type="dcterms:W3CDTF">2011-11-16T13:32:41Z</dcterms:modified>
</cp:coreProperties>
</file>