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1" r:id="rId2"/>
  </p:sldMasterIdLst>
  <p:notesMasterIdLst>
    <p:notesMasterId r:id="rId38"/>
  </p:notesMasterIdLst>
  <p:sldIdLst>
    <p:sldId id="288" r:id="rId3"/>
    <p:sldId id="289" r:id="rId4"/>
    <p:sldId id="257" r:id="rId5"/>
    <p:sldId id="260" r:id="rId6"/>
    <p:sldId id="259" r:id="rId7"/>
    <p:sldId id="262" r:id="rId8"/>
    <p:sldId id="263" r:id="rId9"/>
    <p:sldId id="264" r:id="rId10"/>
    <p:sldId id="265" r:id="rId11"/>
    <p:sldId id="266" r:id="rId12"/>
    <p:sldId id="279" r:id="rId13"/>
    <p:sldId id="267" r:id="rId14"/>
    <p:sldId id="290" r:id="rId15"/>
    <p:sldId id="291" r:id="rId16"/>
    <p:sldId id="292" r:id="rId17"/>
    <p:sldId id="293" r:id="rId18"/>
    <p:sldId id="294" r:id="rId19"/>
    <p:sldId id="295" r:id="rId20"/>
    <p:sldId id="297" r:id="rId21"/>
    <p:sldId id="296" r:id="rId22"/>
    <p:sldId id="268" r:id="rId23"/>
    <p:sldId id="269" r:id="rId24"/>
    <p:sldId id="270" r:id="rId25"/>
    <p:sldId id="277" r:id="rId26"/>
    <p:sldId id="298" r:id="rId27"/>
    <p:sldId id="287" r:id="rId28"/>
    <p:sldId id="300" r:id="rId29"/>
    <p:sldId id="299" r:id="rId30"/>
    <p:sldId id="286" r:id="rId31"/>
    <p:sldId id="302" r:id="rId32"/>
    <p:sldId id="285" r:id="rId33"/>
    <p:sldId id="301" r:id="rId34"/>
    <p:sldId id="283" r:id="rId35"/>
    <p:sldId id="282" r:id="rId36"/>
    <p:sldId id="30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5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814B4C9-B70B-4B7B-9E85-74BC8D239BCA}" type="datetimeFigureOut">
              <a:rPr lang="en-US"/>
              <a:pPr>
                <a:defRPr/>
              </a:pPr>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EE47054-0566-4842-ABC6-5B53BA6B1F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A9C6AB-0114-4459-A013-C85C5CD8895E}" type="slidenum">
              <a:rPr lang="en-US" smtClean="0">
                <a:cs typeface="Arial" charset="0"/>
              </a:rPr>
              <a:pPr/>
              <a:t>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3A783D14-AF19-4A28-AEC8-DDA839D833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E2286-ED3D-42FB-910D-5B67F1091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CC6BE8-3E03-41CA-8601-2D72CFF5A1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mn-cs"/>
            </a:endParaRPr>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smtClean="0"/>
              <a:t>Click to edit Master title style</a:t>
            </a:r>
            <a:endParaRPr lang="en-US"/>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smtClean="0"/>
            </a:lvl1pPr>
          </a:lstStyle>
          <a:p>
            <a:pPr>
              <a:defRPr/>
            </a:pPr>
            <a:endParaRPr lang="en-US"/>
          </a:p>
        </p:txBody>
      </p:sp>
      <p:sp>
        <p:nvSpPr>
          <p:cNvPr id="6" name="Rectangle 6"/>
          <p:cNvSpPr>
            <a:spLocks noGrp="1" noChangeArrowheads="1"/>
          </p:cNvSpPr>
          <p:nvPr>
            <p:ph type="ftr" sz="quarter" idx="11"/>
          </p:nvPr>
        </p:nvSpPr>
        <p:spPr/>
        <p:txBody>
          <a:bodyPr/>
          <a:lstStyle>
            <a:lvl1pPr>
              <a:defRPr smtClean="0"/>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38CEE001-0BAA-4981-9BB1-0276B7D0B2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9F7F92-C5F4-49D4-B7C3-FB5A16645F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C183D6B-E755-42BD-A396-2E37F026B3E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D4352C1-EE42-4E7C-A1C0-2F2F5CC3E37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BF999AC-BBCD-41B3-8F90-CE0315ADAA0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6FE23EE-5AA8-4A62-A2E1-38BCF6C3479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55EEC28-1485-411A-BA35-7C9F7927EA3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9E3D9CD-FABE-47C4-9E95-3216E30BA1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A3DC2-3F55-4C57-B6E9-92F4B800DD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11CEA13-49DC-4F70-8E46-3C01C76BB04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36D459-71DC-47C9-897F-89C5B23AB9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A77F77-4290-4901-BBC5-E25DEFDD31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3216A-3238-4DFB-81D0-8084D6B7F4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370AB-5928-4DDC-96FC-BF4CC0BFAA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6A6EC1-3E1C-4A02-AB32-19A1D51491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58E7B2-C256-44FB-83AA-7F1A3512B5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E76A5-0EA7-42EC-A7CE-FA1013FE8B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07B05-9D5A-4398-B7D3-C4908D96DE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AFCEF7-C676-4024-9181-2D3C07D5E0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A738F6BC-4800-4529-8BD8-D0187D211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mn-cs"/>
            </a:endParaRPr>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253AB38B-3D6A-4EE2-B8B0-8CB960A5EF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543800" y="228600"/>
            <a:ext cx="1447800" cy="662940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dirty="0">
              <a:ln>
                <a:solidFill>
                  <a:schemeClr val="tx1"/>
                </a:solidFill>
              </a:ln>
              <a:solidFill>
                <a:srgbClr val="FFFFFF"/>
              </a:solidFill>
              <a:cs typeface="+mn-cs"/>
            </a:endParaRPr>
          </a:p>
        </p:txBody>
      </p:sp>
      <p:pic>
        <p:nvPicPr>
          <p:cNvPr id="5123" name="Picture 5" descr="BHWlogo001.jpg"/>
          <p:cNvPicPr>
            <a:picLocks noChangeAspect="1"/>
          </p:cNvPicPr>
          <p:nvPr/>
        </p:nvPicPr>
        <p:blipFill>
          <a:blip r:embed="rId3"/>
          <a:srcRect/>
          <a:stretch>
            <a:fillRect/>
          </a:stretch>
        </p:blipFill>
        <p:spPr bwMode="auto">
          <a:xfrm>
            <a:off x="7539038" y="5257800"/>
            <a:ext cx="1444625" cy="1370013"/>
          </a:xfrm>
          <a:prstGeom prst="rect">
            <a:avLst/>
          </a:prstGeom>
          <a:noFill/>
          <a:ln w="9525">
            <a:noFill/>
            <a:miter lim="800000"/>
            <a:headEnd/>
            <a:tailEnd/>
          </a:ln>
        </p:spPr>
      </p:pic>
      <p:pic>
        <p:nvPicPr>
          <p:cNvPr id="5124" name="Picture 6" descr="DOH logo.jpg"/>
          <p:cNvPicPr>
            <a:picLocks noChangeAspect="1"/>
          </p:cNvPicPr>
          <p:nvPr/>
        </p:nvPicPr>
        <p:blipFill>
          <a:blip r:embed="rId4"/>
          <a:srcRect/>
          <a:stretch>
            <a:fillRect/>
          </a:stretch>
        </p:blipFill>
        <p:spPr bwMode="auto">
          <a:xfrm>
            <a:off x="7543800" y="381000"/>
            <a:ext cx="1447800" cy="1447800"/>
          </a:xfrm>
          <a:prstGeom prst="rect">
            <a:avLst/>
          </a:prstGeom>
          <a:noFill/>
          <a:ln w="9525">
            <a:noFill/>
            <a:miter lim="800000"/>
            <a:headEnd/>
            <a:tailEnd/>
          </a:ln>
        </p:spPr>
      </p:pic>
      <p:pic>
        <p:nvPicPr>
          <p:cNvPr id="5125" name="Picture 7" descr="CalasiaoLOGO2009.jpg"/>
          <p:cNvPicPr>
            <a:picLocks noChangeAspect="1"/>
          </p:cNvPicPr>
          <p:nvPr/>
        </p:nvPicPr>
        <p:blipFill>
          <a:blip r:embed="rId5"/>
          <a:srcRect/>
          <a:stretch>
            <a:fillRect/>
          </a:stretch>
        </p:blipFill>
        <p:spPr bwMode="auto">
          <a:xfrm>
            <a:off x="7543800" y="2057400"/>
            <a:ext cx="1457325" cy="1371600"/>
          </a:xfrm>
          <a:prstGeom prst="rect">
            <a:avLst/>
          </a:prstGeom>
          <a:noFill/>
          <a:ln w="9525">
            <a:noFill/>
            <a:miter lim="800000"/>
            <a:headEnd/>
            <a:tailEnd/>
          </a:ln>
        </p:spPr>
      </p:pic>
      <p:pic>
        <p:nvPicPr>
          <p:cNvPr id="5126" name="Picture 8" descr="MHOLogo004.jpg"/>
          <p:cNvPicPr>
            <a:picLocks noChangeAspect="1"/>
          </p:cNvPicPr>
          <p:nvPr/>
        </p:nvPicPr>
        <p:blipFill>
          <a:blip r:embed="rId6"/>
          <a:srcRect/>
          <a:stretch>
            <a:fillRect/>
          </a:stretch>
        </p:blipFill>
        <p:spPr bwMode="auto">
          <a:xfrm>
            <a:off x="7543800" y="3657600"/>
            <a:ext cx="1431925" cy="1385888"/>
          </a:xfrm>
          <a:prstGeom prst="rect">
            <a:avLst/>
          </a:prstGeom>
          <a:noFill/>
          <a:ln w="9525">
            <a:noFill/>
            <a:miter lim="800000"/>
            <a:headEnd/>
            <a:tailEnd/>
          </a:ln>
        </p:spPr>
      </p:pic>
      <p:sp>
        <p:nvSpPr>
          <p:cNvPr id="14" name="Rectangle 2"/>
          <p:cNvSpPr txBox="1">
            <a:spLocks noChangeArrowheads="1"/>
          </p:cNvSpPr>
          <p:nvPr/>
        </p:nvSpPr>
        <p:spPr bwMode="auto">
          <a:xfrm>
            <a:off x="0" y="1301750"/>
            <a:ext cx="8001000" cy="1736725"/>
          </a:xfrm>
          <a:prstGeom prst="rect">
            <a:avLst/>
          </a:prstGeom>
          <a:noFill/>
          <a:ln w="9525">
            <a:noFill/>
            <a:miter lim="800000"/>
            <a:headEnd/>
            <a:tailEnd/>
          </a:ln>
          <a:effectLst/>
        </p:spPr>
        <p:txBody>
          <a:bodyPr anchor="ctr" anchorCtr="1"/>
          <a:lstStyle/>
          <a:p>
            <a:pPr algn="ctr" eaLnBrk="1" hangingPunct="1">
              <a:defRPr/>
            </a:pPr>
            <a:r>
              <a:rPr lang="en-US" sz="3200" b="1" kern="0" dirty="0">
                <a:solidFill>
                  <a:srgbClr val="002060"/>
                </a:solidFill>
                <a:effectLst>
                  <a:outerShdw blurRad="38100" dist="38100" dir="2700000" algn="tl">
                    <a:srgbClr val="000000"/>
                  </a:outerShdw>
                </a:effectLst>
                <a:latin typeface="+mj-lt"/>
                <a:ea typeface="+mj-ea"/>
                <a:cs typeface="+mj-cs"/>
              </a:rPr>
              <a:t>BASIC TRAINING FOR BARANGAY HEALTH WORKERS </a:t>
            </a:r>
          </a:p>
          <a:p>
            <a:pPr algn="ctr" eaLnBrk="1" hangingPunct="1">
              <a:defRPr/>
            </a:pPr>
            <a:r>
              <a:rPr lang="en-US" sz="3200" b="1" kern="0" dirty="0">
                <a:solidFill>
                  <a:srgbClr val="002060"/>
                </a:solidFill>
                <a:effectLst>
                  <a:outerShdw blurRad="38100" dist="38100" dir="2700000" algn="tl">
                    <a:srgbClr val="000000"/>
                  </a:outerShdw>
                </a:effectLst>
                <a:latin typeface="+mj-lt"/>
                <a:ea typeface="+mj-ea"/>
                <a:cs typeface="+mj-cs"/>
              </a:rPr>
              <a:t>Calasiao, Pangasinan</a:t>
            </a:r>
          </a:p>
        </p:txBody>
      </p:sp>
      <p:sp>
        <p:nvSpPr>
          <p:cNvPr id="9" name="Rectangle 2"/>
          <p:cNvSpPr txBox="1">
            <a:spLocks noChangeArrowheads="1"/>
          </p:cNvSpPr>
          <p:nvPr/>
        </p:nvSpPr>
        <p:spPr bwMode="auto">
          <a:xfrm>
            <a:off x="381000" y="3352800"/>
            <a:ext cx="6858000" cy="1447800"/>
          </a:xfrm>
          <a:prstGeom prst="rect">
            <a:avLst/>
          </a:prstGeom>
          <a:noFill/>
          <a:ln w="9525">
            <a:noFill/>
            <a:miter lim="800000"/>
            <a:headEnd/>
            <a:tailEnd/>
          </a:ln>
          <a:effectLst/>
        </p:spPr>
        <p:txBody>
          <a:bodyPr anchor="ctr"/>
          <a:lstStyle/>
          <a:p>
            <a:pPr algn="ctr" eaLnBrk="1" hangingPunct="1">
              <a:defRPr/>
            </a:pPr>
            <a:r>
              <a:rPr lang="en-US" sz="4400" b="1" dirty="0">
                <a:cs typeface="+mn-cs"/>
              </a:rPr>
              <a:t>FAMILY PLANNING</a:t>
            </a:r>
            <a:endParaRPr lang="en-US" sz="4400" b="1"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4800" y="0"/>
            <a:ext cx="8458200" cy="1143000"/>
          </a:xfrm>
        </p:spPr>
        <p:txBody>
          <a:bodyPr/>
          <a:lstStyle/>
          <a:p>
            <a:r>
              <a:rPr lang="en-US" sz="3600" smtClean="0">
                <a:latin typeface="Times New Roman" pitchFamily="18" charset="0"/>
                <a:cs typeface="Times New Roman" pitchFamily="18" charset="0"/>
              </a:rPr>
              <a:t>METHODS OF FAMILY PLANNING</a:t>
            </a:r>
          </a:p>
        </p:txBody>
      </p:sp>
      <p:sp>
        <p:nvSpPr>
          <p:cNvPr id="14339" name="Rectangle 3"/>
          <p:cNvSpPr>
            <a:spLocks noGrp="1" noChangeArrowheads="1"/>
          </p:cNvSpPr>
          <p:nvPr>
            <p:ph idx="1"/>
          </p:nvPr>
        </p:nvSpPr>
        <p:spPr>
          <a:xfrm>
            <a:off x="533400" y="1066800"/>
            <a:ext cx="7924800" cy="4525963"/>
          </a:xfrm>
        </p:spPr>
        <p:txBody>
          <a:bodyPr/>
          <a:lstStyle/>
          <a:p>
            <a:pPr>
              <a:buFontTx/>
              <a:buNone/>
            </a:pPr>
            <a:r>
              <a:rPr lang="en-US" sz="2800" smtClean="0">
                <a:latin typeface="Times New Roman" pitchFamily="18" charset="0"/>
                <a:cs typeface="Times New Roman" pitchFamily="18" charset="0"/>
              </a:rPr>
              <a:t>There are two basic methods in family planning. first is the natural method and the second is the artificial method.</a:t>
            </a:r>
          </a:p>
          <a:p>
            <a:pPr>
              <a:buFontTx/>
              <a:buNone/>
            </a:pPr>
            <a:r>
              <a:rPr lang="en-US" sz="2800" smtClean="0">
                <a:latin typeface="Times New Roman" pitchFamily="18" charset="0"/>
                <a:cs typeface="Times New Roman" pitchFamily="18" charset="0"/>
              </a:rPr>
              <a:t>A. </a:t>
            </a:r>
            <a:r>
              <a:rPr lang="en-US" sz="2800" b="1" smtClean="0">
                <a:latin typeface="Times New Roman" pitchFamily="18" charset="0"/>
                <a:cs typeface="Times New Roman" pitchFamily="18" charset="0"/>
              </a:rPr>
              <a:t>Natural Family Planning</a:t>
            </a:r>
            <a:r>
              <a:rPr lang="en-US" sz="2800" smtClean="0">
                <a:latin typeface="Times New Roman" pitchFamily="18" charset="0"/>
                <a:cs typeface="Times New Roman" pitchFamily="18" charset="0"/>
              </a:rPr>
              <a:t> (NFP) refers to a variety of methods used to plan or prevent pregnancy, based on identifying the woman's fertile days. For all natural methods, avoiding unprotected intercourse during the fertile days is what prevents pregnancy. Natural methods are also known as fertility awareness-based methods.</a:t>
            </a:r>
            <a:r>
              <a:rPr lang="en-US" sz="2800" smtClean="0"/>
              <a:t/>
            </a:r>
            <a:br>
              <a:rPr lang="en-US" sz="2800" smtClean="0"/>
            </a:br>
            <a:r>
              <a:rPr lang="en-US" sz="2800" smtClean="0"/>
              <a:t/>
            </a:r>
            <a:br>
              <a:rPr lang="en-US" sz="2800" smtClean="0"/>
            </a:b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BT%20front.jpg"/>
          <p:cNvPicPr>
            <a:picLocks noChangeAspect="1"/>
          </p:cNvPicPr>
          <p:nvPr/>
        </p:nvPicPr>
        <p:blipFill>
          <a:blip r:embed="rId2">
            <a:lum bright="-10000" contrast="34000"/>
          </a:blip>
          <a:srcRect l="33687" r="33687" b="50000"/>
          <a:stretch>
            <a:fillRect/>
          </a:stretch>
        </p:blipFill>
        <p:spPr bwMode="auto">
          <a:xfrm>
            <a:off x="1143000" y="228600"/>
            <a:ext cx="67818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BBT%20front.jpg"/>
          <p:cNvPicPr>
            <a:picLocks noChangeAspect="1"/>
          </p:cNvPicPr>
          <p:nvPr/>
        </p:nvPicPr>
        <p:blipFill>
          <a:blip r:embed="rId2">
            <a:lum bright="-16000" contrast="26000"/>
          </a:blip>
          <a:srcRect r="67172" b="10001"/>
          <a:stretch>
            <a:fillRect/>
          </a:stretch>
        </p:blipFill>
        <p:spPr bwMode="auto">
          <a:xfrm>
            <a:off x="1447800" y="304800"/>
            <a:ext cx="5943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0" y="0"/>
            <a:ext cx="6316663" cy="1143000"/>
          </a:xfrm>
        </p:spPr>
        <p:txBody>
          <a:bodyPr/>
          <a:lstStyle/>
          <a:p>
            <a:r>
              <a:rPr lang="en-US" b="1" smtClean="0">
                <a:latin typeface="Times New Roman" pitchFamily="18" charset="0"/>
                <a:cs typeface="Times New Roman" pitchFamily="18" charset="0"/>
              </a:rPr>
              <a:t>Basal Body Temperature (BBT)</a:t>
            </a:r>
            <a:endParaRPr lang="en-US" smtClean="0">
              <a:latin typeface="Times New Roman" pitchFamily="18" charset="0"/>
              <a:cs typeface="Times New Roman" pitchFamily="18" charset="0"/>
            </a:endParaRPr>
          </a:p>
        </p:txBody>
      </p:sp>
      <p:sp>
        <p:nvSpPr>
          <p:cNvPr id="17411" name="Rectangle 3"/>
          <p:cNvSpPr>
            <a:spLocks noGrp="1" noChangeArrowheads="1"/>
          </p:cNvSpPr>
          <p:nvPr>
            <p:ph idx="1"/>
          </p:nvPr>
        </p:nvSpPr>
        <p:spPr>
          <a:xfrm>
            <a:off x="228600" y="1219200"/>
            <a:ext cx="8382000" cy="4525963"/>
          </a:xfrm>
        </p:spPr>
        <p:txBody>
          <a:bodyPr/>
          <a:lstStyle/>
          <a:p>
            <a:r>
              <a:rPr lang="en-US" sz="2800" smtClean="0">
                <a:latin typeface="Times New Roman" pitchFamily="18" charset="0"/>
                <a:cs typeface="Times New Roman" pitchFamily="18" charset="0"/>
              </a:rPr>
              <a:t>Women using the Basal Body Temperature (BBT) Method identify their fertility by observing their body temperature each morning before beginning any activity. The body temperature is lower before ovulation and rises slightly to about .2 degrees Celsius after ovulation.</a:t>
            </a:r>
          </a:p>
          <a:p>
            <a:r>
              <a:rPr lang="en-US" sz="2800" smtClean="0">
                <a:latin typeface="Times New Roman" pitchFamily="18" charset="0"/>
                <a:cs typeface="Times New Roman" pitchFamily="18" charset="0"/>
              </a:rPr>
              <a:t>Couples who wish to avoid a pregnancy abstain from intercourse from the onset of menses until three days after the woman's basal body temperature has risen, to about .2 degrees Celsius or .4 degrees Fahrenheit, signifying the end of the fertile phase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4800" y="0"/>
            <a:ext cx="6164263" cy="1143000"/>
          </a:xfrm>
        </p:spPr>
        <p:txBody>
          <a:bodyPr/>
          <a:lstStyle/>
          <a:p>
            <a:r>
              <a:rPr lang="en-US" b="1" smtClean="0">
                <a:latin typeface="Times New Roman" pitchFamily="18" charset="0"/>
                <a:cs typeface="Times New Roman" pitchFamily="18" charset="0"/>
              </a:rPr>
              <a:t>Cervical Mucus Method</a:t>
            </a:r>
          </a:p>
        </p:txBody>
      </p:sp>
      <p:sp>
        <p:nvSpPr>
          <p:cNvPr id="18435" name="Rectangle 3"/>
          <p:cNvSpPr>
            <a:spLocks noGrp="1" noChangeArrowheads="1"/>
          </p:cNvSpPr>
          <p:nvPr>
            <p:ph idx="1"/>
          </p:nvPr>
        </p:nvSpPr>
        <p:spPr>
          <a:xfrm>
            <a:off x="228600" y="1219200"/>
            <a:ext cx="8382000" cy="4525963"/>
          </a:xfrm>
        </p:spPr>
        <p:txBody>
          <a:bodyPr/>
          <a:lstStyle/>
          <a:p>
            <a:r>
              <a:rPr lang="en-US" sz="2800" smtClean="0">
                <a:latin typeface="Times New Roman" pitchFamily="18" charset="0"/>
                <a:cs typeface="Times New Roman" pitchFamily="18" charset="0"/>
              </a:rPr>
              <a:t>The Cervical Mucus  Method, also call the Ovulation Method, is based on understanding and interpreting changing cervical secretions that are produced at the neck of the uterus (cervix). At the time of greatest fertility, these secretions become clear, stretchy, slippery and wet.</a:t>
            </a:r>
          </a:p>
          <a:p>
            <a:r>
              <a:rPr lang="en-US" sz="2800" smtClean="0">
                <a:latin typeface="Times New Roman" pitchFamily="18" charset="0"/>
                <a:cs typeface="Times New Roman" pitchFamily="18" charset="0"/>
              </a:rPr>
              <a:t>Couples who wish to avoid pregnancy abstain from intercourse from the onset of cervical mucus symptom until three days after the last day of fertile-type secretions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archive.irh.org/images/Cerv_mucus_meth.jpg"/>
          <p:cNvPicPr>
            <a:picLocks noChangeAspect="1" noChangeArrowheads="1"/>
          </p:cNvPicPr>
          <p:nvPr/>
        </p:nvPicPr>
        <p:blipFill>
          <a:blip r:embed="rId2">
            <a:lum bright="-14000" contrast="16000"/>
          </a:blip>
          <a:srcRect/>
          <a:stretch>
            <a:fillRect/>
          </a:stretch>
        </p:blipFill>
        <p:spPr bwMode="auto">
          <a:xfrm>
            <a:off x="838200" y="838200"/>
            <a:ext cx="739140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04800" y="0"/>
            <a:ext cx="6164263" cy="1143000"/>
          </a:xfrm>
        </p:spPr>
        <p:txBody>
          <a:bodyPr/>
          <a:lstStyle/>
          <a:p>
            <a:r>
              <a:rPr lang="en-US" b="1" smtClean="0">
                <a:latin typeface="Times New Roman" pitchFamily="18" charset="0"/>
                <a:cs typeface="Times New Roman" pitchFamily="18" charset="0"/>
              </a:rPr>
              <a:t>Symptothermal Method</a:t>
            </a:r>
            <a:endParaRPr lang="en-US" smtClean="0">
              <a:latin typeface="Times New Roman" pitchFamily="18" charset="0"/>
              <a:cs typeface="Times New Roman" pitchFamily="18" charset="0"/>
            </a:endParaRPr>
          </a:p>
        </p:txBody>
      </p:sp>
      <p:sp>
        <p:nvSpPr>
          <p:cNvPr id="20483" name="Rectangle 3"/>
          <p:cNvSpPr>
            <a:spLocks noGrp="1" noChangeArrowheads="1"/>
          </p:cNvSpPr>
          <p:nvPr>
            <p:ph idx="1"/>
          </p:nvPr>
        </p:nvSpPr>
        <p:spPr>
          <a:xfrm>
            <a:off x="228600" y="1219200"/>
            <a:ext cx="8382000" cy="4525963"/>
          </a:xfrm>
        </p:spPr>
        <p:txBody>
          <a:bodyPr/>
          <a:lstStyle/>
          <a:p>
            <a:r>
              <a:rPr lang="en-US" sz="2800" smtClean="0">
                <a:latin typeface="Times New Roman" pitchFamily="18" charset="0"/>
                <a:cs typeface="Times New Roman" pitchFamily="18" charset="0"/>
              </a:rPr>
              <a:t>The Symptothermal Method involves observing changes in the cervical secretions, along with changes in the basal body temperature, and the position and feel of the opening of the cervix. Other fertility signs such as mid-cycle pain or bleeding may accompany ovulation.</a:t>
            </a:r>
          </a:p>
          <a:p>
            <a:r>
              <a:rPr lang="en-US" sz="2800" smtClean="0">
                <a:latin typeface="Times New Roman" pitchFamily="18" charset="0"/>
                <a:cs typeface="Times New Roman" pitchFamily="18" charset="0"/>
              </a:rPr>
              <a:t>Couples who wish to avoid pregnancy abstain from intercourse during the fertile period identified by all of the fertility indicators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rchive.irh.org/images/symptothermal_method.jpg"/>
          <p:cNvPicPr>
            <a:picLocks noChangeAspect="1" noChangeArrowheads="1"/>
          </p:cNvPicPr>
          <p:nvPr/>
        </p:nvPicPr>
        <p:blipFill>
          <a:blip r:embed="rId2">
            <a:lum bright="-18000" contrast="38000"/>
          </a:blip>
          <a:srcRect/>
          <a:stretch>
            <a:fillRect/>
          </a:stretch>
        </p:blipFill>
        <p:spPr bwMode="auto">
          <a:xfrm>
            <a:off x="762000" y="609600"/>
            <a:ext cx="751046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04800" y="0"/>
            <a:ext cx="7772400" cy="1143000"/>
          </a:xfrm>
        </p:spPr>
        <p:txBody>
          <a:bodyPr/>
          <a:lstStyle/>
          <a:p>
            <a:r>
              <a:rPr lang="en-US" b="1" smtClean="0">
                <a:latin typeface="Times New Roman" pitchFamily="18" charset="0"/>
                <a:cs typeface="Times New Roman" pitchFamily="18" charset="0"/>
              </a:rPr>
              <a:t>Lactational Amenorrhea Method (LAM)</a:t>
            </a:r>
            <a:endParaRPr lang="en-US" smtClean="0">
              <a:latin typeface="Times New Roman" pitchFamily="18" charset="0"/>
              <a:cs typeface="Times New Roman" pitchFamily="18" charset="0"/>
            </a:endParaRPr>
          </a:p>
        </p:txBody>
      </p:sp>
      <p:sp>
        <p:nvSpPr>
          <p:cNvPr id="49155" name="Rectangle 3"/>
          <p:cNvSpPr>
            <a:spLocks noGrp="1" noChangeArrowheads="1"/>
          </p:cNvSpPr>
          <p:nvPr>
            <p:ph idx="1"/>
          </p:nvPr>
        </p:nvSpPr>
        <p:spPr>
          <a:xfrm>
            <a:off x="228600" y="1219200"/>
            <a:ext cx="8382000" cy="4525963"/>
          </a:xfrm>
        </p:spPr>
        <p:txBody>
          <a:bodyPr/>
          <a:lstStyle/>
          <a:p>
            <a:pPr>
              <a:defRPr/>
            </a:pPr>
            <a:r>
              <a:rPr lang="en-US" sz="2800" dirty="0" smtClean="0">
                <a:latin typeface="Times New Roman" pitchFamily="18" charset="0"/>
                <a:cs typeface="Times New Roman" pitchFamily="18" charset="0"/>
              </a:rPr>
              <a:t>The LAM is based on scientific evidence that a woman is not fertile and unlikely to become pregnant during full lactation or exclusive breastfeeding. Full lactation describes breastfeeding when no regular supplemental feeding of any type is given (not even water) and the infant is feeding both day and night with little separation from the mother.</a:t>
            </a:r>
          </a:p>
          <a:p>
            <a:pPr>
              <a:defRPr/>
            </a:pPr>
            <a:r>
              <a:rPr lang="en-US" sz="2800" dirty="0" smtClean="0">
                <a:latin typeface="Times New Roman" pitchFamily="18" charset="0"/>
                <a:cs typeface="Times New Roman" pitchFamily="18" charset="0"/>
              </a:rPr>
              <a:t>LAM provides maximum protection as long as:</a:t>
            </a:r>
          </a:p>
          <a:p>
            <a:pPr marL="1097280" lvl="2">
              <a:spcBef>
                <a:spcPts val="0"/>
              </a:spcBef>
              <a:defRPr/>
            </a:pPr>
            <a:r>
              <a:rPr lang="en-US" dirty="0" smtClean="0">
                <a:latin typeface="Times New Roman" pitchFamily="18" charset="0"/>
                <a:ea typeface="+mn-ea"/>
                <a:cs typeface="Times New Roman" pitchFamily="18" charset="0"/>
              </a:rPr>
              <a:t>Menstruation has not resumed and</a:t>
            </a:r>
          </a:p>
          <a:p>
            <a:pPr marL="1097280" lvl="2">
              <a:spcBef>
                <a:spcPts val="0"/>
              </a:spcBef>
              <a:defRPr/>
            </a:pPr>
            <a:r>
              <a:rPr lang="en-US" dirty="0" smtClean="0">
                <a:latin typeface="Times New Roman" pitchFamily="18" charset="0"/>
                <a:ea typeface="+mn-ea"/>
                <a:cs typeface="Times New Roman" pitchFamily="18" charset="0"/>
              </a:rPr>
              <a:t>Bottle feeds or regular food supplements are not introduced and</a:t>
            </a:r>
          </a:p>
          <a:p>
            <a:pPr marL="1097280" lvl="2">
              <a:spcBef>
                <a:spcPts val="0"/>
              </a:spcBef>
              <a:defRPr/>
            </a:pPr>
            <a:r>
              <a:rPr lang="en-US" dirty="0" smtClean="0">
                <a:latin typeface="Times New Roman" pitchFamily="18" charset="0"/>
                <a:ea typeface="+mn-ea"/>
                <a:cs typeface="Times New Roman" pitchFamily="18" charset="0"/>
              </a:rPr>
              <a:t>Baby is less than 6 months of age</a:t>
            </a:r>
            <a:r>
              <a:rPr lang="en-US" sz="2800" dirty="0" smtClean="0">
                <a:latin typeface="Times New Roman" pitchFamily="18" charset="0"/>
                <a:ea typeface="+mn-ea"/>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04800" y="0"/>
            <a:ext cx="7772400" cy="1143000"/>
          </a:xfrm>
        </p:spPr>
        <p:txBody>
          <a:bodyPr/>
          <a:lstStyle/>
          <a:p>
            <a:r>
              <a:rPr lang="en-US" b="1" smtClean="0">
                <a:latin typeface="Times New Roman" pitchFamily="18" charset="0"/>
                <a:cs typeface="Times New Roman" pitchFamily="18" charset="0"/>
              </a:rPr>
              <a:t>The Standard Days Method</a:t>
            </a:r>
            <a:endParaRPr lang="en-US" smtClean="0">
              <a:latin typeface="Times New Roman" pitchFamily="18" charset="0"/>
              <a:cs typeface="Times New Roman" pitchFamily="18" charset="0"/>
            </a:endParaRPr>
          </a:p>
        </p:txBody>
      </p:sp>
      <p:sp>
        <p:nvSpPr>
          <p:cNvPr id="23555" name="Rectangle 3"/>
          <p:cNvSpPr>
            <a:spLocks noGrp="1" noChangeArrowheads="1"/>
          </p:cNvSpPr>
          <p:nvPr>
            <p:ph idx="1"/>
          </p:nvPr>
        </p:nvSpPr>
        <p:spPr>
          <a:xfrm>
            <a:off x="228600" y="1219200"/>
            <a:ext cx="8382000" cy="4525963"/>
          </a:xfrm>
        </p:spPr>
        <p:txBody>
          <a:bodyPr/>
          <a:lstStyle/>
          <a:p>
            <a:pPr>
              <a:buFontTx/>
              <a:buNone/>
            </a:pPr>
            <a:r>
              <a:rPr lang="en-US" sz="2800" smtClean="0">
                <a:latin typeface="Times New Roman" pitchFamily="18" charset="0"/>
                <a:cs typeface="Times New Roman" pitchFamily="18" charset="0"/>
              </a:rPr>
              <a:t>The Standard Days Method (SDM) is a simple fertility awareness-based method. It relies on a "standard rule" or a fixed "window" of fertility that makes it easy for women to know when they are likely to become pregnant.</a:t>
            </a:r>
          </a:p>
          <a:p>
            <a:r>
              <a:rPr lang="en-US" sz="2800" smtClean="0">
                <a:latin typeface="Times New Roman" pitchFamily="18" charset="0"/>
                <a:cs typeface="Times New Roman" pitchFamily="18" charset="0"/>
              </a:rPr>
              <a:t>The fact that it involves no calculation or observation makes the SDM easy for service providers to teach and for women to learn and use. To avoid pregnancy, a woman with cycles between 26 and 32 days long should not have unprotected intercourse on cycle days 8 through 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81000" y="609600"/>
            <a:ext cx="8229600" cy="5745163"/>
          </a:xfrm>
        </p:spPr>
        <p:txBody>
          <a:bodyPr/>
          <a:lstStyle/>
          <a:p>
            <a:pPr algn="just">
              <a:lnSpc>
                <a:spcPct val="90000"/>
              </a:lnSpc>
              <a:buFont typeface="Wingdings" pitchFamily="2" charset="2"/>
              <a:buNone/>
            </a:pPr>
            <a:r>
              <a:rPr lang="en-US" sz="2800" smtClean="0">
                <a:latin typeface="Times New Roman" pitchFamily="18" charset="0"/>
                <a:cs typeface="Times New Roman" pitchFamily="18" charset="0"/>
              </a:rPr>
              <a:t>It is common knowledge that Family Planning (FP) has challenging issues regarding the wide gap between:</a:t>
            </a:r>
          </a:p>
          <a:p>
            <a:pPr algn="just">
              <a:lnSpc>
                <a:spcPct val="90000"/>
              </a:lnSpc>
            </a:pPr>
            <a:r>
              <a:rPr lang="en-US" sz="2800" smtClean="0">
                <a:latin typeface="Times New Roman" pitchFamily="18" charset="0"/>
                <a:cs typeface="Times New Roman" pitchFamily="18" charset="0"/>
              </a:rPr>
              <a:t>the knowledge and practice of FP and</a:t>
            </a:r>
          </a:p>
          <a:p>
            <a:pPr algn="just">
              <a:lnSpc>
                <a:spcPct val="90000"/>
              </a:lnSpc>
            </a:pPr>
            <a:r>
              <a:rPr lang="en-US" sz="2800" smtClean="0">
                <a:latin typeface="Times New Roman" pitchFamily="18" charset="0"/>
                <a:cs typeface="Times New Roman" pitchFamily="18" charset="0"/>
              </a:rPr>
              <a:t>knowledge about the method and services offered</a:t>
            </a:r>
          </a:p>
        </p:txBody>
      </p:sp>
      <p:pic>
        <p:nvPicPr>
          <p:cNvPr id="6147" name="Picture 2" descr="http://i.dailymail.co.uk/i/pix/2008/11/14/article-0-027785FF000005DC-269_468x193_popup.jpg"/>
          <p:cNvPicPr>
            <a:picLocks noChangeAspect="1" noChangeArrowheads="1"/>
          </p:cNvPicPr>
          <p:nvPr/>
        </p:nvPicPr>
        <p:blipFill>
          <a:blip r:embed="rId2"/>
          <a:srcRect/>
          <a:stretch>
            <a:fillRect/>
          </a:stretch>
        </p:blipFill>
        <p:spPr bwMode="auto">
          <a:xfrm>
            <a:off x="762000" y="2438400"/>
            <a:ext cx="7042150" cy="406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04800" y="0"/>
            <a:ext cx="7772400" cy="1143000"/>
          </a:xfrm>
        </p:spPr>
        <p:txBody>
          <a:bodyPr/>
          <a:lstStyle/>
          <a:p>
            <a:r>
              <a:rPr lang="en-US" b="1" smtClean="0">
                <a:latin typeface="Times New Roman" pitchFamily="18" charset="0"/>
                <a:cs typeface="Times New Roman" pitchFamily="18" charset="0"/>
              </a:rPr>
              <a:t>The Standard Days Method</a:t>
            </a:r>
            <a:endParaRPr lang="en-US" smtClean="0">
              <a:latin typeface="Times New Roman" pitchFamily="18" charset="0"/>
              <a:cs typeface="Times New Roman" pitchFamily="18" charset="0"/>
            </a:endParaRPr>
          </a:p>
        </p:txBody>
      </p:sp>
      <p:sp>
        <p:nvSpPr>
          <p:cNvPr id="24579" name="Rectangle 3"/>
          <p:cNvSpPr>
            <a:spLocks noGrp="1" noChangeArrowheads="1"/>
          </p:cNvSpPr>
          <p:nvPr>
            <p:ph idx="1"/>
          </p:nvPr>
        </p:nvSpPr>
        <p:spPr>
          <a:xfrm>
            <a:off x="228600" y="1219200"/>
            <a:ext cx="8382000" cy="1524000"/>
          </a:xfrm>
        </p:spPr>
        <p:txBody>
          <a:bodyPr/>
          <a:lstStyle/>
          <a:p>
            <a:r>
              <a:rPr lang="en-US" sz="2800" smtClean="0">
                <a:latin typeface="Times New Roman" pitchFamily="18" charset="0"/>
                <a:cs typeface="Times New Roman" pitchFamily="18" charset="0"/>
              </a:rPr>
              <a:t>A color-coded string of beads, called Cycle Beads™, are used to help women keep track of the days of their menstrual cycle.</a:t>
            </a:r>
          </a:p>
        </p:txBody>
      </p:sp>
      <p:pic>
        <p:nvPicPr>
          <p:cNvPr id="24580" name="Picture 2" descr="http://www.brodetski.com/irh/module_one/images/wsj_image.jpg"/>
          <p:cNvPicPr>
            <a:picLocks noChangeAspect="1" noChangeArrowheads="1"/>
          </p:cNvPicPr>
          <p:nvPr/>
        </p:nvPicPr>
        <p:blipFill>
          <a:blip r:embed="rId2"/>
          <a:srcRect/>
          <a:stretch>
            <a:fillRect/>
          </a:stretch>
        </p:blipFill>
        <p:spPr bwMode="auto">
          <a:xfrm>
            <a:off x="1066800" y="2667000"/>
            <a:ext cx="67341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4800" y="0"/>
            <a:ext cx="7924800" cy="1143000"/>
          </a:xfrm>
        </p:spPr>
        <p:txBody>
          <a:bodyPr/>
          <a:lstStyle/>
          <a:p>
            <a:r>
              <a:rPr lang="en-US" smtClean="0">
                <a:latin typeface="Times New Roman" pitchFamily="18" charset="0"/>
                <a:cs typeface="Times New Roman" pitchFamily="18" charset="0"/>
              </a:rPr>
              <a:t>Misconceptions on Natural Family Planning:</a:t>
            </a:r>
          </a:p>
        </p:txBody>
      </p:sp>
      <p:sp>
        <p:nvSpPr>
          <p:cNvPr id="25603" name="Rectangle 3"/>
          <p:cNvSpPr>
            <a:spLocks noGrp="1" noChangeArrowheads="1"/>
          </p:cNvSpPr>
          <p:nvPr>
            <p:ph idx="1"/>
          </p:nvPr>
        </p:nvSpPr>
        <p:spPr>
          <a:xfrm>
            <a:off x="304800" y="1143000"/>
            <a:ext cx="7848600" cy="4953000"/>
          </a:xfrm>
        </p:spPr>
        <p:txBody>
          <a:bodyPr/>
          <a:lstStyle/>
          <a:p>
            <a:pPr marL="609600" indent="-609600">
              <a:lnSpc>
                <a:spcPct val="90000"/>
              </a:lnSpc>
              <a:buFont typeface="Wingdings" pitchFamily="2" charset="2"/>
              <a:buNone/>
            </a:pPr>
            <a:r>
              <a:rPr lang="en-US" sz="2800" smtClean="0">
                <a:latin typeface="Times New Roman" pitchFamily="18" charset="0"/>
                <a:cs typeface="Times New Roman" pitchFamily="18" charset="0"/>
              </a:rPr>
              <a:t>1. Rumor: Only women with regular cycle may use Natural Family Planning.</a:t>
            </a:r>
          </a:p>
          <a:p>
            <a:pPr marL="609600" indent="-609600">
              <a:lnSpc>
                <a:spcPct val="90000"/>
              </a:lnSpc>
              <a:buFont typeface="Wingdings" pitchFamily="2" charset="2"/>
              <a:buNone/>
            </a:pPr>
            <a:r>
              <a:rPr lang="en-US" sz="2800" smtClean="0">
                <a:latin typeface="Times New Roman" pitchFamily="18" charset="0"/>
                <a:cs typeface="Times New Roman" pitchFamily="18" charset="0"/>
              </a:rPr>
              <a:t>    Fact: Where NFP is concerned, there is no such thing as a “regular” or “irregular” menstrual cycle. Every woman is different and every cycle is different. What is important is that signs and symptoms indicating fertility or infertility are observed, recorded and interpreted daily</a:t>
            </a:r>
            <a:r>
              <a:rPr lang="en-US"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914400"/>
            <a:ext cx="7924800" cy="5668963"/>
          </a:xfrm>
        </p:spPr>
        <p:txBody>
          <a:bodyPr/>
          <a:lstStyle/>
          <a:p>
            <a:pPr algn="just">
              <a:lnSpc>
                <a:spcPct val="90000"/>
              </a:lnSpc>
              <a:buFont typeface="Wingdings" pitchFamily="2" charset="2"/>
              <a:buNone/>
              <a:defRPr/>
            </a:pPr>
            <a:r>
              <a:rPr lang="en-US" sz="2800" dirty="0" smtClean="0">
                <a:latin typeface="Times New Roman" pitchFamily="18" charset="0"/>
                <a:cs typeface="Times New Roman" pitchFamily="18" charset="0"/>
              </a:rPr>
              <a:t>2. Rumor: A woman will get pregnant only if she has intercourse on the 14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day (or any other definite day) of her menstrual cycle.</a:t>
            </a:r>
            <a:endParaRPr lang="en-US" sz="1050" dirty="0" smtClean="0">
              <a:latin typeface="Times New Roman" pitchFamily="18" charset="0"/>
              <a:cs typeface="Times New Roman" pitchFamily="18" charset="0"/>
            </a:endParaRPr>
          </a:p>
          <a:p>
            <a:pPr algn="just">
              <a:lnSpc>
                <a:spcPct val="90000"/>
              </a:lnSpc>
              <a:buFont typeface="Wingdings" pitchFamily="2" charset="2"/>
              <a:buNone/>
              <a:defRPr/>
            </a:pPr>
            <a:endParaRPr lang="en-US" sz="1000" dirty="0" smtClean="0">
              <a:latin typeface="Times New Roman" pitchFamily="18" charset="0"/>
              <a:cs typeface="Times New Roman" pitchFamily="18" charset="0"/>
            </a:endParaRPr>
          </a:p>
          <a:p>
            <a:pPr lvl="1" algn="just">
              <a:lnSpc>
                <a:spcPct val="90000"/>
              </a:lnSpc>
              <a:buFont typeface="Wingdings" pitchFamily="2" charset="2"/>
              <a:buNone/>
              <a:defRPr/>
            </a:pPr>
            <a:r>
              <a:rPr lang="en-US" sz="2800" dirty="0" smtClean="0">
                <a:latin typeface="Times New Roman" pitchFamily="18" charset="0"/>
                <a:cs typeface="Times New Roman" pitchFamily="18" charset="0"/>
              </a:rPr>
              <a:t>Fact: Menstrual cycles vary from one woman to another and from one cycle to another. The time of fertility (or days when a woman can get pregnant) cannot be accurately predicted from one cycle to the next. A couple using NFP can determine whether the woman is fertile or not by observing, recording and interpreting signs and symptoms of fertility daily.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81000" y="914400"/>
            <a:ext cx="8001000" cy="4525963"/>
          </a:xfrm>
        </p:spPr>
        <p:txBody>
          <a:bodyPr/>
          <a:lstStyle/>
          <a:p>
            <a:pPr>
              <a:buFont typeface="Wingdings" pitchFamily="2" charset="2"/>
              <a:buNone/>
            </a:pPr>
            <a:r>
              <a:rPr lang="en-US" sz="2800" smtClean="0">
                <a:latin typeface="Times New Roman" pitchFamily="18" charset="0"/>
                <a:cs typeface="Times New Roman" pitchFamily="18" charset="0"/>
              </a:rPr>
              <a:t>3. Rumor: I can no longer get pregnant because I am already a grandmother.</a:t>
            </a:r>
            <a:endParaRPr lang="en-US" smtClean="0">
              <a:latin typeface="Times New Roman" pitchFamily="18" charset="0"/>
              <a:cs typeface="Times New Roman" pitchFamily="18" charset="0"/>
            </a:endParaRPr>
          </a:p>
          <a:p>
            <a:pPr>
              <a:buFont typeface="Wingdings" pitchFamily="2" charset="2"/>
              <a:buNone/>
            </a:pPr>
            <a:endParaRPr lang="en-US" sz="1100" smtClean="0">
              <a:latin typeface="Times New Roman" pitchFamily="18" charset="0"/>
              <a:cs typeface="Times New Roman" pitchFamily="18" charset="0"/>
            </a:endParaRPr>
          </a:p>
          <a:p>
            <a:pPr>
              <a:buFont typeface="Wingdings" pitchFamily="2" charset="2"/>
              <a:buNone/>
            </a:pPr>
            <a:r>
              <a:rPr lang="en-US" sz="2800" smtClean="0">
                <a:latin typeface="Times New Roman" pitchFamily="18" charset="0"/>
                <a:cs typeface="Times New Roman" pitchFamily="18" charset="0"/>
              </a:rPr>
              <a:t>    Fact: A physically healthy woman who is ovulating and menstruating and has not yet reached menopause can still get pregnant.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7"/>
          <p:cNvGrpSpPr>
            <a:grpSpLocks/>
          </p:cNvGrpSpPr>
          <p:nvPr/>
        </p:nvGrpSpPr>
        <p:grpSpPr bwMode="auto">
          <a:xfrm>
            <a:off x="457200" y="304800"/>
            <a:ext cx="8077200" cy="6096000"/>
            <a:chOff x="0" y="0"/>
            <a:chExt cx="8839200" cy="6477000"/>
          </a:xfrm>
        </p:grpSpPr>
        <p:pic>
          <p:nvPicPr>
            <p:cNvPr id="3" name="Picture 8" descr="C:\Users\rbernal\Documents\Z for Soliman\Soliman's presentations\pressentation for USAID\As of March 22, 2010\FPwall chart.jpg"/>
            <p:cNvPicPr>
              <a:picLocks noChangeAspect="1" noChangeArrowheads="1"/>
            </p:cNvPicPr>
            <p:nvPr/>
          </p:nvPicPr>
          <p:blipFill>
            <a:blip r:embed="rId2"/>
            <a:srcRect b="58139"/>
            <a:stretch>
              <a:fillRect/>
            </a:stretch>
          </p:blipFill>
          <p:spPr bwMode="auto">
            <a:xfrm>
              <a:off x="0" y="0"/>
              <a:ext cx="8813142" cy="6477000"/>
            </a:xfrm>
            <a:prstGeom prst="rect">
              <a:avLst/>
            </a:prstGeom>
            <a:noFill/>
            <a:ln w="9525">
              <a:solidFill>
                <a:schemeClr val="tx1">
                  <a:lumMod val="95000"/>
                  <a:lumOff val="5000"/>
                </a:schemeClr>
              </a:solidFill>
              <a:miter lim="800000"/>
              <a:headEnd/>
              <a:tailEnd/>
            </a:ln>
          </p:spPr>
        </p:pic>
        <p:sp>
          <p:nvSpPr>
            <p:cNvPr id="28676" name="Rectangle 4"/>
            <p:cNvSpPr>
              <a:spLocks noChangeArrowheads="1"/>
            </p:cNvSpPr>
            <p:nvPr/>
          </p:nvSpPr>
          <p:spPr bwMode="auto">
            <a:xfrm>
              <a:off x="2438400" y="5638800"/>
              <a:ext cx="2057400" cy="838200"/>
            </a:xfrm>
            <a:prstGeom prst="rect">
              <a:avLst/>
            </a:prstGeom>
            <a:solidFill>
              <a:schemeClr val="tx1"/>
            </a:solidFill>
            <a:ln w="9525" algn="ctr">
              <a:solidFill>
                <a:schemeClr val="tx1"/>
              </a:solidFill>
              <a:round/>
              <a:headEnd/>
              <a:tailEnd/>
            </a:ln>
          </p:spPr>
          <p:txBody>
            <a:bodyPr/>
            <a:lstStyle/>
            <a:p>
              <a:endParaRPr lang="en-US"/>
            </a:p>
          </p:txBody>
        </p:sp>
        <p:sp>
          <p:nvSpPr>
            <p:cNvPr id="28677" name="Rectangle 5"/>
            <p:cNvSpPr>
              <a:spLocks noChangeArrowheads="1"/>
            </p:cNvSpPr>
            <p:nvPr/>
          </p:nvSpPr>
          <p:spPr bwMode="auto">
            <a:xfrm>
              <a:off x="4419600" y="4724400"/>
              <a:ext cx="2057400" cy="1752600"/>
            </a:xfrm>
            <a:prstGeom prst="rect">
              <a:avLst/>
            </a:prstGeom>
            <a:solidFill>
              <a:schemeClr val="tx1"/>
            </a:solidFill>
            <a:ln w="9525" algn="ctr">
              <a:solidFill>
                <a:schemeClr val="tx1"/>
              </a:solidFill>
              <a:round/>
              <a:headEnd/>
              <a:tailEnd/>
            </a:ln>
          </p:spPr>
          <p:txBody>
            <a:bodyPr/>
            <a:lstStyle/>
            <a:p>
              <a:endParaRPr lang="en-US"/>
            </a:p>
          </p:txBody>
        </p:sp>
        <p:sp>
          <p:nvSpPr>
            <p:cNvPr id="28678" name="Rectangle 6"/>
            <p:cNvSpPr>
              <a:spLocks noChangeArrowheads="1"/>
            </p:cNvSpPr>
            <p:nvPr/>
          </p:nvSpPr>
          <p:spPr bwMode="auto">
            <a:xfrm>
              <a:off x="6477000" y="5105400"/>
              <a:ext cx="2362200" cy="1371600"/>
            </a:xfrm>
            <a:prstGeom prst="rect">
              <a:avLst/>
            </a:prstGeom>
            <a:solidFill>
              <a:schemeClr val="tx1"/>
            </a:solidFill>
            <a:ln w="9525" algn="ctr">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04800" y="0"/>
            <a:ext cx="8458200" cy="1143000"/>
          </a:xfrm>
        </p:spPr>
        <p:txBody>
          <a:bodyPr/>
          <a:lstStyle/>
          <a:p>
            <a:r>
              <a:rPr lang="en-US" sz="3600" smtClean="0">
                <a:latin typeface="Times New Roman" pitchFamily="18" charset="0"/>
                <a:cs typeface="Times New Roman" pitchFamily="18" charset="0"/>
              </a:rPr>
              <a:t>METHODS OF FAMILY PLANNING</a:t>
            </a:r>
          </a:p>
        </p:txBody>
      </p:sp>
      <p:sp>
        <p:nvSpPr>
          <p:cNvPr id="29699" name="Rectangle 3"/>
          <p:cNvSpPr>
            <a:spLocks noGrp="1" noChangeArrowheads="1"/>
          </p:cNvSpPr>
          <p:nvPr>
            <p:ph idx="1"/>
          </p:nvPr>
        </p:nvSpPr>
        <p:spPr>
          <a:xfrm>
            <a:off x="533400" y="1066800"/>
            <a:ext cx="7924800" cy="4525963"/>
          </a:xfrm>
        </p:spPr>
        <p:txBody>
          <a:bodyPr/>
          <a:lstStyle/>
          <a:p>
            <a:pPr>
              <a:buFontTx/>
              <a:buNone/>
            </a:pPr>
            <a:r>
              <a:rPr lang="en-US" sz="2800" b="1" smtClean="0">
                <a:latin typeface="Times New Roman" pitchFamily="18" charset="0"/>
                <a:cs typeface="Times New Roman" pitchFamily="18" charset="0"/>
              </a:rPr>
              <a:t>B. Artificial Family Planning Methods </a:t>
            </a:r>
            <a:r>
              <a:rPr lang="en-US" sz="2800" smtClean="0">
                <a:latin typeface="Times New Roman" pitchFamily="18" charset="0"/>
                <a:cs typeface="Times New Roman" pitchFamily="18" charset="0"/>
              </a:rPr>
              <a:t>refers to a variety of methods used also to plan or prevent pregnancy but are not dependent on a woman's fertile days categorized as:</a:t>
            </a:r>
          </a:p>
          <a:p>
            <a:pPr marL="639763" lvl="1">
              <a:spcBef>
                <a:spcPct val="0"/>
              </a:spcBef>
              <a:buFontTx/>
              <a:buNone/>
            </a:pP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1. Barrier methods </a:t>
            </a:r>
            <a:r>
              <a:rPr lang="en-US" sz="2800" smtClean="0">
                <a:latin typeface="Times New Roman" pitchFamily="18" charset="0"/>
                <a:cs typeface="Times New Roman" pitchFamily="18" charset="0"/>
              </a:rPr>
              <a:t>of birth control physically stop the sperm from getting to the egg. </a:t>
            </a:r>
          </a:p>
          <a:p>
            <a:pPr marL="639763" lvl="1">
              <a:spcBef>
                <a:spcPct val="0"/>
              </a:spcBef>
              <a:buFontTx/>
              <a:buNone/>
            </a:pPr>
            <a:r>
              <a:rPr lang="en-US" sz="2800" smtClean="0">
                <a:latin typeface="Times New Roman" pitchFamily="18" charset="0"/>
                <a:cs typeface="Times New Roman" pitchFamily="18" charset="0"/>
              </a:rPr>
              <a:t>    Condoms, the sponge, </a:t>
            </a:r>
          </a:p>
          <a:p>
            <a:pPr marL="639763" lvl="1">
              <a:spcBef>
                <a:spcPct val="0"/>
              </a:spcBef>
              <a:buFontTx/>
              <a:buNone/>
            </a:pPr>
            <a:r>
              <a:rPr lang="en-US" sz="2800" smtClean="0">
                <a:latin typeface="Times New Roman" pitchFamily="18" charset="0"/>
                <a:cs typeface="Times New Roman" pitchFamily="18" charset="0"/>
              </a:rPr>
              <a:t>    diaphragms and </a:t>
            </a:r>
          </a:p>
          <a:p>
            <a:pPr marL="639763" lvl="1">
              <a:spcBef>
                <a:spcPct val="0"/>
              </a:spcBef>
              <a:buFontTx/>
              <a:buNone/>
            </a:pPr>
            <a:r>
              <a:rPr lang="en-US" sz="2800" smtClean="0">
                <a:latin typeface="Times New Roman" pitchFamily="18" charset="0"/>
                <a:cs typeface="Times New Roman" pitchFamily="18" charset="0"/>
              </a:rPr>
              <a:t>    spermicides are all </a:t>
            </a:r>
          </a:p>
          <a:p>
            <a:pPr marL="639763" lvl="1">
              <a:spcBef>
                <a:spcPct val="0"/>
              </a:spcBef>
              <a:buFontTx/>
              <a:buNone/>
            </a:pPr>
            <a:r>
              <a:rPr lang="en-US" sz="2800" smtClean="0">
                <a:latin typeface="Times New Roman" pitchFamily="18" charset="0"/>
                <a:cs typeface="Times New Roman" pitchFamily="18" charset="0"/>
              </a:rPr>
              <a:t>    barrier methods.</a:t>
            </a:r>
          </a:p>
          <a:p>
            <a:pPr>
              <a:buFontTx/>
              <a:buNone/>
            </a:pPr>
            <a:endParaRPr lang="en-US" sz="2800" smtClean="0">
              <a:latin typeface="Times New Roman" pitchFamily="18" charset="0"/>
              <a:cs typeface="Times New Roman" pitchFamily="18" charset="0"/>
            </a:endParaRPr>
          </a:p>
          <a:p>
            <a:pPr>
              <a:buFontTx/>
              <a:buNone/>
            </a:pPr>
            <a:r>
              <a:rPr lang="en-US" sz="2800" smtClean="0"/>
              <a:t/>
            </a:r>
            <a:br>
              <a:rPr lang="en-US" sz="2800" smtClean="0"/>
            </a:br>
            <a:r>
              <a:rPr lang="en-US" sz="2800" smtClean="0"/>
              <a:t/>
            </a:r>
            <a:br>
              <a:rPr lang="en-US" sz="2800" smtClean="0"/>
            </a:br>
            <a:r>
              <a:rPr lang="en-US" sz="2800" smtClean="0"/>
              <a:t/>
            </a:r>
            <a:br>
              <a:rPr lang="en-US" sz="2800" smtClean="0"/>
            </a:br>
            <a:endParaRPr lang="en-US" sz="2800" smtClean="0">
              <a:latin typeface="Times New Roman" pitchFamily="18" charset="0"/>
              <a:cs typeface="Times New Roman" pitchFamily="18" charset="0"/>
            </a:endParaRPr>
          </a:p>
        </p:txBody>
      </p:sp>
      <p:pic>
        <p:nvPicPr>
          <p:cNvPr id="29700" name="Picture 2" descr="http://cache.daylife.com/imageserve/0enne5V8Ncg1X/610x.jpg"/>
          <p:cNvPicPr>
            <a:picLocks noChangeAspect="1" noChangeArrowheads="1"/>
          </p:cNvPicPr>
          <p:nvPr/>
        </p:nvPicPr>
        <p:blipFill>
          <a:blip r:embed="rId2"/>
          <a:srcRect/>
          <a:stretch>
            <a:fillRect/>
          </a:stretch>
        </p:blipFill>
        <p:spPr bwMode="auto">
          <a:xfrm>
            <a:off x="4724400" y="3733800"/>
            <a:ext cx="4191000" cy="275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609600"/>
          </a:xfrm>
        </p:spPr>
        <p:txBody>
          <a:bodyPr/>
          <a:lstStyle/>
          <a:p>
            <a:r>
              <a:rPr lang="en-US" b="1" smtClean="0">
                <a:solidFill>
                  <a:srgbClr val="002060"/>
                </a:solidFill>
                <a:latin typeface="Times New Roman" pitchFamily="18" charset="0"/>
                <a:cs typeface="Times New Roman" pitchFamily="18" charset="0"/>
              </a:rPr>
              <a:t>The Different Barrier Methods</a:t>
            </a:r>
          </a:p>
        </p:txBody>
      </p:sp>
      <p:sp>
        <p:nvSpPr>
          <p:cNvPr id="30723" name="Text Box 16"/>
          <p:cNvSpPr txBox="1">
            <a:spLocks noChangeArrowheads="1"/>
          </p:cNvSpPr>
          <p:nvPr/>
        </p:nvSpPr>
        <p:spPr bwMode="auto">
          <a:xfrm>
            <a:off x="914400" y="3276600"/>
            <a:ext cx="2362200" cy="457200"/>
          </a:xfrm>
          <a:prstGeom prst="rect">
            <a:avLst/>
          </a:prstGeom>
          <a:noFill/>
          <a:ln w="9525">
            <a:noFill/>
            <a:miter lim="800000"/>
            <a:headEnd/>
            <a:tailEnd/>
          </a:ln>
        </p:spPr>
        <p:txBody>
          <a:bodyPr>
            <a:spAutoFit/>
          </a:bodyPr>
          <a:lstStyle/>
          <a:p>
            <a:pPr eaLnBrk="1" hangingPunct="1">
              <a:spcBef>
                <a:spcPct val="50000"/>
              </a:spcBef>
            </a:pPr>
            <a:r>
              <a:rPr lang="en-US" sz="2400" b="1"/>
              <a:t>Male Condom</a:t>
            </a:r>
          </a:p>
        </p:txBody>
      </p:sp>
      <p:sp>
        <p:nvSpPr>
          <p:cNvPr id="30724" name="Text Box 17"/>
          <p:cNvSpPr txBox="1">
            <a:spLocks noChangeArrowheads="1"/>
          </p:cNvSpPr>
          <p:nvPr/>
        </p:nvSpPr>
        <p:spPr bwMode="auto">
          <a:xfrm>
            <a:off x="3505200" y="5791200"/>
            <a:ext cx="2895600" cy="457200"/>
          </a:xfrm>
          <a:prstGeom prst="rect">
            <a:avLst/>
          </a:prstGeom>
          <a:noFill/>
          <a:ln w="9525">
            <a:noFill/>
            <a:miter lim="800000"/>
            <a:headEnd/>
            <a:tailEnd/>
          </a:ln>
        </p:spPr>
        <p:txBody>
          <a:bodyPr>
            <a:spAutoFit/>
          </a:bodyPr>
          <a:lstStyle/>
          <a:p>
            <a:pPr eaLnBrk="1" hangingPunct="1">
              <a:spcBef>
                <a:spcPct val="50000"/>
              </a:spcBef>
            </a:pPr>
            <a:r>
              <a:rPr lang="en-US" sz="2400" b="1"/>
              <a:t>Female Condom</a:t>
            </a:r>
          </a:p>
        </p:txBody>
      </p:sp>
      <p:sp>
        <p:nvSpPr>
          <p:cNvPr id="30725" name="Text Box 18"/>
          <p:cNvSpPr txBox="1">
            <a:spLocks noChangeArrowheads="1"/>
          </p:cNvSpPr>
          <p:nvPr/>
        </p:nvSpPr>
        <p:spPr bwMode="auto">
          <a:xfrm>
            <a:off x="838200" y="6172200"/>
            <a:ext cx="1981200" cy="457200"/>
          </a:xfrm>
          <a:prstGeom prst="rect">
            <a:avLst/>
          </a:prstGeom>
          <a:noFill/>
          <a:ln w="9525">
            <a:noFill/>
            <a:miter lim="800000"/>
            <a:headEnd/>
            <a:tailEnd/>
          </a:ln>
        </p:spPr>
        <p:txBody>
          <a:bodyPr>
            <a:spAutoFit/>
          </a:bodyPr>
          <a:lstStyle/>
          <a:p>
            <a:pPr eaLnBrk="1" hangingPunct="1">
              <a:spcBef>
                <a:spcPct val="50000"/>
              </a:spcBef>
            </a:pPr>
            <a:r>
              <a:rPr lang="en-US" sz="2400" b="1"/>
              <a:t>Diaphragm</a:t>
            </a:r>
          </a:p>
        </p:txBody>
      </p:sp>
      <p:sp>
        <p:nvSpPr>
          <p:cNvPr id="30726" name="Text Box 19"/>
          <p:cNvSpPr txBox="1">
            <a:spLocks noChangeArrowheads="1"/>
          </p:cNvSpPr>
          <p:nvPr/>
        </p:nvSpPr>
        <p:spPr bwMode="auto">
          <a:xfrm>
            <a:off x="4114800" y="2971800"/>
            <a:ext cx="2209800" cy="457200"/>
          </a:xfrm>
          <a:prstGeom prst="rect">
            <a:avLst/>
          </a:prstGeom>
          <a:noFill/>
          <a:ln w="9525">
            <a:noFill/>
            <a:miter lim="800000"/>
            <a:headEnd/>
            <a:tailEnd/>
          </a:ln>
        </p:spPr>
        <p:txBody>
          <a:bodyPr>
            <a:spAutoFit/>
          </a:bodyPr>
          <a:lstStyle/>
          <a:p>
            <a:pPr eaLnBrk="1" hangingPunct="1">
              <a:spcBef>
                <a:spcPct val="50000"/>
              </a:spcBef>
            </a:pPr>
            <a:r>
              <a:rPr lang="en-US" sz="2400" b="1"/>
              <a:t>Cervical Cap</a:t>
            </a:r>
          </a:p>
        </p:txBody>
      </p:sp>
      <p:sp>
        <p:nvSpPr>
          <p:cNvPr id="30727" name="Text Box 20"/>
          <p:cNvSpPr txBox="1">
            <a:spLocks noChangeArrowheads="1"/>
          </p:cNvSpPr>
          <p:nvPr/>
        </p:nvSpPr>
        <p:spPr bwMode="auto">
          <a:xfrm>
            <a:off x="6705600" y="5410200"/>
            <a:ext cx="2362200" cy="457200"/>
          </a:xfrm>
          <a:prstGeom prst="rect">
            <a:avLst/>
          </a:prstGeom>
          <a:noFill/>
          <a:ln w="9525">
            <a:noFill/>
            <a:miter lim="800000"/>
            <a:headEnd/>
            <a:tailEnd/>
          </a:ln>
        </p:spPr>
        <p:txBody>
          <a:bodyPr>
            <a:spAutoFit/>
          </a:bodyPr>
          <a:lstStyle/>
          <a:p>
            <a:pPr eaLnBrk="1" hangingPunct="1">
              <a:spcBef>
                <a:spcPct val="50000"/>
              </a:spcBef>
            </a:pPr>
            <a:r>
              <a:rPr lang="en-US" sz="2400" b="1"/>
              <a:t>Spermicide</a:t>
            </a:r>
          </a:p>
        </p:txBody>
      </p:sp>
      <p:pic>
        <p:nvPicPr>
          <p:cNvPr id="22" name="Picture 21" descr="male condom.jpg"/>
          <p:cNvPicPr>
            <a:picLocks noChangeAspect="1"/>
          </p:cNvPicPr>
          <p:nvPr/>
        </p:nvPicPr>
        <p:blipFill>
          <a:blip r:embed="rId2" cstate="print"/>
          <a:stretch>
            <a:fillRect/>
          </a:stretch>
        </p:blipFill>
        <p:spPr>
          <a:xfrm>
            <a:off x="304800" y="1828800"/>
            <a:ext cx="3423684" cy="1654139"/>
          </a:xfrm>
          <a:prstGeom prst="rect">
            <a:avLst/>
          </a:prstGeom>
          <a:ln>
            <a:noFill/>
          </a:ln>
          <a:effectLst>
            <a:softEdge rad="112500"/>
          </a:effectLst>
        </p:spPr>
      </p:pic>
      <p:pic>
        <p:nvPicPr>
          <p:cNvPr id="23" name="Picture 22" descr="female_condom_(hand).jpg"/>
          <p:cNvPicPr>
            <a:picLocks noChangeAspect="1"/>
          </p:cNvPicPr>
          <p:nvPr/>
        </p:nvPicPr>
        <p:blipFill>
          <a:blip r:embed="rId3" cstate="print"/>
          <a:stretch>
            <a:fillRect/>
          </a:stretch>
        </p:blipFill>
        <p:spPr>
          <a:xfrm>
            <a:off x="2997200" y="3505200"/>
            <a:ext cx="3149600" cy="2362200"/>
          </a:xfrm>
          <a:prstGeom prst="rect">
            <a:avLst/>
          </a:prstGeom>
          <a:ln>
            <a:noFill/>
          </a:ln>
          <a:effectLst>
            <a:softEdge rad="112500"/>
          </a:effectLst>
        </p:spPr>
      </p:pic>
      <p:pic>
        <p:nvPicPr>
          <p:cNvPr id="24" name="Picture 23" descr="diaphragm.jpeg"/>
          <p:cNvPicPr>
            <a:picLocks noChangeAspect="1"/>
          </p:cNvPicPr>
          <p:nvPr/>
        </p:nvPicPr>
        <p:blipFill>
          <a:blip r:embed="rId4" cstate="print"/>
          <a:stretch>
            <a:fillRect/>
          </a:stretch>
        </p:blipFill>
        <p:spPr>
          <a:xfrm>
            <a:off x="174003" y="4038600"/>
            <a:ext cx="2950197" cy="2209800"/>
          </a:xfrm>
          <a:prstGeom prst="rect">
            <a:avLst/>
          </a:prstGeom>
          <a:ln>
            <a:noFill/>
          </a:ln>
          <a:effectLst>
            <a:softEdge rad="112500"/>
          </a:effectLst>
        </p:spPr>
      </p:pic>
      <p:pic>
        <p:nvPicPr>
          <p:cNvPr id="25" name="Picture 24" descr="cervical_cap.jpg"/>
          <p:cNvPicPr>
            <a:picLocks noChangeAspect="1"/>
          </p:cNvPicPr>
          <p:nvPr/>
        </p:nvPicPr>
        <p:blipFill>
          <a:blip r:embed="rId5" cstate="print"/>
          <a:stretch>
            <a:fillRect/>
          </a:stretch>
        </p:blipFill>
        <p:spPr>
          <a:xfrm>
            <a:off x="3733800" y="1158240"/>
            <a:ext cx="2362200" cy="1889760"/>
          </a:xfrm>
          <a:prstGeom prst="rect">
            <a:avLst/>
          </a:prstGeom>
          <a:ln>
            <a:noFill/>
          </a:ln>
          <a:effectLst>
            <a:softEdge rad="112500"/>
          </a:effectLst>
        </p:spPr>
      </p:pic>
      <p:pic>
        <p:nvPicPr>
          <p:cNvPr id="26" name="Picture 25" descr="spermacide.jpg"/>
          <p:cNvPicPr>
            <a:picLocks noChangeAspect="1"/>
          </p:cNvPicPr>
          <p:nvPr/>
        </p:nvPicPr>
        <p:blipFill>
          <a:blip r:embed="rId6" cstate="print"/>
          <a:stretch>
            <a:fillRect/>
          </a:stretch>
        </p:blipFill>
        <p:spPr>
          <a:xfrm>
            <a:off x="6096000" y="2362200"/>
            <a:ext cx="2822642" cy="31586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2"/>
          <p:cNvPicPr>
            <a:picLocks noChangeAspect="1" noChangeArrowheads="1"/>
          </p:cNvPicPr>
          <p:nvPr/>
        </p:nvPicPr>
        <p:blipFill>
          <a:blip r:embed="rId2">
            <a:lum bright="-12000" contrast="22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533400" y="1066800"/>
            <a:ext cx="7924800" cy="4525963"/>
          </a:xfrm>
        </p:spPr>
        <p:txBody>
          <a:bodyPr/>
          <a:lstStyle/>
          <a:p>
            <a:pPr>
              <a:buFontTx/>
              <a:buNone/>
            </a:pPr>
            <a:r>
              <a:rPr lang="en-US" sz="2800" b="1" smtClean="0">
                <a:latin typeface="Times New Roman" pitchFamily="18" charset="0"/>
                <a:cs typeface="Times New Roman" pitchFamily="18" charset="0"/>
              </a:rPr>
              <a:t>B. Artificial Family Planning Methods</a:t>
            </a:r>
            <a:endParaRPr lang="en-US" sz="2800" smtClean="0">
              <a:latin typeface="Times New Roman" pitchFamily="18" charset="0"/>
              <a:cs typeface="Times New Roman" pitchFamily="18" charset="0"/>
            </a:endParaRPr>
          </a:p>
          <a:p>
            <a:pPr lvl="1">
              <a:buFontTx/>
              <a:buNone/>
            </a:pP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2. Hormonal Methods </a:t>
            </a:r>
            <a:r>
              <a:rPr lang="en-US" sz="2800" smtClean="0">
                <a:latin typeface="Times New Roman" pitchFamily="18" charset="0"/>
                <a:cs typeface="Times New Roman" pitchFamily="18" charset="0"/>
              </a:rPr>
              <a:t>work by altering the woman's hormones to make pregnancy unlikely or impossible. The birth control pill, the birth control shot (Depo-Provera), the birth control patch, the vaginal ring and some IUDs are examples of hormonal family planning options. Hormonal birth control is very effective when used correctly, but some women cannot use them for health reasons</a:t>
            </a:r>
          </a:p>
          <a:p>
            <a:pPr>
              <a:buFontTx/>
              <a:buNone/>
            </a:pPr>
            <a:endParaRPr lang="en-US" sz="2800" smtClean="0">
              <a:latin typeface="Times New Roman" pitchFamily="18" charset="0"/>
              <a:cs typeface="Times New Roman" pitchFamily="18" charset="0"/>
            </a:endParaRPr>
          </a:p>
          <a:p>
            <a:pPr>
              <a:buFontTx/>
              <a:buNone/>
            </a:pPr>
            <a:r>
              <a:rPr lang="en-US" sz="2800" smtClean="0"/>
              <a:t/>
            </a:r>
            <a:br>
              <a:rPr lang="en-US" sz="2800" smtClean="0"/>
            </a:br>
            <a:r>
              <a:rPr lang="en-US" sz="2800" smtClean="0"/>
              <a:t/>
            </a:r>
            <a:br>
              <a:rPr lang="en-US" sz="2800" smtClean="0"/>
            </a:br>
            <a:r>
              <a:rPr lang="en-US" sz="2800" smtClean="0"/>
              <a:t/>
            </a:r>
            <a:br>
              <a:rPr lang="en-US" sz="2800" smtClean="0"/>
            </a:b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6"/>
          <p:cNvSpPr txBox="1">
            <a:spLocks noChangeArrowheads="1"/>
          </p:cNvSpPr>
          <p:nvPr/>
        </p:nvSpPr>
        <p:spPr bwMode="auto">
          <a:xfrm>
            <a:off x="609600" y="3429000"/>
            <a:ext cx="2362200" cy="457200"/>
          </a:xfrm>
          <a:prstGeom prst="rect">
            <a:avLst/>
          </a:prstGeom>
          <a:noFill/>
          <a:ln w="9525">
            <a:noFill/>
            <a:miter lim="800000"/>
            <a:headEnd/>
            <a:tailEnd/>
          </a:ln>
        </p:spPr>
        <p:txBody>
          <a:bodyPr>
            <a:spAutoFit/>
          </a:bodyPr>
          <a:lstStyle/>
          <a:p>
            <a:pPr algn="ctr" eaLnBrk="1" hangingPunct="1">
              <a:spcBef>
                <a:spcPct val="50000"/>
              </a:spcBef>
            </a:pPr>
            <a:r>
              <a:rPr lang="en-US" sz="2400" b="1"/>
              <a:t>ORAL PILLS</a:t>
            </a:r>
          </a:p>
        </p:txBody>
      </p:sp>
      <p:pic>
        <p:nvPicPr>
          <p:cNvPr id="7" name="Picture 6" descr="oral pills.jpg"/>
          <p:cNvPicPr>
            <a:picLocks noChangeAspect="1"/>
          </p:cNvPicPr>
          <p:nvPr/>
        </p:nvPicPr>
        <p:blipFill>
          <a:blip r:embed="rId2" cstate="print"/>
          <a:stretch>
            <a:fillRect/>
          </a:stretch>
        </p:blipFill>
        <p:spPr>
          <a:xfrm>
            <a:off x="304800" y="457200"/>
            <a:ext cx="8458200" cy="3886200"/>
          </a:xfrm>
          <a:prstGeom prst="rect">
            <a:avLst/>
          </a:prstGeom>
          <a:ln>
            <a:noFill/>
          </a:ln>
          <a:effectLst>
            <a:softEdge rad="112500"/>
          </a:effectLst>
        </p:spPr>
      </p:pic>
      <p:sp>
        <p:nvSpPr>
          <p:cNvPr id="33796" name="AutoShape 5" descr="data:image/jpg;base64,/9j/4AAQSkZJRgABAQAAAQABAAD/2wCEAAkGBhQQERUUExQWFBUSExMVFxQYFBgbFhUXGBcVFxcYIBUXHCofGhojGRcXHy8gJCcpLSwsFR4xNTAsNyYrLCkBCQoKDgwNFw8PGi0cHCEpKSkpKy0pKywpLCwpKSksLCwsKiwwKSspKTUpLCwsKSkpKSwsKSksKSkpLCksLCksLP/AABEIAJAAeQMBIgACEQEDEQH/xAAbAAADAAMBAQAAAAAAAAAAAAAABAUCAwYBB//EAEEQAAEDAgMFBQQGBwkBAAAAAAEAAhEDIQQSMQVBUWFxEyIygZEGFLHRFUKhweHwByNScoKS8RYzRFNUYoOiskP/xAAZAQEBAQEBAQAAAAAAAAAAAAAAAQIDBQT/xAAfEQEBAAIBBAMAAAAAAAAAAAAAAQIREgMhMfAEQWH/2gAMAwEAAhEDEQA/APuKxc8DVZKdtStlLOcoHDiW/tBYnGM/aSZaHjnxWDMBG/7PwQPHHs4rH6QZxSjcCQRfT4eiYGH5lBu955FHvPEEDjwWHZ9fVDqaBqUJGg807G7SbHe3l0TyAQhCAQhCAQhCAUjb+jd9zbf5c1XUj2gFm8j5jmECuEeSzWbG/H8Uk7awYcpeARFrk309U5gm2Ntd40NtVHxeBe95ILIgASwE6QbwUodq+0YaSHVSCNbG32LGr7RBszVNuseu9LN2e4mS5nhj+7HiyxMxxj5blt9wfB/WCTBJyiDEzz3j0WVb6e1s7i0PcS3W5jdv81sdXd+071K0YbDOZOZ2cmLxHHn+YWxyihrzIudeJXUs0HRcqzxDqF1bdFqJXqEIVQIQhAIQhAKVt3RvI68OaqqVt7wtPA68OccECGAFzutpuPMdVqC34Fuu63h4HiDwIXObZoYcVQauHp1C5sucfHAOUBrPrRrusrJurJtd7Vo1cB/EPmsXY+mNalMdajPmubYcH/o6IsPEKUAkA3JmGwfFoTZNVWUmuHZ4KkW5GOOai1pBe4tbfKREgc9TuWuEa0pVNtYca16I/wCVnzSr/aTCj/E0fKoD8EsceGzlwjLZvCwWLQSQf1YggD4LP32scobSawvLmg5HENhgOY2AjMYH5CnCe6XR/Zu0KdczSeHgOAJEwD5hdkFy9DxNniF1AWGK9QhCqBCEIBCEIBS9ueFpNu9rw/BVFN254W9fLTfyQKYNkDrNuH4b1E2jn7QZCARTdl77GgOJiXB13NIsAN6tYI6gaRpvaeHRRdqYek5wNQkHI4C0iDN9LG5jotTysKtFUDN2rGguZIz0mkt7mWTHiIDgdxy2C8ZiKkgnEsLcrTPatBJDQXP8PhBdoNQAJWWHw1BpnM+bS7LAMjvCCDAPqIsvRTw9r1HeE9co7pItoJ9TK3uextjTwOIqNBNbM0tYQ4VXQ7vFxAyjQ272o0vdZs2RVBbNYw1zTlBdpqRz70xO4pintam0ZWteY3QN54zz+/gvfpWRIpvPkNeSxbknc/QHfb1C6dcMPaKjSM1XCkQ4d1xlx5wLwnqv6ScKNO0dHCmfvTHp5XxGdOrQuRH6TMNvbVHWmVa2R7R0MV/dPkj6pBDvQq3p5Y97DSohCFhAhCEApu2/A397y6HkVSSW0xLR1QIYRkDr6gcOcXUrGvdms6mBlM5onW2o8P4qxRbAjgCoONFUv7uHZUA0c6vlJ3+HKd6s8rGs1nf51Ib9BrusG7vzosqtYl3drNGYgDungP8AbvPpMrWyjXGmGw464hx+FNZDD4ndRwjf46p+DAt6aY4l7mGDWcDMnK03IgcR6c+AVLC0CxsF5fJmTqAdAkxQxUzOEaePZ1SfUuCy92xZ1r0R0w7j/wCqqzZ+lfO9pYl9Oq/Mw+I8QfVTKu3XA+D7R8l9TbQ7xD4cZucsA/w3hacZhKceBn8o+S9DH50k1xOT5j/aJxENpf8AZx+wLrP0aUK9TGNqOaQ1rXTIgAEc0/XotizQOgH3LovYyi7O50GMsTzlcOp8y5y4yaW3s7BCEL5HMIQhAJPaPhHVOJTaPhHVAmwKBj9s9k5zRSe8tpmoIsHQ6m0tGpJHaAkgQI4roGKZWwLXmXAzlLZDnNIaS1xgtIIMtaZF7JRKHtOILjT/AFYY8l7Xh3fZS7ZzA2BIyWzWvaFl/aYSWmjUa7MWNDjTGZ4qU6ZbmDiBeo05ja53iE63YVAf/Nt2GmRJgtIykRMSW2LtSN6zxGyqTw4Fg7+aSLE5i1zr8y1pPQKKXwvtDScxrnOyF/1TcjvOaO82QbtJsdLrbW27RZEuPeaHDunQzEk6TB1WzD7JpMADabbBrRIkw0ki55knzTZpN3gaRoNOCgW2hhcw1LTNnN1/FSq2z6w/xBjnTaVWqNc/QWGgGq01GN0B5Cdf66qiSzZtQnvVnOHAZWj7Au42TTDaTQBFlBbs8lpguBjWBA53TGx8e+mRTqEOBgBwEXhB0SEIVQIQhAJPahho6jzTiS2qe4P3h+eqBakZFuCVATVECLb5KWalBC8he5hxF+eqxdUA1IHUhRWQCyIEXMDeV4wgiRcFZOiLiRw4oD3FwMh0LB2FM6j7Urj25XuINVtyTlu3rqI+1KV8W2XHtKwMibaWG4Hkb8/XpwXSy4GLutvS7nNbDiZktAjeXaafFRnHNMjEVfDrABEgm2kH4Sr7WgaWjQRYBZyx0aW2aDosl43QdF6oyEIQgEjtYdzzCeWvEUQ9sFBJwtSQeU34qPXwQdUdNN/eJ74dbQXjnorDKRY4jkbfeo9Wie1zdk50PEHtIHXLw1KUaxh7Ae7utcA1OOp8lk3C2y+7CJJ8e8iDHlZZNweRzS2kCQTfOZiSBbf3b+iZZWq54LWhknvTeN1uais8CXgQ5jWAQGgGbfmy3vdZStoe9F80XUQyAIqNJM73S2/AR5pfDUcaXjtKtDKTdrWGegcfigp4x8VXQ54uZy1G8vqkgjhCVZiS0hxdXcAR3YEHiPHpu80xtenVzuLWB7SP8oOLRlbcxd0HNAkEkjcEpi2uDmtGFpublY51nSHOgvAi3rouvOaWUzU27H1I/eqMHwkr2jialSpEhjWZS6ATJP1c5trw3JXZmIc5oPu7B+tLZDcga0NYS7vyTDi5sjXLKewr6pdL8mTK2A2ZzWm/7OseSxbPodOzQdF6vG6BeqMhCEIBCEINGJoZhzAUr3KruZ6uCuIQQvo+ufq0x1efuavPomud9Ifzn5K8hTQhfQdY61WDpTJ+Ll6Nh1Gwe1DoMwKYE+clXEJoc/Wo0qhkjvbyHEG1r5StDtnskHNUsZvUfH9FbxOyaVQy5gJ46H1CWHszR4O/ncqJNTB0r5hmkgnM4kWmLExvWeErBz2sZFoEDcB0sFUb7NUAZyT1cfmnsPhW0xDGhvQKaVtC9QhVAhCEH//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33797" name="AutoShape 7" descr="data:image/jpg;base64,/9j/4AAQSkZJRgABAQAAAQABAAD/2wCEAAkGBhQQERUUExQWFBUSExMVFxQYFBgbFhUXGBcVFxcYIBUXHCofGhojGRcXHy8gJCcpLSwsFR4xNTAsNyYrLCkBCQoKDgwNFw8PGi0cHCEpKSkpKy0pKywpLCwpKSksLCwsKiwwKSspKTUpLCwsKSkpKSwsKSksKSkpLCksLCksLP/AABEIAJAAeQMBIgACEQEDEQH/xAAbAAADAAMBAQAAAAAAAAAAAAAABAUCAwYBB//EAEEQAAEDAgMFBQQGBwkBAAAAAAEAAhEDIQQSMQVBUWFxEyIygZEGFLHRFUKhweHwByNScoKS8RYzRFNUYoOiskP/xAAZAQEBAQEBAQAAAAAAAAAAAAAAAQIDBQT/xAAfEQEBAAIBBAMAAAAAAAAAAAAAAQIREgMhMfAEQWH/2gAMAwEAAhEDEQA/APuKxc8DVZKdtStlLOcoHDiW/tBYnGM/aSZaHjnxWDMBG/7PwQPHHs4rH6QZxSjcCQRfT4eiYGH5lBu955FHvPEEDjwWHZ9fVDqaBqUJGg807G7SbHe3l0TyAQhCAQhCAQhCAUjb+jd9zbf5c1XUj2gFm8j5jmECuEeSzWbG/H8Uk7awYcpeARFrk309U5gm2Ntd40NtVHxeBe95ILIgASwE6QbwUodq+0YaSHVSCNbG32LGr7RBszVNuseu9LN2e4mS5nhj+7HiyxMxxj5blt9wfB/WCTBJyiDEzz3j0WVb6e1s7i0PcS3W5jdv81sdXd+071K0YbDOZOZ2cmLxHHn+YWxyihrzIudeJXUs0HRcqzxDqF1bdFqJXqEIVQIQhAIQhAKVt3RvI68OaqqVt7wtPA68OccECGAFzutpuPMdVqC34Fuu63h4HiDwIXObZoYcVQauHp1C5sucfHAOUBrPrRrusrJurJtd7Vo1cB/EPmsXY+mNalMdajPmubYcH/o6IsPEKUAkA3JmGwfFoTZNVWUmuHZ4KkW5GOOai1pBe4tbfKREgc9TuWuEa0pVNtYca16I/wCVnzSr/aTCj/E0fKoD8EsceGzlwjLZvCwWLQSQf1YggD4LP32scobSawvLmg5HENhgOY2AjMYH5CnCe6XR/Zu0KdczSeHgOAJEwD5hdkFy9DxNniF1AWGK9QhCqBCEIBCEIBS9ueFpNu9rw/BVFN254W9fLTfyQKYNkDrNuH4b1E2jn7QZCARTdl77GgOJiXB13NIsAN6tYI6gaRpvaeHRRdqYek5wNQkHI4C0iDN9LG5jotTysKtFUDN2rGguZIz0mkt7mWTHiIDgdxy2C8ZiKkgnEsLcrTPatBJDQXP8PhBdoNQAJWWHw1BpnM+bS7LAMjvCCDAPqIsvRTw9r1HeE9co7pItoJ9TK3uextjTwOIqNBNbM0tYQ4VXQ7vFxAyjQ272o0vdZs2RVBbNYw1zTlBdpqRz70xO4pintam0ZWteY3QN54zz+/gvfpWRIpvPkNeSxbknc/QHfb1C6dcMPaKjSM1XCkQ4d1xlx5wLwnqv6ScKNO0dHCmfvTHp5XxGdOrQuRH6TMNvbVHWmVa2R7R0MV/dPkj6pBDvQq3p5Y97DSohCFhAhCEApu2/A397y6HkVSSW0xLR1QIYRkDr6gcOcXUrGvdms6mBlM5onW2o8P4qxRbAjgCoONFUv7uHZUA0c6vlJ3+HKd6s8rGs1nf51Ib9BrusG7vzosqtYl3drNGYgDungP8AbvPpMrWyjXGmGw464hx+FNZDD4ndRwjf46p+DAt6aY4l7mGDWcDMnK03IgcR6c+AVLC0CxsF5fJmTqAdAkxQxUzOEaePZ1SfUuCy92xZ1r0R0w7j/wCqqzZ+lfO9pYl9Oq/Mw+I8QfVTKu3XA+D7R8l9TbQ7xD4cZucsA/w3hacZhKceBn8o+S9DH50k1xOT5j/aJxENpf8AZx+wLrP0aUK9TGNqOaQ1rXTIgAEc0/XotizQOgH3LovYyi7O50GMsTzlcOp8y5y4yaW3s7BCEL5HMIQhAJPaPhHVOJTaPhHVAmwKBj9s9k5zRSe8tpmoIsHQ6m0tGpJHaAkgQI4roGKZWwLXmXAzlLZDnNIaS1xgtIIMtaZF7JRKHtOILjT/AFYY8l7Xh3fZS7ZzA2BIyWzWvaFl/aYSWmjUa7MWNDjTGZ4qU6ZbmDiBeo05ja53iE63YVAf/Nt2GmRJgtIykRMSW2LtSN6zxGyqTw4Fg7+aSLE5i1zr8y1pPQKKXwvtDScxrnOyF/1TcjvOaO82QbtJsdLrbW27RZEuPeaHDunQzEk6TB1WzD7JpMADabbBrRIkw0ki55knzTZpN3gaRoNOCgW2hhcw1LTNnN1/FSq2z6w/xBjnTaVWqNc/QWGgGq01GN0B5Cdf66qiSzZtQnvVnOHAZWj7Au42TTDaTQBFlBbs8lpguBjWBA53TGx8e+mRTqEOBgBwEXhB0SEIVQIQhAJPahho6jzTiS2qe4P3h+eqBakZFuCVATVECLb5KWalBC8he5hxF+eqxdUA1IHUhRWQCyIEXMDeV4wgiRcFZOiLiRw4oD3FwMh0LB2FM6j7Urj25XuINVtyTlu3rqI+1KV8W2XHtKwMibaWG4Hkb8/XpwXSy4GLutvS7nNbDiZktAjeXaafFRnHNMjEVfDrABEgm2kH4Sr7WgaWjQRYBZyx0aW2aDosl43QdF6oyEIQgEjtYdzzCeWvEUQ9sFBJwtSQeU34qPXwQdUdNN/eJ74dbQXjnorDKRY4jkbfeo9Wie1zdk50PEHtIHXLw1KUaxh7Ae7utcA1OOp8lk3C2y+7CJJ8e8iDHlZZNweRzS2kCQTfOZiSBbf3b+iZZWq54LWhknvTeN1uais8CXgQ5jWAQGgGbfmy3vdZStoe9F80XUQyAIqNJM73S2/AR5pfDUcaXjtKtDKTdrWGegcfigp4x8VXQ54uZy1G8vqkgjhCVZiS0hxdXcAR3YEHiPHpu80xtenVzuLWB7SP8oOLRlbcxd0HNAkEkjcEpi2uDmtGFpublY51nSHOgvAi3rouvOaWUzU27H1I/eqMHwkr2jialSpEhjWZS6ATJP1c5trw3JXZmIc5oPu7B+tLZDcga0NYS7vyTDi5sjXLKewr6pdL8mTK2A2ZzWm/7OseSxbPodOzQdF6vG6BeqMhCEIBCEINGJoZhzAUr3KruZ6uCuIQQvo+ufq0x1efuavPomud9Ifzn5K8hTQhfQdY61WDpTJ+Ll6Nh1Gwe1DoMwKYE+clXEJoc/Wo0qhkjvbyHEG1r5StDtnskHNUsZvUfH9FbxOyaVQy5gJ46H1CWHszR4O/ncqJNTB0r5hmkgnM4kWmLExvWeErBz2sZFoEDcB0sFUb7NUAZyT1cfmnsPhW0xDGhvQKaVtC9QhVAhCEH//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33798" name="Picture 9" descr="http://www.drugs-expert.com/wp-content/uploads/2010/07/Depo-Provera.jpg"/>
          <p:cNvPicPr>
            <a:picLocks noChangeAspect="1" noChangeArrowheads="1"/>
          </p:cNvPicPr>
          <p:nvPr/>
        </p:nvPicPr>
        <p:blipFill>
          <a:blip r:embed="rId3"/>
          <a:srcRect/>
          <a:stretch>
            <a:fillRect/>
          </a:stretch>
        </p:blipFill>
        <p:spPr bwMode="auto">
          <a:xfrm>
            <a:off x="6019800" y="3581400"/>
            <a:ext cx="2362200" cy="2797175"/>
          </a:xfrm>
          <a:prstGeom prst="rect">
            <a:avLst/>
          </a:prstGeom>
          <a:noFill/>
          <a:ln w="9525">
            <a:noFill/>
            <a:miter lim="800000"/>
            <a:headEnd/>
            <a:tailEnd/>
          </a:ln>
        </p:spPr>
      </p:pic>
      <p:pic>
        <p:nvPicPr>
          <p:cNvPr id="33799" name="Picture 11" descr="http://www.monheit.com/depo-provera/site_section.jpg"/>
          <p:cNvPicPr>
            <a:picLocks noChangeAspect="1" noChangeArrowheads="1"/>
          </p:cNvPicPr>
          <p:nvPr/>
        </p:nvPicPr>
        <p:blipFill>
          <a:blip r:embed="rId4"/>
          <a:srcRect/>
          <a:stretch>
            <a:fillRect/>
          </a:stretch>
        </p:blipFill>
        <p:spPr bwMode="auto">
          <a:xfrm>
            <a:off x="2819400" y="3770313"/>
            <a:ext cx="2857500" cy="258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81000" y="609600"/>
            <a:ext cx="8229600" cy="5745163"/>
          </a:xfrm>
        </p:spPr>
        <p:txBody>
          <a:bodyPr/>
          <a:lstStyle/>
          <a:p>
            <a:pPr algn="just">
              <a:lnSpc>
                <a:spcPct val="90000"/>
              </a:lnSpc>
              <a:buFont typeface="Wingdings" pitchFamily="2" charset="2"/>
              <a:buNone/>
            </a:pPr>
            <a:r>
              <a:rPr lang="en-US" sz="2800" smtClean="0">
                <a:latin typeface="Times New Roman" pitchFamily="18" charset="0"/>
                <a:cs typeface="Times New Roman" pitchFamily="18" charset="0"/>
              </a:rPr>
              <a:t>To meet the FP needs of married couples of reproductive ages (MCRAs), the BHWs should actively participate in the </a:t>
            </a:r>
            <a:r>
              <a:rPr lang="en-US" sz="2800" b="1" smtClean="0">
                <a:latin typeface="Times New Roman" pitchFamily="18" charset="0"/>
                <a:cs typeface="Times New Roman" pitchFamily="18" charset="0"/>
              </a:rPr>
              <a:t>dissemination of information. </a:t>
            </a:r>
            <a:r>
              <a:rPr lang="en-US" sz="2800" smtClean="0">
                <a:latin typeface="Times New Roman" pitchFamily="18" charset="0"/>
                <a:cs typeface="Times New Roman" pitchFamily="18" charset="0"/>
              </a:rPr>
              <a:t>It is necessary to develop the skills of the BHWs to provide appropriate information regarding FP.</a:t>
            </a:r>
          </a:p>
        </p:txBody>
      </p:sp>
      <p:pic>
        <p:nvPicPr>
          <p:cNvPr id="7171" name="Picture 4" descr="http://www.wpro.who.int/NR/rdonlyres/304F58F9-8847-4300-B7D3-42CA2E1959ED/0/figure3.gif"/>
          <p:cNvPicPr>
            <a:picLocks noChangeAspect="1" noChangeArrowheads="1"/>
          </p:cNvPicPr>
          <p:nvPr/>
        </p:nvPicPr>
        <p:blipFill>
          <a:blip r:embed="rId2"/>
          <a:srcRect/>
          <a:stretch>
            <a:fillRect/>
          </a:stretch>
        </p:blipFill>
        <p:spPr bwMode="auto">
          <a:xfrm>
            <a:off x="3200400" y="2743200"/>
            <a:ext cx="5105400" cy="362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304800"/>
            <a:ext cx="7924800" cy="609600"/>
          </a:xfrm>
          <a:prstGeom prst="rect">
            <a:avLst/>
          </a:prstGeom>
          <a:noFill/>
        </p:spPr>
        <p:txBody>
          <a:bodyPr/>
          <a:lstStyle/>
          <a:p>
            <a:pPr eaLnBrk="1" fontAlgn="auto" hangingPunct="1">
              <a:spcAft>
                <a:spcPts val="0"/>
              </a:spcAft>
              <a:defRPr/>
            </a:pPr>
            <a:r>
              <a:rPr lang="en-US" sz="3200" b="1" dirty="0">
                <a:solidFill>
                  <a:srgbClr val="002060"/>
                </a:solidFill>
                <a:latin typeface="Times New Roman" pitchFamily="18" charset="0"/>
                <a:ea typeface="+mj-ea"/>
                <a:cs typeface="Times New Roman" pitchFamily="18" charset="0"/>
              </a:rPr>
              <a:t>Birth Control Patch               Vaginal Ring</a:t>
            </a:r>
          </a:p>
        </p:txBody>
      </p:sp>
      <p:pic>
        <p:nvPicPr>
          <p:cNvPr id="34819" name="Picture 2" descr="http://www.indianwomenshealth.com/UltimateEditorInclude/UserFiles/New%20Folder/birthcontrol-choices-8-zoom.jpg"/>
          <p:cNvPicPr>
            <a:picLocks noChangeAspect="1" noChangeArrowheads="1"/>
          </p:cNvPicPr>
          <p:nvPr/>
        </p:nvPicPr>
        <p:blipFill>
          <a:blip r:embed="rId2">
            <a:lum bright="-32000" contrast="40000"/>
          </a:blip>
          <a:srcRect/>
          <a:stretch>
            <a:fillRect/>
          </a:stretch>
        </p:blipFill>
        <p:spPr bwMode="auto">
          <a:xfrm>
            <a:off x="457200" y="2971800"/>
            <a:ext cx="3238500" cy="2971800"/>
          </a:xfrm>
          <a:prstGeom prst="rect">
            <a:avLst/>
          </a:prstGeom>
          <a:noFill/>
          <a:ln w="9525">
            <a:noFill/>
            <a:miter lim="800000"/>
            <a:headEnd/>
            <a:tailEnd/>
          </a:ln>
        </p:spPr>
      </p:pic>
      <p:pic>
        <p:nvPicPr>
          <p:cNvPr id="34820" name="Picture 4" descr="http://www.health.com/health/static/hw/media/medical/hw/h9991285_001.jpg"/>
          <p:cNvPicPr>
            <a:picLocks noChangeAspect="1" noChangeArrowheads="1"/>
          </p:cNvPicPr>
          <p:nvPr/>
        </p:nvPicPr>
        <p:blipFill>
          <a:blip r:embed="rId3">
            <a:lum bright="-16000" contrast="16000"/>
          </a:blip>
          <a:srcRect/>
          <a:stretch>
            <a:fillRect/>
          </a:stretch>
        </p:blipFill>
        <p:spPr bwMode="auto">
          <a:xfrm>
            <a:off x="4267200" y="2895600"/>
            <a:ext cx="4614863" cy="3009900"/>
          </a:xfrm>
          <a:prstGeom prst="rect">
            <a:avLst/>
          </a:prstGeom>
          <a:noFill/>
          <a:ln w="9525">
            <a:noFill/>
            <a:miter lim="800000"/>
            <a:headEnd/>
            <a:tailEnd/>
          </a:ln>
        </p:spPr>
      </p:pic>
      <p:sp>
        <p:nvSpPr>
          <p:cNvPr id="34821" name="AutoShape 8" descr="data:image/jpg;base64,/9j/4AAQSkZJRgABAQAAAQABAAD/2wCEAAkGBhQSERUUExIVFRUUFxYVFRgXFhUaGBwYFRgcGRUYGBQXHCYeFx0jGRcVHy8gJCcpLC4sFR8xNTAqNSYrLCkBCQoKDgwOGg8PGi8kHyQ2Ly0sLCwtMCwsLCwvLCwsLCwsLCwsLCwsLCwsLCwsLCopLCwsLCwsLCwsLCwpLCksLP/AABEIAKgAnAMBIgACEQEDEQH/xAAbAAACAgMBAAAAAAAAAAAAAAAFBgAEAgMHAf/EAEsQAAIBAgMCBwkOBQEJAQAAAAECAwARBAUhEjEGBxNBUWFxFiIycnSBkbGyFCM0NUJSU1WVocHC0tMXM2KU0eEVJIKEkpOi8PFD/8QAGgEAAgMBAQAAAAAAAAAAAAAAAwQBAgUABv/EADERAAEDAgQEBAUEAwAAAAAAAAEAAgMEEQUSITETQVHBM1JxgSIykaHwFWGx0RQj8f/aAAwDAQACEQMRAD8A7bPOqKzuwVVBZmYgAAakkncAK5/nvDrGSwPPgIUTDLshcTPtXk2nVAYYBYlbt4TWBG4dJDhZ/vmNhwDG0CxnF4zWwaNW2YYifms4LMOhKr8OOEeGlwxw8MqSPtxWWPvlASRS13XvFsFOl+a1ClfkYXXRYWZ5GttuVhkGGzHFQLMmbgMbh0bBQkK6+EhAe+h576gg89as54cZjl+wuKwMEyuwQYmPEGKG58HlFeNjESdLk7N6B5VnE+FdmgKe+Czq4YrcW2XspB2gLrvFwRfwRXs0mLzFxhnndxLcOqqqxLH8p3VbbQGgAZjckCs+HE45A0C+Y8h+bLSnwqWJzibZBzJ5fzdNXdZmf1VF9oR/s1O6vM/qmL7Qj/ZqrwR2oHxGAd2c4Nl5J28JsPKC0NzzlbMh8UVdx/C3DQzGGR3DLyW2RFIUXl/5W3IqlV2us06XvvZIBjLXJWHdXmf1TF9oR/s1O6vM/qmL7Qj/AGaIpmUZ2rsF2XaPv2RbsltrZu2o1qg3C7CgbXLqRy4wxII72Ulh3/zVujd8dNNKjPJ0U5I+qx7q8z+qYvtCP9mp3V5n9UxfaEf7NE5MwjWIzGROSClzIGBTYG9tpbgjsqpguEUMqM93iRAjM08bwLsyX2GDSgAg7J5+jpFdxH9FxjYOar91eZ/VMX2hH+zU7q8z+qYvtCP9miUuZRKoZpolVhdS0sYBBNgVJaxFyBcVqjzqBpJYxMm3AQJVLAbO0ARe56x5yBvruI/ou4bOqpd1eZ/VMX2hH+zU7q8z+qYvtCP9miZx8QZFMse1Jfk15RLvY2Owt7vY6aXrThc4ikSWRSdmF5o5CVIs0F+UsOcCx7a7iP6LuGzqqXdXmf1TF9oR/s1O6vM/qmL7Qj/ZrLLeF2FnDFZdkKiSnllaH3uTwJAZQoKE6bQNr1ZbPsOHiTl4y2IDGGzqQ4S21ssDsnUgDXU3AvY12d/Rdw4+qqd1eZ/VMX2hH+zU7rMz+qYvtCP9mrWLz+CMEtKh2ZI4WCujFHlcIgdQboNo63taxq7BOrqGRldW1DIysp7GUkGoMjxqQpETCbArTkvDdJpRh5oZMLiCCVjl2SHC+EYpVJWS192h6qZKS+F+U+6MLIBpLGDLA48JJYxtRsp5tRY9RNMPBrNfdODw85sDNFHIQNwLKCwHnvRo35ghSMyFImd8FFxmc4hHkKN7lw0sV1V0IV5FfajbwrPs6ggi++qGb8H8RhADKimMsqCSM3W7Gy7SNZkufGA01ph4zMZ7ifCZgilpIpfc7ou+SGcEunaGQMvX21OGWew4vLYpoJA8bzwajm765VhvVhpcHUUnW0sUzHOcNQCU7Q1c0L2tadCQPulGmbi5x0cc8sTACWazxud7Kg1i6tjVwOcOx5jWPBHgamKjM+IDcm4tAoYrdTY8tdTe5+TzbOuu1oP4bcH1y6ITx4whlYGCOQXkaQeCsbx2LX3EMrXBNyAazaGimgLZtNdxzA/P6WpX18FQ10Oumx5E/n9o2vfZ3iiu5MLhkfx2eR1/8PXQ/P8Ai/OJxUk4nWPlBh7Hk3MsZw+5omEqoGPSytb10+DGfGJZZZ4ycRiZDNMVIsL6JGt9dlEAX00a7tE+ib0inHYhCHEhyRbhs5YLtWCcCl5dZXdXVcXicXsNECD7oQKF74kXUi+1bzCtUfAjwlLxGP3cMco5Lvj3zM0T3bZIBYBSBoAbjWrHdon0TekVO7RPom9IqP1KLzK36XN5PuFlBwOQZa+AZ+8dZV21ULblJDItkvbvSV0vrbmrzG5Fip0Tl8RAzwzQzx7MDiNmi2trllMhLbW0DZbBSgIvXndon0TekVO7RPom9IqBiMXmUnDJvL9whr8WytCsbTKbYfFQ6wjZD4qQSbaKW7xUNwF325xW7HcAzIMYgljCYtIASYiXVoBGDrtAFGEZNt9yN9qud2ifRN6Vq5g+EHKDa5NlT5zEW8w3nzVdtexxs11/ZDfh0jBdzbe4Q3N+BAlnZ43SOOT3LtLyXfoMLIXUYd1YCPavrpodRfdRLAcH+ThxMXKX90S4qS+zbZ907Wlr99s7XVe3NXuK4TxxqWEbNbrA+6h68YqfRsPOtMcW41KW4NtgsIeAIiwnJQyMs5TDxvO/KOWWAgmNQWvEh76wQjZvpurXl3AQwPhXWWNjh5cW52o31TFMGIQlyyumzoSTqxPbdj4fxn5LekVvHDRD8hvStW4w8yrwT5fuhWA4DFMOmGZ8OY4pIHRlw+zI6QzCUrMdshyQLaC2pJ6KO5HlAw0bRgghpp5RZdkATSFwgH9INvNWhOFkbHWJh1gj1VniM92U5RYneM374c1tDcHWhSTi2p0RY6e7hYa+qu47+U/iN7JrDi4+KsF5PH7NAMbw0Qxv723gNzr800f4uPirBeTx+zVqSZkt8hvsq1sEkWXOLboPxxfBcN5ZB+aue47g6khYqzxMxBbkzZWIvYvGbq286kX1NdC44/guG8sg/NSlWVi8r45Wlhtp3Wxg0TJYXh4vr2Wf+38z2dn/AGgAu7vcLCGt1New9FUky/3zlpHknm3cpK20wHQvMg13KBVqjOVZRezOL33L+JrO/wAipqvgLtPp/C0jTUlJ/sDdfr9LoQsZO4E9grxlI3i3bTzFl9urqFasXlQYdPUaOcLdbQ6pYYu3NYt0SVUq7mOWGPUX2ecc4/yOuqVZkkbo3ZXLXilbK3M0qVKlW8FGoBkfwEtp85j4K/ieqojYZHBoUySCNpc7kt+X4RAVMpF2G0kfOR85uhb+mikzljY6EbhzW6h0UlYeSRsW7OxLltpW6j4IA6LaW/ppvSTbWzCx5iPWD+FehjgbCLBeZlndM7M7/iwnS6kGuf5+5jYa766Azkd6+/mbmP8Ag9VGeBuRxkPO8as5cqpYA2Vfm33XN9aagbmfZKTuyMuuKx5kR8qi2X52SQGNd1xGUQv4cMTeNGh9YoRieL7APvwqL4m0nsm1NmC6TFSk3A4lSL3FPvBlQ2FW40JYjsvoaG4Ti2wcbXtIwG5WkYr5xz+emhVAAAAAGgA3ADcAOapihyEkqJpw8ABI3DLgnaOSWEfJYso8U7h0+v1neLj4qwXk8fs0VzAe9SeI/smhXFx8VYLyeL2amGnZE5xZzt3UTVL5mNa/W1+yD8cfwXDeWQfmpSpt44/guG8sg/NS9luXmRv6RvP4ViYwwvlY1vTut/BXtZC9ztr9lZyfLtoh2GnyR09fZTVhobanfWGCw1he3YKtUzTU4hZZI1lUZ3/spUrwV7TaRVbF4MOOulTMspKElR2j8R1U6gVpxWEDjrpaopmzNsU3S1b4HXGy58DRLN8vISOMaFO+PQWYd9fzaX5qvvkvvyG1rNtMOYga6delXMTCH156QpaV0TnF3stSrrGzNaG+pSc6EldobEi6Kx8EjnUkbwemmPL8cpskg2WPTbf1HcwNVcVhSN3oNUZ0VxsuNno6j0jo7RTt0jZMOMyvS63tzimTgutsMo62v/1Gljgpj2ZWjkN3iIUn5ykXRvOPVTArugOw2zfXcCL9Nqahs05kpPd7cqOE1WgzONzZXB6Og9h3GknhBmWJLRxXOxISJDcahddnZ369XZV2Wfk4ybbgLDrPg/faimp10CC2l01Kc6lLkcrEbTsdreTci3Z0Crgzk2FgDoN99Tz2tuFFEwO6CYHDZEMf/Kk8R/ZNCeLj4qwXk8Xs0RmnDwMw5439k0O4uPirBeTxezRRqhWtohXG5FtYfCr043Dj2q3ZdgwFAG5fv66nGj/Kwfl2H9T1dw3gilJ2AyB37JyGQiItHXss6le14aooUr2sa9rlC9Br29Y1BUrljPDft5qC4lrEHrse3mNHqAZu4G32r6b1DhdpV2Gzgt1gRWmbBxkd8BpUgbSttr76WTipZBhrO8gBCsQEvoSFGh7Lk0xo+lUYzW8NRYzZCfqh+L2HxkcZOojZlHTdgDbpsB99WMwwd5FjUEjRjrzjdqevXzVpzbI4sSF29oMhujoxV1PUwobhswfB4hkeKeaKSxSUXkYEgAq/Pzb6tYc1AvyRmeMt73Y2Oj85AG8efdWnMszSMKpdVLkKhbQX/wBLH0Vry7hQCZFkhkilDGwZCVZPksGGm62lVsZlUeIB5ZNq5uvSvQQRqG7Kq4gbFS0E7hE8yxRjhK8rcLGR3tgPB6tDer/Fx8VYLyeP2aWzlcaRMO+aytbbYm2nNTJxcfFWC8nj9mmadxJPslaloaB7obxqyBYcITuGOw9//KrWCmBFuih/HH8Fw3lkH5qDZVnJBCsbEaA9PUaBUztZK1ruYTFNTukgc9vI9k5XrytGFxQcddb6sgWspUr2pauULyva8qM1ta5csZ5wikk7qV8fiNp9nr2j+ArHP89HrCL09fZVfJDykdz4aeF1qfBPm3eigPnaDk5pyOmcW8TkisbWFZq1aQazWqIiI4RL1cEQqngDv81XA1MsAslnk3WYiHRWmWHWrKVsZaJluEPNYodydejD1bZBWppAKoWgbogcTsq+LwoEb+K3qNWuLj4qwXk8fs1oxb+9P4reo1v4uPirBeTx+zTEFtbJae+l0H44/guG8sg/NSg6Xpv44/guG8sg/NSlWBjXiM9O69FgXhP9eyu5fm5SyvzaBv8ANNuCxwYanWkRlvW/BZi0Rsblb+cdlBpK63wSItbhwd8ce/RPaYpSxA1sbGr2LiAUMo3jXtpF4NZntSSAm/fkjsJ0+6nqKUGO1b0ZzAhedkblIVVHvQjMJTK3JjwAe+/qI5vFH3mrs4tcdX3HfVGaZUW45yAPTQHk7K7RzWOOyWNktsgdBpaRnw0oO+1x1Mp3g08BLihuZ5SJFsR2GlainzjM3QhO0tVwzldq07qqrKyh01RvSDzq3QRWSPQGOWTDORvB0YHwWH4Hr5qM4WdJdYzrzofDH6h1ihxTZvhdoUeaDJ8TdWnmieAfUjpHqq+BQeI61c5Q28I1oMdos97dUUir3ES20oZEx+cfTW+i59NELJqvWkrG1egVVzHM44F2pGt0LvY9i0JzgBcojQSbBbMxmVIZGYgKEYknsNXeLj4qwXk8fs1zbPs3kxStfvY1DFU8x1Y85+4V0ni4+KsF5PH7NXopxKXW5W7qtdTuhazNub9kH44/guG8sg/NSlTbxx/BcN5ZB+alKsnG/Eb6d1s4F4T/AF7KVqmgZwVXo1PRV3D4MsC3MPvPMKL4XCiJLnf+NKUVMXHiOGnJNV9YGjhsOvNK2QkxiNui8bdqnT8a6Nl020oNc3weMAlmjO5m2h5/9aa8pxzKoUbuk1uh9jqvPubcaJgxK6+Y0rZzIRLCvyWYk9qi9vP+FMaNcXOpoNwjwxaJivhJ369q7x6L1Dzm1VWaIvhcQLVeXUUjZHwiDqNaaMFjr89c11tCoezmFhmmVh1IIpMxOEaN9k3BGoI084NdFZrig+bZWJB18x66UqqYSC7d07RVZiOV3ylL0GfzJowWUf1aN/1j8b0Qi4VxfKSRD1bLD8D91BXjKsVYWI/9uKxKCsptXLGcpW46ihlGZv2TGvCrDD5b/wDbasJeGkI8FJH8wUfeb/dS9yQr0RCiHEZEIYXGruK4WTvpGqxDp8JvSdB6KF8gWO05LMd5Y3PpNWAte0rJUPk3KcipY4/lC0YpbRv4reo10zi4+KsF5PH7Nc0xn8t/Fb1Gul8XHxVgvJ4/ZrcwTZ/t3WDj28fv2Qfjj+C4byyD81K+Hh22C9Jpo44/guG8sg/NSZiZXUXjYqeq2o6D/pVcVDTPGHbWVsILhTyFm9+yYziVUhQO9Td1nnJqlmObAAkmlN8znG8D00MLS4iUoTZRv6wfVTDMrtAQlHsczVwKpnPR7quDoe9/xXRckx4YA1y/O8r5F9O3SmHgzme7WmJGAtBCA0m5BXVYcRpXmMI2aFYPEEj/ADpRFFuNdfwpe9wpIsVxjMcU2ExUqLuVzYdR74fcaeOCueyygXTZUjeSPVSnxl5eVxqsNBIinzqSD57bNWcizMoAOg9NMPGZgPNVadSF2DCT3Fb5EuKBZTjdoCj0TXFUabhVcLFB8xypZBroRuNLOIw7RnZYefmp7lSqGPwKyKQRSVTSNl15rQpK10JsdQlCpXjqVcod4P8A8r2vPuaWmxXqGODwHBSpUqVVXWnGfy38VvUa6XxcfFWC8nj9muaYz+W/it6jXS+Lj4qwXk8fs16TBNn+3deXx75o/fsg/HH8Fw3lkH5qUiK6LxhcH3xmBdIv5yFJob88kR2lXXdtar/xVzDL8xWUG11dTsyI2jow0Kuu8EEH0VTGo3Xa+2myvgUrQHRk67reYR0VRhwuziNr5L6f8QH+KI1tjhvEx51dT6hWdh5PEPotHEgOF7pZ4a4Ln9NAeD0+y4F7A+unThaAVPZXOcHL35IO43r0kfxMIXmnaEFdgy3UDUUdh0FJ2QYy6jrpqw76UpsbIhSlxpYHahSUb43t5mFvXakGDFC4N7bq7Dwly3l8LKgGpU7PjDVbecVxnJsE8suyqk21PV201ERlN0J266lwbxd1FOOCn030h5Hk8w0uqjzmmvBZe6f/AKX81ABsdER4B3RmSYVSnfSs2qriJNKlzkNoSfjpb4huwX++tlVZh7+ev/Jq1XnKvxSvW0XghSpUqUqnVpxn8t/Fb1Gul8XPxVgvJ4/ZrlePLTMMJh++xE4KKB8hTo0r/NVQSbnfzV27KMtXDwRQrqsUaRqTvIRQoJ6za9enwWNzY3OI0Oy8ljkrXSNYDqL391bpez7gDgsY/KTQDldPfEZo5NOl0IJ89SpW4RdYINtkL/hFgvnYr+6n/VXo4pcGAQHxVjv/AN7n/VXlSqiNo2CsZHnclYS8T2BbwjiT24qY+tq0LxH5YNyTf9+T/NSpVrBVuVvj4nsCvgnEjsxMw9TVuHFVhPpMX/d4j9VSpXZR0XZisv4W4X6XGf3mI/VVaHiawCXK+6FvvtiZhfts1SpXZQuuVvHFVhPpMZ/d4j9VZfwuwv0uM/vMR+uvaldlHRdcqfwvwv0uM/vMR+usTxV4T6TGf3mI/VUqV2UdF1ytR4oMDe+1ir+VT/qr3+EWC+div7qf9VSpVTGw8grCR42JU/hFgvnYr+6n/VXn8IsF87FH/mp/1V7UqOEzoPop4r/Mfqj+QcFMLglIw0Cx7XhMLl28Z2uzemi1SpRENf/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34822" name="AutoShape 10" descr="data:image/jpg;base64,/9j/4AAQSkZJRgABAQAAAQABAAD/2wCEAAkGBhQSERUUExIVFRUUFxYVFRgXFhUaGBwYFRgcGRUYGBQXHCYeFx0jGRcVHy8gJCcpLC4sFR8xNTAqNSYrLCkBCQoKDgwOGg8PGi8kHyQ2Ly0sLCwtMCwsLCwvLCwsLCwsLCwsLCwsLCwsLCwsLCopLCwsLCwsLCwsLCwpLCksLP/AABEIAKgAnAMBIgACEQEDEQH/xAAbAAACAgMBAAAAAAAAAAAAAAAFBgAEAgMHAf/EAEsQAAIBAgMCBwkOBQEJAQAAAAECAwARBAUhEjEGBxNBUWFxFiIycnSBkbGyFCM0NUJSU1WVocHC0tMXM2KU0eEVJIKEkpOi8PFD/8QAGgEAAgMBAQAAAAAAAAAAAAAAAwQBAgUABv/EADERAAEDAgQEBAUEAwAAAAAAAAEAAgMEEQUSITETQVHBM1JxgSIykaHwFWGx0RQj8f/aAAwDAQACEQMRAD8A7bPOqKzuwVVBZmYgAAakkncAK5/nvDrGSwPPgIUTDLshcTPtXk2nVAYYBYlbt4TWBG4dJDhZ/vmNhwDG0CxnF4zWwaNW2YYifms4LMOhKr8OOEeGlwxw8MqSPtxWWPvlASRS13XvFsFOl+a1ClfkYXXRYWZ5GttuVhkGGzHFQLMmbgMbh0bBQkK6+EhAe+h576gg89as54cZjl+wuKwMEyuwQYmPEGKG58HlFeNjESdLk7N6B5VnE+FdmgKe+Czq4YrcW2XspB2gLrvFwRfwRXs0mLzFxhnndxLcOqqqxLH8p3VbbQGgAZjckCs+HE45A0C+Y8h+bLSnwqWJzibZBzJ5fzdNXdZmf1VF9oR/s1O6vM/qmL7Qj/ZqrwR2oHxGAd2c4Nl5J28JsPKC0NzzlbMh8UVdx/C3DQzGGR3DLyW2RFIUXl/5W3IqlV2us06XvvZIBjLXJWHdXmf1TF9oR/s1O6vM/qmL7Qj/AGaIpmUZ2rsF2XaPv2RbsltrZu2o1qg3C7CgbXLqRy4wxII72Ulh3/zVujd8dNNKjPJ0U5I+qx7q8z+qYvtCP9mp3V5n9UxfaEf7NE5MwjWIzGROSClzIGBTYG9tpbgjsqpguEUMqM93iRAjM08bwLsyX2GDSgAg7J5+jpFdxH9FxjYOar91eZ/VMX2hH+zU7q8z+qYvtCP9miUuZRKoZpolVhdS0sYBBNgVJaxFyBcVqjzqBpJYxMm3AQJVLAbO0ARe56x5yBvruI/ou4bOqpd1eZ/VMX2hH+zU7q8z+qYvtCP9miZx8QZFMse1Jfk15RLvY2Owt7vY6aXrThc4ikSWRSdmF5o5CVIs0F+UsOcCx7a7iP6LuGzqqXdXmf1TF9oR/s1O6vM/qmL7Qj/ZrLLeF2FnDFZdkKiSnllaH3uTwJAZQoKE6bQNr1ZbPsOHiTl4y2IDGGzqQ4S21ssDsnUgDXU3AvY12d/Rdw4+qqd1eZ/VMX2hH+zU7rMz+qYvtCP9mrWLz+CMEtKh2ZI4WCujFHlcIgdQboNo63taxq7BOrqGRldW1DIysp7GUkGoMjxqQpETCbArTkvDdJpRh5oZMLiCCVjl2SHC+EYpVJWS192h6qZKS+F+U+6MLIBpLGDLA48JJYxtRsp5tRY9RNMPBrNfdODw85sDNFHIQNwLKCwHnvRo35ghSMyFImd8FFxmc4hHkKN7lw0sV1V0IV5FfajbwrPs6ggi++qGb8H8RhADKimMsqCSM3W7Gy7SNZkufGA01ph4zMZ7ifCZgilpIpfc7ou+SGcEunaGQMvX21OGWew4vLYpoJA8bzwajm765VhvVhpcHUUnW0sUzHOcNQCU7Q1c0L2tadCQPulGmbi5x0cc8sTACWazxud7Kg1i6tjVwOcOx5jWPBHgamKjM+IDcm4tAoYrdTY8tdTe5+TzbOuu1oP4bcH1y6ITx4whlYGCOQXkaQeCsbx2LX3EMrXBNyAazaGimgLZtNdxzA/P6WpX18FQ10Oumx5E/n9o2vfZ3iiu5MLhkfx2eR1/8PXQ/P8Ai/OJxUk4nWPlBh7Hk3MsZw+5omEqoGPSytb10+DGfGJZZZ4ycRiZDNMVIsL6JGt9dlEAX00a7tE+ib0inHYhCHEhyRbhs5YLtWCcCl5dZXdXVcXicXsNECD7oQKF74kXUi+1bzCtUfAjwlLxGP3cMco5Lvj3zM0T3bZIBYBSBoAbjWrHdon0TekVO7RPom9IqP1KLzK36XN5PuFlBwOQZa+AZ+8dZV21ULblJDItkvbvSV0vrbmrzG5Fip0Tl8RAzwzQzx7MDiNmi2trllMhLbW0DZbBSgIvXndon0TekVO7RPom9IqBiMXmUnDJvL9whr8WytCsbTKbYfFQ6wjZD4qQSbaKW7xUNwF325xW7HcAzIMYgljCYtIASYiXVoBGDrtAFGEZNt9yN9qud2ifRN6Vq5g+EHKDa5NlT5zEW8w3nzVdtexxs11/ZDfh0jBdzbe4Q3N+BAlnZ43SOOT3LtLyXfoMLIXUYd1YCPavrpodRfdRLAcH+ThxMXKX90S4qS+zbZ907Wlr99s7XVe3NXuK4TxxqWEbNbrA+6h68YqfRsPOtMcW41KW4NtgsIeAIiwnJQyMs5TDxvO/KOWWAgmNQWvEh76wQjZvpurXl3AQwPhXWWNjh5cW52o31TFMGIQlyyumzoSTqxPbdj4fxn5LekVvHDRD8hvStW4w8yrwT5fuhWA4DFMOmGZ8OY4pIHRlw+zI6QzCUrMdshyQLaC2pJ6KO5HlAw0bRgghpp5RZdkATSFwgH9INvNWhOFkbHWJh1gj1VniM92U5RYneM374c1tDcHWhSTi2p0RY6e7hYa+qu47+U/iN7JrDi4+KsF5PH7NAMbw0Qxv723gNzr800f4uPirBeTx+zVqSZkt8hvsq1sEkWXOLboPxxfBcN5ZB+aue47g6khYqzxMxBbkzZWIvYvGbq286kX1NdC44/guG8sg/NSlWVi8r45Wlhtp3Wxg0TJYXh4vr2Wf+38z2dn/AGgAu7vcLCGt1New9FUky/3zlpHknm3cpK20wHQvMg13KBVqjOVZRezOL33L+JrO/wAipqvgLtPp/C0jTUlJ/sDdfr9LoQsZO4E9grxlI3i3bTzFl9urqFasXlQYdPUaOcLdbQ6pYYu3NYt0SVUq7mOWGPUX2ecc4/yOuqVZkkbo3ZXLXilbK3M0qVKlW8FGoBkfwEtp85j4K/ieqojYZHBoUySCNpc7kt+X4RAVMpF2G0kfOR85uhb+mikzljY6EbhzW6h0UlYeSRsW7OxLltpW6j4IA6LaW/ppvSTbWzCx5iPWD+FehjgbCLBeZlndM7M7/iwnS6kGuf5+5jYa766Azkd6+/mbmP8Ag9VGeBuRxkPO8as5cqpYA2Vfm33XN9aagbmfZKTuyMuuKx5kR8qi2X52SQGNd1xGUQv4cMTeNGh9YoRieL7APvwqL4m0nsm1NmC6TFSk3A4lSL3FPvBlQ2FW40JYjsvoaG4Ti2wcbXtIwG5WkYr5xz+emhVAAAAAGgA3ADcAOapihyEkqJpw8ABI3DLgnaOSWEfJYso8U7h0+v1neLj4qwXk8fs0VzAe9SeI/smhXFx8VYLyeL2amGnZE5xZzt3UTVL5mNa/W1+yD8cfwXDeWQfmpSpt44/guG8sg/NS9luXmRv6RvP4ViYwwvlY1vTut/BXtZC9ztr9lZyfLtoh2GnyR09fZTVhobanfWGCw1he3YKtUzTU4hZZI1lUZ3/spUrwV7TaRVbF4MOOulTMspKElR2j8R1U6gVpxWEDjrpaopmzNsU3S1b4HXGy58DRLN8vISOMaFO+PQWYd9fzaX5qvvkvvyG1rNtMOYga6delXMTCH156QpaV0TnF3stSrrGzNaG+pSc6EldobEi6Kx8EjnUkbwemmPL8cpskg2WPTbf1HcwNVcVhSN3oNUZ0VxsuNno6j0jo7RTt0jZMOMyvS63tzimTgutsMo62v/1Gljgpj2ZWjkN3iIUn5ykXRvOPVTArugOw2zfXcCL9Nqahs05kpPd7cqOE1WgzONzZXB6Og9h3GknhBmWJLRxXOxISJDcahddnZ369XZV2Wfk4ybbgLDrPg/faimp10CC2l01Kc6lLkcrEbTsdreTci3Z0Crgzk2FgDoN99Tz2tuFFEwO6CYHDZEMf/Kk8R/ZNCeLj4qwXk8Xs0RmnDwMw5439k0O4uPirBeTxezRRqhWtohXG5FtYfCr043Dj2q3ZdgwFAG5fv66nGj/Kwfl2H9T1dw3gilJ2AyB37JyGQiItHXss6le14aooUr2sa9rlC9Br29Y1BUrljPDft5qC4lrEHrse3mNHqAZu4G32r6b1DhdpV2Gzgt1gRWmbBxkd8BpUgbSttr76WTipZBhrO8gBCsQEvoSFGh7Lk0xo+lUYzW8NRYzZCfqh+L2HxkcZOojZlHTdgDbpsB99WMwwd5FjUEjRjrzjdqevXzVpzbI4sSF29oMhujoxV1PUwobhswfB4hkeKeaKSxSUXkYEgAq/Pzb6tYc1AvyRmeMt73Y2Oj85AG8efdWnMszSMKpdVLkKhbQX/wBLH0Vry7hQCZFkhkilDGwZCVZPksGGm62lVsZlUeIB5ZNq5uvSvQQRqG7Kq4gbFS0E7hE8yxRjhK8rcLGR3tgPB6tDer/Fx8VYLyeP2aWzlcaRMO+aytbbYm2nNTJxcfFWC8nj9mmadxJPslaloaB7obxqyBYcITuGOw9//KrWCmBFuih/HH8Fw3lkH5qDZVnJBCsbEaA9PUaBUztZK1ruYTFNTukgc9vI9k5XrytGFxQcddb6sgWspUr2pauULyva8qM1ta5csZ5wikk7qV8fiNp9nr2j+ArHP89HrCL09fZVfJDykdz4aeF1qfBPm3eigPnaDk5pyOmcW8TkisbWFZq1aQazWqIiI4RL1cEQqngDv81XA1MsAslnk3WYiHRWmWHWrKVsZaJluEPNYodydejD1bZBWppAKoWgbogcTsq+LwoEb+K3qNWuLj4qwXk8fs1oxb+9P4reo1v4uPirBeTx+zTEFtbJae+l0H44/guG8sg/NSg6Xpv44/guG8sg/NSlWBjXiM9O69FgXhP9eyu5fm5SyvzaBv8ANNuCxwYanWkRlvW/BZi0Rsblb+cdlBpK63wSItbhwd8ce/RPaYpSxA1sbGr2LiAUMo3jXtpF4NZntSSAm/fkjsJ0+6nqKUGO1b0ZzAhedkblIVVHvQjMJTK3JjwAe+/qI5vFH3mrs4tcdX3HfVGaZUW45yAPTQHk7K7RzWOOyWNktsgdBpaRnw0oO+1x1Mp3g08BLihuZ5SJFsR2GlainzjM3QhO0tVwzldq07qqrKyh01RvSDzq3QRWSPQGOWTDORvB0YHwWH4Hr5qM4WdJdYzrzofDH6h1ihxTZvhdoUeaDJ8TdWnmieAfUjpHqq+BQeI61c5Q28I1oMdos97dUUir3ES20oZEx+cfTW+i59NELJqvWkrG1egVVzHM44F2pGt0LvY9i0JzgBcojQSbBbMxmVIZGYgKEYknsNXeLj4qwXk8fs1zbPs3kxStfvY1DFU8x1Y85+4V0ni4+KsF5PH7NXopxKXW5W7qtdTuhazNub9kH44/guG8sg/NSlTbxx/BcN5ZB+alKsnG/Eb6d1s4F4T/AF7KVqmgZwVXo1PRV3D4MsC3MPvPMKL4XCiJLnf+NKUVMXHiOGnJNV9YGjhsOvNK2QkxiNui8bdqnT8a6Nl020oNc3weMAlmjO5m2h5/9aa8pxzKoUbuk1uh9jqvPubcaJgxK6+Y0rZzIRLCvyWYk9qi9vP+FMaNcXOpoNwjwxaJivhJ369q7x6L1Dzm1VWaIvhcQLVeXUUjZHwiDqNaaMFjr89c11tCoezmFhmmVh1IIpMxOEaN9k3BGoI084NdFZrig+bZWJB18x66UqqYSC7d07RVZiOV3ylL0GfzJowWUf1aN/1j8b0Qi4VxfKSRD1bLD8D91BXjKsVYWI/9uKxKCsptXLGcpW46ihlGZv2TGvCrDD5b/wDbasJeGkI8FJH8wUfeb/dS9yQr0RCiHEZEIYXGruK4WTvpGqxDp8JvSdB6KF8gWO05LMd5Y3PpNWAte0rJUPk3KcipY4/lC0YpbRv4reo10zi4+KsF5PH7Nc0xn8t/Fb1Gul8XHxVgvJ4/ZrcwTZ/t3WDj28fv2Qfjj+C4byyD81K+Hh22C9Jpo44/guG8sg/NSZiZXUXjYqeq2o6D/pVcVDTPGHbWVsILhTyFm9+yYziVUhQO9Td1nnJqlmObAAkmlN8znG8D00MLS4iUoTZRv6wfVTDMrtAQlHsczVwKpnPR7quDoe9/xXRckx4YA1y/O8r5F9O3SmHgzme7WmJGAtBCA0m5BXVYcRpXmMI2aFYPEEj/ADpRFFuNdfwpe9wpIsVxjMcU2ExUqLuVzYdR74fcaeOCueyygXTZUjeSPVSnxl5eVxqsNBIinzqSD57bNWcizMoAOg9NMPGZgPNVadSF2DCT3Fb5EuKBZTjdoCj0TXFUabhVcLFB8xypZBroRuNLOIw7RnZYefmp7lSqGPwKyKQRSVTSNl15rQpK10JsdQlCpXjqVcod4P8A8r2vPuaWmxXqGODwHBSpUqVVXWnGfy38VvUa6XxcfFWC8nj9muaYz+W/it6jXS+Lj4qwXk8fs16TBNn+3deXx75o/fsg/HH8Fw3lkH5qUiK6LxhcH3xmBdIv5yFJob88kR2lXXdtar/xVzDL8xWUG11dTsyI2jow0Kuu8EEH0VTGo3Xa+2myvgUrQHRk67reYR0VRhwuziNr5L6f8QH+KI1tjhvEx51dT6hWdh5PEPotHEgOF7pZ4a4Ln9NAeD0+y4F7A+unThaAVPZXOcHL35IO43r0kfxMIXmnaEFdgy3UDUUdh0FJ2QYy6jrpqw76UpsbIhSlxpYHahSUb43t5mFvXakGDFC4N7bq7Dwly3l8LKgGpU7PjDVbecVxnJsE8suyqk21PV201ERlN0J266lwbxd1FOOCn030h5Hk8w0uqjzmmvBZe6f/AKX81ABsdER4B3RmSYVSnfSs2qriJNKlzkNoSfjpb4huwX++tlVZh7+ev/Jq1XnKvxSvW0XghSpUqUqnVpxn8t/Fb1Gul8XPxVgvJ4/ZrlePLTMMJh++xE4KKB8hTo0r/NVQSbnfzV27KMtXDwRQrqsUaRqTvIRQoJ6za9enwWNzY3OI0Oy8ljkrXSNYDqL391bpez7gDgsY/KTQDldPfEZo5NOl0IJ89SpW4RdYINtkL/hFgvnYr+6n/VXo4pcGAQHxVjv/AN7n/VXlSqiNo2CsZHnclYS8T2BbwjiT24qY+tq0LxH5YNyTf9+T/NSpVrBVuVvj4nsCvgnEjsxMw9TVuHFVhPpMX/d4j9VSpXZR0XZisv4W4X6XGf3mI/VVaHiawCXK+6FvvtiZhfts1SpXZQuuVvHFVhPpMZ/d4j9VZfwuwv0uM/vMR+uvaldlHRdcqfwvwv0uM/vMR+usTxV4T6TGf3mI/VUqV2UdF1ytR4oMDe+1ir+VT/qr3+EWC+div7qf9VSpVTGw8grCR42JU/hFgvnYr+6n/VXn8IsF87FH/mp/1V7UqOEzoPop4r/Mfqj+QcFMLglIw0Cx7XhMLl28Z2uzemi1SpRENf/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34823" name="AutoShape 12" descr="data:image/jpg;base64,/9j/4AAQSkZJRgABAQAAAQABAAD/2wCEAAkGBhQSERUUExIVFRUUFxYVFRgXFhUaGBwYFRgcGRUYGBQXHCYeFx0jGRcVHy8gJCcpLC4sFR8xNTAqNSYrLCkBCQoKDgwOGg8PGi8kHyQ2Ly0sLCwtMCwsLCwvLCwsLCwsLCwsLCwsLCwsLCwsLCopLCwsLCwsLCwsLCwpLCksLP/AABEIAKgAnAMBIgACEQEDEQH/xAAbAAACAgMBAAAAAAAAAAAAAAAFBgAEAgMHAf/EAEsQAAIBAgMCBwkOBQEJAQAAAAECAwARBAUhEjEGBxNBUWFxFiIycnSBkbGyFCM0NUJSU1WVocHC0tMXM2KU0eEVJIKEkpOi8PFD/8QAGgEAAgMBAQAAAAAAAAAAAAAAAwQBAgUABv/EADERAAEDAgQEBAUEAwAAAAAAAAEAAgMEEQUSITETQVHBM1JxgSIykaHwFWGx0RQj8f/aAAwDAQACEQMRAD8A7bPOqKzuwVVBZmYgAAakkncAK5/nvDrGSwPPgIUTDLshcTPtXk2nVAYYBYlbt4TWBG4dJDhZ/vmNhwDG0CxnF4zWwaNW2YYifms4LMOhKr8OOEeGlwxw8MqSPtxWWPvlASRS13XvFsFOl+a1ClfkYXXRYWZ5GttuVhkGGzHFQLMmbgMbh0bBQkK6+EhAe+h576gg89as54cZjl+wuKwMEyuwQYmPEGKG58HlFeNjESdLk7N6B5VnE+FdmgKe+Czq4YrcW2XspB2gLrvFwRfwRXs0mLzFxhnndxLcOqqqxLH8p3VbbQGgAZjckCs+HE45A0C+Y8h+bLSnwqWJzibZBzJ5fzdNXdZmf1VF9oR/s1O6vM/qmL7Qj/ZqrwR2oHxGAd2c4Nl5J28JsPKC0NzzlbMh8UVdx/C3DQzGGR3DLyW2RFIUXl/5W3IqlV2us06XvvZIBjLXJWHdXmf1TF9oR/s1O6vM/qmL7Qj/AGaIpmUZ2rsF2XaPv2RbsltrZu2o1qg3C7CgbXLqRy4wxII72Ulh3/zVujd8dNNKjPJ0U5I+qx7q8z+qYvtCP9mp3V5n9UxfaEf7NE5MwjWIzGROSClzIGBTYG9tpbgjsqpguEUMqM93iRAjM08bwLsyX2GDSgAg7J5+jpFdxH9FxjYOar91eZ/VMX2hH+zU7q8z+qYvtCP9miUuZRKoZpolVhdS0sYBBNgVJaxFyBcVqjzqBpJYxMm3AQJVLAbO0ARe56x5yBvruI/ou4bOqpd1eZ/VMX2hH+zU7q8z+qYvtCP9miZx8QZFMse1Jfk15RLvY2Owt7vY6aXrThc4ikSWRSdmF5o5CVIs0F+UsOcCx7a7iP6LuGzqqXdXmf1TF9oR/s1O6vM/qmL7Qj/ZrLLeF2FnDFZdkKiSnllaH3uTwJAZQoKE6bQNr1ZbPsOHiTl4y2IDGGzqQ4S21ssDsnUgDXU3AvY12d/Rdw4+qqd1eZ/VMX2hH+zU7rMz+qYvtCP9mrWLz+CMEtKh2ZI4WCujFHlcIgdQboNo63taxq7BOrqGRldW1DIysp7GUkGoMjxqQpETCbArTkvDdJpRh5oZMLiCCVjl2SHC+EYpVJWS192h6qZKS+F+U+6MLIBpLGDLA48JJYxtRsp5tRY9RNMPBrNfdODw85sDNFHIQNwLKCwHnvRo35ghSMyFImd8FFxmc4hHkKN7lw0sV1V0IV5FfajbwrPs6ggi++qGb8H8RhADKimMsqCSM3W7Gy7SNZkufGA01ph4zMZ7ifCZgilpIpfc7ou+SGcEunaGQMvX21OGWew4vLYpoJA8bzwajm765VhvVhpcHUUnW0sUzHOcNQCU7Q1c0L2tadCQPulGmbi5x0cc8sTACWazxud7Kg1i6tjVwOcOx5jWPBHgamKjM+IDcm4tAoYrdTY8tdTe5+TzbOuu1oP4bcH1y6ITx4whlYGCOQXkaQeCsbx2LX3EMrXBNyAazaGimgLZtNdxzA/P6WpX18FQ10Oumx5E/n9o2vfZ3iiu5MLhkfx2eR1/8PXQ/P8Ai/OJxUk4nWPlBh7Hk3MsZw+5omEqoGPSytb10+DGfGJZZZ4ycRiZDNMVIsL6JGt9dlEAX00a7tE+ib0inHYhCHEhyRbhs5YLtWCcCl5dZXdXVcXicXsNECD7oQKF74kXUi+1bzCtUfAjwlLxGP3cMco5Lvj3zM0T3bZIBYBSBoAbjWrHdon0TekVO7RPom9IqP1KLzK36XN5PuFlBwOQZa+AZ+8dZV21ULblJDItkvbvSV0vrbmrzG5Fip0Tl8RAzwzQzx7MDiNmi2trllMhLbW0DZbBSgIvXndon0TekVO7RPom9IqBiMXmUnDJvL9whr8WytCsbTKbYfFQ6wjZD4qQSbaKW7xUNwF325xW7HcAzIMYgljCYtIASYiXVoBGDrtAFGEZNt9yN9qud2ifRN6Vq5g+EHKDa5NlT5zEW8w3nzVdtexxs11/ZDfh0jBdzbe4Q3N+BAlnZ43SOOT3LtLyXfoMLIXUYd1YCPavrpodRfdRLAcH+ThxMXKX90S4qS+zbZ907Wlr99s7XVe3NXuK4TxxqWEbNbrA+6h68YqfRsPOtMcW41KW4NtgsIeAIiwnJQyMs5TDxvO/KOWWAgmNQWvEh76wQjZvpurXl3AQwPhXWWNjh5cW52o31TFMGIQlyyumzoSTqxPbdj4fxn5LekVvHDRD8hvStW4w8yrwT5fuhWA4DFMOmGZ8OY4pIHRlw+zI6QzCUrMdshyQLaC2pJ6KO5HlAw0bRgghpp5RZdkATSFwgH9INvNWhOFkbHWJh1gj1VniM92U5RYneM374c1tDcHWhSTi2p0RY6e7hYa+qu47+U/iN7JrDi4+KsF5PH7NAMbw0Qxv723gNzr800f4uPirBeTx+zVqSZkt8hvsq1sEkWXOLboPxxfBcN5ZB+aue47g6khYqzxMxBbkzZWIvYvGbq286kX1NdC44/guG8sg/NSlWVi8r45Wlhtp3Wxg0TJYXh4vr2Wf+38z2dn/AGgAu7vcLCGt1New9FUky/3zlpHknm3cpK20wHQvMg13KBVqjOVZRezOL33L+JrO/wAipqvgLtPp/C0jTUlJ/sDdfr9LoQsZO4E9grxlI3i3bTzFl9urqFasXlQYdPUaOcLdbQ6pYYu3NYt0SVUq7mOWGPUX2ecc4/yOuqVZkkbo3ZXLXilbK3M0qVKlW8FGoBkfwEtp85j4K/ieqojYZHBoUySCNpc7kt+X4RAVMpF2G0kfOR85uhb+mikzljY6EbhzW6h0UlYeSRsW7OxLltpW6j4IA6LaW/ppvSTbWzCx5iPWD+FehjgbCLBeZlndM7M7/iwnS6kGuf5+5jYa766Azkd6+/mbmP8Ag9VGeBuRxkPO8as5cqpYA2Vfm33XN9aagbmfZKTuyMuuKx5kR8qi2X52SQGNd1xGUQv4cMTeNGh9YoRieL7APvwqL4m0nsm1NmC6TFSk3A4lSL3FPvBlQ2FW40JYjsvoaG4Ti2wcbXtIwG5WkYr5xz+emhVAAAAAGgA3ADcAOapihyEkqJpw8ABI3DLgnaOSWEfJYso8U7h0+v1neLj4qwXk8fs0VzAe9SeI/smhXFx8VYLyeL2amGnZE5xZzt3UTVL5mNa/W1+yD8cfwXDeWQfmpSpt44/guG8sg/NS9luXmRv6RvP4ViYwwvlY1vTut/BXtZC9ztr9lZyfLtoh2GnyR09fZTVhobanfWGCw1he3YKtUzTU4hZZI1lUZ3/spUrwV7TaRVbF4MOOulTMspKElR2j8R1U6gVpxWEDjrpaopmzNsU3S1b4HXGy58DRLN8vISOMaFO+PQWYd9fzaX5qvvkvvyG1rNtMOYga6delXMTCH156QpaV0TnF3stSrrGzNaG+pSc6EldobEi6Kx8EjnUkbwemmPL8cpskg2WPTbf1HcwNVcVhSN3oNUZ0VxsuNno6j0jo7RTt0jZMOMyvS63tzimTgutsMo62v/1Gljgpj2ZWjkN3iIUn5ykXRvOPVTArugOw2zfXcCL9Nqahs05kpPd7cqOE1WgzONzZXB6Og9h3GknhBmWJLRxXOxISJDcahddnZ369XZV2Wfk4ybbgLDrPg/faimp10CC2l01Kc6lLkcrEbTsdreTci3Z0Crgzk2FgDoN99Tz2tuFFEwO6CYHDZEMf/Kk8R/ZNCeLj4qwXk8Xs0RmnDwMw5439k0O4uPirBeTxezRRqhWtohXG5FtYfCr043Dj2q3ZdgwFAG5fv66nGj/Kwfl2H9T1dw3gilJ2AyB37JyGQiItHXss6le14aooUr2sa9rlC9Br29Y1BUrljPDft5qC4lrEHrse3mNHqAZu4G32r6b1DhdpV2Gzgt1gRWmbBxkd8BpUgbSttr76WTipZBhrO8gBCsQEvoSFGh7Lk0xo+lUYzW8NRYzZCfqh+L2HxkcZOojZlHTdgDbpsB99WMwwd5FjUEjRjrzjdqevXzVpzbI4sSF29oMhujoxV1PUwobhswfB4hkeKeaKSxSUXkYEgAq/Pzb6tYc1AvyRmeMt73Y2Oj85AG8efdWnMszSMKpdVLkKhbQX/wBLH0Vry7hQCZFkhkilDGwZCVZPksGGm62lVsZlUeIB5ZNq5uvSvQQRqG7Kq4gbFS0E7hE8yxRjhK8rcLGR3tgPB6tDer/Fx8VYLyeP2aWzlcaRMO+aytbbYm2nNTJxcfFWC8nj9mmadxJPslaloaB7obxqyBYcITuGOw9//KrWCmBFuih/HH8Fw3lkH5qDZVnJBCsbEaA9PUaBUztZK1ruYTFNTukgc9vI9k5XrytGFxQcddb6sgWspUr2pauULyva8qM1ta5csZ5wikk7qV8fiNp9nr2j+ArHP89HrCL09fZVfJDykdz4aeF1qfBPm3eigPnaDk5pyOmcW8TkisbWFZq1aQazWqIiI4RL1cEQqngDv81XA1MsAslnk3WYiHRWmWHWrKVsZaJluEPNYodydejD1bZBWppAKoWgbogcTsq+LwoEb+K3qNWuLj4qwXk8fs1oxb+9P4reo1v4uPirBeTx+zTEFtbJae+l0H44/guG8sg/NSg6Xpv44/guG8sg/NSlWBjXiM9O69FgXhP9eyu5fm5SyvzaBv8ANNuCxwYanWkRlvW/BZi0Rsblb+cdlBpK63wSItbhwd8ce/RPaYpSxA1sbGr2LiAUMo3jXtpF4NZntSSAm/fkjsJ0+6nqKUGO1b0ZzAhedkblIVVHvQjMJTK3JjwAe+/qI5vFH3mrs4tcdX3HfVGaZUW45yAPTQHk7K7RzWOOyWNktsgdBpaRnw0oO+1x1Mp3g08BLihuZ5SJFsR2GlainzjM3QhO0tVwzldq07qqrKyh01RvSDzq3QRWSPQGOWTDORvB0YHwWH4Hr5qM4WdJdYzrzofDH6h1ihxTZvhdoUeaDJ8TdWnmieAfUjpHqq+BQeI61c5Q28I1oMdos97dUUir3ES20oZEx+cfTW+i59NELJqvWkrG1egVVzHM44F2pGt0LvY9i0JzgBcojQSbBbMxmVIZGYgKEYknsNXeLj4qwXk8fs1zbPs3kxStfvY1DFU8x1Y85+4V0ni4+KsF5PH7NXopxKXW5W7qtdTuhazNub9kH44/guG8sg/NSlTbxx/BcN5ZB+alKsnG/Eb6d1s4F4T/AF7KVqmgZwVXo1PRV3D4MsC3MPvPMKL4XCiJLnf+NKUVMXHiOGnJNV9YGjhsOvNK2QkxiNui8bdqnT8a6Nl020oNc3weMAlmjO5m2h5/9aa8pxzKoUbuk1uh9jqvPubcaJgxK6+Y0rZzIRLCvyWYk9qi9vP+FMaNcXOpoNwjwxaJivhJ369q7x6L1Dzm1VWaIvhcQLVeXUUjZHwiDqNaaMFjr89c11tCoezmFhmmVh1IIpMxOEaN9k3BGoI084NdFZrig+bZWJB18x66UqqYSC7d07RVZiOV3ylL0GfzJowWUf1aN/1j8b0Qi4VxfKSRD1bLD8D91BXjKsVYWI/9uKxKCsptXLGcpW46ihlGZv2TGvCrDD5b/wDbasJeGkI8FJH8wUfeb/dS9yQr0RCiHEZEIYXGruK4WTvpGqxDp8JvSdB6KF8gWO05LMd5Y3PpNWAte0rJUPk3KcipY4/lC0YpbRv4reo10zi4+KsF5PH7Nc0xn8t/Fb1Gul8XHxVgvJ4/ZrcwTZ/t3WDj28fv2Qfjj+C4byyD81K+Hh22C9Jpo44/guG8sg/NSZiZXUXjYqeq2o6D/pVcVDTPGHbWVsILhTyFm9+yYziVUhQO9Td1nnJqlmObAAkmlN8znG8D00MLS4iUoTZRv6wfVTDMrtAQlHsczVwKpnPR7quDoe9/xXRckx4YA1y/O8r5F9O3SmHgzme7WmJGAtBCA0m5BXVYcRpXmMI2aFYPEEj/ADpRFFuNdfwpe9wpIsVxjMcU2ExUqLuVzYdR74fcaeOCueyygXTZUjeSPVSnxl5eVxqsNBIinzqSD57bNWcizMoAOg9NMPGZgPNVadSF2DCT3Fb5EuKBZTjdoCj0TXFUabhVcLFB8xypZBroRuNLOIw7RnZYefmp7lSqGPwKyKQRSVTSNl15rQpK10JsdQlCpXjqVcod4P8A8r2vPuaWmxXqGODwHBSpUqVVXWnGfy38VvUa6XxcfFWC8nj9muaYz+W/it6jXS+Lj4qwXk8fs16TBNn+3deXx75o/fsg/HH8Fw3lkH5qUiK6LxhcH3xmBdIv5yFJob88kR2lXXdtar/xVzDL8xWUG11dTsyI2jow0Kuu8EEH0VTGo3Xa+2myvgUrQHRk67reYR0VRhwuziNr5L6f8QH+KI1tjhvEx51dT6hWdh5PEPotHEgOF7pZ4a4Ln9NAeD0+y4F7A+unThaAVPZXOcHL35IO43r0kfxMIXmnaEFdgy3UDUUdh0FJ2QYy6jrpqw76UpsbIhSlxpYHahSUb43t5mFvXakGDFC4N7bq7Dwly3l8LKgGpU7PjDVbecVxnJsE8suyqk21PV201ERlN0J266lwbxd1FOOCn030h5Hk8w0uqjzmmvBZe6f/AKX81ABsdER4B3RmSYVSnfSs2qriJNKlzkNoSfjpb4huwX++tlVZh7+ev/Jq1XnKvxSvW0XghSpUqUqnVpxn8t/Fb1Gul8XPxVgvJ4/ZrlePLTMMJh++xE4KKB8hTo0r/NVQSbnfzV27KMtXDwRQrqsUaRqTvIRQoJ6za9enwWNzY3OI0Oy8ljkrXSNYDqL391bpez7gDgsY/KTQDldPfEZo5NOl0IJ89SpW4RdYINtkL/hFgvnYr+6n/VXo4pcGAQHxVjv/AN7n/VXlSqiNo2CsZHnclYS8T2BbwjiT24qY+tq0LxH5YNyTf9+T/NSpVrBVuVvj4nsCvgnEjsxMw9TVuHFVhPpMX/d4j9VSpXZR0XZisv4W4X6XGf3mI/VVaHiawCXK+6FvvtiZhfts1SpXZQuuVvHFVhPpMZ/d4j9VZfwuwv0uM/vMR+uvaldlHRdcqfwvwv0uM/vMR+usTxV4T6TGf3mI/VUqV2UdF1ytR4oMDe+1ir+VT/qr3+EWC+div7qf9VSpVTGw8grCR42JU/hFgvnYr+6n/VXn8IsF87FH/mp/1V7UqOEzoPop4r/Mfqj+QcFMLglIw0Cx7XhMLl28Z2uzemi1SpRENf/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34824" name="Picture 14" descr="http://kidshealth.org/teen/sexual_health/contraception/images_81830/T_BC_the-patch.gif"/>
          <p:cNvPicPr>
            <a:picLocks noChangeAspect="1" noChangeArrowheads="1" noCrop="1"/>
          </p:cNvPicPr>
          <p:nvPr/>
        </p:nvPicPr>
        <p:blipFill>
          <a:blip r:embed="rId4"/>
          <a:srcRect/>
          <a:stretch>
            <a:fillRect/>
          </a:stretch>
        </p:blipFill>
        <p:spPr bwMode="auto">
          <a:xfrm>
            <a:off x="1066800" y="914400"/>
            <a:ext cx="1857375" cy="2000250"/>
          </a:xfrm>
          <a:prstGeom prst="rect">
            <a:avLst/>
          </a:prstGeom>
          <a:noFill/>
          <a:ln w="9525">
            <a:noFill/>
            <a:miter lim="800000"/>
            <a:headEnd/>
            <a:tailEnd/>
          </a:ln>
        </p:spPr>
      </p:pic>
      <p:pic>
        <p:nvPicPr>
          <p:cNvPr id="34825" name="Picture 16" descr="http://upload.wikimedia.org/wikipedia/commons/thumb/e/e0/NuvaRing_in_hand.jpg/220px-NuvaRing_in_hand.jpg"/>
          <p:cNvPicPr>
            <a:picLocks noChangeAspect="1" noChangeArrowheads="1"/>
          </p:cNvPicPr>
          <p:nvPr/>
        </p:nvPicPr>
        <p:blipFill>
          <a:blip r:embed="rId5"/>
          <a:srcRect/>
          <a:stretch>
            <a:fillRect/>
          </a:stretch>
        </p:blipFill>
        <p:spPr bwMode="auto">
          <a:xfrm>
            <a:off x="5562600" y="914400"/>
            <a:ext cx="209550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US.jpg"/>
          <p:cNvPicPr>
            <a:picLocks noChangeAspect="1"/>
          </p:cNvPicPr>
          <p:nvPr/>
        </p:nvPicPr>
        <p:blipFill>
          <a:blip r:embed="rId2" cstate="print"/>
          <a:stretch>
            <a:fillRect/>
          </a:stretch>
        </p:blipFill>
        <p:spPr>
          <a:xfrm>
            <a:off x="457199" y="1143000"/>
            <a:ext cx="3708593" cy="3048000"/>
          </a:xfrm>
          <a:prstGeom prst="rect">
            <a:avLst/>
          </a:prstGeom>
          <a:ln>
            <a:noFill/>
          </a:ln>
          <a:effectLst>
            <a:softEdge rad="112500"/>
          </a:effectLst>
        </p:spPr>
      </p:pic>
      <p:sp>
        <p:nvSpPr>
          <p:cNvPr id="35843" name="Text Box 16"/>
          <p:cNvSpPr txBox="1">
            <a:spLocks noChangeArrowheads="1"/>
          </p:cNvSpPr>
          <p:nvPr/>
        </p:nvSpPr>
        <p:spPr bwMode="auto">
          <a:xfrm>
            <a:off x="1143000" y="4114800"/>
            <a:ext cx="2362200" cy="457200"/>
          </a:xfrm>
          <a:prstGeom prst="rect">
            <a:avLst/>
          </a:prstGeom>
          <a:noFill/>
          <a:ln w="9525">
            <a:noFill/>
            <a:miter lim="800000"/>
            <a:headEnd/>
            <a:tailEnd/>
          </a:ln>
        </p:spPr>
        <p:txBody>
          <a:bodyPr>
            <a:spAutoFit/>
          </a:bodyPr>
          <a:lstStyle/>
          <a:p>
            <a:pPr algn="ctr" eaLnBrk="1" hangingPunct="1">
              <a:spcBef>
                <a:spcPct val="50000"/>
              </a:spcBef>
            </a:pPr>
            <a:r>
              <a:rPr lang="en-US" sz="2400" b="1"/>
              <a:t>IUS</a:t>
            </a:r>
          </a:p>
        </p:txBody>
      </p:sp>
      <p:sp>
        <p:nvSpPr>
          <p:cNvPr id="6" name="Rectangle 2"/>
          <p:cNvSpPr txBox="1">
            <a:spLocks noChangeArrowheads="1"/>
          </p:cNvSpPr>
          <p:nvPr/>
        </p:nvSpPr>
        <p:spPr>
          <a:xfrm>
            <a:off x="381000" y="304800"/>
            <a:ext cx="7924800" cy="609600"/>
          </a:xfrm>
          <a:prstGeom prst="rect">
            <a:avLst/>
          </a:prstGeom>
          <a:noFill/>
        </p:spPr>
        <p:txBody>
          <a:bodyPr/>
          <a:lstStyle/>
          <a:p>
            <a:pPr eaLnBrk="1" fontAlgn="auto" hangingPunct="1">
              <a:spcAft>
                <a:spcPts val="0"/>
              </a:spcAft>
              <a:defRPr/>
            </a:pPr>
            <a:r>
              <a:rPr lang="en-US" sz="3200" b="1" dirty="0">
                <a:solidFill>
                  <a:srgbClr val="002060"/>
                </a:solidFill>
                <a:latin typeface="Times New Roman" pitchFamily="18" charset="0"/>
                <a:ea typeface="+mj-ea"/>
                <a:cs typeface="Times New Roman" pitchFamily="18" charset="0"/>
              </a:rPr>
              <a:t>The Different Intrauterine Devices</a:t>
            </a:r>
          </a:p>
        </p:txBody>
      </p:sp>
      <p:sp>
        <p:nvSpPr>
          <p:cNvPr id="35845" name="Text Box 16"/>
          <p:cNvSpPr txBox="1">
            <a:spLocks noChangeArrowheads="1"/>
          </p:cNvSpPr>
          <p:nvPr/>
        </p:nvSpPr>
        <p:spPr bwMode="auto">
          <a:xfrm>
            <a:off x="5943600" y="5334000"/>
            <a:ext cx="2362200" cy="457200"/>
          </a:xfrm>
          <a:prstGeom prst="rect">
            <a:avLst/>
          </a:prstGeom>
          <a:noFill/>
          <a:ln w="9525">
            <a:noFill/>
            <a:miter lim="800000"/>
            <a:headEnd/>
            <a:tailEnd/>
          </a:ln>
        </p:spPr>
        <p:txBody>
          <a:bodyPr>
            <a:spAutoFit/>
          </a:bodyPr>
          <a:lstStyle/>
          <a:p>
            <a:pPr algn="ctr" eaLnBrk="1" hangingPunct="1">
              <a:spcBef>
                <a:spcPct val="50000"/>
              </a:spcBef>
            </a:pPr>
            <a:r>
              <a:rPr lang="en-US" sz="2400" b="1"/>
              <a:t>Tcu 380A</a:t>
            </a:r>
          </a:p>
        </p:txBody>
      </p:sp>
      <p:pic>
        <p:nvPicPr>
          <p:cNvPr id="8" name="Picture 7" descr="IUD.jpg"/>
          <p:cNvPicPr>
            <a:picLocks noChangeAspect="1"/>
          </p:cNvPicPr>
          <p:nvPr/>
        </p:nvPicPr>
        <p:blipFill>
          <a:blip r:embed="rId3" cstate="print"/>
          <a:stretch>
            <a:fillRect/>
          </a:stretch>
        </p:blipFill>
        <p:spPr>
          <a:xfrm>
            <a:off x="4516821" y="1447800"/>
            <a:ext cx="3941379" cy="3657600"/>
          </a:xfrm>
          <a:prstGeom prst="rect">
            <a:avLst/>
          </a:prstGeom>
          <a:ln>
            <a:noFill/>
          </a:ln>
          <a:effectLst>
            <a:softEdge rad="112500"/>
          </a:effectLst>
        </p:spPr>
      </p:pic>
      <p:sp>
        <p:nvSpPr>
          <p:cNvPr id="9" name="Rectangle 8"/>
          <p:cNvSpPr/>
          <p:nvPr/>
        </p:nvSpPr>
        <p:spPr>
          <a:xfrm>
            <a:off x="228600" y="4495800"/>
            <a:ext cx="4267200" cy="369888"/>
          </a:xfrm>
          <a:prstGeom prst="rect">
            <a:avLst/>
          </a:prstGeom>
        </p:spPr>
        <p:txBody>
          <a:bodyPr wrap="none">
            <a:spAutoFit/>
          </a:bodyPr>
          <a:lstStyle/>
          <a:p>
            <a:pPr>
              <a:defRPr/>
            </a:pPr>
            <a:r>
              <a:rPr lang="en-US" b="1" dirty="0">
                <a:effectLst>
                  <a:outerShdw blurRad="38100" dist="38100" dir="2700000" algn="tl">
                    <a:srgbClr val="000000">
                      <a:alpha val="43137"/>
                    </a:srgbClr>
                  </a:outerShdw>
                </a:effectLst>
                <a:cs typeface="+mn-cs"/>
              </a:rPr>
              <a:t>Hormonal </a:t>
            </a:r>
            <a:r>
              <a:rPr lang="en-US" b="1" dirty="0" err="1">
                <a:effectLst>
                  <a:outerShdw blurRad="38100" dist="38100" dir="2700000" algn="tl">
                    <a:srgbClr val="000000">
                      <a:alpha val="43137"/>
                    </a:srgbClr>
                  </a:outerShdw>
                </a:effectLst>
                <a:cs typeface="+mn-cs"/>
              </a:rPr>
              <a:t>Levonorgestrel</a:t>
            </a:r>
            <a:r>
              <a:rPr lang="en-US" b="1" dirty="0">
                <a:effectLst>
                  <a:outerShdw blurRad="38100" dist="38100" dir="2700000" algn="tl">
                    <a:srgbClr val="000000">
                      <a:alpha val="43137"/>
                    </a:srgbClr>
                  </a:outerShdw>
                </a:effectLst>
                <a:cs typeface="+mn-cs"/>
              </a:rPr>
              <a:t>-Releasing IUD</a:t>
            </a:r>
            <a:endParaRPr lang="en-US" dirty="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533400" y="1066800"/>
            <a:ext cx="7924800" cy="4525963"/>
          </a:xfrm>
        </p:spPr>
        <p:txBody>
          <a:bodyPr/>
          <a:lstStyle/>
          <a:p>
            <a:pPr>
              <a:buFontTx/>
              <a:buNone/>
            </a:pPr>
            <a:r>
              <a:rPr lang="en-US" sz="2800" b="1" smtClean="0">
                <a:latin typeface="Times New Roman" pitchFamily="18" charset="0"/>
                <a:cs typeface="Times New Roman" pitchFamily="18" charset="0"/>
              </a:rPr>
              <a:t>B. Artificial Family Planning Methods</a:t>
            </a:r>
            <a:endParaRPr lang="en-US" sz="2800" smtClean="0">
              <a:latin typeface="Times New Roman" pitchFamily="18" charset="0"/>
              <a:cs typeface="Times New Roman" pitchFamily="18" charset="0"/>
            </a:endParaRPr>
          </a:p>
          <a:p>
            <a:pPr lvl="1">
              <a:buFontTx/>
              <a:buNone/>
            </a:pPr>
            <a:r>
              <a:rPr lang="en-US" sz="3200" b="1" smtClean="0">
                <a:latin typeface="Times New Roman" pitchFamily="18" charset="0"/>
                <a:cs typeface="Times New Roman" pitchFamily="18" charset="0"/>
              </a:rPr>
              <a:t>   3. </a:t>
            </a:r>
            <a:r>
              <a:rPr lang="en-US" sz="2800" b="1" smtClean="0">
                <a:latin typeface="Times New Roman" pitchFamily="18" charset="0"/>
                <a:cs typeface="Times New Roman" pitchFamily="18" charset="0"/>
              </a:rPr>
              <a:t>Permanent Methods -</a:t>
            </a:r>
            <a:r>
              <a:rPr lang="en-US" sz="2800" smtClean="0">
                <a:latin typeface="Times New Roman" pitchFamily="18" charset="0"/>
                <a:cs typeface="Times New Roman" pitchFamily="18" charset="0"/>
              </a:rPr>
              <a:t>Surgical birth control  or Sterilization is considered permanent, and is only for people who do not want any or any more children. Men can have a vasectomy, which is a procedure that is done on an outpatient basis in a doctor's office. Women can have a tubal ligation, which is done under general anesthesia in a hospital. </a:t>
            </a:r>
          </a:p>
          <a:p>
            <a:pPr>
              <a:buFontTx/>
              <a:buNone/>
            </a:pPr>
            <a:r>
              <a:rPr lang="en-US" smtClean="0"/>
              <a:t/>
            </a:r>
            <a:br>
              <a:rPr lang="en-US" smtClean="0"/>
            </a:br>
            <a:r>
              <a:rPr lang="en-US" smtClean="0"/>
              <a:t/>
            </a:r>
            <a:br>
              <a:rPr lang="en-US" smtClean="0"/>
            </a:br>
            <a:endParaRPr lang="en-US" sz="2800" smtClean="0">
              <a:latin typeface="Times New Roman" pitchFamily="18" charset="0"/>
              <a:cs typeface="Times New Roman" pitchFamily="18" charset="0"/>
            </a:endParaRPr>
          </a:p>
          <a:p>
            <a:pPr>
              <a:buFontTx/>
              <a:buNone/>
            </a:pPr>
            <a:r>
              <a:rPr lang="en-US" sz="2800" smtClean="0"/>
              <a:t/>
            </a:r>
            <a:br>
              <a:rPr lang="en-US" sz="2800" smtClean="0"/>
            </a:br>
            <a:r>
              <a:rPr lang="en-US" sz="2800" smtClean="0"/>
              <a:t/>
            </a:r>
            <a:br>
              <a:rPr lang="en-US" sz="2800" smtClean="0"/>
            </a:br>
            <a:r>
              <a:rPr lang="en-US" sz="2800" smtClean="0"/>
              <a:t/>
            </a:r>
            <a:br>
              <a:rPr lang="en-US" sz="2800" smtClean="0"/>
            </a:b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pic>
        <p:nvPicPr>
          <p:cNvPr id="37892" name="Picture 2"/>
          <p:cNvPicPr>
            <a:picLocks noChangeAspect="1" noChangeArrowheads="1"/>
          </p:cNvPicPr>
          <p:nvPr/>
        </p:nvPicPr>
        <p:blipFill>
          <a:blip r:embed="rId2"/>
          <a:srcRect/>
          <a:stretch>
            <a:fillRect/>
          </a:stretch>
        </p:blipFill>
        <p:spPr bwMode="auto">
          <a:xfrm>
            <a:off x="304800" y="228600"/>
            <a:ext cx="8534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a:srcRect/>
          <a:stretch>
            <a:fillRect/>
          </a:stretch>
        </p:blipFill>
        <p:spPr bwMode="auto">
          <a:xfrm>
            <a:off x="406400" y="304800"/>
            <a:ext cx="8356600"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2057400" y="2286000"/>
            <a:ext cx="4800600" cy="1470025"/>
          </a:xfrm>
        </p:spPr>
        <p:txBody>
          <a:bodyPr/>
          <a:lstStyle/>
          <a:p>
            <a:pPr algn="ctr"/>
            <a:r>
              <a:rPr lang="en-US" sz="4800" b="1"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04800" y="427038"/>
            <a:ext cx="8686800" cy="4525962"/>
          </a:xfrm>
        </p:spPr>
        <p:txBody>
          <a:bodyPr/>
          <a:lstStyle/>
          <a:p>
            <a:pPr marL="609600" indent="-609600">
              <a:buFont typeface="Wingdings" pitchFamily="2" charset="2"/>
              <a:buNone/>
            </a:pPr>
            <a:r>
              <a:rPr lang="en-US" sz="4000" b="1" u="sng" smtClean="0">
                <a:latin typeface="Times New Roman" pitchFamily="18" charset="0"/>
                <a:cs typeface="Times New Roman" pitchFamily="18" charset="0"/>
              </a:rPr>
              <a:t>Family planning is:</a:t>
            </a:r>
          </a:p>
          <a:p>
            <a:pPr marL="609600" indent="-609600">
              <a:buFont typeface="Wingdings" pitchFamily="2" charset="2"/>
              <a:buAutoNum type="arabicPeriod"/>
            </a:pPr>
            <a:r>
              <a:rPr lang="en-US" sz="3200" smtClean="0">
                <a:latin typeface="Times New Roman" pitchFamily="18" charset="0"/>
                <a:cs typeface="Times New Roman" pitchFamily="18" charset="0"/>
              </a:rPr>
              <a:t>Having the number of children based on the couple’s belief, health and economic situation.</a:t>
            </a:r>
          </a:p>
          <a:p>
            <a:pPr marL="609600" indent="-609600">
              <a:buFont typeface="Wingdings" pitchFamily="2" charset="2"/>
              <a:buAutoNum type="arabicPeriod"/>
            </a:pPr>
            <a:r>
              <a:rPr lang="en-US" sz="3200" smtClean="0">
                <a:latin typeface="Times New Roman" pitchFamily="18" charset="0"/>
                <a:cs typeface="Times New Roman" pitchFamily="18" charset="0"/>
              </a:rPr>
              <a:t>Spacing births properly.</a:t>
            </a:r>
          </a:p>
          <a:p>
            <a:pPr marL="609600" indent="-609600">
              <a:buFont typeface="Wingdings" pitchFamily="2" charset="2"/>
              <a:buAutoNum type="arabicPeriod"/>
            </a:pPr>
            <a:r>
              <a:rPr lang="en-US" sz="3200" smtClean="0">
                <a:latin typeface="Times New Roman" pitchFamily="18" charset="0"/>
                <a:cs typeface="Times New Roman" pitchFamily="18" charset="0"/>
              </a:rPr>
              <a:t>Making sure pregnancies occur only during the right time in a mother’s life.</a:t>
            </a:r>
          </a:p>
          <a:p>
            <a:pPr marL="609600" indent="-609600">
              <a:buFont typeface="Wingdings" pitchFamily="2" charset="2"/>
              <a:buAutoNum type="arabicPeriod"/>
            </a:pPr>
            <a:r>
              <a:rPr lang="en-US" sz="3200" smtClean="0">
                <a:latin typeface="Times New Roman" pitchFamily="18" charset="0"/>
                <a:cs typeface="Times New Roman" pitchFamily="18" charset="0"/>
              </a:rPr>
              <a:t>Helping childless couples have children</a:t>
            </a:r>
          </a:p>
        </p:txBody>
      </p:sp>
      <p:pic>
        <p:nvPicPr>
          <p:cNvPr id="8195" name="Picture 4" descr="http://www.maltaweddings.com/Files/Upload/family%20planning%202.jpg"/>
          <p:cNvPicPr>
            <a:picLocks noChangeAspect="1" noChangeArrowheads="1"/>
          </p:cNvPicPr>
          <p:nvPr/>
        </p:nvPicPr>
        <p:blipFill>
          <a:blip r:embed="rId2"/>
          <a:srcRect/>
          <a:stretch>
            <a:fillRect/>
          </a:stretch>
        </p:blipFill>
        <p:spPr bwMode="auto">
          <a:xfrm>
            <a:off x="3200400" y="4419600"/>
            <a:ext cx="2690813" cy="217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228600" y="0"/>
            <a:ext cx="8610600" cy="1143000"/>
          </a:xfrm>
        </p:spPr>
        <p:txBody>
          <a:bodyPr/>
          <a:lstStyle/>
          <a:p>
            <a:r>
              <a:rPr lang="en-US" sz="3600" smtClean="0">
                <a:latin typeface="Times New Roman" pitchFamily="18" charset="0"/>
                <a:cs typeface="Times New Roman" pitchFamily="18" charset="0"/>
              </a:rPr>
              <a:t>BENEFITS OF FAMILY PLANNING (FP)</a:t>
            </a:r>
          </a:p>
        </p:txBody>
      </p:sp>
      <p:sp>
        <p:nvSpPr>
          <p:cNvPr id="9219" name="Rectangle 3"/>
          <p:cNvSpPr>
            <a:spLocks noGrp="1" noChangeArrowheads="1"/>
          </p:cNvSpPr>
          <p:nvPr>
            <p:ph idx="1"/>
          </p:nvPr>
        </p:nvSpPr>
        <p:spPr>
          <a:xfrm>
            <a:off x="533400" y="1219200"/>
            <a:ext cx="8153400" cy="4525963"/>
          </a:xfrm>
        </p:spPr>
        <p:txBody>
          <a:bodyPr/>
          <a:lstStyle/>
          <a:p>
            <a:pPr lvl="1" algn="just">
              <a:lnSpc>
                <a:spcPct val="90000"/>
              </a:lnSpc>
              <a:buFontTx/>
              <a:buNone/>
            </a:pPr>
            <a:r>
              <a:rPr lang="en-US" sz="2800" smtClean="0">
                <a:latin typeface="Times New Roman" pitchFamily="18" charset="0"/>
                <a:cs typeface="Times New Roman" pitchFamily="18" charset="0"/>
              </a:rPr>
              <a:t>1. For the Mothers</a:t>
            </a:r>
          </a:p>
          <a:p>
            <a:pPr lvl="2" algn="just">
              <a:lnSpc>
                <a:spcPct val="90000"/>
              </a:lnSpc>
            </a:pPr>
            <a:r>
              <a:rPr lang="en-US" sz="2800" smtClean="0">
                <a:latin typeface="Times New Roman" pitchFamily="18" charset="0"/>
                <a:cs typeface="Times New Roman" pitchFamily="18" charset="0"/>
              </a:rPr>
              <a:t>It delays pregnancy until the mother is ready to have another baby.</a:t>
            </a:r>
          </a:p>
          <a:p>
            <a:pPr lvl="2" algn="just">
              <a:lnSpc>
                <a:spcPct val="90000"/>
              </a:lnSpc>
            </a:pPr>
            <a:r>
              <a:rPr lang="en-US" sz="2800" smtClean="0">
                <a:latin typeface="Times New Roman" pitchFamily="18" charset="0"/>
                <a:cs typeface="Times New Roman" pitchFamily="18" charset="0"/>
              </a:rPr>
              <a:t>It provides a mother who may be suffering from some chronic illness (e.g. TB, diabetes, anemia, etc.) enough time for treatment and recovery.</a:t>
            </a:r>
          </a:p>
          <a:p>
            <a:pPr lvl="2" algn="just">
              <a:lnSpc>
                <a:spcPct val="90000"/>
              </a:lnSpc>
            </a:pPr>
            <a:r>
              <a:rPr lang="en-US" sz="2800" smtClean="0">
                <a:latin typeface="Times New Roman" pitchFamily="18" charset="0"/>
                <a:cs typeface="Times New Roman" pitchFamily="18" charset="0"/>
              </a:rPr>
              <a:t>It prevents young mothers (below 18 years old) and old mothers (above 35 years old) from getting pregnant because it is dangerous at their 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295400" y="533400"/>
            <a:ext cx="7391400" cy="5943600"/>
          </a:xfrm>
        </p:spPr>
        <p:txBody>
          <a:bodyPr/>
          <a:lstStyle/>
          <a:p>
            <a:pPr>
              <a:buFontTx/>
              <a:buNone/>
            </a:pPr>
            <a:endParaRPr lang="en-US" smtClean="0"/>
          </a:p>
          <a:p>
            <a:r>
              <a:rPr lang="en-US" sz="2800" smtClean="0">
                <a:latin typeface="Times New Roman" pitchFamily="18" charset="0"/>
                <a:cs typeface="Times New Roman" pitchFamily="18" charset="0"/>
              </a:rPr>
              <a:t>It gives her enough time and opportunity to love and provide proper care and attention both to her husband and children.</a:t>
            </a:r>
          </a:p>
          <a:p>
            <a:r>
              <a:rPr lang="en-US" sz="2800" smtClean="0">
                <a:latin typeface="Times New Roman" pitchFamily="18" charset="0"/>
                <a:cs typeface="Times New Roman" pitchFamily="18" charset="0"/>
              </a:rPr>
              <a:t>It gives more time for herself, her family and her community.</a:t>
            </a:r>
          </a:p>
        </p:txBody>
      </p:sp>
      <p:pic>
        <p:nvPicPr>
          <p:cNvPr id="10243" name="Picture 4" descr="http://t2.gstatic.com/images?q=tbn:ANd9GcRUb2IDAE2dY0AJiYgd9rIaJ4dW2XUg_l6nvb7so8xuKtf8war25A"/>
          <p:cNvPicPr>
            <a:picLocks noChangeAspect="1" noChangeArrowheads="1"/>
          </p:cNvPicPr>
          <p:nvPr/>
        </p:nvPicPr>
        <p:blipFill>
          <a:blip r:embed="rId2"/>
          <a:srcRect/>
          <a:stretch>
            <a:fillRect/>
          </a:stretch>
        </p:blipFill>
        <p:spPr bwMode="auto">
          <a:xfrm>
            <a:off x="381000" y="3352800"/>
            <a:ext cx="2619375" cy="1743075"/>
          </a:xfrm>
          <a:prstGeom prst="rect">
            <a:avLst/>
          </a:prstGeom>
          <a:noFill/>
          <a:ln w="9525">
            <a:noFill/>
            <a:miter lim="800000"/>
            <a:headEnd/>
            <a:tailEnd/>
          </a:ln>
        </p:spPr>
      </p:pic>
      <p:pic>
        <p:nvPicPr>
          <p:cNvPr id="10244" name="Picture 6" descr="http://t2.gstatic.com/images?q=tbn:ANd9GcQih4t2rdLs0YBgN9YLK7FOHzyKmhgHQJycy24l_Bc8NdItrmBLng"/>
          <p:cNvPicPr>
            <a:picLocks noChangeAspect="1" noChangeArrowheads="1"/>
          </p:cNvPicPr>
          <p:nvPr/>
        </p:nvPicPr>
        <p:blipFill>
          <a:blip r:embed="rId3"/>
          <a:srcRect/>
          <a:stretch>
            <a:fillRect/>
          </a:stretch>
        </p:blipFill>
        <p:spPr bwMode="auto">
          <a:xfrm>
            <a:off x="3200400" y="3962400"/>
            <a:ext cx="4800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990600" y="1066800"/>
            <a:ext cx="7010400" cy="4525963"/>
          </a:xfrm>
        </p:spPr>
        <p:txBody>
          <a:bodyPr/>
          <a:lstStyle/>
          <a:p>
            <a:pPr>
              <a:lnSpc>
                <a:spcPct val="90000"/>
              </a:lnSpc>
              <a:buFontTx/>
              <a:buNone/>
            </a:pPr>
            <a:r>
              <a:rPr lang="en-US" sz="2800" smtClean="0">
                <a:latin typeface="Times New Roman" pitchFamily="18" charset="0"/>
                <a:cs typeface="Times New Roman" pitchFamily="18" charset="0"/>
              </a:rPr>
              <a:t>2. For the Children</a:t>
            </a:r>
          </a:p>
          <a:p>
            <a:pPr lvl="1">
              <a:lnSpc>
                <a:spcPct val="90000"/>
              </a:lnSpc>
            </a:pPr>
            <a:r>
              <a:rPr lang="en-US" sz="2800" smtClean="0">
                <a:latin typeface="Times New Roman" pitchFamily="18" charset="0"/>
                <a:cs typeface="Times New Roman" pitchFamily="18" charset="0"/>
              </a:rPr>
              <a:t>It can result to a healthy mother </a:t>
            </a:r>
          </a:p>
          <a:p>
            <a:pPr lvl="1">
              <a:lnSpc>
                <a:spcPct val="90000"/>
              </a:lnSpc>
              <a:buFontTx/>
              <a:buNone/>
            </a:pPr>
            <a:r>
              <a:rPr lang="en-US" sz="2800" smtClean="0">
                <a:latin typeface="Times New Roman" pitchFamily="18" charset="0"/>
                <a:cs typeface="Times New Roman" pitchFamily="18" charset="0"/>
              </a:rPr>
              <a:t>    who can in turn produce healthy children</a:t>
            </a:r>
          </a:p>
          <a:p>
            <a:pPr lvl="1">
              <a:lnSpc>
                <a:spcPct val="90000"/>
              </a:lnSpc>
            </a:pPr>
            <a:r>
              <a:rPr lang="en-US" sz="2800" smtClean="0">
                <a:latin typeface="Times New Roman" pitchFamily="18" charset="0"/>
                <a:cs typeface="Times New Roman" pitchFamily="18" charset="0"/>
              </a:rPr>
              <a:t>It can provide a happy home filled with love and attention</a:t>
            </a:r>
          </a:p>
          <a:p>
            <a:pPr lvl="1">
              <a:lnSpc>
                <a:spcPct val="90000"/>
              </a:lnSpc>
            </a:pPr>
            <a:r>
              <a:rPr lang="en-US" sz="2800" smtClean="0">
                <a:latin typeface="Times New Roman" pitchFamily="18" charset="0"/>
                <a:cs typeface="Times New Roman" pitchFamily="18" charset="0"/>
              </a:rPr>
              <a:t>It will give time and opportunity for parents to attend to the growth and development of the children.</a:t>
            </a:r>
          </a:p>
          <a:p>
            <a:pPr lvl="1">
              <a:lnSpc>
                <a:spcPct val="90000"/>
              </a:lnSpc>
            </a:pPr>
            <a:r>
              <a:rPr lang="en-US" sz="2800" smtClean="0">
                <a:latin typeface="Times New Roman" pitchFamily="18" charset="0"/>
                <a:cs typeface="Times New Roman" pitchFamily="18" charset="0"/>
              </a:rPr>
              <a:t>It will allow more opportunities </a:t>
            </a:r>
          </a:p>
          <a:p>
            <a:pPr lvl="1">
              <a:lnSpc>
                <a:spcPct val="90000"/>
              </a:lnSpc>
              <a:buFontTx/>
              <a:buNone/>
            </a:pPr>
            <a:r>
              <a:rPr lang="en-US" sz="2800" smtClean="0">
                <a:latin typeface="Times New Roman" pitchFamily="18" charset="0"/>
                <a:cs typeface="Times New Roman" pitchFamily="18" charset="0"/>
              </a:rPr>
              <a:t>    for adequate food, clothing </a:t>
            </a:r>
          </a:p>
          <a:p>
            <a:pPr lvl="1">
              <a:lnSpc>
                <a:spcPct val="90000"/>
              </a:lnSpc>
              <a:buFontTx/>
              <a:buNone/>
            </a:pPr>
            <a:r>
              <a:rPr lang="en-US" sz="2800" smtClean="0">
                <a:latin typeface="Times New Roman" pitchFamily="18" charset="0"/>
                <a:cs typeface="Times New Roman" pitchFamily="18" charset="0"/>
              </a:rPr>
              <a:t>    good education and other needs.</a:t>
            </a:r>
          </a:p>
        </p:txBody>
      </p:sp>
      <p:pic>
        <p:nvPicPr>
          <p:cNvPr id="11267" name="Picture 5" descr="http://t1.gstatic.com/images?q=tbn:ANd9GcTK-cmCcKGjwpern8HnOya22-k8YPBlsD6YM36eUCZrlLMJR-J4"/>
          <p:cNvPicPr>
            <a:picLocks noChangeAspect="1" noChangeArrowheads="1"/>
          </p:cNvPicPr>
          <p:nvPr/>
        </p:nvPicPr>
        <p:blipFill>
          <a:blip r:embed="rId2"/>
          <a:srcRect/>
          <a:stretch>
            <a:fillRect/>
          </a:stretch>
        </p:blipFill>
        <p:spPr bwMode="auto">
          <a:xfrm>
            <a:off x="6629400" y="4267200"/>
            <a:ext cx="2133600" cy="2143125"/>
          </a:xfrm>
          <a:prstGeom prst="rect">
            <a:avLst/>
          </a:prstGeom>
          <a:noFill/>
          <a:ln w="9525">
            <a:noFill/>
            <a:miter lim="800000"/>
            <a:headEnd/>
            <a:tailEnd/>
          </a:ln>
        </p:spPr>
      </p:pic>
      <p:pic>
        <p:nvPicPr>
          <p:cNvPr id="11268" name="Picture 7" descr="http://t3.gstatic.com/images?q=tbn:ANd9GcSDMpmtRWkNhkGqiWn9OQC3IhcBnbOk0eeibwSDfEtLUQjH5a58"/>
          <p:cNvPicPr>
            <a:picLocks noChangeAspect="1" noChangeArrowheads="1"/>
          </p:cNvPicPr>
          <p:nvPr/>
        </p:nvPicPr>
        <p:blipFill>
          <a:blip r:embed="rId3"/>
          <a:srcRect/>
          <a:stretch>
            <a:fillRect/>
          </a:stretch>
        </p:blipFill>
        <p:spPr bwMode="auto">
          <a:xfrm>
            <a:off x="7080250" y="304800"/>
            <a:ext cx="177165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066800"/>
            <a:ext cx="7162800" cy="4525963"/>
          </a:xfrm>
        </p:spPr>
        <p:txBody>
          <a:bodyPr/>
          <a:lstStyle/>
          <a:p>
            <a:pPr>
              <a:buFontTx/>
              <a:buNone/>
            </a:pPr>
            <a:r>
              <a:rPr lang="en-US" sz="2800" smtClean="0">
                <a:latin typeface="Times New Roman" pitchFamily="18" charset="0"/>
                <a:cs typeface="Times New Roman" pitchFamily="18" charset="0"/>
              </a:rPr>
              <a:t>3. For the Fathers:</a:t>
            </a:r>
          </a:p>
          <a:p>
            <a:pPr lvl="1"/>
            <a:r>
              <a:rPr lang="en-US" sz="2800" smtClean="0">
                <a:latin typeface="Times New Roman" pitchFamily="18" charset="0"/>
                <a:cs typeface="Times New Roman" pitchFamily="18" charset="0"/>
              </a:rPr>
              <a:t>It enables him to give his children a good education and a better home</a:t>
            </a:r>
          </a:p>
          <a:p>
            <a:pPr lvl="1"/>
            <a:r>
              <a:rPr lang="en-US" sz="2800" smtClean="0">
                <a:latin typeface="Times New Roman" pitchFamily="18" charset="0"/>
                <a:cs typeface="Times New Roman" pitchFamily="18" charset="0"/>
              </a:rPr>
              <a:t>It gives time for his own advancement</a:t>
            </a:r>
          </a:p>
          <a:p>
            <a:pPr lvl="1"/>
            <a:r>
              <a:rPr lang="en-US" sz="2800" smtClean="0">
                <a:latin typeface="Times New Roman" pitchFamily="18" charset="0"/>
                <a:cs typeface="Times New Roman" pitchFamily="18" charset="0"/>
              </a:rPr>
              <a:t>It enables him to give his family a happy and contented life.</a:t>
            </a:r>
          </a:p>
          <a:p>
            <a:pPr lvl="1">
              <a:spcBef>
                <a:spcPct val="0"/>
              </a:spcBef>
            </a:pPr>
            <a:r>
              <a:rPr lang="en-US" sz="2800" smtClean="0">
                <a:latin typeface="Times New Roman" pitchFamily="18" charset="0"/>
                <a:cs typeface="Times New Roman" pitchFamily="18" charset="0"/>
              </a:rPr>
              <a:t>It frees a jobless </a:t>
            </a:r>
          </a:p>
          <a:p>
            <a:pPr lvl="1">
              <a:spcBef>
                <a:spcPct val="0"/>
              </a:spcBef>
              <a:buFontTx/>
              <a:buNone/>
            </a:pPr>
            <a:r>
              <a:rPr lang="en-US" sz="2800" smtClean="0">
                <a:latin typeface="Times New Roman" pitchFamily="18" charset="0"/>
                <a:cs typeface="Times New Roman" pitchFamily="18" charset="0"/>
              </a:rPr>
              <a:t>    father from worry</a:t>
            </a:r>
          </a:p>
          <a:p>
            <a:pPr lvl="1">
              <a:spcBef>
                <a:spcPct val="0"/>
              </a:spcBef>
              <a:buFontTx/>
              <a:buNone/>
            </a:pPr>
            <a:r>
              <a:rPr lang="en-US" sz="2800" smtClean="0">
                <a:latin typeface="Times New Roman" pitchFamily="18" charset="0"/>
                <a:cs typeface="Times New Roman" pitchFamily="18" charset="0"/>
              </a:rPr>
              <a:t>    of having an</a:t>
            </a:r>
          </a:p>
          <a:p>
            <a:pPr lvl="1">
              <a:spcBef>
                <a:spcPct val="0"/>
              </a:spcBef>
              <a:buFontTx/>
              <a:buNone/>
            </a:pPr>
            <a:r>
              <a:rPr lang="en-US" sz="2800" smtClean="0">
                <a:latin typeface="Times New Roman" pitchFamily="18" charset="0"/>
                <a:cs typeface="Times New Roman" pitchFamily="18" charset="0"/>
              </a:rPr>
              <a:t>    additional  child</a:t>
            </a:r>
          </a:p>
          <a:p>
            <a:pPr lvl="1">
              <a:spcBef>
                <a:spcPct val="0"/>
              </a:spcBef>
              <a:buFontTx/>
              <a:buNone/>
            </a:pPr>
            <a:r>
              <a:rPr lang="en-US" sz="2800" smtClean="0">
                <a:latin typeface="Times New Roman" pitchFamily="18" charset="0"/>
                <a:cs typeface="Times New Roman" pitchFamily="18" charset="0"/>
              </a:rPr>
              <a:t>     to support.</a:t>
            </a:r>
          </a:p>
        </p:txBody>
      </p:sp>
      <p:pic>
        <p:nvPicPr>
          <p:cNvPr id="12291" name="Picture 5" descr="http://t0.gstatic.com/images?q=tbn:ANd9GcTaLyQ9LCP-sugv6Bs5JrRX-8KY4kI3Nv04y1h1APQr8r6yw_xg9Q"/>
          <p:cNvPicPr>
            <a:picLocks noChangeAspect="1" noChangeArrowheads="1"/>
          </p:cNvPicPr>
          <p:nvPr/>
        </p:nvPicPr>
        <p:blipFill>
          <a:blip r:embed="rId2"/>
          <a:srcRect/>
          <a:stretch>
            <a:fillRect/>
          </a:stretch>
        </p:blipFill>
        <p:spPr bwMode="auto">
          <a:xfrm>
            <a:off x="4876800" y="4038600"/>
            <a:ext cx="347027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914400" y="1066800"/>
            <a:ext cx="6934200" cy="4525963"/>
          </a:xfrm>
        </p:spPr>
        <p:txBody>
          <a:bodyPr/>
          <a:lstStyle/>
          <a:p>
            <a:pPr>
              <a:buFontTx/>
              <a:buNone/>
            </a:pPr>
            <a:r>
              <a:rPr lang="en-US" sz="2800" smtClean="0">
                <a:latin typeface="Times New Roman" pitchFamily="18" charset="0"/>
                <a:cs typeface="Times New Roman" pitchFamily="18" charset="0"/>
              </a:rPr>
              <a:t>4. For the Family:</a:t>
            </a:r>
          </a:p>
          <a:p>
            <a:pPr lvl="1"/>
            <a:r>
              <a:rPr lang="en-US" sz="2800" smtClean="0">
                <a:latin typeface="Times New Roman" pitchFamily="18" charset="0"/>
                <a:cs typeface="Times New Roman" pitchFamily="18" charset="0"/>
              </a:rPr>
              <a:t>It gives the family members more opportunities to enjoy each other’s company with love and affection.</a:t>
            </a:r>
          </a:p>
          <a:p>
            <a:pPr lvl="1"/>
            <a:r>
              <a:rPr lang="en-US" sz="2800" smtClean="0">
                <a:latin typeface="Times New Roman" pitchFamily="18" charset="0"/>
                <a:cs typeface="Times New Roman" pitchFamily="18" charset="0"/>
              </a:rPr>
              <a:t>It enables the family to have a home savings for the improvement of their standard of living and for emergencies.</a:t>
            </a:r>
          </a:p>
        </p:txBody>
      </p:sp>
      <p:pic>
        <p:nvPicPr>
          <p:cNvPr id="13315" name="Picture 7" descr="http://thumb15.shutterstock.com/thumb_small/4225/4225,1176701084,1/stock-photo-happy-family-3091241.jpg"/>
          <p:cNvPicPr>
            <a:picLocks noChangeAspect="1" noChangeArrowheads="1"/>
          </p:cNvPicPr>
          <p:nvPr/>
        </p:nvPicPr>
        <p:blipFill>
          <a:blip r:embed="rId2"/>
          <a:srcRect/>
          <a:stretch>
            <a:fillRect/>
          </a:stretch>
        </p:blipFill>
        <p:spPr bwMode="auto">
          <a:xfrm>
            <a:off x="3124200" y="4419600"/>
            <a:ext cx="2971800" cy="2109788"/>
          </a:xfrm>
          <a:prstGeom prst="rect">
            <a:avLst/>
          </a:prstGeom>
          <a:noFill/>
          <a:ln w="9525">
            <a:noFill/>
            <a:miter lim="800000"/>
            <a:headEnd/>
            <a:tailEnd/>
          </a:ln>
        </p:spPr>
      </p:pic>
      <p:pic>
        <p:nvPicPr>
          <p:cNvPr id="13316" name="Picture 9" descr="http://t3.gstatic.com/images?q=tbn:ANd9GcRESuh-ORPWzAU0YtUV_6vkmWFWzFJxzd0IdgsS-HzVcYCOjp9abw"/>
          <p:cNvPicPr>
            <a:picLocks noChangeAspect="1" noChangeArrowheads="1"/>
          </p:cNvPicPr>
          <p:nvPr/>
        </p:nvPicPr>
        <p:blipFill>
          <a:blip r:embed="rId3"/>
          <a:srcRect/>
          <a:stretch>
            <a:fillRect/>
          </a:stretch>
        </p:blipFill>
        <p:spPr bwMode="auto">
          <a:xfrm>
            <a:off x="6172200" y="4419600"/>
            <a:ext cx="2746375" cy="2057400"/>
          </a:xfrm>
          <a:prstGeom prst="rect">
            <a:avLst/>
          </a:prstGeom>
          <a:noFill/>
          <a:ln w="9525">
            <a:noFill/>
            <a:miter lim="800000"/>
            <a:headEnd/>
            <a:tailEnd/>
          </a:ln>
        </p:spPr>
      </p:pic>
      <p:pic>
        <p:nvPicPr>
          <p:cNvPr id="13317" name="Picture 11" descr="http://2.bp.blogspot.com/_BGy_MLhBGJQ/TMWjD_1yq4I/AAAAAAAAAKY/pLyqGo4qCcI/s1600/76287-Royalty-Free-RF-Clipart-Illustration-Of-A-Happy-Family-With-Their-Dog-Eating-A-Bbq-Picnic.jpg"/>
          <p:cNvPicPr>
            <a:picLocks noChangeAspect="1" noChangeArrowheads="1"/>
          </p:cNvPicPr>
          <p:nvPr/>
        </p:nvPicPr>
        <p:blipFill>
          <a:blip r:embed="rId4"/>
          <a:srcRect/>
          <a:stretch>
            <a:fillRect/>
          </a:stretch>
        </p:blipFill>
        <p:spPr bwMode="auto">
          <a:xfrm>
            <a:off x="228600" y="4459288"/>
            <a:ext cx="2819400"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freeppt_2251_slide">
  <a:themeElements>
    <a:clrScheme name="Office Theme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FF"/>
        </a:lt1>
        <a:dk2>
          <a:srgbClr val="000000"/>
        </a:dk2>
        <a:lt2>
          <a:srgbClr val="B2B2B2"/>
        </a:lt2>
        <a:accent1>
          <a:srgbClr val="008C8C"/>
        </a:accent1>
        <a:accent2>
          <a:srgbClr val="007A8C"/>
        </a:accent2>
        <a:accent3>
          <a:srgbClr val="CA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FF"/>
        </a:lt1>
        <a:dk2>
          <a:srgbClr val="000000"/>
        </a:dk2>
        <a:lt2>
          <a:srgbClr val="B2B2B2"/>
        </a:lt2>
        <a:accent1>
          <a:srgbClr val="3A6EA6"/>
        </a:accent1>
        <a:accent2>
          <a:srgbClr val="47873D"/>
        </a:accent2>
        <a:accent3>
          <a:srgbClr val="CA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FF"/>
        </a:lt1>
        <a:dk2>
          <a:srgbClr val="000000"/>
        </a:dk2>
        <a:lt2>
          <a:srgbClr val="B2B2B2"/>
        </a:lt2>
        <a:accent1>
          <a:srgbClr val="8C6838"/>
        </a:accent1>
        <a:accent2>
          <a:srgbClr val="007A7A"/>
        </a:accent2>
        <a:accent3>
          <a:srgbClr val="CA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FF"/>
        </a:lt1>
        <a:dk2>
          <a:srgbClr val="000000"/>
        </a:dk2>
        <a:lt2>
          <a:srgbClr val="B2B2B2"/>
        </a:lt2>
        <a:accent1>
          <a:srgbClr val="807D39"/>
        </a:accent1>
        <a:accent2>
          <a:srgbClr val="8C5438"/>
        </a:accent2>
        <a:accent3>
          <a:srgbClr val="CA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7A8C"/>
        </a:accent2>
        <a:accent3>
          <a:srgbClr val="FFFFFF"/>
        </a:accent3>
        <a:accent4>
          <a:srgbClr val="000000"/>
        </a:accent4>
        <a:accent5>
          <a:srgbClr val="AAC5C5"/>
        </a:accent5>
        <a:accent6>
          <a:srgbClr val="006E7E"/>
        </a:accent6>
        <a:hlink>
          <a:srgbClr val="007373"/>
        </a:hlink>
        <a:folHlink>
          <a:srgbClr val="006C7D"/>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A6EA6"/>
        </a:accent1>
        <a:accent2>
          <a:srgbClr val="47873D"/>
        </a:accent2>
        <a:accent3>
          <a:srgbClr val="FFFFFF"/>
        </a:accent3>
        <a:accent4>
          <a:srgbClr val="000000"/>
        </a:accent4>
        <a:accent5>
          <a:srgbClr val="AEBAD0"/>
        </a:accent5>
        <a:accent6>
          <a:srgbClr val="3F7A36"/>
        </a:accent6>
        <a:hlink>
          <a:srgbClr val="535087"/>
        </a:hlink>
        <a:folHlink>
          <a:srgbClr val="006B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C6838"/>
        </a:accent1>
        <a:accent2>
          <a:srgbClr val="007A7A"/>
        </a:accent2>
        <a:accent3>
          <a:srgbClr val="FFFFFF"/>
        </a:accent3>
        <a:accent4>
          <a:srgbClr val="000000"/>
        </a:accent4>
        <a:accent5>
          <a:srgbClr val="C5B9AE"/>
        </a:accent5>
        <a:accent6>
          <a:srgbClr val="006E6E"/>
        </a:accent6>
        <a:hlink>
          <a:srgbClr val="8C3F43"/>
        </a:hlink>
        <a:folHlink>
          <a:srgbClr val="803969"/>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39"/>
        </a:accent1>
        <a:accent2>
          <a:srgbClr val="8C5438"/>
        </a:accent2>
        <a:accent3>
          <a:srgbClr val="FFFFFF"/>
        </a:accent3>
        <a:accent4>
          <a:srgbClr val="000000"/>
        </a:accent4>
        <a:accent5>
          <a:srgbClr val="C0BFAE"/>
        </a:accent5>
        <a:accent6>
          <a:srgbClr val="7E4B32"/>
        </a:accent6>
        <a:hlink>
          <a:srgbClr val="006E6E"/>
        </a:hlink>
        <a:folHlink>
          <a:srgbClr val="6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freeppt_2251_slide</Template>
  <TotalTime>269</TotalTime>
  <Words>1124</Words>
  <Application>Microsoft Office PowerPoint</Application>
  <PresentationFormat>On-screen Show (4:3)</PresentationFormat>
  <Paragraphs>103</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freeppt_2251_slide</vt:lpstr>
      <vt:lpstr>1_Default Design</vt:lpstr>
      <vt:lpstr>Slide 1</vt:lpstr>
      <vt:lpstr>Slide 2</vt:lpstr>
      <vt:lpstr>Slide 3</vt:lpstr>
      <vt:lpstr>Slide 4</vt:lpstr>
      <vt:lpstr>BENEFITS OF FAMILY PLANNING (FP)</vt:lpstr>
      <vt:lpstr>Slide 6</vt:lpstr>
      <vt:lpstr>Slide 7</vt:lpstr>
      <vt:lpstr>Slide 8</vt:lpstr>
      <vt:lpstr>Slide 9</vt:lpstr>
      <vt:lpstr>METHODS OF FAMILY PLANNING</vt:lpstr>
      <vt:lpstr>Slide 11</vt:lpstr>
      <vt:lpstr>Slide 12</vt:lpstr>
      <vt:lpstr>Basal Body Temperature (BBT)</vt:lpstr>
      <vt:lpstr>Cervical Mucus Method</vt:lpstr>
      <vt:lpstr>Slide 15</vt:lpstr>
      <vt:lpstr>Symptothermal Method</vt:lpstr>
      <vt:lpstr>Slide 17</vt:lpstr>
      <vt:lpstr>Lactational Amenorrhea Method (LAM)</vt:lpstr>
      <vt:lpstr>The Standard Days Method</vt:lpstr>
      <vt:lpstr>The Standard Days Method</vt:lpstr>
      <vt:lpstr>Misconceptions on Natural Family Planning:</vt:lpstr>
      <vt:lpstr>Slide 22</vt:lpstr>
      <vt:lpstr>Slide 23</vt:lpstr>
      <vt:lpstr>Slide 24</vt:lpstr>
      <vt:lpstr>METHODS OF FAMILY PLANNING</vt:lpstr>
      <vt:lpstr>The Different Barrier Methods</vt:lpstr>
      <vt:lpstr>Slide 27</vt:lpstr>
      <vt:lpstr>Slide 28</vt:lpstr>
      <vt:lpstr>Slide 29</vt:lpstr>
      <vt:lpstr>Slide 30</vt:lpstr>
      <vt:lpstr>Slide 31</vt:lpstr>
      <vt:lpstr>Slide 32</vt:lpstr>
      <vt:lpstr>Slide 33</vt:lpstr>
      <vt:lpstr>Slide 34</vt:lpstr>
      <vt:lpstr>THANK YOU!</vt:lpstr>
    </vt:vector>
  </TitlesOfParts>
  <Company>Personal 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dc:title>
  <dc:creator>MHU</dc:creator>
  <cp:lastModifiedBy>pc</cp:lastModifiedBy>
  <cp:revision>30</cp:revision>
  <dcterms:created xsi:type="dcterms:W3CDTF">2011-04-13T05:31:46Z</dcterms:created>
  <dcterms:modified xsi:type="dcterms:W3CDTF">2011-11-16T16:43:09Z</dcterms:modified>
</cp:coreProperties>
</file>