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46"/>
  </p:notesMasterIdLst>
  <p:sldIdLst>
    <p:sldId id="290" r:id="rId2"/>
    <p:sldId id="301" r:id="rId3"/>
    <p:sldId id="308" r:id="rId4"/>
    <p:sldId id="302" r:id="rId5"/>
    <p:sldId id="257" r:id="rId6"/>
    <p:sldId id="258" r:id="rId7"/>
    <p:sldId id="259" r:id="rId8"/>
    <p:sldId id="260" r:id="rId9"/>
    <p:sldId id="262" r:id="rId10"/>
    <p:sldId id="267" r:id="rId11"/>
    <p:sldId id="263" r:id="rId12"/>
    <p:sldId id="264" r:id="rId13"/>
    <p:sldId id="266" r:id="rId14"/>
    <p:sldId id="270" r:id="rId15"/>
    <p:sldId id="271" r:id="rId16"/>
    <p:sldId id="272" r:id="rId17"/>
    <p:sldId id="273" r:id="rId18"/>
    <p:sldId id="275" r:id="rId19"/>
    <p:sldId id="303" r:id="rId20"/>
    <p:sldId id="276" r:id="rId21"/>
    <p:sldId id="277" r:id="rId22"/>
    <p:sldId id="299" r:id="rId23"/>
    <p:sldId id="278" r:id="rId24"/>
    <p:sldId id="279" r:id="rId25"/>
    <p:sldId id="310" r:id="rId26"/>
    <p:sldId id="280" r:id="rId27"/>
    <p:sldId id="311" r:id="rId28"/>
    <p:sldId id="312" r:id="rId29"/>
    <p:sldId id="313" r:id="rId30"/>
    <p:sldId id="282" r:id="rId31"/>
    <p:sldId id="284" r:id="rId32"/>
    <p:sldId id="285" r:id="rId33"/>
    <p:sldId id="287" r:id="rId34"/>
    <p:sldId id="289" r:id="rId35"/>
    <p:sldId id="292" r:id="rId36"/>
    <p:sldId id="293" r:id="rId37"/>
    <p:sldId id="294" r:id="rId38"/>
    <p:sldId id="295" r:id="rId39"/>
    <p:sldId id="296" r:id="rId40"/>
    <p:sldId id="297" r:id="rId41"/>
    <p:sldId id="309" r:id="rId42"/>
    <p:sldId id="298" r:id="rId43"/>
    <p:sldId id="300" r:id="rId44"/>
    <p:sldId id="291" r:id="rId4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5FF76"/>
    <a:srgbClr val="00D05E"/>
    <a:srgbClr val="009644"/>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90" autoAdjust="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85940BCF-0C2A-4ECA-BFDA-9B13E0DDB882}" type="datetimeFigureOut">
              <a:rPr lang="en-US"/>
              <a:pPr>
                <a:defRPr/>
              </a:pPr>
              <a:t>11/16/2011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9B863594-150E-4B88-80CD-1601E117C48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0F13E37-AE0D-4B01-A285-AAB635EDE590}" type="slidenum">
              <a:rPr lang="en-US" smtClean="0"/>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79433A4-F3E5-4903-8D16-171FAD65CFC1}" type="slidenum">
              <a:rPr lang="en-US" smtClean="0"/>
              <a:pPr/>
              <a:t>2</a:t>
            </a:fld>
            <a:endParaRPr lang="en-US" smtClean="0"/>
          </a:p>
        </p:txBody>
      </p:sp>
      <p:sp>
        <p:nvSpPr>
          <p:cNvPr id="50179" name="Rectangle 2"/>
          <p:cNvSpPr>
            <a:spLocks noRot="1" noChangeArrowheads="1" noTextEdit="1"/>
          </p:cNvSpPr>
          <p:nvPr>
            <p:ph type="sldImg"/>
          </p:nvPr>
        </p:nvSpPr>
        <p:spPr bwMode="auto">
          <a:noFill/>
          <a:ln>
            <a:solidFill>
              <a:srgbClr val="000000"/>
            </a:solidFill>
            <a:miter lim="800000"/>
            <a:headEnd/>
            <a:tailEnd/>
          </a:ln>
        </p:spPr>
      </p:sp>
      <p:sp>
        <p:nvSpPr>
          <p:cNvPr id="501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Kapag</a:t>
            </a:r>
          </a:p>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ED190AF-3F5B-40D8-81D1-3861490CF77B}" type="slidenum">
              <a:rPr lang="en-US" smtClean="0"/>
              <a:pPr/>
              <a:t>3</a:t>
            </a:fld>
            <a:endParaRPr lang="en-US" smtClean="0"/>
          </a:p>
        </p:txBody>
      </p:sp>
      <p:sp>
        <p:nvSpPr>
          <p:cNvPr id="51203" name="Rectangle 2"/>
          <p:cNvSpPr>
            <a:spLocks noRot="1" noChangeArrowheads="1" noTextEdit="1"/>
          </p:cNvSpPr>
          <p:nvPr>
            <p:ph type="sldImg"/>
          </p:nvPr>
        </p:nvSpPr>
        <p:spPr bwMode="auto">
          <a:noFill/>
          <a:ln>
            <a:solidFill>
              <a:srgbClr val="000000"/>
            </a:solidFill>
            <a:miter lim="800000"/>
            <a:headEnd/>
            <a:tailEnd/>
          </a:ln>
        </p:spPr>
      </p:sp>
      <p:sp>
        <p:nvSpPr>
          <p:cNvPr id="512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The delay in deciding to seek care usually stems from failure to recognize the danger signs by both the midwife and mother.</a:t>
            </a:r>
          </a:p>
          <a:p>
            <a:endParaRPr lang="en-US" smtClean="0"/>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775F0E1-C129-4B7D-BB39-4D36B7C90A38}" type="slidenum">
              <a:rPr lang="en-US" smtClean="0"/>
              <a:pPr/>
              <a:t>37</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This delay relates to the issue of access of care</a:t>
            </a:r>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0967834-44B6-4C8D-AFCE-40B8011032F0}" type="slidenum">
              <a:rPr lang="en-US" smtClean="0"/>
              <a:pPr/>
              <a:t>39</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This delay relates to the issue of access of care</a:t>
            </a:r>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8CAAD74-D64E-421A-8D70-82DF1BC87470}" type="slidenum">
              <a:rPr lang="en-US" smtClean="0"/>
              <a:pPr/>
              <a:t>40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144000" cy="4046538"/>
            <a:chOff x="0" y="1536"/>
            <a:chExt cx="5760" cy="2549"/>
          </a:xfrm>
        </p:grpSpPr>
        <p:sp>
          <p:nvSpPr>
            <p:cNvPr id="5"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a:defRPr/>
              </a:pPr>
              <a:endParaRPr lang="en-US"/>
            </a:p>
          </p:txBody>
        </p:sp>
        <p:sp>
          <p:nvSpPr>
            <p:cNvPr id="6" name="Freeform 4"/>
            <p:cNvSpPr>
              <a:spLocks/>
            </p:cNvSpPr>
            <p:nvPr userDrawn="1"/>
          </p:nvSpPr>
          <p:spPr bwMode="hidden">
            <a:xfrm>
              <a:off x="0" y="2664"/>
              <a:ext cx="2688" cy="1224"/>
            </a:xfrm>
            <a:custGeom>
              <a:avLst/>
              <a:gdLst/>
              <a:ahLst/>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pPr>
                <a:defRPr/>
              </a:pPr>
              <a:endParaRPr lang="en-US"/>
            </a:p>
          </p:txBody>
        </p:sp>
        <p:sp>
          <p:nvSpPr>
            <p:cNvPr id="7" name="Freeform 5"/>
            <p:cNvSpPr>
              <a:spLocks/>
            </p:cNvSpPr>
            <p:nvPr userDrawn="1"/>
          </p:nvSpPr>
          <p:spPr bwMode="hidden">
            <a:xfrm>
              <a:off x="3359" y="1536"/>
              <a:ext cx="2401" cy="1232"/>
            </a:xfrm>
            <a:custGeom>
              <a:avLst/>
              <a:gdLst/>
              <a:ahLst/>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pPr>
                <a:defRPr/>
              </a:pPr>
              <a:endParaRPr lang="en-US"/>
            </a:p>
          </p:txBody>
        </p:sp>
        <p:sp>
          <p:nvSpPr>
            <p:cNvPr id="8"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p>
          </p:txBody>
        </p:sp>
        <p:sp>
          <p:nvSpPr>
            <p:cNvPr id="9" name="Freeform 7"/>
            <p:cNvSpPr>
              <a:spLocks/>
            </p:cNvSpPr>
            <p:nvPr userDrawn="1"/>
          </p:nvSpPr>
          <p:spPr bwMode="hidden">
            <a:xfrm>
              <a:off x="3599" y="2477"/>
              <a:ext cx="186" cy="120"/>
            </a:xfrm>
            <a:custGeom>
              <a:avLst/>
              <a:gdLst/>
              <a:ahLst/>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headEnd/>
              <a:tailEnd/>
            </a:ln>
          </p:spPr>
          <p:txBody>
            <a:bodyPr/>
            <a:lstStyle/>
            <a:p>
              <a:pPr>
                <a:defRPr/>
              </a:pPr>
              <a:endParaRPr lang="en-US"/>
            </a:p>
          </p:txBody>
        </p:sp>
        <p:sp>
          <p:nvSpPr>
            <p:cNvPr id="10" name="Freeform 8"/>
            <p:cNvSpPr>
              <a:spLocks/>
            </p:cNvSpPr>
            <p:nvPr userDrawn="1"/>
          </p:nvSpPr>
          <p:spPr bwMode="hidden">
            <a:xfrm>
              <a:off x="3779" y="2393"/>
              <a:ext cx="185" cy="120"/>
            </a:xfrm>
            <a:custGeom>
              <a:avLst/>
              <a:gdLst/>
              <a:ahLst/>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headEnd/>
              <a:tailEnd/>
            </a:ln>
          </p:spPr>
          <p:txBody>
            <a:bodyPr/>
            <a:lstStyle/>
            <a:p>
              <a:pPr>
                <a:defRPr/>
              </a:pPr>
              <a:endParaRPr lang="en-US"/>
            </a:p>
          </p:txBody>
        </p:sp>
        <p:sp>
          <p:nvSpPr>
            <p:cNvPr id="11" name="Freeform 9"/>
            <p:cNvSpPr>
              <a:spLocks/>
            </p:cNvSpPr>
            <p:nvPr userDrawn="1"/>
          </p:nvSpPr>
          <p:spPr bwMode="hidden">
            <a:xfrm>
              <a:off x="3839" y="1836"/>
              <a:ext cx="528" cy="275"/>
            </a:xfrm>
            <a:custGeom>
              <a:avLst/>
              <a:gdLst/>
              <a:ahLst/>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headEnd/>
              <a:tailEnd/>
            </a:ln>
          </p:spPr>
          <p:txBody>
            <a:bodyPr/>
            <a:lstStyle/>
            <a:p>
              <a:pPr>
                <a:defRPr/>
              </a:pPr>
              <a:endParaRPr lang="en-US"/>
            </a:p>
          </p:txBody>
        </p:sp>
        <p:sp>
          <p:nvSpPr>
            <p:cNvPr id="12" name="Freeform 10"/>
            <p:cNvSpPr>
              <a:spLocks/>
            </p:cNvSpPr>
            <p:nvPr userDrawn="1"/>
          </p:nvSpPr>
          <p:spPr bwMode="hidden">
            <a:xfrm>
              <a:off x="3676" y="2015"/>
              <a:ext cx="721" cy="306"/>
            </a:xfrm>
            <a:custGeom>
              <a:avLst/>
              <a:gdLst/>
              <a:ahLst/>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headEnd/>
              <a:tailEnd/>
            </a:ln>
          </p:spPr>
          <p:txBody>
            <a:bodyPr/>
            <a:lstStyle/>
            <a:p>
              <a:pPr>
                <a:defRPr/>
              </a:pPr>
              <a:endParaRPr lang="en-US"/>
            </a:p>
          </p:txBody>
        </p:sp>
        <p:sp>
          <p:nvSpPr>
            <p:cNvPr id="13" name="Freeform 11"/>
            <p:cNvSpPr>
              <a:spLocks/>
            </p:cNvSpPr>
            <p:nvPr userDrawn="1"/>
          </p:nvSpPr>
          <p:spPr bwMode="hidden">
            <a:xfrm>
              <a:off x="3358" y="1890"/>
              <a:ext cx="2400" cy="881"/>
            </a:xfrm>
            <a:custGeom>
              <a:avLst/>
              <a:gdLst/>
              <a:ahLst/>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headEnd/>
              <a:tailEnd/>
            </a:ln>
          </p:spPr>
          <p:txBody>
            <a:bodyPr/>
            <a:lstStyle/>
            <a:p>
              <a:pPr>
                <a:defRPr/>
              </a:pPr>
              <a:endParaRPr lang="en-US"/>
            </a:p>
          </p:txBody>
        </p:sp>
        <p:sp>
          <p:nvSpPr>
            <p:cNvPr id="14"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15" name="Freeform 13"/>
            <p:cNvSpPr>
              <a:spLocks/>
            </p:cNvSpPr>
            <p:nvPr userDrawn="1"/>
          </p:nvSpPr>
          <p:spPr bwMode="hidden">
            <a:xfrm>
              <a:off x="5327" y="1642"/>
              <a:ext cx="5" cy="1"/>
            </a:xfrm>
            <a:custGeom>
              <a:avLst/>
              <a:gdLst/>
              <a:ahLst/>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headEnd/>
              <a:tailEnd/>
            </a:ln>
          </p:spPr>
          <p:txBody>
            <a:bodyPr/>
            <a:lstStyle/>
            <a:p>
              <a:pPr>
                <a:defRPr/>
              </a:pPr>
              <a:endParaRPr lang="en-US"/>
            </a:p>
          </p:txBody>
        </p:sp>
        <p:sp>
          <p:nvSpPr>
            <p:cNvPr id="16"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17"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18"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p>
          </p:txBody>
        </p:sp>
        <p:sp>
          <p:nvSpPr>
            <p:cNvPr id="19" name="Freeform 17"/>
            <p:cNvSpPr>
              <a:spLocks/>
            </p:cNvSpPr>
            <p:nvPr userDrawn="1"/>
          </p:nvSpPr>
          <p:spPr bwMode="hidden">
            <a:xfrm>
              <a:off x="0" y="2994"/>
              <a:ext cx="2723" cy="1091"/>
            </a:xfrm>
            <a:custGeom>
              <a:avLst/>
              <a:gdLst/>
              <a:ahLst/>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pPr>
                <a:defRPr/>
              </a:pPr>
              <a:endParaRPr lang="en-US"/>
            </a:p>
          </p:txBody>
        </p:sp>
      </p:grpSp>
      <p:sp>
        <p:nvSpPr>
          <p:cNvPr id="42002" name="Rectangle 18"/>
          <p:cNvSpPr>
            <a:spLocks noGrp="1" noChangeArrowheads="1"/>
          </p:cNvSpPr>
          <p:nvPr>
            <p:ph type="ctrTitle" sz="quarter"/>
          </p:nvPr>
        </p:nvSpPr>
        <p:spPr>
          <a:xfrm>
            <a:off x="685800" y="1768475"/>
            <a:ext cx="7772400" cy="1736725"/>
          </a:xfrm>
        </p:spPr>
        <p:txBody>
          <a:bodyPr anchor="b"/>
          <a:lstStyle>
            <a:lvl1pPr>
              <a:defRPr sz="5400"/>
            </a:lvl1pPr>
          </a:lstStyle>
          <a:p>
            <a:r>
              <a:rPr lang="en-US"/>
              <a:t>Click to edit Master title style</a:t>
            </a:r>
          </a:p>
        </p:txBody>
      </p:sp>
      <p:sp>
        <p:nvSpPr>
          <p:cNvPr id="42003" name="Rectangle 1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20" name="Rectangle 20"/>
          <p:cNvSpPr>
            <a:spLocks noGrp="1" noChangeArrowheads="1"/>
          </p:cNvSpPr>
          <p:nvPr>
            <p:ph type="dt" sz="quarter" idx="10"/>
          </p:nvPr>
        </p:nvSpPr>
        <p:spPr/>
        <p:txBody>
          <a:bodyPr/>
          <a:lstStyle>
            <a:lvl1pPr>
              <a:defRPr/>
            </a:lvl1pPr>
          </a:lstStyle>
          <a:p>
            <a:pPr>
              <a:defRPr/>
            </a:pPr>
            <a:endParaRPr lang="en-US"/>
          </a:p>
        </p:txBody>
      </p:sp>
      <p:sp>
        <p:nvSpPr>
          <p:cNvPr id="21" name="Rectangle 21"/>
          <p:cNvSpPr>
            <a:spLocks noGrp="1" noChangeArrowheads="1"/>
          </p:cNvSpPr>
          <p:nvPr>
            <p:ph type="ftr" sz="quarter" idx="11"/>
          </p:nvPr>
        </p:nvSpPr>
        <p:spPr/>
        <p:txBody>
          <a:bodyPr/>
          <a:lstStyle>
            <a:lvl1pPr>
              <a:defRPr/>
            </a:lvl1pPr>
          </a:lstStyle>
          <a:p>
            <a:pPr>
              <a:defRPr/>
            </a:pPr>
            <a:endParaRPr lang="en-US"/>
          </a:p>
        </p:txBody>
      </p:sp>
      <p:sp>
        <p:nvSpPr>
          <p:cNvPr id="22" name="Rectangle 22"/>
          <p:cNvSpPr>
            <a:spLocks noGrp="1" noChangeArrowheads="1"/>
          </p:cNvSpPr>
          <p:nvPr>
            <p:ph type="sldNum" sz="quarter" idx="12"/>
          </p:nvPr>
        </p:nvSpPr>
        <p:spPr/>
        <p:txBody>
          <a:bodyPr/>
          <a:lstStyle>
            <a:lvl1pPr>
              <a:defRPr/>
            </a:lvl1pPr>
          </a:lstStyle>
          <a:p>
            <a:pPr>
              <a:defRPr/>
            </a:pPr>
            <a:fld id="{8CE1A0BB-FFDF-4B0A-8AD1-A60126EE123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D28E69C2-78F1-4616-8523-85C599928B2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3CED1775-6D64-404C-B26F-0A51CA43626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C20FE857-EDFB-4444-9D73-8262C5718DD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C2E8FF4A-BB25-4133-9385-CEC82A4773B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7143E8AE-2A3D-4B93-AAA5-BCA0C2912A2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9"/>
          <p:cNvSpPr>
            <a:spLocks noGrp="1" noChangeArrowheads="1"/>
          </p:cNvSpPr>
          <p:nvPr>
            <p:ph type="dt" sz="half" idx="10"/>
          </p:nvPr>
        </p:nvSpPr>
        <p:spPr>
          <a:ln/>
        </p:spPr>
        <p:txBody>
          <a:bodyPr/>
          <a:lstStyle>
            <a:lvl1pPr>
              <a:defRPr/>
            </a:lvl1pPr>
          </a:lstStyle>
          <a:p>
            <a:pPr>
              <a:defRPr/>
            </a:pPr>
            <a:endParaRPr lang="en-US"/>
          </a:p>
        </p:txBody>
      </p:sp>
      <p:sp>
        <p:nvSpPr>
          <p:cNvPr id="8" name="Rectangle 20"/>
          <p:cNvSpPr>
            <a:spLocks noGrp="1" noChangeArrowheads="1"/>
          </p:cNvSpPr>
          <p:nvPr>
            <p:ph type="ftr" sz="quarter" idx="11"/>
          </p:nvPr>
        </p:nvSpPr>
        <p:spPr>
          <a:ln/>
        </p:spPr>
        <p:txBody>
          <a:bodyPr/>
          <a:lstStyle>
            <a:lvl1pPr>
              <a:defRPr/>
            </a:lvl1pPr>
          </a:lstStyle>
          <a:p>
            <a:pPr>
              <a:defRPr/>
            </a:pPr>
            <a:endParaRPr lang="en-US"/>
          </a:p>
        </p:txBody>
      </p:sp>
      <p:sp>
        <p:nvSpPr>
          <p:cNvPr id="9" name="Rectangle 21"/>
          <p:cNvSpPr>
            <a:spLocks noGrp="1" noChangeArrowheads="1"/>
          </p:cNvSpPr>
          <p:nvPr>
            <p:ph type="sldNum" sz="quarter" idx="12"/>
          </p:nvPr>
        </p:nvSpPr>
        <p:spPr>
          <a:ln/>
        </p:spPr>
        <p:txBody>
          <a:bodyPr/>
          <a:lstStyle>
            <a:lvl1pPr>
              <a:defRPr/>
            </a:lvl1pPr>
          </a:lstStyle>
          <a:p>
            <a:pPr>
              <a:defRPr/>
            </a:pPr>
            <a:fld id="{ED1F4711-9FD5-43AA-883A-47855955879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9"/>
          <p:cNvSpPr>
            <a:spLocks noGrp="1" noChangeArrowheads="1"/>
          </p:cNvSpPr>
          <p:nvPr>
            <p:ph type="dt" sz="half" idx="10"/>
          </p:nvPr>
        </p:nvSpPr>
        <p:spPr>
          <a:ln/>
        </p:spPr>
        <p:txBody>
          <a:bodyPr/>
          <a:lstStyle>
            <a:lvl1pPr>
              <a:defRPr/>
            </a:lvl1pPr>
          </a:lstStyle>
          <a:p>
            <a:pPr>
              <a:defRPr/>
            </a:pPr>
            <a:endParaRPr lang="en-US"/>
          </a:p>
        </p:txBody>
      </p:sp>
      <p:sp>
        <p:nvSpPr>
          <p:cNvPr id="4" name="Rectangle 20"/>
          <p:cNvSpPr>
            <a:spLocks noGrp="1" noChangeArrowheads="1"/>
          </p:cNvSpPr>
          <p:nvPr>
            <p:ph type="ftr" sz="quarter" idx="11"/>
          </p:nvPr>
        </p:nvSpPr>
        <p:spPr>
          <a:ln/>
        </p:spPr>
        <p:txBody>
          <a:bodyPr/>
          <a:lstStyle>
            <a:lvl1pPr>
              <a:defRPr/>
            </a:lvl1pPr>
          </a:lstStyle>
          <a:p>
            <a:pPr>
              <a:defRPr/>
            </a:pPr>
            <a:endParaRPr lang="en-US"/>
          </a:p>
        </p:txBody>
      </p:sp>
      <p:sp>
        <p:nvSpPr>
          <p:cNvPr id="5" name="Rectangle 21"/>
          <p:cNvSpPr>
            <a:spLocks noGrp="1" noChangeArrowheads="1"/>
          </p:cNvSpPr>
          <p:nvPr>
            <p:ph type="sldNum" sz="quarter" idx="12"/>
          </p:nvPr>
        </p:nvSpPr>
        <p:spPr>
          <a:ln/>
        </p:spPr>
        <p:txBody>
          <a:bodyPr/>
          <a:lstStyle>
            <a:lvl1pPr>
              <a:defRPr/>
            </a:lvl1pPr>
          </a:lstStyle>
          <a:p>
            <a:pPr>
              <a:defRPr/>
            </a:pPr>
            <a:fld id="{0761454F-341F-4236-83B9-0009F7AD340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en-US"/>
          </a:p>
        </p:txBody>
      </p:sp>
      <p:sp>
        <p:nvSpPr>
          <p:cNvPr id="3" name="Rectangle 20"/>
          <p:cNvSpPr>
            <a:spLocks noGrp="1" noChangeArrowheads="1"/>
          </p:cNvSpPr>
          <p:nvPr>
            <p:ph type="ftr" sz="quarter" idx="11"/>
          </p:nvPr>
        </p:nvSpPr>
        <p:spPr>
          <a:ln/>
        </p:spPr>
        <p:txBody>
          <a:bodyPr/>
          <a:lstStyle>
            <a:lvl1pPr>
              <a:defRPr/>
            </a:lvl1pPr>
          </a:lstStyle>
          <a:p>
            <a:pPr>
              <a:defRPr/>
            </a:pPr>
            <a:endParaRPr lang="en-US"/>
          </a:p>
        </p:txBody>
      </p:sp>
      <p:sp>
        <p:nvSpPr>
          <p:cNvPr id="4" name="Rectangle 21"/>
          <p:cNvSpPr>
            <a:spLocks noGrp="1" noChangeArrowheads="1"/>
          </p:cNvSpPr>
          <p:nvPr>
            <p:ph type="sldNum" sz="quarter" idx="12"/>
          </p:nvPr>
        </p:nvSpPr>
        <p:spPr>
          <a:ln/>
        </p:spPr>
        <p:txBody>
          <a:bodyPr/>
          <a:lstStyle>
            <a:lvl1pPr>
              <a:defRPr/>
            </a:lvl1pPr>
          </a:lstStyle>
          <a:p>
            <a:pPr>
              <a:defRPr/>
            </a:pPr>
            <a:fld id="{FC5BC46B-F596-44CE-87E8-86CACC0B01C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260FEEA7-BA8C-4A9F-9D67-AE1AFCB841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76A9F425-5BC4-46BA-8612-17114D54C1D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2438400"/>
            <a:ext cx="9144000" cy="4046538"/>
            <a:chOff x="0" y="1536"/>
            <a:chExt cx="5760" cy="2549"/>
          </a:xfrm>
        </p:grpSpPr>
        <p:sp>
          <p:nvSpPr>
            <p:cNvPr id="40963"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a:defRPr/>
              </a:pPr>
              <a:endParaRPr lang="en-US"/>
            </a:p>
          </p:txBody>
        </p:sp>
        <p:sp>
          <p:nvSpPr>
            <p:cNvPr id="40964" name="Freeform 4"/>
            <p:cNvSpPr>
              <a:spLocks/>
            </p:cNvSpPr>
            <p:nvPr userDrawn="1"/>
          </p:nvSpPr>
          <p:spPr bwMode="hidden">
            <a:xfrm>
              <a:off x="0" y="2664"/>
              <a:ext cx="2688" cy="1224"/>
            </a:xfrm>
            <a:custGeom>
              <a:avLst/>
              <a:gdLst/>
              <a:ahLst/>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pPr>
                <a:defRPr/>
              </a:pPr>
              <a:endParaRPr lang="en-US"/>
            </a:p>
          </p:txBody>
        </p:sp>
        <p:sp>
          <p:nvSpPr>
            <p:cNvPr id="40965" name="Freeform 5"/>
            <p:cNvSpPr>
              <a:spLocks/>
            </p:cNvSpPr>
            <p:nvPr userDrawn="1"/>
          </p:nvSpPr>
          <p:spPr bwMode="hidden">
            <a:xfrm>
              <a:off x="3359" y="1536"/>
              <a:ext cx="2401" cy="1232"/>
            </a:xfrm>
            <a:custGeom>
              <a:avLst/>
              <a:gdLst/>
              <a:ahLst/>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pPr>
                <a:defRPr/>
              </a:pPr>
              <a:endParaRPr lang="en-US"/>
            </a:p>
          </p:txBody>
        </p:sp>
        <p:sp>
          <p:nvSpPr>
            <p:cNvPr id="40966"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p>
          </p:txBody>
        </p:sp>
        <p:sp>
          <p:nvSpPr>
            <p:cNvPr id="40967" name="Freeform 7"/>
            <p:cNvSpPr>
              <a:spLocks/>
            </p:cNvSpPr>
            <p:nvPr userDrawn="1"/>
          </p:nvSpPr>
          <p:spPr bwMode="hidden">
            <a:xfrm>
              <a:off x="3599" y="2477"/>
              <a:ext cx="186" cy="120"/>
            </a:xfrm>
            <a:custGeom>
              <a:avLst/>
              <a:gdLst/>
              <a:ahLst/>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headEnd/>
              <a:tailEnd/>
            </a:ln>
          </p:spPr>
          <p:txBody>
            <a:bodyPr/>
            <a:lstStyle/>
            <a:p>
              <a:pPr>
                <a:defRPr/>
              </a:pPr>
              <a:endParaRPr lang="en-US"/>
            </a:p>
          </p:txBody>
        </p:sp>
        <p:sp>
          <p:nvSpPr>
            <p:cNvPr id="40968" name="Freeform 8"/>
            <p:cNvSpPr>
              <a:spLocks/>
            </p:cNvSpPr>
            <p:nvPr userDrawn="1"/>
          </p:nvSpPr>
          <p:spPr bwMode="hidden">
            <a:xfrm>
              <a:off x="3779" y="2393"/>
              <a:ext cx="185" cy="120"/>
            </a:xfrm>
            <a:custGeom>
              <a:avLst/>
              <a:gdLst/>
              <a:ahLst/>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headEnd/>
              <a:tailEnd/>
            </a:ln>
          </p:spPr>
          <p:txBody>
            <a:bodyPr/>
            <a:lstStyle/>
            <a:p>
              <a:pPr>
                <a:defRPr/>
              </a:pPr>
              <a:endParaRPr lang="en-US"/>
            </a:p>
          </p:txBody>
        </p:sp>
        <p:sp>
          <p:nvSpPr>
            <p:cNvPr id="40969" name="Freeform 9"/>
            <p:cNvSpPr>
              <a:spLocks/>
            </p:cNvSpPr>
            <p:nvPr userDrawn="1"/>
          </p:nvSpPr>
          <p:spPr bwMode="hidden">
            <a:xfrm>
              <a:off x="3839" y="1836"/>
              <a:ext cx="528" cy="275"/>
            </a:xfrm>
            <a:custGeom>
              <a:avLst/>
              <a:gdLst/>
              <a:ahLst/>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headEnd/>
              <a:tailEnd/>
            </a:ln>
          </p:spPr>
          <p:txBody>
            <a:bodyPr/>
            <a:lstStyle/>
            <a:p>
              <a:pPr>
                <a:defRPr/>
              </a:pPr>
              <a:endParaRPr lang="en-US"/>
            </a:p>
          </p:txBody>
        </p:sp>
        <p:sp>
          <p:nvSpPr>
            <p:cNvPr id="40970" name="Freeform 10"/>
            <p:cNvSpPr>
              <a:spLocks/>
            </p:cNvSpPr>
            <p:nvPr userDrawn="1"/>
          </p:nvSpPr>
          <p:spPr bwMode="hidden">
            <a:xfrm>
              <a:off x="3676" y="2015"/>
              <a:ext cx="721" cy="306"/>
            </a:xfrm>
            <a:custGeom>
              <a:avLst/>
              <a:gdLst/>
              <a:ahLst/>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headEnd/>
              <a:tailEnd/>
            </a:ln>
          </p:spPr>
          <p:txBody>
            <a:bodyPr/>
            <a:lstStyle/>
            <a:p>
              <a:pPr>
                <a:defRPr/>
              </a:pPr>
              <a:endParaRPr lang="en-US"/>
            </a:p>
          </p:txBody>
        </p:sp>
        <p:sp>
          <p:nvSpPr>
            <p:cNvPr id="40971" name="Freeform 11"/>
            <p:cNvSpPr>
              <a:spLocks/>
            </p:cNvSpPr>
            <p:nvPr userDrawn="1"/>
          </p:nvSpPr>
          <p:spPr bwMode="hidden">
            <a:xfrm>
              <a:off x="3358" y="1890"/>
              <a:ext cx="2400" cy="881"/>
            </a:xfrm>
            <a:custGeom>
              <a:avLst/>
              <a:gdLst/>
              <a:ahLst/>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headEnd/>
              <a:tailEnd/>
            </a:ln>
          </p:spPr>
          <p:txBody>
            <a:bodyPr/>
            <a:lstStyle/>
            <a:p>
              <a:pPr>
                <a:defRPr/>
              </a:pPr>
              <a:endParaRPr lang="en-US"/>
            </a:p>
          </p:txBody>
        </p:sp>
        <p:sp>
          <p:nvSpPr>
            <p:cNvPr id="40972"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40973" name="Freeform 13"/>
            <p:cNvSpPr>
              <a:spLocks/>
            </p:cNvSpPr>
            <p:nvPr userDrawn="1"/>
          </p:nvSpPr>
          <p:spPr bwMode="hidden">
            <a:xfrm>
              <a:off x="5327" y="1642"/>
              <a:ext cx="5" cy="1"/>
            </a:xfrm>
            <a:custGeom>
              <a:avLst/>
              <a:gdLst/>
              <a:ahLst/>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headEnd/>
              <a:tailEnd/>
            </a:ln>
          </p:spPr>
          <p:txBody>
            <a:bodyPr/>
            <a:lstStyle/>
            <a:p>
              <a:pPr>
                <a:defRPr/>
              </a:pPr>
              <a:endParaRPr lang="en-US"/>
            </a:p>
          </p:txBody>
        </p:sp>
        <p:sp>
          <p:nvSpPr>
            <p:cNvPr id="40974"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40975"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40976"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p>
          </p:txBody>
        </p:sp>
        <p:sp>
          <p:nvSpPr>
            <p:cNvPr id="40977" name="Freeform 17"/>
            <p:cNvSpPr>
              <a:spLocks/>
            </p:cNvSpPr>
            <p:nvPr userDrawn="1"/>
          </p:nvSpPr>
          <p:spPr bwMode="hidden">
            <a:xfrm>
              <a:off x="0" y="2994"/>
              <a:ext cx="2723" cy="1091"/>
            </a:xfrm>
            <a:custGeom>
              <a:avLst/>
              <a:gdLst/>
              <a:ahLst/>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pPr>
                <a:defRPr/>
              </a:pPr>
              <a:endParaRPr lang="en-US"/>
            </a:p>
          </p:txBody>
        </p:sp>
      </p:grpSp>
      <p:sp>
        <p:nvSpPr>
          <p:cNvPr id="40978" name="Rectangle 18"/>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0979" name="Rectangle 1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40980" name="Rectangle 2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pPr>
              <a:defRPr/>
            </a:pPr>
            <a:endParaRPr lang="en-US"/>
          </a:p>
        </p:txBody>
      </p:sp>
      <p:sp>
        <p:nvSpPr>
          <p:cNvPr id="40981" name="Rectangle 2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1817C9B-56D9-49F8-B2E6-92531F9CC382}" type="slidenum">
              <a:rPr lang="en-US"/>
              <a:pPr>
                <a:defRPr/>
              </a:pPr>
              <a:t>‹#›</a:t>
            </a:fld>
            <a:endParaRPr lang="en-US"/>
          </a:p>
        </p:txBody>
      </p:sp>
      <p:sp>
        <p:nvSpPr>
          <p:cNvPr id="40982" name="Rectangle 22"/>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880"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hyperlink" Target="CARE%20DURING%20PREGNANCY.ppt" TargetMode="External"/><Relationship Id="rId7" Type="http://schemas.openxmlformats.org/officeDocument/2006/relationships/slide" Target="slide30.xml"/><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slide" Target="slide24.xml"/><Relationship Id="rId5" Type="http://schemas.openxmlformats.org/officeDocument/2006/relationships/slide" Target="slide10.xml"/><Relationship Id="rId4" Type="http://schemas.openxmlformats.org/officeDocument/2006/relationships/slide" Target="slide8.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7543800" y="228600"/>
            <a:ext cx="1447800" cy="66294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a:lstStyle/>
          <a:p>
            <a:pPr>
              <a:defRPr/>
            </a:pPr>
            <a:endParaRPr lang="en-US" dirty="0">
              <a:ln>
                <a:solidFill>
                  <a:schemeClr val="tx1"/>
                </a:solidFill>
              </a:ln>
              <a:solidFill>
                <a:srgbClr val="FFFFFF"/>
              </a:solidFill>
            </a:endParaRPr>
          </a:p>
        </p:txBody>
      </p:sp>
      <p:pic>
        <p:nvPicPr>
          <p:cNvPr id="3075" name="Picture 5" descr="BHWlogo001.jpg"/>
          <p:cNvPicPr>
            <a:picLocks noChangeAspect="1"/>
          </p:cNvPicPr>
          <p:nvPr/>
        </p:nvPicPr>
        <p:blipFill>
          <a:blip r:embed="rId3"/>
          <a:srcRect/>
          <a:stretch>
            <a:fillRect/>
          </a:stretch>
        </p:blipFill>
        <p:spPr bwMode="auto">
          <a:xfrm>
            <a:off x="7539038" y="5257800"/>
            <a:ext cx="1444625" cy="1370013"/>
          </a:xfrm>
          <a:prstGeom prst="rect">
            <a:avLst/>
          </a:prstGeom>
          <a:noFill/>
          <a:ln w="9525">
            <a:noFill/>
            <a:miter lim="800000"/>
            <a:headEnd/>
            <a:tailEnd/>
          </a:ln>
        </p:spPr>
      </p:pic>
      <p:pic>
        <p:nvPicPr>
          <p:cNvPr id="3076" name="Picture 6" descr="DOH logo.jpg"/>
          <p:cNvPicPr>
            <a:picLocks noChangeAspect="1"/>
          </p:cNvPicPr>
          <p:nvPr/>
        </p:nvPicPr>
        <p:blipFill>
          <a:blip r:embed="rId4"/>
          <a:srcRect/>
          <a:stretch>
            <a:fillRect/>
          </a:stretch>
        </p:blipFill>
        <p:spPr bwMode="auto">
          <a:xfrm>
            <a:off x="7543800" y="381000"/>
            <a:ext cx="1447800" cy="1447800"/>
          </a:xfrm>
          <a:prstGeom prst="rect">
            <a:avLst/>
          </a:prstGeom>
          <a:noFill/>
          <a:ln w="9525">
            <a:noFill/>
            <a:miter lim="800000"/>
            <a:headEnd/>
            <a:tailEnd/>
          </a:ln>
        </p:spPr>
      </p:pic>
      <p:pic>
        <p:nvPicPr>
          <p:cNvPr id="3077" name="Picture 7" descr="CalasiaoLOGO2009.jpg"/>
          <p:cNvPicPr>
            <a:picLocks noChangeAspect="1"/>
          </p:cNvPicPr>
          <p:nvPr/>
        </p:nvPicPr>
        <p:blipFill>
          <a:blip r:embed="rId5"/>
          <a:srcRect/>
          <a:stretch>
            <a:fillRect/>
          </a:stretch>
        </p:blipFill>
        <p:spPr bwMode="auto">
          <a:xfrm>
            <a:off x="7543800" y="2057400"/>
            <a:ext cx="1457325" cy="1371600"/>
          </a:xfrm>
          <a:prstGeom prst="rect">
            <a:avLst/>
          </a:prstGeom>
          <a:noFill/>
          <a:ln w="9525">
            <a:noFill/>
            <a:miter lim="800000"/>
            <a:headEnd/>
            <a:tailEnd/>
          </a:ln>
        </p:spPr>
      </p:pic>
      <p:pic>
        <p:nvPicPr>
          <p:cNvPr id="3078" name="Picture 8" descr="MHOLogo004.jpg"/>
          <p:cNvPicPr>
            <a:picLocks noChangeAspect="1"/>
          </p:cNvPicPr>
          <p:nvPr/>
        </p:nvPicPr>
        <p:blipFill>
          <a:blip r:embed="rId6"/>
          <a:srcRect/>
          <a:stretch>
            <a:fillRect/>
          </a:stretch>
        </p:blipFill>
        <p:spPr bwMode="auto">
          <a:xfrm>
            <a:off x="7543800" y="3657600"/>
            <a:ext cx="1431925" cy="1385888"/>
          </a:xfrm>
          <a:prstGeom prst="rect">
            <a:avLst/>
          </a:prstGeom>
          <a:noFill/>
          <a:ln w="9525">
            <a:noFill/>
            <a:miter lim="800000"/>
            <a:headEnd/>
            <a:tailEnd/>
          </a:ln>
        </p:spPr>
      </p:pic>
      <p:sp>
        <p:nvSpPr>
          <p:cNvPr id="10" name="Rectangle 2"/>
          <p:cNvSpPr txBox="1">
            <a:spLocks noChangeArrowheads="1"/>
          </p:cNvSpPr>
          <p:nvPr/>
        </p:nvSpPr>
        <p:spPr bwMode="auto">
          <a:xfrm>
            <a:off x="152400" y="2438400"/>
            <a:ext cx="7772400" cy="1736725"/>
          </a:xfrm>
          <a:prstGeom prst="rect">
            <a:avLst/>
          </a:prstGeom>
          <a:noFill/>
          <a:ln w="9525">
            <a:noFill/>
            <a:miter lim="800000"/>
            <a:headEnd/>
            <a:tailEnd/>
          </a:ln>
          <a:effectLst/>
        </p:spPr>
        <p:txBody>
          <a:bodyPr anchor="ctr" anchorCtr="1"/>
          <a:lstStyle/>
          <a:p>
            <a:pPr algn="ctr" eaLnBrk="1" hangingPunct="1">
              <a:defRPr/>
            </a:pPr>
            <a:r>
              <a:rPr lang="en-US" sz="4400" b="1" kern="0" dirty="0">
                <a:effectLst>
                  <a:outerShdw blurRad="38100" dist="38100" dir="2700000" algn="tl">
                    <a:srgbClr val="000000"/>
                  </a:outerShdw>
                </a:effectLst>
                <a:latin typeface="+mj-lt"/>
                <a:ea typeface="+mj-ea"/>
                <a:cs typeface="+mj-cs"/>
              </a:rPr>
              <a:t>CARE DURING PREGNANCY</a:t>
            </a:r>
          </a:p>
        </p:txBody>
      </p:sp>
      <p:sp>
        <p:nvSpPr>
          <p:cNvPr id="14" name="Rectangle 2"/>
          <p:cNvSpPr txBox="1">
            <a:spLocks noChangeArrowheads="1"/>
          </p:cNvSpPr>
          <p:nvPr/>
        </p:nvSpPr>
        <p:spPr bwMode="auto">
          <a:xfrm>
            <a:off x="152400" y="685800"/>
            <a:ext cx="7772400" cy="1736725"/>
          </a:xfrm>
          <a:prstGeom prst="rect">
            <a:avLst/>
          </a:prstGeom>
          <a:noFill/>
          <a:ln w="9525">
            <a:noFill/>
            <a:miter lim="800000"/>
            <a:headEnd/>
            <a:tailEnd/>
          </a:ln>
          <a:effectLst/>
        </p:spPr>
        <p:txBody>
          <a:bodyPr anchor="ctr" anchorCtr="1"/>
          <a:lstStyle/>
          <a:p>
            <a:pPr algn="ctr" eaLnBrk="1" hangingPunct="1">
              <a:defRPr/>
            </a:pPr>
            <a:r>
              <a:rPr lang="en-US" sz="3200" b="1" kern="0" dirty="0">
                <a:effectLst>
                  <a:outerShdw blurRad="38100" dist="38100" dir="2700000" algn="tl">
                    <a:srgbClr val="000000"/>
                  </a:outerShdw>
                </a:effectLst>
                <a:latin typeface="+mj-lt"/>
                <a:ea typeface="+mj-ea"/>
                <a:cs typeface="+mj-cs"/>
              </a:rPr>
              <a:t>BASIC TRAINING FOR BARANGAY HEALTH WORKERS </a:t>
            </a:r>
          </a:p>
          <a:p>
            <a:pPr algn="ctr" eaLnBrk="1" hangingPunct="1">
              <a:defRPr/>
            </a:pPr>
            <a:r>
              <a:rPr lang="en-US" sz="3200" b="1" kern="0" dirty="0">
                <a:effectLst>
                  <a:outerShdw blurRad="38100" dist="38100" dir="2700000" algn="tl">
                    <a:srgbClr val="000000"/>
                  </a:outerShdw>
                </a:effectLst>
                <a:latin typeface="+mj-lt"/>
                <a:ea typeface="+mj-ea"/>
                <a:cs typeface="+mj-cs"/>
              </a:rPr>
              <a:t>Calasiao, Pangasinan</a:t>
            </a:r>
          </a:p>
        </p:txBody>
      </p:sp>
      <p:pic>
        <p:nvPicPr>
          <p:cNvPr id="3081" name="Picture 10" descr="http://bornangels.com/wp-content/uploads/2011/02/HIV-during-pregnancy.jpg"/>
          <p:cNvPicPr>
            <a:picLocks noChangeAspect="1" noChangeArrowheads="1"/>
          </p:cNvPicPr>
          <p:nvPr/>
        </p:nvPicPr>
        <p:blipFill>
          <a:blip r:embed="rId7"/>
          <a:srcRect/>
          <a:stretch>
            <a:fillRect/>
          </a:stretch>
        </p:blipFill>
        <p:spPr bwMode="auto">
          <a:xfrm>
            <a:off x="2514600" y="4149725"/>
            <a:ext cx="2971800" cy="2574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4"/>
          <p:cNvSpPr>
            <a:spLocks noChangeArrowheads="1"/>
          </p:cNvSpPr>
          <p:nvPr/>
        </p:nvSpPr>
        <p:spPr bwMode="auto">
          <a:xfrm>
            <a:off x="457200" y="609600"/>
            <a:ext cx="8458200" cy="708025"/>
          </a:xfrm>
          <a:prstGeom prst="rect">
            <a:avLst/>
          </a:prstGeom>
          <a:noFill/>
          <a:ln w="9525">
            <a:noFill/>
            <a:miter lim="800000"/>
            <a:headEnd/>
            <a:tailEnd/>
          </a:ln>
          <a:effectLst/>
        </p:spPr>
        <p:txBody>
          <a:bodyPr>
            <a:spAutoFit/>
          </a:bodyPr>
          <a:lstStyle/>
          <a:p>
            <a:pPr>
              <a:defRPr/>
            </a:pPr>
            <a:r>
              <a:rPr lang="en-US" sz="4000" b="1" dirty="0">
                <a:effectLst>
                  <a:outerShdw blurRad="38100" dist="38100" dir="2700000" algn="tl">
                    <a:srgbClr val="000000"/>
                  </a:outerShdw>
                </a:effectLst>
              </a:rPr>
              <a:t>C. Health Tips for Pregnant Women</a:t>
            </a:r>
          </a:p>
        </p:txBody>
      </p:sp>
      <p:sp>
        <p:nvSpPr>
          <p:cNvPr id="5" name="Rectangle 2"/>
          <p:cNvSpPr>
            <a:spLocks noGrp="1" noChangeArrowheads="1"/>
          </p:cNvSpPr>
          <p:nvPr>
            <p:ph type="title"/>
          </p:nvPr>
        </p:nvSpPr>
        <p:spPr>
          <a:xfrm>
            <a:off x="1066800" y="1295400"/>
            <a:ext cx="4191000" cy="685800"/>
          </a:xfrm>
        </p:spPr>
        <p:txBody>
          <a:bodyPr lIns="0"/>
          <a:lstStyle/>
          <a:p>
            <a:pPr algn="l" eaLnBrk="1" hangingPunct="1">
              <a:defRPr/>
            </a:pPr>
            <a:r>
              <a:rPr lang="en-US" sz="4000" dirty="0" smtClean="0">
                <a:solidFill>
                  <a:srgbClr val="FFFF00"/>
                </a:solidFill>
              </a:rPr>
              <a:t>1. Proper Nutrition</a:t>
            </a:r>
          </a:p>
        </p:txBody>
      </p:sp>
      <p:sp>
        <p:nvSpPr>
          <p:cNvPr id="6" name="Rectangle 3"/>
          <p:cNvSpPr txBox="1">
            <a:spLocks noChangeArrowheads="1"/>
          </p:cNvSpPr>
          <p:nvPr/>
        </p:nvSpPr>
        <p:spPr bwMode="auto">
          <a:xfrm>
            <a:off x="685800" y="1981200"/>
            <a:ext cx="8229600" cy="1143000"/>
          </a:xfrm>
          <a:prstGeom prst="rect">
            <a:avLst/>
          </a:prstGeom>
          <a:noFill/>
          <a:ln w="9525">
            <a:noFill/>
            <a:miter lim="800000"/>
            <a:headEnd/>
            <a:tailEnd/>
          </a:ln>
          <a:effectLst/>
        </p:spPr>
        <p:txBody>
          <a:bodyPr/>
          <a:lstStyle/>
          <a:p>
            <a:pPr marL="609600" indent="-609600" eaLnBrk="1" hangingPunct="1">
              <a:spcBef>
                <a:spcPct val="20000"/>
              </a:spcBef>
              <a:buClr>
                <a:schemeClr val="hlink"/>
              </a:buClr>
              <a:defRPr/>
            </a:pPr>
            <a:r>
              <a:rPr lang="en-US" sz="3200" kern="0" dirty="0">
                <a:effectLst>
                  <a:outerShdw blurRad="38100" dist="38100" dir="2700000" algn="tl">
                    <a:srgbClr val="000000"/>
                  </a:outerShdw>
                </a:effectLst>
                <a:latin typeface="+mn-lt"/>
              </a:rPr>
              <a:t>	</a:t>
            </a:r>
            <a:r>
              <a:rPr lang="en-US" sz="3200" b="1" kern="0" dirty="0">
                <a:effectLst>
                  <a:outerShdw blurRad="38100" dist="38100" dir="2700000" algn="tl">
                    <a:srgbClr val="000000"/>
                  </a:outerShdw>
                </a:effectLst>
                <a:latin typeface="+mn-lt"/>
              </a:rPr>
              <a:t>We have said that one of the early signs of pregnancy is nausea and vomiting.</a:t>
            </a:r>
          </a:p>
          <a:p>
            <a:pPr marL="609600" indent="-609600" eaLnBrk="1" hangingPunct="1">
              <a:spcBef>
                <a:spcPct val="20000"/>
              </a:spcBef>
              <a:buClr>
                <a:schemeClr val="hlink"/>
              </a:buClr>
              <a:defRPr/>
            </a:pPr>
            <a:r>
              <a:rPr lang="en-US" sz="3200" b="1" i="1" kern="0" dirty="0">
                <a:effectLst>
                  <a:outerShdw blurRad="38100" dist="38100" dir="2700000" algn="tl">
                    <a:srgbClr val="000000"/>
                  </a:outerShdw>
                </a:effectLst>
                <a:latin typeface="+mn-lt"/>
              </a:rPr>
              <a:t>	</a:t>
            </a:r>
          </a:p>
          <a:p>
            <a:pPr marL="609600" indent="-609600" algn="just" eaLnBrk="1" hangingPunct="1">
              <a:spcBef>
                <a:spcPct val="20000"/>
              </a:spcBef>
              <a:buClr>
                <a:schemeClr val="hlink"/>
              </a:buClr>
              <a:defRPr/>
            </a:pPr>
            <a:r>
              <a:rPr lang="en-US" sz="3200" b="1" i="1" kern="0" dirty="0">
                <a:effectLst>
                  <a:outerShdw blurRad="38100" dist="38100" dir="2700000" algn="tl">
                    <a:srgbClr val="000000"/>
                  </a:outerShdw>
                </a:effectLst>
                <a:latin typeface="+mn-lt"/>
              </a:rPr>
              <a:t>	</a:t>
            </a:r>
          </a:p>
          <a:p>
            <a:pPr marL="609600" indent="-609600" eaLnBrk="1" hangingPunct="1">
              <a:spcBef>
                <a:spcPct val="20000"/>
              </a:spcBef>
              <a:buClr>
                <a:schemeClr val="hlink"/>
              </a:buClr>
              <a:defRPr/>
            </a:pPr>
            <a:endParaRPr lang="en-US" sz="3200" kern="0" dirty="0">
              <a:effectLst>
                <a:outerShdw blurRad="38100" dist="38100" dir="2700000" algn="tl">
                  <a:srgbClr val="000000"/>
                </a:outerShdw>
              </a:effectLst>
              <a:latin typeface="+mn-lt"/>
            </a:endParaRPr>
          </a:p>
        </p:txBody>
      </p:sp>
      <p:sp>
        <p:nvSpPr>
          <p:cNvPr id="7" name="Rectangle 3"/>
          <p:cNvSpPr txBox="1">
            <a:spLocks noChangeArrowheads="1"/>
          </p:cNvSpPr>
          <p:nvPr/>
        </p:nvSpPr>
        <p:spPr bwMode="auto">
          <a:xfrm>
            <a:off x="0" y="3352800"/>
            <a:ext cx="5334000" cy="2667000"/>
          </a:xfrm>
          <a:prstGeom prst="rect">
            <a:avLst/>
          </a:prstGeom>
          <a:noFill/>
          <a:ln w="9525">
            <a:noFill/>
            <a:miter lim="800000"/>
            <a:headEnd/>
            <a:tailEnd/>
          </a:ln>
          <a:effectLst/>
        </p:spPr>
        <p:txBody>
          <a:bodyPr/>
          <a:lstStyle/>
          <a:p>
            <a:pPr marL="609600" indent="-609600" eaLnBrk="1" hangingPunct="1">
              <a:spcBef>
                <a:spcPct val="20000"/>
              </a:spcBef>
              <a:buClr>
                <a:schemeClr val="hlink"/>
              </a:buClr>
              <a:defRPr/>
            </a:pPr>
            <a:r>
              <a:rPr lang="en-US" sz="3200" kern="0" dirty="0">
                <a:effectLst>
                  <a:outerShdw blurRad="38100" dist="38100" dir="2700000" algn="tl">
                    <a:srgbClr val="000000"/>
                  </a:outerShdw>
                </a:effectLst>
                <a:latin typeface="+mn-lt"/>
              </a:rPr>
              <a:t>	</a:t>
            </a:r>
            <a:r>
              <a:rPr lang="en-US" sz="3200" b="1" i="1" kern="0" dirty="0">
                <a:effectLst>
                  <a:outerShdw blurRad="38100" dist="38100" dir="2700000" algn="tl">
                    <a:srgbClr val="000000"/>
                  </a:outerShdw>
                </a:effectLst>
                <a:latin typeface="+mn-lt"/>
              </a:rPr>
              <a:t>What do you think happens to the nutritional status of a woman if she is vomiting? What should be done to counteract this?</a:t>
            </a:r>
          </a:p>
          <a:p>
            <a:pPr marL="609600" indent="-609600" eaLnBrk="1" hangingPunct="1">
              <a:spcBef>
                <a:spcPct val="20000"/>
              </a:spcBef>
              <a:buClr>
                <a:schemeClr val="hlink"/>
              </a:buClr>
              <a:defRPr/>
            </a:pPr>
            <a:endParaRPr lang="en-US" sz="3200" kern="0" dirty="0">
              <a:effectLst>
                <a:outerShdw blurRad="38100" dist="38100" dir="2700000" algn="tl">
                  <a:srgbClr val="000000"/>
                </a:outerShdw>
              </a:effectLst>
              <a:latin typeface="+mn-lt"/>
            </a:endParaRPr>
          </a:p>
        </p:txBody>
      </p:sp>
      <p:pic>
        <p:nvPicPr>
          <p:cNvPr id="12294" name="Picture 6" descr="D:\Documents and Settings\nec\Desktop\BHW lectures REGGIE\pics\vmuf poster8.5x13.jpg"/>
          <p:cNvPicPr>
            <a:picLocks noChangeAspect="1" noChangeArrowheads="1"/>
          </p:cNvPicPr>
          <p:nvPr/>
        </p:nvPicPr>
        <p:blipFill>
          <a:blip r:embed="rId2"/>
          <a:srcRect/>
          <a:stretch>
            <a:fillRect/>
          </a:stretch>
        </p:blipFill>
        <p:spPr bwMode="auto">
          <a:xfrm>
            <a:off x="5486400" y="3200400"/>
            <a:ext cx="3333750"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body" idx="1"/>
          </p:nvPr>
        </p:nvSpPr>
        <p:spPr>
          <a:xfrm>
            <a:off x="990600" y="609600"/>
            <a:ext cx="7696200" cy="5562600"/>
          </a:xfrm>
        </p:spPr>
        <p:txBody>
          <a:bodyPr/>
          <a:lstStyle/>
          <a:p>
            <a:pPr algn="just" eaLnBrk="1" hangingPunct="1">
              <a:buFontTx/>
              <a:buNone/>
              <a:defRPr/>
            </a:pPr>
            <a:r>
              <a:rPr lang="en-US" b="1" dirty="0" smtClean="0"/>
              <a:t>	We have to advise these women to eat crackers as soon as they wake up and take it in small amounts. Hard candies and biscuits are also advisable and should be taken as frequently as possible. This way, nutritional losses are replaced and the feeling of nausea and vomiting will disappear. They may also take sips of lukewarm soup.</a:t>
            </a:r>
          </a:p>
          <a:p>
            <a:pPr eaLnBrk="1" hangingPunct="1">
              <a:buFontTx/>
              <a:buNone/>
              <a:defRPr/>
            </a:pPr>
            <a:endParaRPr lang="en-US" b="1" dirty="0" smtClean="0"/>
          </a:p>
          <a:p>
            <a:pPr eaLnBrk="1" hangingPunct="1">
              <a:buFontTx/>
              <a:buNone/>
              <a:defRPr/>
            </a:pPr>
            <a:r>
              <a:rPr lang="en-US" b="1" dirty="0" smtClean="0"/>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type="body" idx="1"/>
          </p:nvPr>
        </p:nvSpPr>
        <p:spPr>
          <a:xfrm>
            <a:off x="990600" y="533400"/>
            <a:ext cx="7772400" cy="6019800"/>
          </a:xfrm>
        </p:spPr>
        <p:txBody>
          <a:bodyPr/>
          <a:lstStyle/>
          <a:p>
            <a:pPr algn="ctr" eaLnBrk="1" hangingPunct="1">
              <a:buFontTx/>
              <a:buNone/>
              <a:defRPr/>
            </a:pPr>
            <a:r>
              <a:rPr lang="en-US" b="1" i="1" dirty="0" smtClean="0"/>
              <a:t>How long does this period last? </a:t>
            </a:r>
          </a:p>
          <a:p>
            <a:pPr algn="just" eaLnBrk="1" hangingPunct="1">
              <a:buFontTx/>
              <a:buNone/>
              <a:defRPr/>
            </a:pPr>
            <a:r>
              <a:rPr lang="en-US" b="1" dirty="0" smtClean="0"/>
              <a:t>	During the second half of the pregnancy she will no longer be vomiting and her appetite will soon come back.</a:t>
            </a:r>
          </a:p>
          <a:p>
            <a:pPr algn="just" eaLnBrk="1" hangingPunct="1">
              <a:buFontTx/>
              <a:buNone/>
              <a:defRPr/>
            </a:pPr>
            <a:endParaRPr lang="en-US" b="1" dirty="0" smtClean="0"/>
          </a:p>
          <a:p>
            <a:pPr algn="ctr" eaLnBrk="1" hangingPunct="1">
              <a:buFontTx/>
              <a:buNone/>
              <a:defRPr/>
            </a:pPr>
            <a:r>
              <a:rPr lang="en-US" b="1" i="1" dirty="0" smtClean="0"/>
              <a:t>What foods should you advise her to take?</a:t>
            </a:r>
          </a:p>
          <a:p>
            <a:pPr eaLnBrk="1" hangingPunct="1">
              <a:buFontTx/>
              <a:buNone/>
              <a:defRPr/>
            </a:pPr>
            <a:r>
              <a:rPr lang="en-US" b="1" dirty="0" smtClean="0"/>
              <a:t>	They should be taking a lot of vegetables, fruits, milk and food rich in iron such as fish, </a:t>
            </a:r>
            <a:r>
              <a:rPr lang="en-US" b="1" dirty="0" err="1" smtClean="0"/>
              <a:t>malunggay</a:t>
            </a:r>
            <a:r>
              <a:rPr lang="en-US" b="1" dirty="0" smtClean="0"/>
              <a:t>, </a:t>
            </a:r>
            <a:r>
              <a:rPr lang="en-US" b="1" dirty="0" err="1" smtClean="0"/>
              <a:t>kangkong</a:t>
            </a:r>
            <a:r>
              <a:rPr lang="en-US" b="1" dirty="0" smtClean="0"/>
              <a:t> or other green, leafy vegetables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274638"/>
            <a:ext cx="6781800" cy="1143000"/>
          </a:xfrm>
        </p:spPr>
        <p:txBody>
          <a:bodyPr/>
          <a:lstStyle/>
          <a:p>
            <a:pPr eaLnBrk="1" hangingPunct="1">
              <a:defRPr/>
            </a:pPr>
            <a:r>
              <a:rPr lang="en-US" dirty="0" smtClean="0">
                <a:solidFill>
                  <a:srgbClr val="FFFF00"/>
                </a:solidFill>
              </a:rPr>
              <a:t>2. Personal Cleanliness</a:t>
            </a:r>
          </a:p>
        </p:txBody>
      </p:sp>
      <p:sp>
        <p:nvSpPr>
          <p:cNvPr id="53251" name="Rectangle 3"/>
          <p:cNvSpPr>
            <a:spLocks noGrp="1" noChangeArrowheads="1"/>
          </p:cNvSpPr>
          <p:nvPr>
            <p:ph type="body" idx="1"/>
          </p:nvPr>
        </p:nvSpPr>
        <p:spPr>
          <a:xfrm>
            <a:off x="990600" y="1219200"/>
            <a:ext cx="7467600" cy="4495800"/>
          </a:xfrm>
        </p:spPr>
        <p:txBody>
          <a:bodyPr/>
          <a:lstStyle/>
          <a:p>
            <a:pPr eaLnBrk="1" hangingPunct="1">
              <a:buFontTx/>
              <a:buNone/>
              <a:defRPr/>
            </a:pPr>
            <a:r>
              <a:rPr lang="en-US" dirty="0" smtClean="0"/>
              <a:t>	</a:t>
            </a:r>
            <a:r>
              <a:rPr lang="en-US" b="1" dirty="0" smtClean="0"/>
              <a:t>A pregnant woman should practice personal cleanliness. </a:t>
            </a:r>
          </a:p>
          <a:p>
            <a:pPr algn="ctr" eaLnBrk="1" hangingPunct="1">
              <a:buFontTx/>
              <a:buNone/>
              <a:defRPr/>
            </a:pPr>
            <a:endParaRPr lang="en-US" sz="800" b="1" i="1" dirty="0" smtClean="0"/>
          </a:p>
          <a:p>
            <a:pPr algn="ctr" eaLnBrk="1" hangingPunct="1">
              <a:buFontTx/>
              <a:buNone/>
              <a:defRPr/>
            </a:pPr>
            <a:r>
              <a:rPr lang="en-US" b="1" i="1" dirty="0" smtClean="0"/>
              <a:t>What do you think are the reasons for her to wash her genitals?</a:t>
            </a:r>
          </a:p>
          <a:p>
            <a:pPr algn="just" eaLnBrk="1" hangingPunct="1">
              <a:buFontTx/>
              <a:buNone/>
              <a:defRPr/>
            </a:pPr>
            <a:r>
              <a:rPr lang="en-US" b="1" dirty="0" smtClean="0"/>
              <a:t>	</a:t>
            </a:r>
            <a:endParaRPr lang="en-US" b="1" i="1" dirty="0" smtClean="0"/>
          </a:p>
          <a:p>
            <a:pPr algn="ctr" eaLnBrk="1" hangingPunct="1">
              <a:buFontTx/>
              <a:buNone/>
              <a:defRPr/>
            </a:pPr>
            <a:endParaRPr lang="en-US" b="1" i="1" dirty="0" smtClean="0"/>
          </a:p>
        </p:txBody>
      </p:sp>
      <p:pic>
        <p:nvPicPr>
          <p:cNvPr id="15364" name="Picture 13" descr="http://www.parenting-advice.biz/parenting_advice_articles/pregnancy/images/pregnancy_massage.jpg"/>
          <p:cNvPicPr>
            <a:picLocks noChangeAspect="1" noChangeArrowheads="1"/>
          </p:cNvPicPr>
          <p:nvPr/>
        </p:nvPicPr>
        <p:blipFill>
          <a:blip r:embed="rId2"/>
          <a:srcRect/>
          <a:stretch>
            <a:fillRect/>
          </a:stretch>
        </p:blipFill>
        <p:spPr bwMode="auto">
          <a:xfrm>
            <a:off x="5486400" y="3810000"/>
            <a:ext cx="3124200" cy="2347913"/>
          </a:xfrm>
          <a:prstGeom prst="rect">
            <a:avLst/>
          </a:prstGeom>
          <a:noFill/>
          <a:ln w="9525">
            <a:noFill/>
            <a:miter lim="800000"/>
            <a:headEnd/>
            <a:tailEnd/>
          </a:ln>
        </p:spPr>
      </p:pic>
      <p:sp>
        <p:nvSpPr>
          <p:cNvPr id="5" name="Rectangle 3"/>
          <p:cNvSpPr txBox="1">
            <a:spLocks noChangeArrowheads="1"/>
          </p:cNvSpPr>
          <p:nvPr/>
        </p:nvSpPr>
        <p:spPr bwMode="auto">
          <a:xfrm>
            <a:off x="685800" y="3581400"/>
            <a:ext cx="4495800" cy="2590800"/>
          </a:xfrm>
          <a:prstGeom prst="rect">
            <a:avLst/>
          </a:prstGeom>
          <a:noFill/>
          <a:ln w="9525">
            <a:noFill/>
            <a:miter lim="800000"/>
            <a:headEnd/>
            <a:tailEnd/>
          </a:ln>
          <a:effectLst/>
        </p:spPr>
        <p:txBody>
          <a:bodyPr/>
          <a:lstStyle/>
          <a:p>
            <a:pPr marL="342900" indent="-342900" eaLnBrk="1" hangingPunct="1">
              <a:spcBef>
                <a:spcPct val="20000"/>
              </a:spcBef>
              <a:buClr>
                <a:schemeClr val="hlink"/>
              </a:buClr>
              <a:defRPr/>
            </a:pPr>
            <a:r>
              <a:rPr lang="en-US" sz="3200" b="1" kern="0" dirty="0">
                <a:effectLst>
                  <a:outerShdw blurRad="38100" dist="38100" dir="2700000" algn="tl">
                    <a:srgbClr val="000000"/>
                  </a:outerShdw>
                </a:effectLst>
                <a:latin typeface="+mn-lt"/>
              </a:rPr>
              <a:t>	The most important reason is that it will help prevent infection not only for the mother but also for the baby in her womb</a:t>
            </a:r>
            <a:r>
              <a:rPr lang="en-US" sz="3200" kern="0" dirty="0">
                <a:effectLst>
                  <a:outerShdw blurRad="38100" dist="38100" dir="2700000" algn="tl">
                    <a:srgbClr val="000000"/>
                  </a:outerShdw>
                </a:effectLst>
                <a:latin typeface="+mn-lt"/>
              </a:rPr>
              <a:t>.</a:t>
            </a:r>
          </a:p>
          <a:p>
            <a:pPr marL="342900" indent="-342900" algn="ctr" eaLnBrk="1" hangingPunct="1">
              <a:spcBef>
                <a:spcPct val="20000"/>
              </a:spcBef>
              <a:buClr>
                <a:schemeClr val="hlink"/>
              </a:buClr>
              <a:defRPr/>
            </a:pPr>
            <a:endParaRPr lang="en-US" sz="3200" b="1" i="1" kern="0" dirty="0">
              <a:effectLst>
                <a:outerShdw blurRad="38100" dist="38100" dir="2700000" algn="tl">
                  <a:srgbClr val="000000"/>
                </a:outerShdw>
              </a:effectLst>
              <a:latin typeface="+mn-lt"/>
            </a:endParaRPr>
          </a:p>
          <a:p>
            <a:pPr marL="342900" indent="-342900" algn="ctr" eaLnBrk="1" hangingPunct="1">
              <a:spcBef>
                <a:spcPct val="20000"/>
              </a:spcBef>
              <a:buClr>
                <a:schemeClr val="hlink"/>
              </a:buClr>
              <a:defRPr/>
            </a:pPr>
            <a:endParaRPr lang="en-US" sz="3200" b="1" i="1" kern="0" dirty="0">
              <a:effectLst>
                <a:outerShdw blurRad="38100" dist="38100" dir="2700000" algn="tl">
                  <a:srgbClr val="000000"/>
                </a:outerShdw>
              </a:effectLst>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762000" y="304800"/>
            <a:ext cx="8229600" cy="1143000"/>
          </a:xfrm>
        </p:spPr>
        <p:txBody>
          <a:bodyPr/>
          <a:lstStyle/>
          <a:p>
            <a:pPr eaLnBrk="1" hangingPunct="1">
              <a:defRPr/>
            </a:pPr>
            <a:r>
              <a:rPr lang="en-US" dirty="0" smtClean="0">
                <a:solidFill>
                  <a:srgbClr val="FFFF00"/>
                </a:solidFill>
              </a:rPr>
              <a:t>3. Tetanus Toxoid immunization</a:t>
            </a:r>
          </a:p>
        </p:txBody>
      </p:sp>
      <p:sp>
        <p:nvSpPr>
          <p:cNvPr id="57347" name="Rectangle 3"/>
          <p:cNvSpPr>
            <a:spLocks noGrp="1" noChangeArrowheads="1"/>
          </p:cNvSpPr>
          <p:nvPr>
            <p:ph type="body" idx="1"/>
          </p:nvPr>
        </p:nvSpPr>
        <p:spPr>
          <a:xfrm>
            <a:off x="1066800" y="1219200"/>
            <a:ext cx="7315200" cy="4495800"/>
          </a:xfrm>
        </p:spPr>
        <p:txBody>
          <a:bodyPr/>
          <a:lstStyle/>
          <a:p>
            <a:pPr algn="ctr" eaLnBrk="1" hangingPunct="1">
              <a:buFontTx/>
              <a:buNone/>
              <a:defRPr/>
            </a:pPr>
            <a:r>
              <a:rPr lang="en-US" sz="3600" b="1" dirty="0" smtClean="0"/>
              <a:t> </a:t>
            </a:r>
            <a:r>
              <a:rPr lang="en-US" b="1" i="1" dirty="0" smtClean="0"/>
              <a:t>What are the most common causes of death among newborn infants?</a:t>
            </a:r>
          </a:p>
          <a:p>
            <a:pPr algn="ctr" eaLnBrk="1" hangingPunct="1">
              <a:buFontTx/>
              <a:buNone/>
              <a:defRPr/>
            </a:pPr>
            <a:endParaRPr lang="en-US" sz="1800" b="1" i="1" dirty="0" smtClean="0"/>
          </a:p>
          <a:p>
            <a:pPr eaLnBrk="1" hangingPunct="1">
              <a:buFontTx/>
              <a:buNone/>
              <a:defRPr/>
            </a:pPr>
            <a:r>
              <a:rPr lang="en-US" b="1" dirty="0" smtClean="0"/>
              <a:t>	Tetanus in the newborn. Tetanus can start from unclean instruments used during cord cutting and improper cord treatment.</a:t>
            </a:r>
          </a:p>
          <a:p>
            <a:pPr eaLnBrk="1" hangingPunct="1">
              <a:buFontTx/>
              <a:buNone/>
              <a:defRPr/>
            </a:pPr>
            <a:endParaRPr lang="en-US" b="1" i="1" dirty="0" smtClean="0"/>
          </a:p>
          <a:p>
            <a:pPr algn="ctr" eaLnBrk="1" hangingPunct="1">
              <a:buFontTx/>
              <a:buNone/>
              <a:defRPr/>
            </a:pPr>
            <a:endParaRPr lang="en-US" b="1" i="1" dirty="0" smtClean="0"/>
          </a:p>
          <a:p>
            <a:pPr eaLnBrk="1" hangingPunct="1">
              <a:buFontTx/>
              <a:buNone/>
              <a:defRPr/>
            </a:pPr>
            <a:endParaRPr lang="en-US" sz="36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type="body" idx="1"/>
          </p:nvPr>
        </p:nvSpPr>
        <p:spPr>
          <a:xfrm>
            <a:off x="1066800" y="457200"/>
            <a:ext cx="7391400" cy="5791200"/>
          </a:xfrm>
        </p:spPr>
        <p:txBody>
          <a:bodyPr/>
          <a:lstStyle/>
          <a:p>
            <a:pPr algn="just" eaLnBrk="1" hangingPunct="1">
              <a:buFontTx/>
              <a:buNone/>
              <a:defRPr/>
            </a:pPr>
            <a:r>
              <a:rPr lang="en-US" b="1" dirty="0" smtClean="0"/>
              <a:t>	Tetanus in the newborn can be prevented by giving Tetanus Toxoid (TT) injections to the mother. However, one injection is not enough. At least 2 injections given one month apart will protect the baby.</a:t>
            </a:r>
          </a:p>
          <a:p>
            <a:pPr algn="just" eaLnBrk="1" hangingPunct="1">
              <a:buFontTx/>
              <a:buNone/>
              <a:defRPr/>
            </a:pPr>
            <a:endParaRPr lang="en-US" sz="1050" b="1" dirty="0" smtClean="0"/>
          </a:p>
          <a:p>
            <a:pPr algn="just" eaLnBrk="1" hangingPunct="1">
              <a:buFontTx/>
              <a:buNone/>
              <a:defRPr/>
            </a:pPr>
            <a:r>
              <a:rPr lang="en-US" b="1" dirty="0" smtClean="0"/>
              <a:t>	When a mother has received a total of 5 injections, all the babies that she will deliver should have been protected. The TT injections also protect the mother from tetanus.</a:t>
            </a:r>
          </a:p>
          <a:p>
            <a:pPr algn="just" eaLnBrk="1" hangingPunct="1">
              <a:buFontTx/>
              <a:buNone/>
              <a:defRPr/>
            </a:pPr>
            <a:endParaRPr lang="en-US" sz="2800" b="1"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09600" y="228600"/>
            <a:ext cx="8229600" cy="1143000"/>
          </a:xfrm>
        </p:spPr>
        <p:txBody>
          <a:bodyPr/>
          <a:lstStyle/>
          <a:p>
            <a:pPr eaLnBrk="1" hangingPunct="1">
              <a:defRPr/>
            </a:pPr>
            <a:r>
              <a:rPr lang="en-US" dirty="0" smtClean="0">
                <a:solidFill>
                  <a:srgbClr val="FFFF00"/>
                </a:solidFill>
              </a:rPr>
              <a:t>4. Preparation for breastfeeding</a:t>
            </a:r>
          </a:p>
        </p:txBody>
      </p:sp>
      <p:sp>
        <p:nvSpPr>
          <p:cNvPr id="59395" name="Rectangle 3"/>
          <p:cNvSpPr>
            <a:spLocks noGrp="1" noChangeArrowheads="1"/>
          </p:cNvSpPr>
          <p:nvPr>
            <p:ph type="body" idx="1"/>
          </p:nvPr>
        </p:nvSpPr>
        <p:spPr>
          <a:xfrm>
            <a:off x="1066800" y="1066800"/>
            <a:ext cx="7772400" cy="2133600"/>
          </a:xfrm>
        </p:spPr>
        <p:txBody>
          <a:bodyPr/>
          <a:lstStyle/>
          <a:p>
            <a:pPr eaLnBrk="1" hangingPunct="1">
              <a:buFontTx/>
              <a:buNone/>
              <a:defRPr/>
            </a:pPr>
            <a:r>
              <a:rPr lang="en-US" b="1" dirty="0" smtClean="0">
                <a:effectLst>
                  <a:outerShdw blurRad="38100" dist="38100" dir="2700000" algn="tl">
                    <a:srgbClr val="000000">
                      <a:alpha val="43137"/>
                    </a:srgbClr>
                  </a:outerShdw>
                </a:effectLst>
              </a:rPr>
              <a:t>	There are many things to remember about breastfeeding. BHWs should focus and always  remember the benefits of breastfeeding to the mother.</a:t>
            </a:r>
          </a:p>
          <a:p>
            <a:pPr eaLnBrk="1" hangingPunct="1">
              <a:buFontTx/>
              <a:buNone/>
              <a:defRPr/>
            </a:pPr>
            <a:endParaRPr lang="en-US" b="1" dirty="0" smtClean="0">
              <a:effectLst>
                <a:outerShdw blurRad="38100" dist="38100" dir="2700000" algn="tl">
                  <a:srgbClr val="000000">
                    <a:alpha val="43137"/>
                  </a:srgbClr>
                </a:outerShdw>
              </a:effectLst>
            </a:endParaRPr>
          </a:p>
        </p:txBody>
      </p:sp>
      <p:sp>
        <p:nvSpPr>
          <p:cNvPr id="4" name="Rectangle 2"/>
          <p:cNvSpPr txBox="1">
            <a:spLocks noChangeArrowheads="1"/>
          </p:cNvSpPr>
          <p:nvPr/>
        </p:nvSpPr>
        <p:spPr bwMode="auto">
          <a:xfrm>
            <a:off x="381000" y="3429000"/>
            <a:ext cx="8229600" cy="533400"/>
          </a:xfrm>
          <a:prstGeom prst="rect">
            <a:avLst/>
          </a:prstGeom>
          <a:noFill/>
          <a:ln w="9525">
            <a:noFill/>
            <a:miter lim="800000"/>
            <a:headEnd/>
            <a:tailEnd/>
          </a:ln>
          <a:effectLst/>
        </p:spPr>
        <p:txBody>
          <a:bodyPr anchor="ctr" anchorCtr="1"/>
          <a:lstStyle/>
          <a:p>
            <a:pPr algn="ctr" eaLnBrk="1" hangingPunct="1">
              <a:defRPr/>
            </a:pPr>
            <a:r>
              <a:rPr lang="en-US" sz="3200" b="1" kern="0" dirty="0">
                <a:effectLst>
                  <a:outerShdw blurRad="38100" dist="38100" dir="2700000" algn="tl">
                    <a:srgbClr val="000000"/>
                  </a:outerShdw>
                </a:effectLst>
                <a:latin typeface="+mj-lt"/>
                <a:ea typeface="+mj-ea"/>
                <a:cs typeface="+mj-cs"/>
              </a:rPr>
              <a:t>Benefits of Breastfeeding to Mothers:</a:t>
            </a:r>
          </a:p>
          <a:p>
            <a:pPr algn="ctr" eaLnBrk="1" hangingPunct="1">
              <a:defRPr/>
            </a:pPr>
            <a:endParaRPr lang="en-US" sz="3200" b="1" kern="0" dirty="0">
              <a:effectLst>
                <a:outerShdw blurRad="38100" dist="38100" dir="2700000" algn="tl">
                  <a:srgbClr val="000000"/>
                </a:outerShdw>
              </a:effectLst>
              <a:latin typeface="+mj-lt"/>
              <a:ea typeface="+mj-ea"/>
              <a:cs typeface="+mj-cs"/>
            </a:endParaRPr>
          </a:p>
        </p:txBody>
      </p:sp>
      <p:sp>
        <p:nvSpPr>
          <p:cNvPr id="7" name="Rectangle 3"/>
          <p:cNvSpPr txBox="1">
            <a:spLocks noChangeArrowheads="1"/>
          </p:cNvSpPr>
          <p:nvPr/>
        </p:nvSpPr>
        <p:spPr bwMode="auto">
          <a:xfrm>
            <a:off x="1447800" y="3810000"/>
            <a:ext cx="7391400" cy="2590800"/>
          </a:xfrm>
          <a:prstGeom prst="rect">
            <a:avLst/>
          </a:prstGeom>
          <a:noFill/>
          <a:ln w="9525">
            <a:noFill/>
            <a:miter lim="800000"/>
            <a:headEnd/>
            <a:tailEnd/>
          </a:ln>
          <a:effectLst/>
        </p:spPr>
        <p:txBody>
          <a:bodyPr/>
          <a:lstStyle/>
          <a:p>
            <a:pPr marL="342900" indent="-342900" algn="just" eaLnBrk="1" hangingPunct="1">
              <a:lnSpc>
                <a:spcPct val="90000"/>
              </a:lnSpc>
              <a:spcBef>
                <a:spcPct val="20000"/>
              </a:spcBef>
              <a:buClr>
                <a:schemeClr val="hlink"/>
              </a:buClr>
              <a:buFontTx/>
              <a:buChar char="•"/>
              <a:defRPr/>
            </a:pPr>
            <a:r>
              <a:rPr lang="en-US" sz="2800" b="1" kern="0" dirty="0">
                <a:effectLst>
                  <a:outerShdw blurRad="38100" dist="38100" dir="2700000" algn="tl">
                    <a:srgbClr val="000000"/>
                  </a:outerShdw>
                </a:effectLst>
                <a:latin typeface="+mn-lt"/>
              </a:rPr>
              <a:t>When the baby is immediately allowed to suck on the breast right after delivery, the mother’s chances of bleeding after delivery are considerably reduced. This is because sucking the breast will stimulate contraction of the uterus.</a:t>
            </a:r>
          </a:p>
          <a:p>
            <a:pPr marL="342900" indent="-342900" algn="just" eaLnBrk="1" hangingPunct="1">
              <a:lnSpc>
                <a:spcPct val="90000"/>
              </a:lnSpc>
              <a:spcBef>
                <a:spcPct val="20000"/>
              </a:spcBef>
              <a:buClr>
                <a:schemeClr val="hlink"/>
              </a:buClr>
              <a:buFontTx/>
              <a:buChar char="•"/>
              <a:defRPr/>
            </a:pPr>
            <a:endParaRPr lang="en-US" sz="2800" b="1" kern="0" dirty="0">
              <a:effectLst>
                <a:outerShdw blurRad="38100" dist="38100" dir="2700000" algn="tl">
                  <a:srgbClr val="000000"/>
                </a:outerShdw>
              </a:effectLst>
              <a:latin typeface="+mn-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1371600" y="1219200"/>
            <a:ext cx="6934200" cy="4953000"/>
          </a:xfrm>
        </p:spPr>
        <p:txBody>
          <a:bodyPr/>
          <a:lstStyle/>
          <a:p>
            <a:pPr algn="just" eaLnBrk="1" hangingPunct="1">
              <a:lnSpc>
                <a:spcPct val="90000"/>
              </a:lnSpc>
              <a:defRPr/>
            </a:pPr>
            <a:r>
              <a:rPr lang="en-US" sz="2800" b="1" dirty="0" smtClean="0"/>
              <a:t>Exclusive breastfeeding during the first 6 months will delay the next pregnancy.</a:t>
            </a:r>
          </a:p>
          <a:p>
            <a:pPr algn="just" eaLnBrk="1" hangingPunct="1">
              <a:lnSpc>
                <a:spcPct val="90000"/>
              </a:lnSpc>
              <a:buFontTx/>
              <a:buNone/>
              <a:defRPr/>
            </a:pPr>
            <a:endParaRPr lang="en-US" sz="2800" b="1" dirty="0" smtClean="0"/>
          </a:p>
          <a:p>
            <a:pPr algn="just" eaLnBrk="1" hangingPunct="1">
              <a:lnSpc>
                <a:spcPct val="90000"/>
              </a:lnSpc>
              <a:defRPr/>
            </a:pPr>
            <a:r>
              <a:rPr lang="en-US" sz="2800" b="1" dirty="0" smtClean="0"/>
              <a:t>It is convenient in terms of not having to prepare a bottle. All she has to do is to give her breast and the baby is fed. The mother can also sleep while feeding.</a:t>
            </a:r>
          </a:p>
          <a:p>
            <a:pPr algn="just" eaLnBrk="1" hangingPunct="1">
              <a:lnSpc>
                <a:spcPct val="90000"/>
              </a:lnSpc>
              <a:defRPr/>
            </a:pPr>
            <a:endParaRPr lang="en-US" sz="2800" b="1"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body" idx="1"/>
          </p:nvPr>
        </p:nvSpPr>
        <p:spPr>
          <a:xfrm>
            <a:off x="609600" y="1981200"/>
            <a:ext cx="8229600" cy="3886200"/>
          </a:xfrm>
        </p:spPr>
        <p:txBody>
          <a:bodyPr/>
          <a:lstStyle/>
          <a:p>
            <a:pPr algn="just" eaLnBrk="1" hangingPunct="1">
              <a:buFontTx/>
              <a:buNone/>
              <a:defRPr/>
            </a:pPr>
            <a:r>
              <a:rPr lang="en-US" b="1" dirty="0" smtClean="0"/>
              <a:t>		A pregnant woman needs to start prenatal visits during the first 3 month of pregnancy because:</a:t>
            </a:r>
          </a:p>
          <a:p>
            <a:pPr algn="just" eaLnBrk="1" hangingPunct="1">
              <a:buFontTx/>
              <a:buNone/>
              <a:defRPr/>
            </a:pPr>
            <a:endParaRPr lang="en-US" b="1" dirty="0" smtClean="0"/>
          </a:p>
          <a:p>
            <a:pPr algn="just" eaLnBrk="1" hangingPunct="1">
              <a:defRPr/>
            </a:pPr>
            <a:r>
              <a:rPr lang="en-US" b="1" dirty="0" smtClean="0"/>
              <a:t>It is during this time that the different parts of the baby’s body is forming, and the mother needs the appropriate health information and guidance.</a:t>
            </a:r>
          </a:p>
          <a:p>
            <a:pPr algn="just" eaLnBrk="1" hangingPunct="1">
              <a:buFontTx/>
              <a:buNone/>
              <a:defRPr/>
            </a:pPr>
            <a:endParaRPr lang="en-US" sz="1100" b="1" dirty="0" smtClean="0"/>
          </a:p>
        </p:txBody>
      </p:sp>
      <p:sp>
        <p:nvSpPr>
          <p:cNvPr id="3" name="Rectangle 2"/>
          <p:cNvSpPr>
            <a:spLocks noGrp="1" noChangeArrowheads="1"/>
          </p:cNvSpPr>
          <p:nvPr>
            <p:ph type="title"/>
          </p:nvPr>
        </p:nvSpPr>
        <p:spPr>
          <a:xfrm>
            <a:off x="838200" y="533400"/>
            <a:ext cx="5715000" cy="1143000"/>
          </a:xfrm>
        </p:spPr>
        <p:txBody>
          <a:bodyPr/>
          <a:lstStyle/>
          <a:p>
            <a:pPr algn="l" eaLnBrk="1" hangingPunct="1">
              <a:defRPr/>
            </a:pPr>
            <a:r>
              <a:rPr lang="en-US" dirty="0" smtClean="0">
                <a:solidFill>
                  <a:srgbClr val="FFFF00"/>
                </a:solidFill>
              </a:rPr>
              <a:t>5. Schedule of prenatal</a:t>
            </a:r>
            <a:br>
              <a:rPr lang="en-US" dirty="0" smtClean="0">
                <a:solidFill>
                  <a:srgbClr val="FFFF00"/>
                </a:solidFill>
              </a:rPr>
            </a:br>
            <a:r>
              <a:rPr lang="en-US" dirty="0" smtClean="0">
                <a:solidFill>
                  <a:srgbClr val="FFFF00"/>
                </a:solidFill>
              </a:rPr>
              <a:t> check-ups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Rot="1" noChangeArrowheads="1"/>
          </p:cNvSpPr>
          <p:nvPr>
            <p:ph type="body" idx="1"/>
          </p:nvPr>
        </p:nvSpPr>
        <p:spPr>
          <a:xfrm>
            <a:off x="685800" y="685800"/>
            <a:ext cx="8007350" cy="4191000"/>
          </a:xfrm>
        </p:spPr>
        <p:txBody>
          <a:bodyPr/>
          <a:lstStyle/>
          <a:p>
            <a:pPr eaLnBrk="1" hangingPunct="1">
              <a:lnSpc>
                <a:spcPct val="80000"/>
              </a:lnSpc>
              <a:buFont typeface="Arial" pitchFamily="34" charset="0"/>
              <a:buChar char="•"/>
              <a:defRPr/>
            </a:pPr>
            <a:r>
              <a:rPr lang="en-US" b="1" dirty="0" smtClean="0"/>
              <a:t>Information gathered during this time will be the basis for her follow-up visits particularly for high risk cases.</a:t>
            </a:r>
          </a:p>
          <a:p>
            <a:pPr eaLnBrk="1" hangingPunct="1">
              <a:lnSpc>
                <a:spcPct val="80000"/>
              </a:lnSpc>
              <a:buFontTx/>
              <a:buNone/>
              <a:defRPr/>
            </a:pPr>
            <a:endParaRPr lang="en-US" sz="1600" b="1" dirty="0" smtClean="0"/>
          </a:p>
          <a:p>
            <a:pPr eaLnBrk="1" hangingPunct="1">
              <a:lnSpc>
                <a:spcPct val="80000"/>
              </a:lnSpc>
              <a:buFont typeface="Wingdings" pitchFamily="2" charset="2"/>
              <a:buNone/>
              <a:defRPr/>
            </a:pPr>
            <a:r>
              <a:rPr lang="en-US" b="1" dirty="0" smtClean="0"/>
              <a:t> These are the direct obstetrical complications:</a:t>
            </a:r>
          </a:p>
          <a:p>
            <a:pPr eaLnBrk="1" hangingPunct="1">
              <a:lnSpc>
                <a:spcPct val="80000"/>
              </a:lnSpc>
              <a:buFont typeface="Wingdings" pitchFamily="2" charset="2"/>
              <a:buNone/>
              <a:defRPr/>
            </a:pPr>
            <a:r>
              <a:rPr lang="en-US" b="1" dirty="0" smtClean="0"/>
              <a:t>		- Hemorrhage</a:t>
            </a:r>
          </a:p>
          <a:p>
            <a:pPr eaLnBrk="1" hangingPunct="1">
              <a:lnSpc>
                <a:spcPct val="80000"/>
              </a:lnSpc>
              <a:buFont typeface="Wingdings" pitchFamily="2" charset="2"/>
              <a:buNone/>
              <a:defRPr/>
            </a:pPr>
            <a:r>
              <a:rPr lang="en-US" b="1" dirty="0" smtClean="0"/>
              <a:t>		- Prolonged / obstructed labor</a:t>
            </a:r>
          </a:p>
          <a:p>
            <a:pPr eaLnBrk="1" hangingPunct="1">
              <a:lnSpc>
                <a:spcPct val="80000"/>
              </a:lnSpc>
              <a:buFont typeface="Wingdings" pitchFamily="2" charset="2"/>
              <a:buNone/>
              <a:defRPr/>
            </a:pPr>
            <a:r>
              <a:rPr lang="en-US" b="1" dirty="0" smtClean="0"/>
              <a:t>		- PP sepsis</a:t>
            </a:r>
          </a:p>
          <a:p>
            <a:pPr eaLnBrk="1" hangingPunct="1">
              <a:lnSpc>
                <a:spcPct val="80000"/>
              </a:lnSpc>
              <a:buFont typeface="Wingdings" pitchFamily="2" charset="2"/>
              <a:buNone/>
              <a:defRPr/>
            </a:pPr>
            <a:r>
              <a:rPr lang="en-US" b="1" dirty="0" smtClean="0"/>
              <a:t>		- Complications of abortion</a:t>
            </a:r>
          </a:p>
          <a:p>
            <a:pPr eaLnBrk="1" hangingPunct="1">
              <a:lnSpc>
                <a:spcPct val="80000"/>
              </a:lnSpc>
              <a:buFont typeface="Wingdings" pitchFamily="2" charset="2"/>
              <a:buNone/>
              <a:defRPr/>
            </a:pPr>
            <a:r>
              <a:rPr lang="en-US" b="1" dirty="0" smtClean="0"/>
              <a:t>		- Pre-</a:t>
            </a:r>
            <a:r>
              <a:rPr lang="en-US" b="1" dirty="0" err="1" smtClean="0"/>
              <a:t>eclampsia</a:t>
            </a:r>
            <a:r>
              <a:rPr lang="en-US" b="1" dirty="0" smtClean="0"/>
              <a:t>/</a:t>
            </a:r>
            <a:r>
              <a:rPr lang="en-US" b="1" dirty="0" err="1" smtClean="0"/>
              <a:t>eclampsia</a:t>
            </a:r>
            <a:endParaRPr lang="en-US" b="1" dirty="0" smtClean="0"/>
          </a:p>
          <a:p>
            <a:pPr eaLnBrk="1" hangingPunct="1">
              <a:lnSpc>
                <a:spcPct val="80000"/>
              </a:lnSpc>
              <a:buFont typeface="Wingdings" pitchFamily="2" charset="2"/>
              <a:buNone/>
              <a:defRPr/>
            </a:pPr>
            <a:r>
              <a:rPr lang="en-US" b="1" dirty="0" smtClean="0"/>
              <a:t>		- Ectopic pregnancy</a:t>
            </a:r>
          </a:p>
          <a:p>
            <a:pPr eaLnBrk="1" hangingPunct="1">
              <a:lnSpc>
                <a:spcPct val="80000"/>
              </a:lnSpc>
              <a:buFont typeface="Wingdings" pitchFamily="2" charset="2"/>
              <a:buNone/>
              <a:defRPr/>
            </a:pPr>
            <a:r>
              <a:rPr lang="en-US" b="1" dirty="0" smtClean="0"/>
              <a:t>		- Ruptured Uterus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 name="Rectangle 10"/>
          <p:cNvSpPr>
            <a:spLocks noGrp="1" noChangeArrowheads="1"/>
          </p:cNvSpPr>
          <p:nvPr>
            <p:ph type="ctrTitle"/>
          </p:nvPr>
        </p:nvSpPr>
        <p:spPr>
          <a:xfrm>
            <a:off x="685800" y="228600"/>
            <a:ext cx="8001000" cy="1371600"/>
          </a:xfrm>
        </p:spPr>
        <p:txBody>
          <a:bodyPr/>
          <a:lstStyle/>
          <a:p>
            <a:pPr eaLnBrk="1" hangingPunct="1">
              <a:defRPr/>
            </a:pPr>
            <a:r>
              <a:rPr lang="en-US" sz="3200" smtClean="0"/>
              <a:t/>
            </a:r>
            <a:br>
              <a:rPr lang="en-US" sz="3200" smtClean="0"/>
            </a:br>
            <a:endParaRPr lang="en-US" sz="3200" smtClean="0"/>
          </a:p>
        </p:txBody>
      </p:sp>
      <p:sp>
        <p:nvSpPr>
          <p:cNvPr id="2055" name="Rectangle 7"/>
          <p:cNvSpPr>
            <a:spLocks noGrp="1" noChangeArrowheads="1"/>
          </p:cNvSpPr>
          <p:nvPr>
            <p:ph type="subTitle" idx="1"/>
          </p:nvPr>
        </p:nvSpPr>
        <p:spPr>
          <a:xfrm>
            <a:off x="1143000" y="1828800"/>
            <a:ext cx="6781800" cy="3962400"/>
          </a:xfrm>
        </p:spPr>
        <p:txBody>
          <a:bodyPr/>
          <a:lstStyle/>
          <a:p>
            <a:pPr eaLnBrk="1" hangingPunct="1">
              <a:defRPr/>
            </a:pPr>
            <a:r>
              <a:rPr lang="en-US" smtClean="0"/>
              <a:t>- </a:t>
            </a:r>
          </a:p>
        </p:txBody>
      </p:sp>
      <p:pic>
        <p:nvPicPr>
          <p:cNvPr id="4100" name="Picture 11" descr="aaa"/>
          <p:cNvPicPr preferRelativeResize="0">
            <a:picLocks noChangeArrowheads="1"/>
          </p:cNvPicPr>
          <p:nvPr/>
        </p:nvPicPr>
        <p:blipFill>
          <a:blip r:embed="rId3">
            <a:lum bright="36000" contrast="36000"/>
          </a:blip>
          <a:srcRect/>
          <a:stretch>
            <a:fillRect/>
          </a:stretch>
        </p:blipFill>
        <p:spPr bwMode="auto">
          <a:xfrm>
            <a:off x="838200" y="304800"/>
            <a:ext cx="7391400" cy="6172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381000" y="304800"/>
            <a:ext cx="8229600" cy="1143000"/>
          </a:xfrm>
        </p:spPr>
        <p:txBody>
          <a:bodyPr/>
          <a:lstStyle/>
          <a:p>
            <a:pPr eaLnBrk="1" hangingPunct="1">
              <a:defRPr/>
            </a:pPr>
            <a:r>
              <a:rPr lang="en-US" dirty="0" smtClean="0">
                <a:solidFill>
                  <a:srgbClr val="FFFF00"/>
                </a:solidFill>
              </a:rPr>
              <a:t>6. Danger signs of Pregnancy</a:t>
            </a:r>
          </a:p>
        </p:txBody>
      </p:sp>
      <p:sp>
        <p:nvSpPr>
          <p:cNvPr id="63491" name="Rectangle 3"/>
          <p:cNvSpPr>
            <a:spLocks noGrp="1" noChangeArrowheads="1"/>
          </p:cNvSpPr>
          <p:nvPr>
            <p:ph type="body" idx="1"/>
          </p:nvPr>
        </p:nvSpPr>
        <p:spPr>
          <a:xfrm>
            <a:off x="1066800" y="1447800"/>
            <a:ext cx="7543800" cy="4495800"/>
          </a:xfrm>
        </p:spPr>
        <p:txBody>
          <a:bodyPr/>
          <a:lstStyle/>
          <a:p>
            <a:pPr eaLnBrk="1" hangingPunct="1">
              <a:buFontTx/>
              <a:buNone/>
              <a:defRPr/>
            </a:pPr>
            <a:r>
              <a:rPr lang="en-US" dirty="0" smtClean="0"/>
              <a:t>	</a:t>
            </a:r>
            <a:r>
              <a:rPr lang="en-US" b="1" dirty="0" smtClean="0"/>
              <a:t>There are signs during pregnancy that will help indicate whether a pregnant woman should immediately consult a midwife or other high level of health workers for proper care.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type="body" idx="1"/>
          </p:nvPr>
        </p:nvSpPr>
        <p:spPr>
          <a:xfrm>
            <a:off x="914400" y="609600"/>
            <a:ext cx="8229600" cy="5867400"/>
          </a:xfrm>
        </p:spPr>
        <p:txBody>
          <a:bodyPr/>
          <a:lstStyle/>
          <a:p>
            <a:pPr marL="609600" indent="-609600" eaLnBrk="1" hangingPunct="1">
              <a:lnSpc>
                <a:spcPct val="90000"/>
              </a:lnSpc>
              <a:buFontTx/>
              <a:buNone/>
              <a:defRPr/>
            </a:pPr>
            <a:r>
              <a:rPr lang="en-US" b="1" dirty="0" smtClean="0"/>
              <a:t>The danger signs of pregnancy are:</a:t>
            </a:r>
          </a:p>
          <a:p>
            <a:pPr marL="609600" indent="-609600" eaLnBrk="1" hangingPunct="1">
              <a:lnSpc>
                <a:spcPct val="90000"/>
              </a:lnSpc>
              <a:defRPr/>
            </a:pPr>
            <a:r>
              <a:rPr lang="en-US" b="1" dirty="0" smtClean="0"/>
              <a:t>Vaginal bleeding – no matter how little, if it occurs anytime during pregnancy</a:t>
            </a:r>
          </a:p>
          <a:p>
            <a:pPr marL="609600" indent="-609600" eaLnBrk="1" hangingPunct="1">
              <a:lnSpc>
                <a:spcPct val="90000"/>
              </a:lnSpc>
              <a:defRPr/>
            </a:pPr>
            <a:r>
              <a:rPr lang="en-US" b="1" dirty="0" smtClean="0"/>
              <a:t>Puffiness of the face and hands</a:t>
            </a:r>
          </a:p>
          <a:p>
            <a:pPr marL="609600" indent="-609600" eaLnBrk="1" hangingPunct="1">
              <a:lnSpc>
                <a:spcPct val="90000"/>
              </a:lnSpc>
              <a:defRPr/>
            </a:pPr>
            <a:r>
              <a:rPr lang="en-US" b="1" dirty="0" smtClean="0"/>
              <a:t>Headache, dizziness, blurring of vision</a:t>
            </a:r>
          </a:p>
          <a:p>
            <a:pPr marL="609600" indent="-609600" eaLnBrk="1" hangingPunct="1">
              <a:lnSpc>
                <a:spcPct val="90000"/>
              </a:lnSpc>
              <a:defRPr/>
            </a:pPr>
            <a:r>
              <a:rPr lang="en-US" b="1" dirty="0" smtClean="0"/>
              <a:t>Hypertension – when the bloods pressure rises to 140/90 and above</a:t>
            </a:r>
          </a:p>
          <a:p>
            <a:pPr marL="609600" indent="-609600" eaLnBrk="1" hangingPunct="1">
              <a:lnSpc>
                <a:spcPct val="90000"/>
              </a:lnSpc>
              <a:defRPr/>
            </a:pPr>
            <a:r>
              <a:rPr lang="en-US" b="1" dirty="0" smtClean="0"/>
              <a:t>Signs of labor before the 9</a:t>
            </a:r>
            <a:r>
              <a:rPr lang="en-US" b="1" baseline="30000" dirty="0" smtClean="0"/>
              <a:t>th</a:t>
            </a:r>
            <a:r>
              <a:rPr lang="en-US" b="1" dirty="0" smtClean="0"/>
              <a:t> month of pregnancy</a:t>
            </a:r>
          </a:p>
          <a:p>
            <a:pPr marL="609600" indent="-609600" eaLnBrk="1" hangingPunct="1">
              <a:lnSpc>
                <a:spcPct val="90000"/>
              </a:lnSpc>
              <a:defRPr/>
            </a:pPr>
            <a:r>
              <a:rPr lang="en-US" b="1" dirty="0" smtClean="0"/>
              <a:t>Breaking of bag of water</a:t>
            </a:r>
          </a:p>
          <a:p>
            <a:pPr marL="609600" indent="-609600" eaLnBrk="1" hangingPunct="1">
              <a:lnSpc>
                <a:spcPct val="90000"/>
              </a:lnSpc>
              <a:defRPr/>
            </a:pPr>
            <a:r>
              <a:rPr lang="en-US" b="1" dirty="0" smtClean="0"/>
              <a:t>Abdominal pains/ contractions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EMERGENCY SIGNS</a:t>
            </a:r>
            <a:endParaRPr lang="en-US" dirty="0"/>
          </a:p>
        </p:txBody>
      </p:sp>
      <p:sp>
        <p:nvSpPr>
          <p:cNvPr id="3" name="Content Placeholder 2"/>
          <p:cNvSpPr>
            <a:spLocks noGrp="1"/>
          </p:cNvSpPr>
          <p:nvPr>
            <p:ph idx="1"/>
          </p:nvPr>
        </p:nvSpPr>
        <p:spPr>
          <a:xfrm>
            <a:off x="457200" y="1600200"/>
            <a:ext cx="8229600" cy="4953000"/>
          </a:xfrm>
        </p:spPr>
        <p:txBody>
          <a:bodyPr/>
          <a:lstStyle/>
          <a:p>
            <a:pPr lvl="1">
              <a:defRPr/>
            </a:pPr>
            <a:r>
              <a:rPr lang="en-US" b="1" dirty="0" err="1" smtClean="0"/>
              <a:t>Unconcious</a:t>
            </a:r>
            <a:r>
              <a:rPr lang="en-US" b="1" dirty="0" smtClean="0"/>
              <a:t>/Convulsing</a:t>
            </a:r>
          </a:p>
          <a:p>
            <a:pPr lvl="1">
              <a:defRPr/>
            </a:pPr>
            <a:r>
              <a:rPr lang="en-US" sz="3200" b="1" dirty="0" smtClean="0"/>
              <a:t>Vaginal Bleeding</a:t>
            </a:r>
          </a:p>
          <a:p>
            <a:pPr lvl="1">
              <a:defRPr/>
            </a:pPr>
            <a:r>
              <a:rPr lang="en-US" sz="3200" b="1" dirty="0" smtClean="0"/>
              <a:t>Severe abdominal pain</a:t>
            </a:r>
          </a:p>
          <a:p>
            <a:pPr lvl="1">
              <a:defRPr/>
            </a:pPr>
            <a:r>
              <a:rPr lang="en-US" sz="3200" b="1" dirty="0" smtClean="0"/>
              <a:t>Looks very ill</a:t>
            </a:r>
          </a:p>
          <a:p>
            <a:pPr lvl="1">
              <a:defRPr/>
            </a:pPr>
            <a:r>
              <a:rPr lang="en-US" sz="3200" b="1" dirty="0" smtClean="0"/>
              <a:t>Severe headache with visual disturbance</a:t>
            </a:r>
          </a:p>
          <a:p>
            <a:pPr lvl="1">
              <a:defRPr/>
            </a:pPr>
            <a:r>
              <a:rPr lang="en-US" sz="3200" b="1" dirty="0" smtClean="0"/>
              <a:t>Severe difficulty of breathing</a:t>
            </a:r>
          </a:p>
          <a:p>
            <a:pPr lvl="1">
              <a:defRPr/>
            </a:pPr>
            <a:r>
              <a:rPr lang="en-US" sz="3200" b="1" dirty="0" smtClean="0"/>
              <a:t>Fever</a:t>
            </a:r>
          </a:p>
          <a:p>
            <a:pPr lvl="1">
              <a:defRPr/>
            </a:pPr>
            <a:r>
              <a:rPr lang="en-US" sz="3200" b="1" dirty="0" smtClean="0"/>
              <a:t>Severe vomiting</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381000" y="304800"/>
            <a:ext cx="8229600" cy="1143000"/>
          </a:xfrm>
        </p:spPr>
        <p:txBody>
          <a:bodyPr/>
          <a:lstStyle/>
          <a:p>
            <a:pPr eaLnBrk="1" hangingPunct="1">
              <a:defRPr/>
            </a:pPr>
            <a:r>
              <a:rPr lang="en-US" dirty="0" smtClean="0">
                <a:solidFill>
                  <a:srgbClr val="FFFF00"/>
                </a:solidFill>
              </a:rPr>
              <a:t>7. Spacing the next pregnancy</a:t>
            </a:r>
          </a:p>
        </p:txBody>
      </p:sp>
      <p:sp>
        <p:nvSpPr>
          <p:cNvPr id="65539" name="Rectangle 3"/>
          <p:cNvSpPr>
            <a:spLocks noGrp="1" noChangeArrowheads="1"/>
          </p:cNvSpPr>
          <p:nvPr>
            <p:ph type="body" idx="1"/>
          </p:nvPr>
        </p:nvSpPr>
        <p:spPr>
          <a:xfrm>
            <a:off x="1066800" y="1295400"/>
            <a:ext cx="7391400" cy="4495800"/>
          </a:xfrm>
        </p:spPr>
        <p:txBody>
          <a:bodyPr/>
          <a:lstStyle/>
          <a:p>
            <a:pPr algn="just" eaLnBrk="1" hangingPunct="1">
              <a:buFontTx/>
              <a:buNone/>
              <a:defRPr/>
            </a:pPr>
            <a:r>
              <a:rPr lang="en-US" b="1" dirty="0" smtClean="0"/>
              <a:t>	It is good to start advising pregnant women to space their next pregnancy. Ideally, there should be at least a 2 year gap between pregnancies.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0" y="304800"/>
            <a:ext cx="6781800" cy="1143000"/>
          </a:xfrm>
        </p:spPr>
        <p:txBody>
          <a:bodyPr/>
          <a:lstStyle/>
          <a:p>
            <a:pPr algn="l" eaLnBrk="1" hangingPunct="1">
              <a:defRPr/>
            </a:pPr>
            <a:r>
              <a:rPr lang="en-US" dirty="0" smtClean="0">
                <a:solidFill>
                  <a:schemeClr val="tx1"/>
                </a:solidFill>
              </a:rPr>
              <a:t>D. High Risk Pregnancy</a:t>
            </a:r>
          </a:p>
        </p:txBody>
      </p:sp>
      <p:sp>
        <p:nvSpPr>
          <p:cNvPr id="3" name="Rectangle 3"/>
          <p:cNvSpPr txBox="1">
            <a:spLocks noChangeArrowheads="1"/>
          </p:cNvSpPr>
          <p:nvPr/>
        </p:nvSpPr>
        <p:spPr bwMode="auto">
          <a:xfrm>
            <a:off x="1066800" y="1600200"/>
            <a:ext cx="7467600" cy="3810000"/>
          </a:xfrm>
          <a:prstGeom prst="rect">
            <a:avLst/>
          </a:prstGeom>
          <a:noFill/>
          <a:ln w="9525">
            <a:noFill/>
            <a:miter lim="800000"/>
            <a:headEnd/>
            <a:tailEnd/>
          </a:ln>
          <a:effectLst/>
        </p:spPr>
        <p:txBody>
          <a:bodyPr/>
          <a:lstStyle/>
          <a:p>
            <a:pPr marL="609600" indent="-609600" eaLnBrk="1" hangingPunct="1">
              <a:lnSpc>
                <a:spcPct val="90000"/>
              </a:lnSpc>
              <a:spcBef>
                <a:spcPct val="20000"/>
              </a:spcBef>
              <a:buClr>
                <a:schemeClr val="hlink"/>
              </a:buClr>
              <a:defRPr/>
            </a:pPr>
            <a:r>
              <a:rPr lang="en-US" sz="3200" b="1" kern="0" dirty="0">
                <a:effectLst>
                  <a:outerShdw blurRad="38100" dist="38100" dir="2700000" algn="tl">
                    <a:srgbClr val="000000"/>
                  </a:outerShdw>
                </a:effectLst>
                <a:latin typeface="+mn-lt"/>
              </a:rPr>
              <a:t>Certain conditions predispose a woman to be a risk during pregnancy. These are:</a:t>
            </a:r>
          </a:p>
          <a:p>
            <a:pPr marL="609600" indent="-609600" eaLnBrk="1" hangingPunct="1">
              <a:lnSpc>
                <a:spcPct val="90000"/>
              </a:lnSpc>
              <a:spcBef>
                <a:spcPct val="20000"/>
              </a:spcBef>
              <a:buClr>
                <a:schemeClr val="hlink"/>
              </a:buClr>
              <a:buFontTx/>
              <a:buChar char="•"/>
              <a:defRPr/>
            </a:pPr>
            <a:r>
              <a:rPr lang="en-US" sz="3200" b="1" kern="0" dirty="0">
                <a:effectLst>
                  <a:outerShdw blurRad="38100" dist="38100" dir="2700000" algn="tl">
                    <a:srgbClr val="000000"/>
                  </a:outerShdw>
                </a:effectLst>
                <a:latin typeface="+mn-lt"/>
              </a:rPr>
              <a:t>Age less than 18 or greater than 35</a:t>
            </a:r>
          </a:p>
          <a:p>
            <a:pPr marL="609600" indent="-609600" eaLnBrk="1" hangingPunct="1">
              <a:lnSpc>
                <a:spcPct val="90000"/>
              </a:lnSpc>
              <a:spcBef>
                <a:spcPct val="20000"/>
              </a:spcBef>
              <a:buClr>
                <a:schemeClr val="hlink"/>
              </a:buClr>
              <a:buFontTx/>
              <a:buChar char="•"/>
              <a:defRPr/>
            </a:pPr>
            <a:r>
              <a:rPr lang="en-US" sz="3200" b="1" kern="0" dirty="0">
                <a:effectLst>
                  <a:outerShdw blurRad="38100" dist="38100" dir="2700000" algn="tl">
                    <a:srgbClr val="000000"/>
                  </a:outerShdw>
                </a:effectLst>
                <a:latin typeface="+mn-lt"/>
              </a:rPr>
              <a:t>First or 4</a:t>
            </a:r>
            <a:r>
              <a:rPr lang="en-US" sz="3200" b="1" kern="0" baseline="30000" dirty="0">
                <a:effectLst>
                  <a:outerShdw blurRad="38100" dist="38100" dir="2700000" algn="tl">
                    <a:srgbClr val="000000"/>
                  </a:outerShdw>
                </a:effectLst>
                <a:latin typeface="+mn-lt"/>
              </a:rPr>
              <a:t>th </a:t>
            </a:r>
            <a:r>
              <a:rPr lang="en-US" sz="3200" b="1" kern="0" dirty="0">
                <a:effectLst>
                  <a:outerShdw blurRad="38100" dist="38100" dir="2700000" algn="tl">
                    <a:srgbClr val="000000"/>
                  </a:outerShdw>
                </a:effectLst>
                <a:latin typeface="+mn-lt"/>
              </a:rPr>
              <a:t> and more pregnancy </a:t>
            </a:r>
          </a:p>
          <a:p>
            <a:pPr marL="609600" indent="-609600" eaLnBrk="1" hangingPunct="1">
              <a:lnSpc>
                <a:spcPct val="90000"/>
              </a:lnSpc>
              <a:spcBef>
                <a:spcPct val="20000"/>
              </a:spcBef>
              <a:buClr>
                <a:schemeClr val="hlink"/>
              </a:buClr>
              <a:buFontTx/>
              <a:buChar char="•"/>
              <a:defRPr/>
            </a:pPr>
            <a:r>
              <a:rPr lang="en-US" sz="3200" b="1" kern="0" dirty="0">
                <a:effectLst>
                  <a:outerShdw blurRad="38100" dist="38100" dir="2700000" algn="tl">
                    <a:srgbClr val="000000"/>
                  </a:outerShdw>
                </a:effectLst>
                <a:latin typeface="+mn-lt"/>
              </a:rPr>
              <a:t>Pregnant within 15 months from the previous delivery</a:t>
            </a:r>
          </a:p>
          <a:p>
            <a:pPr marL="609600" indent="-609600" eaLnBrk="1" hangingPunct="1">
              <a:lnSpc>
                <a:spcPct val="90000"/>
              </a:lnSpc>
              <a:spcBef>
                <a:spcPct val="20000"/>
              </a:spcBef>
              <a:buClr>
                <a:schemeClr val="hlink"/>
              </a:buClr>
              <a:buFontTx/>
              <a:buChar char="•"/>
              <a:defRPr/>
            </a:pPr>
            <a:r>
              <a:rPr lang="en-US" sz="3200" b="1" kern="0" dirty="0">
                <a:effectLst>
                  <a:outerShdw blurRad="38100" dist="38100" dir="2700000" algn="tl">
                    <a:srgbClr val="000000"/>
                  </a:outerShdw>
                </a:effectLst>
                <a:latin typeface="+mn-lt"/>
              </a:rPr>
              <a:t>Pale or with severe anemia</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txBox="1">
            <a:spLocks noChangeArrowheads="1"/>
          </p:cNvSpPr>
          <p:nvPr/>
        </p:nvSpPr>
        <p:spPr bwMode="auto">
          <a:xfrm>
            <a:off x="533400" y="1600200"/>
            <a:ext cx="8610600" cy="3810000"/>
          </a:xfrm>
          <a:prstGeom prst="rect">
            <a:avLst/>
          </a:prstGeom>
          <a:noFill/>
          <a:ln w="9525">
            <a:noFill/>
            <a:miter lim="800000"/>
            <a:headEnd/>
            <a:tailEnd/>
          </a:ln>
        </p:spPr>
        <p:txBody>
          <a:bodyPr/>
          <a:lstStyle/>
          <a:p>
            <a:pPr eaLnBrk="1" hangingPunct="1">
              <a:lnSpc>
                <a:spcPct val="80000"/>
              </a:lnSpc>
              <a:buFont typeface="Wingdings" pitchFamily="2" charset="2"/>
              <a:buNone/>
            </a:pPr>
            <a:r>
              <a:rPr lang="en-US" sz="3200" b="1"/>
              <a:t>OR, simply…</a:t>
            </a:r>
          </a:p>
          <a:p>
            <a:pPr eaLnBrk="1" hangingPunct="1">
              <a:spcAft>
                <a:spcPts val="600"/>
              </a:spcAft>
              <a:buFont typeface="Wingdings" pitchFamily="2" charset="2"/>
              <a:buNone/>
            </a:pPr>
            <a:r>
              <a:rPr lang="en-US" sz="3200" b="1"/>
              <a:t>	- too young (below 20 yrs. old)</a:t>
            </a:r>
          </a:p>
          <a:p>
            <a:pPr eaLnBrk="1" hangingPunct="1">
              <a:spcAft>
                <a:spcPts val="600"/>
              </a:spcAft>
              <a:buFont typeface="Wingdings" pitchFamily="2" charset="2"/>
              <a:buNone/>
            </a:pPr>
            <a:r>
              <a:rPr lang="en-US" sz="3200" b="1"/>
              <a:t>	- too old (above 35 yrs. old)</a:t>
            </a:r>
          </a:p>
          <a:p>
            <a:pPr eaLnBrk="1" hangingPunct="1">
              <a:spcAft>
                <a:spcPts val="600"/>
              </a:spcAft>
              <a:buFont typeface="Wingdings" pitchFamily="2" charset="2"/>
              <a:buNone/>
            </a:pPr>
            <a:r>
              <a:rPr lang="en-US" sz="3200" b="1"/>
              <a:t>	- too many children (more than 4)</a:t>
            </a:r>
          </a:p>
          <a:p>
            <a:pPr eaLnBrk="1" hangingPunct="1">
              <a:spcAft>
                <a:spcPts val="600"/>
              </a:spcAft>
              <a:buFont typeface="Wingdings" pitchFamily="2" charset="2"/>
              <a:buNone/>
            </a:pPr>
            <a:r>
              <a:rPr lang="en-US" sz="3200" b="1"/>
              <a:t>	- too soon (birth-spacing of less than 3 yrs</a:t>
            </a:r>
          </a:p>
          <a:p>
            <a:pPr lvl="2" eaLnBrk="1" hangingPunct="1">
              <a:spcAft>
                <a:spcPts val="600"/>
              </a:spcAft>
              <a:buFont typeface="Wingdings" pitchFamily="2" charset="2"/>
              <a:buNone/>
            </a:pPr>
            <a:r>
              <a:rPr lang="en-US" sz="3200" b="1"/>
              <a:t>- too sickly (with chronic illness as HPN,    Diabetes,TB etc)</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type="body" idx="1"/>
          </p:nvPr>
        </p:nvSpPr>
        <p:spPr>
          <a:xfrm>
            <a:off x="1066800" y="1371600"/>
            <a:ext cx="7162800" cy="4038600"/>
          </a:xfrm>
        </p:spPr>
        <p:txBody>
          <a:bodyPr/>
          <a:lstStyle/>
          <a:p>
            <a:pPr marL="609600" indent="-609600" eaLnBrk="1" hangingPunct="1">
              <a:lnSpc>
                <a:spcPct val="90000"/>
              </a:lnSpc>
              <a:buFontTx/>
              <a:buNone/>
              <a:defRPr/>
            </a:pPr>
            <a:endParaRPr lang="en-US" sz="1400" b="1" dirty="0" smtClean="0"/>
          </a:p>
          <a:p>
            <a:pPr marL="609600" indent="-609600" algn="ctr" eaLnBrk="1" hangingPunct="1">
              <a:lnSpc>
                <a:spcPct val="90000"/>
              </a:lnSpc>
              <a:buFontTx/>
              <a:buNone/>
              <a:defRPr/>
            </a:pPr>
            <a:r>
              <a:rPr lang="en-US" b="1" dirty="0" smtClean="0"/>
              <a:t>If the pregnant woman has any of these conditions listed in the </a:t>
            </a:r>
          </a:p>
          <a:p>
            <a:pPr marL="609600" indent="-609600" algn="ctr" eaLnBrk="1" hangingPunct="1">
              <a:lnSpc>
                <a:spcPct val="90000"/>
              </a:lnSpc>
              <a:buFontTx/>
              <a:buNone/>
              <a:defRPr/>
            </a:pPr>
            <a:r>
              <a:rPr lang="en-US" b="1" dirty="0" smtClean="0"/>
              <a:t>Home-Based Mother’s Record, </a:t>
            </a:r>
          </a:p>
          <a:p>
            <a:pPr marL="609600" indent="-609600" algn="ctr" eaLnBrk="1" hangingPunct="1">
              <a:lnSpc>
                <a:spcPct val="90000"/>
              </a:lnSpc>
              <a:buFontTx/>
              <a:buNone/>
              <a:defRPr/>
            </a:pPr>
            <a:r>
              <a:rPr lang="en-US" b="1" dirty="0" smtClean="0"/>
              <a:t>she should be closely monitored and referred. She will probably need to deliver her baby in the hospital.</a:t>
            </a:r>
          </a:p>
          <a:p>
            <a:pPr marL="609600" indent="-609600" eaLnBrk="1" hangingPunct="1">
              <a:lnSpc>
                <a:spcPct val="90000"/>
              </a:lnSpc>
              <a:buFontTx/>
              <a:buNone/>
              <a:defRPr/>
            </a:pPr>
            <a:endParaRPr lang="en-US" b="1"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7" name="Rectangle 3"/>
          <p:cNvSpPr>
            <a:spLocks noGrp="1" noRot="1" noChangeArrowheads="1"/>
          </p:cNvSpPr>
          <p:nvPr>
            <p:ph type="body" idx="1"/>
          </p:nvPr>
        </p:nvSpPr>
        <p:spPr>
          <a:xfrm>
            <a:off x="685800" y="914400"/>
            <a:ext cx="8007350" cy="4648200"/>
          </a:xfrm>
        </p:spPr>
        <p:txBody>
          <a:bodyPr/>
          <a:lstStyle/>
          <a:p>
            <a:pPr eaLnBrk="1" hangingPunct="1">
              <a:buFont typeface="Wingdings" pitchFamily="2" charset="2"/>
              <a:buNone/>
              <a:defRPr/>
            </a:pPr>
            <a:r>
              <a:rPr lang="en-US" b="1" dirty="0" smtClean="0"/>
              <a:t>Why do women die ?</a:t>
            </a:r>
          </a:p>
          <a:p>
            <a:pPr eaLnBrk="1" hangingPunct="1">
              <a:buFont typeface="Wingdings" pitchFamily="2" charset="2"/>
              <a:buNone/>
              <a:defRPr/>
            </a:pPr>
            <a:r>
              <a:rPr lang="en-US" b="1" dirty="0" smtClean="0"/>
              <a:t>	- complications related to pregnancy occurring during :</a:t>
            </a:r>
          </a:p>
          <a:p>
            <a:pPr eaLnBrk="1" hangingPunct="1">
              <a:buFont typeface="Wingdings" pitchFamily="2" charset="2"/>
              <a:buNone/>
              <a:defRPr/>
            </a:pPr>
            <a:r>
              <a:rPr lang="en-US" b="1" dirty="0" smtClean="0"/>
              <a:t>		* labor</a:t>
            </a:r>
          </a:p>
          <a:p>
            <a:pPr eaLnBrk="1" hangingPunct="1">
              <a:buFont typeface="Wingdings" pitchFamily="2" charset="2"/>
              <a:buNone/>
              <a:defRPr/>
            </a:pPr>
            <a:r>
              <a:rPr lang="en-US" b="1" dirty="0" smtClean="0"/>
              <a:t>		* delivery &amp;</a:t>
            </a:r>
          </a:p>
          <a:p>
            <a:pPr eaLnBrk="1" hangingPunct="1">
              <a:buFont typeface="Wingdings" pitchFamily="2" charset="2"/>
              <a:buNone/>
              <a:defRPr/>
            </a:pPr>
            <a:r>
              <a:rPr lang="en-US" b="1" dirty="0" smtClean="0"/>
              <a:t>		* </a:t>
            </a:r>
            <a:r>
              <a:rPr lang="en-US" b="1" dirty="0" err="1" smtClean="0"/>
              <a:t>puerperium</a:t>
            </a:r>
            <a:endParaRPr lang="en-US" b="1" dirty="0" smtClean="0"/>
          </a:p>
          <a:p>
            <a:pPr eaLnBrk="1" hangingPunct="1">
              <a:buFont typeface="Wingdings" pitchFamily="2" charset="2"/>
              <a:buNone/>
              <a:defRPr/>
            </a:pPr>
            <a:r>
              <a:rPr lang="en-US" b="1" dirty="0" smtClean="0"/>
              <a:t>	- HPN complicating pregnancy, child-birth and cesarean section, pre-</a:t>
            </a:r>
            <a:r>
              <a:rPr lang="en-US" b="1" dirty="0" err="1" smtClean="0"/>
              <a:t>eclampsia</a:t>
            </a:r>
            <a:r>
              <a:rPr lang="en-US" b="1" dirty="0" smtClean="0"/>
              <a:t> /</a:t>
            </a:r>
            <a:r>
              <a:rPr lang="en-US" b="1" dirty="0" err="1" smtClean="0"/>
              <a:t>eclampsia</a:t>
            </a:r>
            <a:r>
              <a:rPr lang="en-US" b="1" dirty="0" smtClean="0"/>
              <a:t>, hemorrhage, miscarriages or stillbirths.</a:t>
            </a:r>
          </a:p>
          <a:p>
            <a:pPr eaLnBrk="1" hangingPunct="1">
              <a:buFont typeface="Wingdings" pitchFamily="2" charset="2"/>
              <a:buNone/>
              <a:defRPr/>
            </a:pPr>
            <a:endParaRPr lang="en-US" dirty="0" smtClean="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Effect transition="in" filter="fade">
                                      <p:cBhvr>
                                        <p:cTn id="7" dur="1000"/>
                                        <p:tgtEl>
                                          <p:spTgt spid="62467">
                                            <p:txEl>
                                              <p:pRg st="0" end="0"/>
                                            </p:txEl>
                                          </p:spTgt>
                                        </p:tgtEl>
                                      </p:cBhvr>
                                    </p:animEffect>
                                    <p:anim calcmode="lin" valueType="num">
                                      <p:cBhvr>
                                        <p:cTn id="8" dur="1000" fill="hold"/>
                                        <p:tgtEl>
                                          <p:spTgt spid="6246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24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2467">
                                            <p:txEl>
                                              <p:pRg st="1" end="1"/>
                                            </p:txEl>
                                          </p:spTgt>
                                        </p:tgtEl>
                                        <p:attrNameLst>
                                          <p:attrName>style.visibility</p:attrName>
                                        </p:attrNameLst>
                                      </p:cBhvr>
                                      <p:to>
                                        <p:strVal val="visible"/>
                                      </p:to>
                                    </p:set>
                                    <p:animEffect transition="in" filter="fade">
                                      <p:cBhvr>
                                        <p:cTn id="14" dur="1000"/>
                                        <p:tgtEl>
                                          <p:spTgt spid="62467">
                                            <p:txEl>
                                              <p:pRg st="1" end="1"/>
                                            </p:txEl>
                                          </p:spTgt>
                                        </p:tgtEl>
                                      </p:cBhvr>
                                    </p:animEffect>
                                    <p:anim calcmode="lin" valueType="num">
                                      <p:cBhvr>
                                        <p:cTn id="15" dur="1000" fill="hold"/>
                                        <p:tgtEl>
                                          <p:spTgt spid="6246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246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2467">
                                            <p:txEl>
                                              <p:pRg st="2" end="2"/>
                                            </p:txEl>
                                          </p:spTgt>
                                        </p:tgtEl>
                                        <p:attrNameLst>
                                          <p:attrName>style.visibility</p:attrName>
                                        </p:attrNameLst>
                                      </p:cBhvr>
                                      <p:to>
                                        <p:strVal val="visible"/>
                                      </p:to>
                                    </p:set>
                                    <p:animEffect transition="in" filter="fade">
                                      <p:cBhvr>
                                        <p:cTn id="21" dur="1000"/>
                                        <p:tgtEl>
                                          <p:spTgt spid="62467">
                                            <p:txEl>
                                              <p:pRg st="2" end="2"/>
                                            </p:txEl>
                                          </p:spTgt>
                                        </p:tgtEl>
                                      </p:cBhvr>
                                    </p:animEffect>
                                    <p:anim calcmode="lin" valueType="num">
                                      <p:cBhvr>
                                        <p:cTn id="22" dur="1000" fill="hold"/>
                                        <p:tgtEl>
                                          <p:spTgt spid="6246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246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2467">
                                            <p:txEl>
                                              <p:pRg st="3" end="3"/>
                                            </p:txEl>
                                          </p:spTgt>
                                        </p:tgtEl>
                                        <p:attrNameLst>
                                          <p:attrName>style.visibility</p:attrName>
                                        </p:attrNameLst>
                                      </p:cBhvr>
                                      <p:to>
                                        <p:strVal val="visible"/>
                                      </p:to>
                                    </p:set>
                                    <p:animEffect transition="in" filter="fade">
                                      <p:cBhvr>
                                        <p:cTn id="28" dur="1000"/>
                                        <p:tgtEl>
                                          <p:spTgt spid="62467">
                                            <p:txEl>
                                              <p:pRg st="3" end="3"/>
                                            </p:txEl>
                                          </p:spTgt>
                                        </p:tgtEl>
                                      </p:cBhvr>
                                    </p:animEffect>
                                    <p:anim calcmode="lin" valueType="num">
                                      <p:cBhvr>
                                        <p:cTn id="29" dur="1000" fill="hold"/>
                                        <p:tgtEl>
                                          <p:spTgt spid="6246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246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2467">
                                            <p:txEl>
                                              <p:pRg st="4" end="4"/>
                                            </p:txEl>
                                          </p:spTgt>
                                        </p:tgtEl>
                                        <p:attrNameLst>
                                          <p:attrName>style.visibility</p:attrName>
                                        </p:attrNameLst>
                                      </p:cBhvr>
                                      <p:to>
                                        <p:strVal val="visible"/>
                                      </p:to>
                                    </p:set>
                                    <p:animEffect transition="in" filter="fade">
                                      <p:cBhvr>
                                        <p:cTn id="35" dur="1000"/>
                                        <p:tgtEl>
                                          <p:spTgt spid="62467">
                                            <p:txEl>
                                              <p:pRg st="4" end="4"/>
                                            </p:txEl>
                                          </p:spTgt>
                                        </p:tgtEl>
                                      </p:cBhvr>
                                    </p:animEffect>
                                    <p:anim calcmode="lin" valueType="num">
                                      <p:cBhvr>
                                        <p:cTn id="36" dur="1000" fill="hold"/>
                                        <p:tgtEl>
                                          <p:spTgt spid="6246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246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2467">
                                            <p:txEl>
                                              <p:pRg st="5" end="5"/>
                                            </p:txEl>
                                          </p:spTgt>
                                        </p:tgtEl>
                                        <p:attrNameLst>
                                          <p:attrName>style.visibility</p:attrName>
                                        </p:attrNameLst>
                                      </p:cBhvr>
                                      <p:to>
                                        <p:strVal val="visible"/>
                                      </p:to>
                                    </p:set>
                                    <p:animEffect transition="in" filter="fade">
                                      <p:cBhvr>
                                        <p:cTn id="42" dur="1000"/>
                                        <p:tgtEl>
                                          <p:spTgt spid="62467">
                                            <p:txEl>
                                              <p:pRg st="5" end="5"/>
                                            </p:txEl>
                                          </p:spTgt>
                                        </p:tgtEl>
                                      </p:cBhvr>
                                    </p:animEffect>
                                    <p:anim calcmode="lin" valueType="num">
                                      <p:cBhvr>
                                        <p:cTn id="43" dur="1000" fill="hold"/>
                                        <p:tgtEl>
                                          <p:spTgt spid="62467">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6246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1" name="Rectangle 3"/>
          <p:cNvSpPr>
            <a:spLocks noGrp="1" noRot="1" noChangeArrowheads="1"/>
          </p:cNvSpPr>
          <p:nvPr>
            <p:ph type="body" idx="1"/>
          </p:nvPr>
        </p:nvSpPr>
        <p:spPr>
          <a:xfrm>
            <a:off x="685800" y="990600"/>
            <a:ext cx="8007350" cy="4800600"/>
          </a:xfrm>
        </p:spPr>
        <p:txBody>
          <a:bodyPr/>
          <a:lstStyle/>
          <a:p>
            <a:pPr eaLnBrk="1" hangingPunct="1">
              <a:buFontTx/>
              <a:buChar char="-"/>
              <a:defRPr/>
            </a:pPr>
            <a:r>
              <a:rPr lang="en-US" b="1" dirty="0" smtClean="0">
                <a:latin typeface="+mj-lt"/>
              </a:rPr>
              <a:t>Post Partum (PP) Hemorrhage cases are mostly due to uterine </a:t>
            </a:r>
            <a:r>
              <a:rPr lang="en-US" b="1" dirty="0" err="1" smtClean="0">
                <a:latin typeface="+mj-lt"/>
              </a:rPr>
              <a:t>atony</a:t>
            </a:r>
            <a:r>
              <a:rPr lang="en-US" b="1" dirty="0" smtClean="0">
                <a:latin typeface="+mj-lt"/>
              </a:rPr>
              <a:t> &amp; placental separation</a:t>
            </a:r>
          </a:p>
          <a:p>
            <a:pPr eaLnBrk="1" hangingPunct="1">
              <a:buFontTx/>
              <a:buNone/>
              <a:defRPr/>
            </a:pPr>
            <a:endParaRPr lang="en-US" b="1" dirty="0" smtClean="0">
              <a:latin typeface="+mj-lt"/>
            </a:endParaRPr>
          </a:p>
          <a:p>
            <a:pPr eaLnBrk="1" hangingPunct="1">
              <a:buFontTx/>
              <a:buChar char="-"/>
              <a:defRPr/>
            </a:pPr>
            <a:r>
              <a:rPr lang="en-US" b="1" dirty="0" smtClean="0">
                <a:latin typeface="+mj-lt"/>
              </a:rPr>
              <a:t>Other hemorrhages are due to pregnancy with abortive outcomes and Hemorrhage related to pregnancy (i.e. ectopic pregnancy and placenta </a:t>
            </a:r>
            <a:r>
              <a:rPr lang="en-US" b="1" dirty="0" err="1" smtClean="0">
                <a:latin typeface="+mj-lt"/>
              </a:rPr>
              <a:t>previa</a:t>
            </a:r>
            <a:r>
              <a:rPr lang="en-US" b="1" dirty="0" smtClean="0">
                <a:latin typeface="+mj-lt"/>
              </a:rPr>
              <a:t>, etc)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Effect transition="in" filter="fade">
                                      <p:cBhvr>
                                        <p:cTn id="7" dur="1000"/>
                                        <p:tgtEl>
                                          <p:spTgt spid="63491">
                                            <p:txEl>
                                              <p:pRg st="0" end="0"/>
                                            </p:txEl>
                                          </p:spTgt>
                                        </p:tgtEl>
                                      </p:cBhvr>
                                    </p:animEffect>
                                    <p:anim calcmode="lin" valueType="num">
                                      <p:cBhvr>
                                        <p:cTn id="8" dur="1000" fill="hold"/>
                                        <p:tgtEl>
                                          <p:spTgt spid="6349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349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3491">
                                            <p:txEl>
                                              <p:pRg st="2" end="2"/>
                                            </p:txEl>
                                          </p:spTgt>
                                        </p:tgtEl>
                                        <p:attrNameLst>
                                          <p:attrName>style.visibility</p:attrName>
                                        </p:attrNameLst>
                                      </p:cBhvr>
                                      <p:to>
                                        <p:strVal val="visible"/>
                                      </p:to>
                                    </p:set>
                                    <p:animEffect transition="in" filter="fade">
                                      <p:cBhvr>
                                        <p:cTn id="14" dur="1000"/>
                                        <p:tgtEl>
                                          <p:spTgt spid="63491">
                                            <p:txEl>
                                              <p:pRg st="2" end="2"/>
                                            </p:txEl>
                                          </p:spTgt>
                                        </p:tgtEl>
                                      </p:cBhvr>
                                    </p:animEffect>
                                    <p:anim calcmode="lin" valueType="num">
                                      <p:cBhvr>
                                        <p:cTn id="15" dur="1000" fill="hold"/>
                                        <p:tgtEl>
                                          <p:spTgt spid="6349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349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8243" name="Rectangle 3"/>
          <p:cNvSpPr>
            <a:spLocks noGrp="1" noRot="1" noChangeArrowheads="1"/>
          </p:cNvSpPr>
          <p:nvPr>
            <p:ph type="body" idx="1"/>
          </p:nvPr>
        </p:nvSpPr>
        <p:spPr>
          <a:xfrm>
            <a:off x="609600" y="838200"/>
            <a:ext cx="7467600" cy="5638800"/>
          </a:xfrm>
        </p:spPr>
        <p:txBody>
          <a:bodyPr/>
          <a:lstStyle/>
          <a:p>
            <a:pPr eaLnBrk="1" hangingPunct="1">
              <a:lnSpc>
                <a:spcPct val="90000"/>
              </a:lnSpc>
              <a:buFont typeface="Wingdings" pitchFamily="2" charset="2"/>
              <a:buNone/>
              <a:defRPr/>
            </a:pPr>
            <a:r>
              <a:rPr lang="en-US" b="1" dirty="0" smtClean="0"/>
              <a:t>Now, with a shift in a new standard, </a:t>
            </a:r>
            <a:r>
              <a:rPr lang="en-US" b="1" u="sng" dirty="0" smtClean="0"/>
              <a:t>all pregnancies are considered at risk. </a:t>
            </a:r>
            <a:r>
              <a:rPr lang="en-US" b="1" dirty="0" smtClean="0"/>
              <a:t>There will be no such thing as low-risk pregnancy because most  obstetrical complications are not predictable but can be treated if detected early.</a:t>
            </a:r>
          </a:p>
          <a:p>
            <a:pPr eaLnBrk="1" hangingPunct="1">
              <a:lnSpc>
                <a:spcPct val="90000"/>
              </a:lnSpc>
              <a:buFont typeface="Wingdings" pitchFamily="2" charset="2"/>
              <a:buNone/>
              <a:defRPr/>
            </a:pPr>
            <a:endParaRPr lang="en-US" b="1" dirty="0" smtClean="0"/>
          </a:p>
          <a:p>
            <a:pPr eaLnBrk="1" hangingPunct="1">
              <a:lnSpc>
                <a:spcPct val="90000"/>
              </a:lnSpc>
              <a:buFont typeface="Wingdings" pitchFamily="2" charset="2"/>
              <a:buNone/>
              <a:defRPr/>
            </a:pPr>
            <a:r>
              <a:rPr lang="en-US" b="1" dirty="0" smtClean="0"/>
              <a:t>There is a shift of focus now in pregnancy to delivery and postpartum. Therefore, readiness is the “key word” accompanied by quality obstetrical care.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8243">
                                            <p:txEl>
                                              <p:pRg st="0" end="0"/>
                                            </p:txEl>
                                          </p:spTgt>
                                        </p:tgtEl>
                                        <p:attrNameLst>
                                          <p:attrName>style.visibility</p:attrName>
                                        </p:attrNameLst>
                                      </p:cBhvr>
                                      <p:to>
                                        <p:strVal val="visible"/>
                                      </p:to>
                                    </p:set>
                                    <p:animEffect transition="in" filter="fade">
                                      <p:cBhvr>
                                        <p:cTn id="7" dur="1000"/>
                                        <p:tgtEl>
                                          <p:spTgt spid="138243">
                                            <p:txEl>
                                              <p:pRg st="0" end="0"/>
                                            </p:txEl>
                                          </p:spTgt>
                                        </p:tgtEl>
                                      </p:cBhvr>
                                    </p:animEffect>
                                    <p:anim calcmode="lin" valueType="num">
                                      <p:cBhvr>
                                        <p:cTn id="8" dur="1000" fill="hold"/>
                                        <p:tgtEl>
                                          <p:spTgt spid="13824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82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8243">
                                            <p:txEl>
                                              <p:pRg st="2" end="2"/>
                                            </p:txEl>
                                          </p:spTgt>
                                        </p:tgtEl>
                                        <p:attrNameLst>
                                          <p:attrName>style.visibility</p:attrName>
                                        </p:attrNameLst>
                                      </p:cBhvr>
                                      <p:to>
                                        <p:strVal val="visible"/>
                                      </p:to>
                                    </p:set>
                                    <p:animEffect transition="in" filter="fade">
                                      <p:cBhvr>
                                        <p:cTn id="14" dur="1000"/>
                                        <p:tgtEl>
                                          <p:spTgt spid="138243">
                                            <p:txEl>
                                              <p:pRg st="2" end="2"/>
                                            </p:txEl>
                                          </p:spTgt>
                                        </p:tgtEl>
                                      </p:cBhvr>
                                    </p:animEffect>
                                    <p:anim calcmode="lin" valueType="num">
                                      <p:cBhvr>
                                        <p:cTn id="15" dur="1000" fill="hold"/>
                                        <p:tgtEl>
                                          <p:spTgt spid="13824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3824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rrowheads="1"/>
          </p:cNvSpPr>
          <p:nvPr>
            <p:ph type="title"/>
          </p:nvPr>
        </p:nvSpPr>
        <p:spPr/>
        <p:txBody>
          <a:bodyPr/>
          <a:lstStyle/>
          <a:p>
            <a:pPr eaLnBrk="1" hangingPunct="1">
              <a:defRPr/>
            </a:pPr>
            <a:r>
              <a:rPr lang="en-US" dirty="0" smtClean="0">
                <a:solidFill>
                  <a:schemeClr val="tx1"/>
                </a:solidFill>
              </a:rPr>
              <a:t>Program Goal:</a:t>
            </a:r>
          </a:p>
        </p:txBody>
      </p:sp>
      <p:sp>
        <p:nvSpPr>
          <p:cNvPr id="145411" name="Rectangle 3"/>
          <p:cNvSpPr>
            <a:spLocks noGrp="1" noRot="1" noChangeArrowheads="1"/>
          </p:cNvSpPr>
          <p:nvPr>
            <p:ph type="body" idx="1"/>
          </p:nvPr>
        </p:nvSpPr>
        <p:spPr>
          <a:xfrm>
            <a:off x="228600" y="1597025"/>
            <a:ext cx="8540750" cy="2517775"/>
          </a:xfrm>
        </p:spPr>
        <p:txBody>
          <a:bodyPr/>
          <a:lstStyle/>
          <a:p>
            <a:pPr algn="just" eaLnBrk="1" hangingPunct="1">
              <a:lnSpc>
                <a:spcPct val="90000"/>
              </a:lnSpc>
              <a:defRPr/>
            </a:pPr>
            <a:r>
              <a:rPr lang="en-US" sz="4800" dirty="0" smtClean="0"/>
              <a:t>Improve the health status of women especially the poor and contribute to the achievement of the Millennium Development Goal which is the reduction of the Maternal Mortality Rate by 75% by 2015.</a:t>
            </a:r>
          </a:p>
        </p:txBody>
      </p:sp>
      <p:sp>
        <p:nvSpPr>
          <p:cNvPr id="145412" name="Rectangle 4"/>
          <p:cNvSpPr>
            <a:spLocks noRot="1" noChangeArrowheads="1"/>
          </p:cNvSpPr>
          <p:nvPr/>
        </p:nvSpPr>
        <p:spPr bwMode="auto">
          <a:xfrm>
            <a:off x="304800" y="4340225"/>
            <a:ext cx="8610600" cy="1450975"/>
          </a:xfrm>
          <a:prstGeom prst="rect">
            <a:avLst/>
          </a:prstGeom>
          <a:noFill/>
          <a:ln w="9525">
            <a:noFill/>
            <a:miter lim="800000"/>
            <a:headEnd/>
            <a:tailEnd/>
          </a:ln>
          <a:effectLst/>
        </p:spPr>
        <p:txBody>
          <a:bodyPr/>
          <a:lstStyle/>
          <a:p>
            <a:pPr marL="342900" indent="-342900" algn="just" eaLnBrk="1" hangingPunct="1">
              <a:lnSpc>
                <a:spcPct val="80000"/>
              </a:lnSpc>
              <a:spcBef>
                <a:spcPct val="20000"/>
              </a:spcBef>
              <a:buClr>
                <a:schemeClr val="hlink"/>
              </a:buClr>
              <a:buFont typeface="Wingdings" pitchFamily="2" charset="2"/>
              <a:buNone/>
              <a:defRPr/>
            </a:pPr>
            <a:endParaRPr lang="en-US" sz="3200">
              <a:effectLst>
                <a:outerShdw blurRad="38100" dist="38100" dir="2700000" algn="tl">
                  <a:srgbClr val="000000"/>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45411">
                                            <p:txEl>
                                              <p:pRg st="0" end="0"/>
                                            </p:txEl>
                                          </p:spTgt>
                                        </p:tgtEl>
                                        <p:attrNameLst>
                                          <p:attrName>style.visibility</p:attrName>
                                        </p:attrNameLst>
                                      </p:cBhvr>
                                      <p:to>
                                        <p:strVal val="visible"/>
                                      </p:to>
                                    </p:set>
                                    <p:animEffect transition="in" filter="barn(inHorizontal)">
                                      <p:cBhvr>
                                        <p:cTn id="7" dur="500"/>
                                        <p:tgtEl>
                                          <p:spTgt spid="145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nodePh="1">
                                  <p:stCondLst>
                                    <p:cond delay="0"/>
                                  </p:stCondLst>
                                  <p:endCondLst>
                                    <p:cond evt="begin" delay="0">
                                      <p:tn val="10"/>
                                    </p:cond>
                                  </p:endCondLst>
                                  <p:childTnLst>
                                    <p:set>
                                      <p:cBhvr>
                                        <p:cTn id="11" dur="1" fill="hold">
                                          <p:stCondLst>
                                            <p:cond delay="0"/>
                                          </p:stCondLst>
                                        </p:cTn>
                                        <p:tgtEl>
                                          <p:spTgt spid="145412"/>
                                        </p:tgtEl>
                                        <p:attrNameLst>
                                          <p:attrName>style.visibility</p:attrName>
                                        </p:attrNameLst>
                                      </p:cBhvr>
                                      <p:to>
                                        <p:strVal val="visible"/>
                                      </p:to>
                                    </p:set>
                                    <p:animEffect transition="in" filter="barn(inHorizontal)">
                                      <p:cBhvr>
                                        <p:cTn id="12" dur="500"/>
                                        <p:tgtEl>
                                          <p:spTgt spid="145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build="p"/>
      <p:bldP spid="1454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52400" y="381000"/>
            <a:ext cx="5181600" cy="990600"/>
          </a:xfrm>
        </p:spPr>
        <p:txBody>
          <a:bodyPr/>
          <a:lstStyle/>
          <a:p>
            <a:pPr eaLnBrk="1" hangingPunct="1">
              <a:defRPr/>
            </a:pPr>
            <a:r>
              <a:rPr lang="en-US" dirty="0" smtClean="0">
                <a:solidFill>
                  <a:schemeClr val="tx1"/>
                </a:solidFill>
              </a:rPr>
              <a:t>E. Follow-up Visits</a:t>
            </a:r>
          </a:p>
        </p:txBody>
      </p:sp>
      <p:sp>
        <p:nvSpPr>
          <p:cNvPr id="3" name="Rectangle 3"/>
          <p:cNvSpPr txBox="1">
            <a:spLocks noChangeArrowheads="1"/>
          </p:cNvSpPr>
          <p:nvPr/>
        </p:nvSpPr>
        <p:spPr bwMode="auto">
          <a:xfrm>
            <a:off x="381000" y="1524000"/>
            <a:ext cx="8229600" cy="3657600"/>
          </a:xfrm>
          <a:prstGeom prst="rect">
            <a:avLst/>
          </a:prstGeom>
          <a:noFill/>
          <a:ln w="9525">
            <a:noFill/>
            <a:miter lim="800000"/>
            <a:headEnd/>
            <a:tailEnd/>
          </a:ln>
          <a:effectLst/>
        </p:spPr>
        <p:txBody>
          <a:bodyPr/>
          <a:lstStyle/>
          <a:p>
            <a:pPr marL="342900" indent="-342900" algn="just" eaLnBrk="1" hangingPunct="1">
              <a:spcBef>
                <a:spcPct val="20000"/>
              </a:spcBef>
              <a:buClr>
                <a:schemeClr val="hlink"/>
              </a:buClr>
              <a:defRPr/>
            </a:pPr>
            <a:r>
              <a:rPr lang="en-US" sz="3200" kern="0" dirty="0">
                <a:effectLst>
                  <a:outerShdw blurRad="38100" dist="38100" dir="2700000" algn="tl">
                    <a:srgbClr val="000000"/>
                  </a:outerShdw>
                </a:effectLst>
                <a:latin typeface="+mn-lt"/>
              </a:rPr>
              <a:t>	</a:t>
            </a:r>
            <a:r>
              <a:rPr lang="en-US" sz="3200" b="1" kern="0" dirty="0">
                <a:effectLst>
                  <a:outerShdw blurRad="38100" dist="38100" dir="2700000" algn="tl">
                    <a:srgbClr val="000000"/>
                  </a:outerShdw>
                </a:effectLst>
                <a:latin typeface="+mn-lt"/>
              </a:rPr>
              <a:t>On the first prenatal check-up, the pregnant woman is given a Home-Based Mother’s Record by the midwife. </a:t>
            </a:r>
            <a:r>
              <a:rPr lang="en-US" sz="3200" b="1" kern="0" dirty="0">
                <a:effectLst>
                  <a:outerShdw blurRad="38100" dist="38100" dir="2700000" algn="tl">
                    <a:srgbClr val="000000"/>
                  </a:outerShdw>
                </a:effectLst>
              </a:rPr>
              <a:t>The BHW should</a:t>
            </a:r>
            <a:r>
              <a:rPr lang="en-US" sz="3200" b="1" kern="0" dirty="0">
                <a:effectLst>
                  <a:outerShdw blurRad="38100" dist="38100" dir="2700000" algn="tl">
                    <a:srgbClr val="000000"/>
                  </a:outerShdw>
                </a:effectLst>
                <a:latin typeface="+mn-lt"/>
              </a:rPr>
              <a:t> help the midwife and mother in filling-up and interpreting the content of the HBMR and remind them of the date of the next visit.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noChangeArrowheads="1"/>
          </p:cNvSpPr>
          <p:nvPr>
            <p:ph type="body" idx="1"/>
          </p:nvPr>
        </p:nvSpPr>
        <p:spPr>
          <a:xfrm>
            <a:off x="457200" y="914400"/>
            <a:ext cx="8229600" cy="4495800"/>
          </a:xfrm>
        </p:spPr>
        <p:txBody>
          <a:bodyPr/>
          <a:lstStyle/>
          <a:p>
            <a:pPr algn="just" eaLnBrk="1" hangingPunct="1">
              <a:buFontTx/>
              <a:buNone/>
              <a:defRPr/>
            </a:pPr>
            <a:r>
              <a:rPr lang="en-US" b="1" dirty="0" smtClean="0"/>
              <a:t>	It is very important for a pregnant woman to have a complete prenatal check-up. For those who fail to show up for her clinic appointment, the BHW should find out why.</a:t>
            </a:r>
          </a:p>
          <a:p>
            <a:pPr algn="just" eaLnBrk="1" hangingPunct="1">
              <a:buFontTx/>
              <a:buNone/>
              <a:defRPr/>
            </a:pPr>
            <a:r>
              <a:rPr lang="en-US" b="1" dirty="0" smtClean="0"/>
              <a:t> </a:t>
            </a:r>
            <a:endParaRPr lang="en-US" sz="2000" b="1" dirty="0" smtClean="0"/>
          </a:p>
          <a:p>
            <a:pPr algn="just" eaLnBrk="1" hangingPunct="1">
              <a:buFontTx/>
              <a:buNone/>
              <a:defRPr/>
            </a:pPr>
            <a:r>
              <a:rPr lang="en-US" b="1" dirty="0" smtClean="0"/>
              <a:t>	Visit her and check the actual condition of the home and environment. Then motivate her to go for her regular check-up at the BHS or health center.</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304800" y="228600"/>
            <a:ext cx="8610600" cy="1143000"/>
          </a:xfrm>
        </p:spPr>
        <p:txBody>
          <a:bodyPr/>
          <a:lstStyle/>
          <a:p>
            <a:pPr algn="l" eaLnBrk="1" hangingPunct="1">
              <a:defRPr/>
            </a:pPr>
            <a:r>
              <a:rPr lang="en-US" sz="4000" dirty="0" smtClean="0">
                <a:solidFill>
                  <a:schemeClr val="tx1"/>
                </a:solidFill>
              </a:rPr>
              <a:t>F. Preparations for Labor and Delivery</a:t>
            </a:r>
          </a:p>
        </p:txBody>
      </p:sp>
      <p:sp>
        <p:nvSpPr>
          <p:cNvPr id="4" name="Rectangle 3"/>
          <p:cNvSpPr txBox="1">
            <a:spLocks noChangeArrowheads="1"/>
          </p:cNvSpPr>
          <p:nvPr/>
        </p:nvSpPr>
        <p:spPr bwMode="auto">
          <a:xfrm>
            <a:off x="609600" y="1752600"/>
            <a:ext cx="8229600" cy="2971800"/>
          </a:xfrm>
          <a:prstGeom prst="rect">
            <a:avLst/>
          </a:prstGeom>
          <a:noFill/>
          <a:ln w="9525">
            <a:noFill/>
            <a:miter lim="800000"/>
            <a:headEnd/>
            <a:tailEnd/>
          </a:ln>
          <a:effectLst/>
        </p:spPr>
        <p:txBody>
          <a:bodyPr/>
          <a:lstStyle/>
          <a:p>
            <a:pPr marL="609600" indent="-609600" eaLnBrk="1" hangingPunct="1">
              <a:lnSpc>
                <a:spcPct val="90000"/>
              </a:lnSpc>
              <a:spcBef>
                <a:spcPct val="20000"/>
              </a:spcBef>
              <a:buClr>
                <a:schemeClr val="hlink"/>
              </a:buClr>
              <a:defRPr/>
            </a:pPr>
            <a:r>
              <a:rPr lang="en-US" sz="3200" b="1" kern="0" dirty="0">
                <a:effectLst>
                  <a:outerShdw blurRad="38100" dist="38100" dir="2700000" algn="tl">
                    <a:srgbClr val="000000"/>
                  </a:outerShdw>
                </a:effectLst>
                <a:latin typeface="+mn-lt"/>
              </a:rPr>
              <a:t>The mother prepares for the ff:</a:t>
            </a:r>
          </a:p>
          <a:p>
            <a:pPr marL="1066800" lvl="1" indent="-609600" eaLnBrk="1" hangingPunct="1">
              <a:lnSpc>
                <a:spcPct val="90000"/>
              </a:lnSpc>
              <a:spcBef>
                <a:spcPct val="20000"/>
              </a:spcBef>
              <a:buClr>
                <a:schemeClr val="hlink"/>
              </a:buClr>
              <a:defRPr/>
            </a:pPr>
            <a:r>
              <a:rPr lang="en-US" sz="3200" b="1" kern="0" dirty="0">
                <a:effectLst>
                  <a:outerShdw blurRad="38100" dist="38100" dir="2700000" algn="tl">
                    <a:srgbClr val="000000"/>
                  </a:outerShdw>
                </a:effectLst>
                <a:latin typeface="+mn-lt"/>
              </a:rPr>
              <a:t>1. Things needed by the mother</a:t>
            </a:r>
          </a:p>
          <a:p>
            <a:pPr marL="1524000" lvl="2" indent="-609600" eaLnBrk="1" hangingPunct="1">
              <a:lnSpc>
                <a:spcPct val="90000"/>
              </a:lnSpc>
              <a:spcBef>
                <a:spcPct val="20000"/>
              </a:spcBef>
              <a:buClr>
                <a:schemeClr val="hlink"/>
              </a:buClr>
              <a:buFontTx/>
              <a:buAutoNum type="alphaLcPeriod"/>
              <a:defRPr/>
            </a:pPr>
            <a:r>
              <a:rPr lang="en-US" sz="3200" b="1" kern="0" dirty="0">
                <a:effectLst>
                  <a:outerShdw blurRad="38100" dist="38100" dir="2700000" algn="tl">
                    <a:srgbClr val="000000"/>
                  </a:outerShdw>
                </a:effectLst>
                <a:latin typeface="+mn-lt"/>
              </a:rPr>
              <a:t>duster with opening in front</a:t>
            </a:r>
          </a:p>
          <a:p>
            <a:pPr marL="1524000" lvl="2" indent="-609600" eaLnBrk="1" hangingPunct="1">
              <a:lnSpc>
                <a:spcPct val="90000"/>
              </a:lnSpc>
              <a:spcBef>
                <a:spcPct val="20000"/>
              </a:spcBef>
              <a:buClr>
                <a:schemeClr val="hlink"/>
              </a:buClr>
              <a:buFontTx/>
              <a:buAutoNum type="alphaLcPeriod"/>
              <a:defRPr/>
            </a:pPr>
            <a:r>
              <a:rPr lang="en-US" sz="3200" b="1" kern="0" dirty="0">
                <a:effectLst>
                  <a:outerShdw blurRad="38100" dist="38100" dir="2700000" algn="tl">
                    <a:srgbClr val="000000"/>
                  </a:outerShdw>
                </a:effectLst>
                <a:latin typeface="+mn-lt"/>
              </a:rPr>
              <a:t>sterile or ironed soft cloth/sanitary napkins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noChangeArrowheads="1"/>
          </p:cNvSpPr>
          <p:nvPr>
            <p:ph type="body" idx="1"/>
          </p:nvPr>
        </p:nvSpPr>
        <p:spPr>
          <a:xfrm>
            <a:off x="1447800" y="1447800"/>
            <a:ext cx="7467600" cy="4114800"/>
          </a:xfrm>
        </p:spPr>
        <p:txBody>
          <a:bodyPr/>
          <a:lstStyle/>
          <a:p>
            <a:pPr eaLnBrk="1" hangingPunct="1">
              <a:buFontTx/>
              <a:buNone/>
              <a:defRPr/>
            </a:pPr>
            <a:r>
              <a:rPr lang="en-US" b="1" dirty="0" smtClean="0"/>
              <a:t>2. Things needed for the newborn</a:t>
            </a:r>
          </a:p>
          <a:p>
            <a:pPr lvl="1" eaLnBrk="1" hangingPunct="1">
              <a:buFont typeface="Arial" pitchFamily="34" charset="0"/>
              <a:buChar char="•"/>
              <a:defRPr/>
            </a:pPr>
            <a:r>
              <a:rPr lang="en-US" b="1" dirty="0" smtClean="0"/>
              <a:t>Clean ironed baby’s clothes</a:t>
            </a:r>
          </a:p>
          <a:p>
            <a:pPr lvl="1" eaLnBrk="1" hangingPunct="1">
              <a:buFont typeface="Arial" pitchFamily="34" charset="0"/>
              <a:buChar char="•"/>
              <a:defRPr/>
            </a:pPr>
            <a:r>
              <a:rPr lang="en-US" b="1" dirty="0" smtClean="0"/>
              <a:t>Clean ironed baby’s blanket</a:t>
            </a:r>
          </a:p>
          <a:p>
            <a:pPr lvl="1" eaLnBrk="1" hangingPunct="1">
              <a:buFont typeface="Arial" pitchFamily="34" charset="0"/>
              <a:buChar char="•"/>
              <a:defRPr/>
            </a:pPr>
            <a:r>
              <a:rPr lang="en-US" b="1" dirty="0" smtClean="0"/>
              <a:t>Clean ironed diapers</a:t>
            </a:r>
          </a:p>
          <a:p>
            <a:pPr lvl="1" eaLnBrk="1" hangingPunct="1">
              <a:buFont typeface="Arial" pitchFamily="34" charset="0"/>
              <a:buChar char="•"/>
              <a:defRPr/>
            </a:pPr>
            <a:r>
              <a:rPr lang="en-US" b="1" dirty="0" smtClean="0"/>
              <a:t>2 big safety pins</a:t>
            </a:r>
          </a:p>
          <a:p>
            <a:pPr lvl="1" eaLnBrk="1" hangingPunct="1">
              <a:buFont typeface="Arial" pitchFamily="34" charset="0"/>
              <a:buChar char="•"/>
              <a:defRPr/>
            </a:pPr>
            <a:r>
              <a:rPr lang="en-US" b="1" dirty="0" smtClean="0"/>
              <a:t>Clean ironed soft cloth</a:t>
            </a:r>
            <a:endParaRPr lang="en-US" sz="1800" b="1" dirty="0" smtClean="0"/>
          </a:p>
          <a:p>
            <a:pPr lvl="1" eaLnBrk="1" hangingPunct="1">
              <a:buFont typeface="Arial" pitchFamily="34" charset="0"/>
              <a:buChar char="•"/>
              <a:defRPr/>
            </a:pPr>
            <a:endParaRPr lang="en-US" b="1"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ChangeArrowheads="1"/>
          </p:cNvSpPr>
          <p:nvPr>
            <p:ph type="body" idx="1"/>
          </p:nvPr>
        </p:nvSpPr>
        <p:spPr>
          <a:xfrm>
            <a:off x="990600" y="685800"/>
            <a:ext cx="7391400" cy="5562600"/>
          </a:xfrm>
        </p:spPr>
        <p:txBody>
          <a:bodyPr/>
          <a:lstStyle/>
          <a:p>
            <a:pPr algn="just" eaLnBrk="1" hangingPunct="1">
              <a:buFontTx/>
              <a:buNone/>
              <a:defRPr/>
            </a:pPr>
            <a:r>
              <a:rPr lang="en-US" b="1" dirty="0" smtClean="0"/>
              <a:t>It is the best for the family to know and be prepared for the expected expenses. They should also be prepared for the possibility of transporting the mother to the hospital when needed.</a:t>
            </a:r>
          </a:p>
          <a:p>
            <a:pPr algn="just" eaLnBrk="1" hangingPunct="1">
              <a:buFontTx/>
              <a:buNone/>
              <a:defRPr/>
            </a:pPr>
            <a:r>
              <a:rPr lang="en-US" b="1" dirty="0" smtClean="0"/>
              <a:t>Members of the family should also prepare for the coming of a new member. This new member of the family needs love and nurturing.</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382000" cy="1143000"/>
          </a:xfrm>
        </p:spPr>
        <p:txBody>
          <a:bodyPr/>
          <a:lstStyle/>
          <a:p>
            <a:pPr>
              <a:defRPr/>
            </a:pPr>
            <a:r>
              <a:rPr lang="en-US" sz="4000" b="0" dirty="0" smtClean="0">
                <a:solidFill>
                  <a:srgbClr val="FFFFFF"/>
                </a:solidFill>
              </a:rPr>
              <a:t>Reasons why there are mothers die giving birth what experts classified as the THREE DELAYS:</a:t>
            </a:r>
            <a:endParaRPr lang="en-US" sz="4000" b="0" dirty="0">
              <a:solidFill>
                <a:srgbClr val="FFFFFF"/>
              </a:solidFill>
            </a:endParaRPr>
          </a:p>
        </p:txBody>
      </p:sp>
      <p:sp>
        <p:nvSpPr>
          <p:cNvPr id="3" name="Content Placeholder 2"/>
          <p:cNvSpPr>
            <a:spLocks noGrp="1"/>
          </p:cNvSpPr>
          <p:nvPr>
            <p:ph idx="1"/>
          </p:nvPr>
        </p:nvSpPr>
        <p:spPr>
          <a:xfrm>
            <a:off x="381000" y="2743200"/>
            <a:ext cx="8229600" cy="2057400"/>
          </a:xfrm>
        </p:spPr>
        <p:txBody>
          <a:bodyPr/>
          <a:lstStyle/>
          <a:p>
            <a:pPr marL="514350" indent="-514350">
              <a:buFont typeface="+mj-lt"/>
              <a:buAutoNum type="arabicPeriod"/>
              <a:defRPr/>
            </a:pPr>
            <a:r>
              <a:rPr lang="en-US" b="1" dirty="0" smtClean="0"/>
              <a:t>Delay in deciding to seek medical care</a:t>
            </a:r>
          </a:p>
          <a:p>
            <a:pPr marL="514350" indent="-514350">
              <a:buFont typeface="+mj-lt"/>
              <a:buAutoNum type="arabicPeriod"/>
              <a:defRPr/>
            </a:pPr>
            <a:r>
              <a:rPr lang="en-US" b="1" dirty="0" smtClean="0"/>
              <a:t>Delay in reaching  appropriate care, and</a:t>
            </a:r>
          </a:p>
          <a:p>
            <a:pPr marL="514350" indent="-514350">
              <a:buFont typeface="+mj-lt"/>
              <a:buAutoNum type="arabicPeriod"/>
              <a:defRPr/>
            </a:pPr>
            <a:r>
              <a:rPr lang="en-US" b="1" dirty="0" smtClean="0"/>
              <a:t>Delay in receiving care at health facilities</a:t>
            </a:r>
            <a:r>
              <a:rPr lang="en-US" dirty="0" smtClean="0"/>
              <a:t> </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lstStyle/>
          <a:p>
            <a:pPr algn="l">
              <a:defRPr/>
            </a:pPr>
            <a:r>
              <a:rPr lang="en-US" dirty="0" smtClean="0"/>
              <a:t>1. Delay in deciding </a:t>
            </a:r>
            <a:br>
              <a:rPr lang="en-US" dirty="0" smtClean="0"/>
            </a:br>
            <a:r>
              <a:rPr lang="en-US" dirty="0" smtClean="0"/>
              <a:t>to seek medical care</a:t>
            </a:r>
            <a:br>
              <a:rPr lang="en-US" dirty="0" smtClean="0"/>
            </a:br>
            <a:endParaRPr lang="en-US" dirty="0"/>
          </a:p>
        </p:txBody>
      </p:sp>
      <p:sp>
        <p:nvSpPr>
          <p:cNvPr id="3" name="Content Placeholder 2"/>
          <p:cNvSpPr>
            <a:spLocks noGrp="1"/>
          </p:cNvSpPr>
          <p:nvPr>
            <p:ph idx="1"/>
          </p:nvPr>
        </p:nvSpPr>
        <p:spPr>
          <a:xfrm>
            <a:off x="457200" y="2362200"/>
            <a:ext cx="8229600" cy="4495800"/>
          </a:xfrm>
        </p:spPr>
        <p:txBody>
          <a:bodyPr/>
          <a:lstStyle/>
          <a:p>
            <a:pPr>
              <a:defRPr/>
            </a:pPr>
            <a:r>
              <a:rPr lang="en-US" b="1" dirty="0" smtClean="0"/>
              <a:t>Failure to recognize danger signs</a:t>
            </a:r>
          </a:p>
          <a:p>
            <a:pPr>
              <a:defRPr/>
            </a:pPr>
            <a:r>
              <a:rPr lang="en-US" b="1" dirty="0" smtClean="0"/>
              <a:t>Absence of skilled attendants</a:t>
            </a:r>
          </a:p>
          <a:p>
            <a:pPr>
              <a:defRPr/>
            </a:pPr>
            <a:r>
              <a:rPr lang="en-US" b="1" dirty="0" smtClean="0"/>
              <a:t>Lack of money to pay for medical expenses and cost of transportation</a:t>
            </a:r>
          </a:p>
          <a:p>
            <a:pPr>
              <a:defRPr/>
            </a:pPr>
            <a:r>
              <a:rPr lang="en-US" b="1" dirty="0" smtClean="0"/>
              <a:t>Pregnancy is unplanned or unwanted</a:t>
            </a:r>
          </a:p>
          <a:p>
            <a:pPr>
              <a:defRPr/>
            </a:pPr>
            <a:r>
              <a:rPr lang="en-US" b="1" dirty="0" smtClean="0"/>
              <a:t>Poor quality of obstetrical care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1143000"/>
          </a:xfrm>
        </p:spPr>
        <p:txBody>
          <a:bodyPr/>
          <a:lstStyle/>
          <a:p>
            <a:pPr>
              <a:defRPr/>
            </a:pPr>
            <a:r>
              <a:rPr lang="en-US" dirty="0" smtClean="0"/>
              <a:t>1. Delay in deciding </a:t>
            </a:r>
            <a:br>
              <a:rPr lang="en-US" dirty="0" smtClean="0"/>
            </a:br>
            <a:r>
              <a:rPr lang="en-US" dirty="0" smtClean="0"/>
              <a:t>to seek medical care</a:t>
            </a:r>
            <a:br>
              <a:rPr lang="en-US" dirty="0" smtClean="0"/>
            </a:br>
            <a:endParaRPr lang="en-US" dirty="0"/>
          </a:p>
        </p:txBody>
      </p:sp>
      <p:sp>
        <p:nvSpPr>
          <p:cNvPr id="3" name="Content Placeholder 2"/>
          <p:cNvSpPr>
            <a:spLocks noGrp="1"/>
          </p:cNvSpPr>
          <p:nvPr>
            <p:ph idx="1"/>
          </p:nvPr>
        </p:nvSpPr>
        <p:spPr>
          <a:xfrm>
            <a:off x="381000" y="1981200"/>
            <a:ext cx="8229600" cy="4495800"/>
          </a:xfrm>
        </p:spPr>
        <p:txBody>
          <a:bodyPr/>
          <a:lstStyle/>
          <a:p>
            <a:pPr>
              <a:defRPr/>
            </a:pPr>
            <a:r>
              <a:rPr lang="en-US" b="1" dirty="0" smtClean="0"/>
              <a:t>Fear of being ill-treated in the health facility</a:t>
            </a:r>
          </a:p>
          <a:p>
            <a:pPr>
              <a:defRPr/>
            </a:pPr>
            <a:r>
              <a:rPr lang="en-US" b="1" dirty="0" smtClean="0"/>
              <a:t>Lack of encouragement from relatives and community members to seek care</a:t>
            </a:r>
          </a:p>
          <a:p>
            <a:pPr>
              <a:defRPr/>
            </a:pPr>
            <a:r>
              <a:rPr lang="en-US" b="1" dirty="0" smtClean="0"/>
              <a:t>No available person to take care of the children, the home and livestock</a:t>
            </a:r>
          </a:p>
          <a:p>
            <a:pPr>
              <a:defRPr/>
            </a:pPr>
            <a:r>
              <a:rPr lang="en-US" b="1" dirty="0" smtClean="0"/>
              <a:t>Lack of companion in going to the health facility</a:t>
            </a:r>
          </a:p>
          <a:p>
            <a:pPr>
              <a:defRPr/>
            </a:pPr>
            <a:r>
              <a:rPr lang="en-US" b="1" dirty="0" smtClean="0"/>
              <a:t>Reluctance from the mother or the family due to cultural constraints</a:t>
            </a:r>
          </a:p>
          <a:p>
            <a:pPr>
              <a:defRPr/>
            </a:pP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lstStyle/>
          <a:p>
            <a:pPr>
              <a:defRPr/>
            </a:pPr>
            <a:r>
              <a:rPr lang="en-US" dirty="0" smtClean="0"/>
              <a:t>2. Delay in identifying and reaching the appropriate facility</a:t>
            </a:r>
            <a:br>
              <a:rPr lang="en-US" dirty="0" smtClean="0"/>
            </a:br>
            <a:endParaRPr lang="en-US" dirty="0"/>
          </a:p>
        </p:txBody>
      </p:sp>
      <p:sp>
        <p:nvSpPr>
          <p:cNvPr id="3" name="Content Placeholder 2"/>
          <p:cNvSpPr>
            <a:spLocks noGrp="1"/>
          </p:cNvSpPr>
          <p:nvPr>
            <p:ph idx="1"/>
          </p:nvPr>
        </p:nvSpPr>
        <p:spPr>
          <a:xfrm>
            <a:off x="457200" y="2362200"/>
            <a:ext cx="8229600" cy="4495800"/>
          </a:xfrm>
        </p:spPr>
        <p:txBody>
          <a:bodyPr/>
          <a:lstStyle/>
          <a:p>
            <a:pPr>
              <a:defRPr/>
            </a:pPr>
            <a:r>
              <a:rPr lang="en-US" b="1" dirty="0" smtClean="0"/>
              <a:t>Distance from a woman’s home to a facility or provider</a:t>
            </a:r>
          </a:p>
          <a:p>
            <a:pPr>
              <a:defRPr/>
            </a:pPr>
            <a:r>
              <a:rPr lang="en-US" b="1" dirty="0" smtClean="0"/>
              <a:t>Lack of roads or poor condition of roads</a:t>
            </a:r>
          </a:p>
          <a:p>
            <a:pPr>
              <a:defRPr/>
            </a:pPr>
            <a:r>
              <a:rPr lang="en-US" b="1" dirty="0" smtClean="0"/>
              <a:t>Lack of </a:t>
            </a:r>
            <a:r>
              <a:rPr lang="en-US" b="1" smtClean="0"/>
              <a:t>emergency  transportation </a:t>
            </a:r>
            <a:r>
              <a:rPr lang="en-US" b="1" dirty="0" smtClean="0"/>
              <a:t>whether by land or water</a:t>
            </a:r>
          </a:p>
          <a:p>
            <a:pPr>
              <a:defRPr/>
            </a:pPr>
            <a:r>
              <a:rPr lang="en-US" b="1" dirty="0" smtClean="0"/>
              <a:t>Lack of awareness of existing services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lstStyle/>
          <a:p>
            <a:pPr>
              <a:defRPr/>
            </a:pPr>
            <a:r>
              <a:rPr lang="en-US" dirty="0" smtClean="0"/>
              <a:t>2. Delay in identifying and reaching the appropriate facility</a:t>
            </a:r>
            <a:br>
              <a:rPr lang="en-US" dirty="0" smtClean="0"/>
            </a:br>
            <a:endParaRPr lang="en-US" dirty="0"/>
          </a:p>
        </p:txBody>
      </p:sp>
      <p:sp>
        <p:nvSpPr>
          <p:cNvPr id="3" name="Content Placeholder 2"/>
          <p:cNvSpPr>
            <a:spLocks noGrp="1"/>
          </p:cNvSpPr>
          <p:nvPr>
            <p:ph idx="1"/>
          </p:nvPr>
        </p:nvSpPr>
        <p:spPr>
          <a:xfrm>
            <a:off x="457200" y="2514600"/>
            <a:ext cx="8229600" cy="2895600"/>
          </a:xfrm>
        </p:spPr>
        <p:txBody>
          <a:bodyPr/>
          <a:lstStyle/>
          <a:p>
            <a:pPr>
              <a:defRPr/>
            </a:pPr>
            <a:r>
              <a:rPr lang="en-US" b="1" dirty="0" smtClean="0"/>
              <a:t>Lack of referral system</a:t>
            </a:r>
          </a:p>
          <a:p>
            <a:pPr>
              <a:defRPr/>
            </a:pPr>
            <a:r>
              <a:rPr lang="en-US" b="1" dirty="0" smtClean="0"/>
              <a:t>Lack of communication with referral facility</a:t>
            </a:r>
          </a:p>
          <a:p>
            <a:pPr>
              <a:defRPr/>
            </a:pPr>
            <a:r>
              <a:rPr lang="en-US" b="1" dirty="0" smtClean="0"/>
              <a:t>Lack of moral, financial and logistical support from neighbors, the </a:t>
            </a:r>
            <a:r>
              <a:rPr lang="en-US" b="1" dirty="0" err="1" smtClean="0"/>
              <a:t>barangay</a:t>
            </a:r>
            <a:r>
              <a:rPr lang="en-US" b="1" dirty="0" smtClean="0"/>
              <a:t> captain and </a:t>
            </a:r>
            <a:r>
              <a:rPr lang="en-US" b="1" dirty="0" err="1" smtClean="0"/>
              <a:t>barangay</a:t>
            </a:r>
            <a:r>
              <a:rPr lang="en-US" b="1" dirty="0" smtClean="0"/>
              <a:t> officials or the mayor</a:t>
            </a:r>
            <a:endParaRPr lang="en-US"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rrowheads="1"/>
          </p:cNvSpPr>
          <p:nvPr>
            <p:ph type="title"/>
          </p:nvPr>
        </p:nvSpPr>
        <p:spPr/>
        <p:txBody>
          <a:bodyPr/>
          <a:lstStyle/>
          <a:p>
            <a:pPr eaLnBrk="1" hangingPunct="1">
              <a:defRPr/>
            </a:pPr>
            <a:r>
              <a:rPr lang="en-US" sz="4800" dirty="0" smtClean="0">
                <a:solidFill>
                  <a:schemeClr val="tx1"/>
                </a:solidFill>
                <a:latin typeface="+mn-lt"/>
              </a:rPr>
              <a:t>A gloomy picture .</a:t>
            </a:r>
            <a:r>
              <a:rPr lang="en-US" dirty="0" smtClean="0">
                <a:solidFill>
                  <a:schemeClr val="tx1"/>
                </a:solidFill>
                <a:latin typeface="+mn-lt"/>
              </a:rPr>
              <a:t> . . . .</a:t>
            </a:r>
          </a:p>
        </p:txBody>
      </p:sp>
      <p:sp>
        <p:nvSpPr>
          <p:cNvPr id="47107" name="Rectangle 3"/>
          <p:cNvSpPr>
            <a:spLocks noGrp="1" noRot="1" noChangeArrowheads="1"/>
          </p:cNvSpPr>
          <p:nvPr>
            <p:ph type="body" idx="1"/>
          </p:nvPr>
        </p:nvSpPr>
        <p:spPr/>
        <p:txBody>
          <a:bodyPr/>
          <a:lstStyle/>
          <a:p>
            <a:pPr eaLnBrk="1" hangingPunct="1">
              <a:buFontTx/>
              <a:buChar char="-"/>
              <a:defRPr/>
            </a:pPr>
            <a:r>
              <a:rPr lang="en-US" sz="4400" dirty="0" smtClean="0">
                <a:latin typeface="+mj-lt"/>
              </a:rPr>
              <a:t>It </a:t>
            </a:r>
            <a:r>
              <a:rPr lang="en-US" sz="5400" dirty="0" smtClean="0">
                <a:latin typeface="+mj-lt"/>
              </a:rPr>
              <a:t>is said that when a woman becomes pregnant, she puts her life in danger – like putting one of her feet to the grave…</a:t>
            </a:r>
          </a:p>
          <a:p>
            <a:pPr eaLnBrk="1" hangingPunct="1">
              <a:buFontTx/>
              <a:buChar char="-"/>
              <a:defRPr/>
            </a:pPr>
            <a:endParaRPr lang="en-US" sz="3600" dirty="0" smtClean="0">
              <a:latin typeface="Comic Sans MS" pitchFamily="66" charset="0"/>
            </a:endParaRPr>
          </a:p>
          <a:p>
            <a:pPr eaLnBrk="1" hangingPunct="1">
              <a:buFontTx/>
              <a:buNone/>
              <a:defRPr/>
            </a:pPr>
            <a:r>
              <a:rPr lang="en-US" dirty="0" smtClean="0">
                <a:latin typeface="Comic Sans MS" pitchFamily="66" charset="0"/>
              </a:rPr>
              <a:t>	</a:t>
            </a:r>
            <a:r>
              <a:rPr lang="en-US" sz="2800" dirty="0" smtClean="0">
                <a:latin typeface="Comic Sans MS" pitchFamily="66" charset="0"/>
              </a:rPr>
              <a: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pPr>
              <a:defRPr/>
            </a:pPr>
            <a:r>
              <a:rPr lang="en-US" dirty="0" smtClean="0"/>
              <a:t>3. Delay in receiving appropriate and adequate care at the facility</a:t>
            </a:r>
            <a:endParaRPr lang="en-US" dirty="0"/>
          </a:p>
        </p:txBody>
      </p:sp>
      <p:sp>
        <p:nvSpPr>
          <p:cNvPr id="3" name="Content Placeholder 2"/>
          <p:cNvSpPr>
            <a:spLocks noGrp="1"/>
          </p:cNvSpPr>
          <p:nvPr>
            <p:ph idx="1"/>
          </p:nvPr>
        </p:nvSpPr>
        <p:spPr>
          <a:xfrm>
            <a:off x="457200" y="1676400"/>
            <a:ext cx="8229600" cy="4495800"/>
          </a:xfrm>
        </p:spPr>
        <p:txBody>
          <a:bodyPr/>
          <a:lstStyle/>
          <a:p>
            <a:pPr>
              <a:defRPr/>
            </a:pPr>
            <a:r>
              <a:rPr lang="en-US" b="1" dirty="0" smtClean="0"/>
              <a:t>Lack of healthcare personnel</a:t>
            </a:r>
          </a:p>
          <a:p>
            <a:pPr>
              <a:defRPr/>
            </a:pPr>
            <a:r>
              <a:rPr lang="en-US" b="1" dirty="0" smtClean="0"/>
              <a:t>Unprofessional attitudes of health care providers</a:t>
            </a:r>
          </a:p>
          <a:p>
            <a:pPr>
              <a:defRPr/>
            </a:pPr>
            <a:r>
              <a:rPr lang="en-US" b="1" dirty="0" smtClean="0"/>
              <a:t>Shortages of supplies</a:t>
            </a:r>
          </a:p>
          <a:p>
            <a:pPr>
              <a:defRPr/>
            </a:pPr>
            <a:r>
              <a:rPr lang="en-US" b="1" dirty="0" smtClean="0"/>
              <a:t>Lack of basic equipment</a:t>
            </a:r>
          </a:p>
          <a:p>
            <a:pPr>
              <a:defRPr/>
            </a:pPr>
            <a:r>
              <a:rPr lang="en-US" b="1" dirty="0" smtClean="0"/>
              <a:t>Poor skills of health care providers</a:t>
            </a:r>
          </a:p>
          <a:p>
            <a:pPr>
              <a:defRPr/>
            </a:pPr>
            <a:r>
              <a:rPr lang="en-US" b="1" dirty="0" smtClean="0"/>
              <a:t>Health is not prioritized by the </a:t>
            </a:r>
            <a:r>
              <a:rPr lang="en-US" b="1" dirty="0" err="1" smtClean="0"/>
              <a:t>barangay</a:t>
            </a:r>
            <a:r>
              <a:rPr lang="en-US" b="1" dirty="0" smtClean="0"/>
              <a:t> and municipal officials</a:t>
            </a:r>
          </a:p>
          <a:p>
            <a:pPr>
              <a:defRPr/>
            </a:pPr>
            <a:r>
              <a:rPr lang="en-US" b="1" dirty="0" smtClean="0"/>
              <a:t>Lack of budget from the LGU</a:t>
            </a:r>
            <a:endParaRPr lang="en-US" b="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Grp="1" noChangeAspect="1" noChangeArrowheads="1"/>
          </p:cNvPicPr>
          <p:nvPr>
            <p:ph idx="1"/>
          </p:nvPr>
        </p:nvPicPr>
        <p:blipFill>
          <a:blip r:embed="rId2"/>
          <a:srcRect/>
          <a:stretch>
            <a:fillRect/>
          </a:stretch>
        </p:blipFill>
        <p:spPr>
          <a:xfrm>
            <a:off x="304800" y="914400"/>
            <a:ext cx="2706688" cy="4724400"/>
          </a:xfrm>
          <a:noFill/>
        </p:spPr>
      </p:pic>
      <p:pic>
        <p:nvPicPr>
          <p:cNvPr id="44035" name="Picture 2"/>
          <p:cNvPicPr>
            <a:picLocks noChangeAspect="1" noChangeArrowheads="1"/>
          </p:cNvPicPr>
          <p:nvPr/>
        </p:nvPicPr>
        <p:blipFill>
          <a:blip r:embed="rId3"/>
          <a:srcRect/>
          <a:stretch>
            <a:fillRect/>
          </a:stretch>
        </p:blipFill>
        <p:spPr bwMode="auto">
          <a:xfrm>
            <a:off x="3200400" y="990600"/>
            <a:ext cx="5716588" cy="4572000"/>
          </a:xfrm>
          <a:prstGeom prst="rect">
            <a:avLst/>
          </a:prstGeom>
          <a:noFill/>
          <a:ln w="9525">
            <a:noFill/>
            <a:miter lim="800000"/>
            <a:headEnd/>
            <a:tailEnd/>
          </a:ln>
        </p:spPr>
      </p:pic>
      <p:sp>
        <p:nvSpPr>
          <p:cNvPr id="10" name="Title 1"/>
          <p:cNvSpPr txBox="1">
            <a:spLocks/>
          </p:cNvSpPr>
          <p:nvPr/>
        </p:nvSpPr>
        <p:spPr bwMode="auto">
          <a:xfrm>
            <a:off x="304800" y="228600"/>
            <a:ext cx="8743950" cy="457200"/>
          </a:xfrm>
          <a:prstGeom prst="rect">
            <a:avLst/>
          </a:prstGeom>
          <a:noFill/>
          <a:ln w="9525">
            <a:noFill/>
            <a:miter lim="800000"/>
            <a:headEnd/>
            <a:tailEnd/>
          </a:ln>
        </p:spPr>
        <p:txBody>
          <a:bodyPr/>
          <a:lstStyle/>
          <a:p>
            <a:pPr algn="ctr">
              <a:defRPr/>
            </a:pPr>
            <a:r>
              <a:rPr lang="en-PH" sz="3600" b="1" kern="0" dirty="0">
                <a:solidFill>
                  <a:schemeClr val="tx2"/>
                </a:solidFill>
                <a:latin typeface="+mj-lt"/>
                <a:ea typeface="ＭＳ Ｐゴシック" pitchFamily="34" charset="-128"/>
                <a:cs typeface="+mj-cs"/>
              </a:rPr>
              <a:t>Safe Motherhood</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What a Pregnant woman must have:</a:t>
            </a:r>
            <a:endParaRPr lang="en-US" dirty="0"/>
          </a:p>
        </p:txBody>
      </p:sp>
      <p:sp>
        <p:nvSpPr>
          <p:cNvPr id="3" name="Content Placeholder 2"/>
          <p:cNvSpPr>
            <a:spLocks noGrp="1"/>
          </p:cNvSpPr>
          <p:nvPr>
            <p:ph idx="1"/>
          </p:nvPr>
        </p:nvSpPr>
        <p:spPr/>
        <p:txBody>
          <a:bodyPr/>
          <a:lstStyle/>
          <a:p>
            <a:pPr>
              <a:defRPr/>
            </a:pPr>
            <a:r>
              <a:rPr lang="en-US" b="1" dirty="0" smtClean="0"/>
              <a:t>A Birth Plan with the readiness to respond to any complications</a:t>
            </a:r>
          </a:p>
          <a:p>
            <a:pPr>
              <a:defRPr/>
            </a:pPr>
            <a:r>
              <a:rPr lang="en-US" b="1" dirty="0" smtClean="0"/>
              <a:t>PHILHEALTH membership and is able to avail of the benefits accordingly</a:t>
            </a:r>
          </a:p>
          <a:p>
            <a:pPr>
              <a:defRPr/>
            </a:pPr>
            <a:r>
              <a:rPr lang="en-US" b="1" dirty="0" smtClean="0"/>
              <a:t>Saved/ allotted money to prepare for her childbirth and services that the newborn will be availing</a:t>
            </a:r>
          </a:p>
          <a:p>
            <a:pPr>
              <a:defRPr/>
            </a:pPr>
            <a:r>
              <a:rPr lang="en-US" b="1" dirty="0" smtClean="0"/>
              <a:t>Plans for desired Family Planning (FP) services (spacing or limiting methods)</a:t>
            </a:r>
            <a:endParaRPr lang="en-US" b="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ChangeArrowheads="1"/>
          </p:cNvSpPr>
          <p:nvPr/>
        </p:nvSpPr>
        <p:spPr bwMode="auto">
          <a:xfrm>
            <a:off x="457200" y="152400"/>
            <a:ext cx="8229600" cy="6586538"/>
          </a:xfrm>
          <a:prstGeom prst="rect">
            <a:avLst/>
          </a:prstGeom>
          <a:noFill/>
          <a:ln w="9525">
            <a:noFill/>
            <a:miter lim="800000"/>
            <a:headEnd/>
            <a:tailEnd/>
          </a:ln>
        </p:spPr>
        <p:txBody>
          <a:bodyPr anchor="ctr">
            <a:spAutoFit/>
          </a:bodyPr>
          <a:lstStyle/>
          <a:p>
            <a:r>
              <a:rPr lang="en-US" sz="2000">
                <a:latin typeface="Arial" charset="0"/>
                <a:ea typeface="Times New Roman" pitchFamily="18" charset="0"/>
                <a:cs typeface="Arial" charset="0"/>
              </a:rPr>
              <a:t>Birth Plan Form</a:t>
            </a:r>
            <a:endParaRPr lang="en-US" sz="1100">
              <a:ea typeface="Times New Roman" pitchFamily="18" charset="0"/>
              <a:cs typeface="Arial" charset="0"/>
            </a:endParaRPr>
          </a:p>
          <a:p>
            <a:r>
              <a:rPr lang="en-US" sz="1200">
                <a:latin typeface="Arial" charset="0"/>
                <a:ea typeface="Times New Roman" pitchFamily="18" charset="0"/>
                <a:cs typeface="Arial" charset="0"/>
              </a:rPr>
              <a:t>(Lifted from the Mother and Child Book)</a:t>
            </a:r>
            <a:endParaRPr lang="en-US" sz="1100">
              <a:ea typeface="Times New Roman" pitchFamily="18" charset="0"/>
              <a:cs typeface="Arial" charset="0"/>
            </a:endParaRPr>
          </a:p>
          <a:p>
            <a:r>
              <a:rPr lang="en-US" sz="1200">
                <a:latin typeface="Arial" charset="0"/>
                <a:ea typeface="Times New Roman" pitchFamily="18" charset="0"/>
                <a:cs typeface="Arial" charset="0"/>
              </a:rPr>
              <a:t>I know that any complication can develop during delivery. I know that I should deliver my baby in a health facility.</a:t>
            </a:r>
            <a:endParaRPr lang="en-US" sz="1100">
              <a:ea typeface="Times New Roman" pitchFamily="18" charset="0"/>
              <a:cs typeface="Arial" charset="0"/>
            </a:endParaRPr>
          </a:p>
          <a:p>
            <a:r>
              <a:rPr lang="en-US" sz="1200">
                <a:latin typeface="Arial" charset="0"/>
                <a:ea typeface="Times New Roman" pitchFamily="18" charset="0"/>
                <a:cs typeface="Arial" charset="0"/>
              </a:rPr>
              <a:t>I will be attended at delivery by _______________________________________</a:t>
            </a:r>
            <a:endParaRPr lang="en-US" sz="1100">
              <a:ea typeface="Times New Roman" pitchFamily="18" charset="0"/>
              <a:cs typeface="Arial" charset="0"/>
            </a:endParaRPr>
          </a:p>
          <a:p>
            <a:r>
              <a:rPr lang="en-US" sz="1200">
                <a:latin typeface="Arial" charset="0"/>
                <a:ea typeface="Times New Roman" pitchFamily="18" charset="0"/>
                <a:cs typeface="Arial" charset="0"/>
              </a:rPr>
              <a:t>	                             </a:t>
            </a:r>
            <a:r>
              <a:rPr lang="en-US" sz="1100" i="1">
                <a:latin typeface="Arial" charset="0"/>
                <a:ea typeface="Times New Roman" pitchFamily="18" charset="0"/>
                <a:cs typeface="Arial" charset="0"/>
              </a:rPr>
              <a:t>Name of doctor/nurse/midwife or others, specify.</a:t>
            </a:r>
            <a:endParaRPr lang="en-US" sz="1100">
              <a:ea typeface="Times New Roman" pitchFamily="18" charset="0"/>
              <a:cs typeface="Arial" charset="0"/>
            </a:endParaRPr>
          </a:p>
          <a:p>
            <a:r>
              <a:rPr lang="en-US" sz="1200">
                <a:latin typeface="Arial" charset="0"/>
                <a:ea typeface="Times New Roman" pitchFamily="18" charset="0"/>
                <a:cs typeface="Arial" charset="0"/>
              </a:rPr>
              <a:t>I plan to deliver at __________________________________________________</a:t>
            </a:r>
            <a:endParaRPr lang="en-US" sz="1100">
              <a:ea typeface="Times New Roman" pitchFamily="18" charset="0"/>
              <a:cs typeface="Arial" charset="0"/>
            </a:endParaRPr>
          </a:p>
          <a:p>
            <a:r>
              <a:rPr lang="en-US" sz="1100" i="1">
                <a:latin typeface="Arial" charset="0"/>
                <a:ea typeface="Times New Roman" pitchFamily="18" charset="0"/>
                <a:cs typeface="Arial" charset="0"/>
              </a:rPr>
              <a:t>                                                      </a:t>
            </a:r>
            <a:r>
              <a:rPr lang="en-US" sz="1200" i="1">
                <a:latin typeface="Arial" charset="0"/>
                <a:ea typeface="Times New Roman" pitchFamily="18" charset="0"/>
                <a:cs typeface="Arial" charset="0"/>
              </a:rPr>
              <a:t> </a:t>
            </a:r>
            <a:r>
              <a:rPr lang="en-US" sz="1100" i="1">
                <a:latin typeface="Arial" charset="0"/>
                <a:ea typeface="Times New Roman" pitchFamily="18" charset="0"/>
                <a:cs typeface="Arial" charset="0"/>
              </a:rPr>
              <a:t>Name of hospital/health center/clinic</a:t>
            </a:r>
            <a:endParaRPr lang="en-US" sz="1100">
              <a:ea typeface="Times New Roman" pitchFamily="18" charset="0"/>
              <a:cs typeface="Arial" charset="0"/>
            </a:endParaRPr>
          </a:p>
          <a:p>
            <a:pPr>
              <a:lnSpc>
                <a:spcPct val="150000"/>
              </a:lnSpc>
            </a:pPr>
            <a:r>
              <a:rPr lang="en-US" sz="1200">
                <a:latin typeface="Arial" charset="0"/>
                <a:ea typeface="Times New Roman" pitchFamily="18" charset="0"/>
                <a:cs typeface="Arial" charset="0"/>
              </a:rPr>
              <a:t>This is a Philhealth accredited facility ___________Yes 	___________ No</a:t>
            </a:r>
            <a:endParaRPr lang="en-US" sz="1100">
              <a:ea typeface="Times New Roman" pitchFamily="18" charset="0"/>
              <a:cs typeface="Arial" charset="0"/>
            </a:endParaRPr>
          </a:p>
          <a:p>
            <a:pPr>
              <a:lnSpc>
                <a:spcPct val="150000"/>
              </a:lnSpc>
            </a:pPr>
            <a:r>
              <a:rPr lang="en-US" sz="1200">
                <a:latin typeface="Arial" charset="0"/>
                <a:ea typeface="Times New Roman" pitchFamily="18" charset="0"/>
                <a:cs typeface="Arial" charset="0"/>
              </a:rPr>
              <a:t>The estimated cost of the maternity package in this facility is P ______________. (Inclusive of newborn care)</a:t>
            </a:r>
            <a:endParaRPr lang="en-US" sz="1100">
              <a:ea typeface="Times New Roman" pitchFamily="18" charset="0"/>
              <a:cs typeface="Arial" charset="0"/>
            </a:endParaRPr>
          </a:p>
          <a:p>
            <a:pPr>
              <a:lnSpc>
                <a:spcPct val="150000"/>
              </a:lnSpc>
            </a:pPr>
            <a:r>
              <a:rPr lang="en-US" sz="1200">
                <a:latin typeface="Arial" charset="0"/>
                <a:ea typeface="Times New Roman" pitchFamily="18" charset="0"/>
                <a:cs typeface="Arial" charset="0"/>
              </a:rPr>
              <a:t>The mode of payment is ____________________________________________.</a:t>
            </a:r>
            <a:endParaRPr lang="en-US" sz="1100">
              <a:ea typeface="Times New Roman" pitchFamily="18" charset="0"/>
              <a:cs typeface="Arial" charset="0"/>
            </a:endParaRPr>
          </a:p>
          <a:p>
            <a:pPr>
              <a:lnSpc>
                <a:spcPct val="150000"/>
              </a:lnSpc>
            </a:pPr>
            <a:r>
              <a:rPr lang="en-US" sz="1200">
                <a:latin typeface="Arial" charset="0"/>
                <a:ea typeface="Times New Roman" pitchFamily="18" charset="0"/>
                <a:cs typeface="Arial" charset="0"/>
              </a:rPr>
              <a:t>The available transport is ___________________________________________.</a:t>
            </a:r>
            <a:endParaRPr lang="en-US" sz="1100">
              <a:ea typeface="Times New Roman" pitchFamily="18" charset="0"/>
              <a:cs typeface="Arial" charset="0"/>
            </a:endParaRPr>
          </a:p>
          <a:p>
            <a:pPr>
              <a:lnSpc>
                <a:spcPct val="150000"/>
              </a:lnSpc>
            </a:pPr>
            <a:r>
              <a:rPr lang="en-US" sz="1200">
                <a:latin typeface="Arial" charset="0"/>
                <a:ea typeface="Times New Roman" pitchFamily="18" charset="0"/>
                <a:cs typeface="Arial" charset="0"/>
              </a:rPr>
              <a:t> </a:t>
            </a:r>
            <a:endParaRPr lang="en-US" sz="1100">
              <a:ea typeface="Times New Roman" pitchFamily="18" charset="0"/>
              <a:cs typeface="Arial" charset="0"/>
            </a:endParaRPr>
          </a:p>
          <a:p>
            <a:pPr>
              <a:lnSpc>
                <a:spcPct val="150000"/>
              </a:lnSpc>
            </a:pPr>
            <a:r>
              <a:rPr lang="en-US" sz="1200">
                <a:latin typeface="Arial" charset="0"/>
                <a:ea typeface="Times New Roman" pitchFamily="18" charset="0"/>
                <a:cs typeface="Arial" charset="0"/>
              </a:rPr>
              <a:t>I have contacted _____________________ to bring me to the hospital/maternity</a:t>
            </a:r>
            <a:endParaRPr lang="en-US" sz="1100">
              <a:ea typeface="Times New Roman" pitchFamily="18" charset="0"/>
              <a:cs typeface="Arial" charset="0"/>
            </a:endParaRPr>
          </a:p>
          <a:p>
            <a:pPr>
              <a:lnSpc>
                <a:spcPct val="150000"/>
              </a:lnSpc>
            </a:pPr>
            <a:r>
              <a:rPr lang="en-US" sz="1200">
                <a:latin typeface="Arial" charset="0"/>
                <a:ea typeface="Times New Roman" pitchFamily="18" charset="0"/>
                <a:cs typeface="Arial" charset="0"/>
              </a:rPr>
              <a:t>			 	</a:t>
            </a:r>
            <a:r>
              <a:rPr lang="en-US" sz="1100" i="1">
                <a:latin typeface="Arial" charset="0"/>
                <a:ea typeface="Times New Roman" pitchFamily="18" charset="0"/>
                <a:cs typeface="Arial" charset="0"/>
              </a:rPr>
              <a:t>Name</a:t>
            </a:r>
            <a:endParaRPr lang="en-US" sz="1100">
              <a:ea typeface="Times New Roman" pitchFamily="18" charset="0"/>
              <a:cs typeface="Arial" charset="0"/>
            </a:endParaRPr>
          </a:p>
          <a:p>
            <a:pPr>
              <a:lnSpc>
                <a:spcPct val="150000"/>
              </a:lnSpc>
            </a:pPr>
            <a:r>
              <a:rPr lang="en-US" sz="1200">
                <a:latin typeface="Arial" charset="0"/>
                <a:ea typeface="Times New Roman" pitchFamily="18" charset="0"/>
                <a:cs typeface="Arial" charset="0"/>
              </a:rPr>
              <a:t>clinic/health center.</a:t>
            </a:r>
            <a:endParaRPr lang="en-US" sz="1100">
              <a:ea typeface="Times New Roman" pitchFamily="18" charset="0"/>
              <a:cs typeface="Arial" charset="0"/>
            </a:endParaRPr>
          </a:p>
          <a:p>
            <a:pPr>
              <a:lnSpc>
                <a:spcPct val="150000"/>
              </a:lnSpc>
            </a:pPr>
            <a:r>
              <a:rPr lang="en-US" sz="1200">
                <a:latin typeface="Arial" charset="0"/>
                <a:ea typeface="Times New Roman" pitchFamily="18" charset="0"/>
                <a:cs typeface="Arial" charset="0"/>
              </a:rPr>
              <a:t>I will be accompanied by ____________________________________________.</a:t>
            </a:r>
            <a:endParaRPr lang="en-US" sz="1100">
              <a:ea typeface="Times New Roman" pitchFamily="18" charset="0"/>
              <a:cs typeface="Arial" charset="0"/>
            </a:endParaRPr>
          </a:p>
          <a:p>
            <a:r>
              <a:rPr lang="en-US" sz="1200">
                <a:latin typeface="Arial" charset="0"/>
                <a:ea typeface="Times New Roman" pitchFamily="18" charset="0"/>
                <a:cs typeface="Arial" charset="0"/>
              </a:rPr>
              <a:t>							</a:t>
            </a:r>
            <a:r>
              <a:rPr lang="en-US" sz="1100" i="1">
                <a:latin typeface="Arial" charset="0"/>
                <a:ea typeface="Times New Roman" pitchFamily="18" charset="0"/>
                <a:cs typeface="Arial" charset="0"/>
              </a:rPr>
              <a:t>Name</a:t>
            </a:r>
            <a:endParaRPr lang="en-US" sz="1100">
              <a:ea typeface="Times New Roman" pitchFamily="18" charset="0"/>
              <a:cs typeface="Arial" charset="0"/>
            </a:endParaRPr>
          </a:p>
          <a:p>
            <a:r>
              <a:rPr lang="en-US" sz="1200">
                <a:latin typeface="Arial" charset="0"/>
                <a:ea typeface="Times New Roman" pitchFamily="18" charset="0"/>
                <a:cs typeface="Arial" charset="0"/>
              </a:rPr>
              <a:t>_______________________________will take care of my children/home while I </a:t>
            </a:r>
            <a:endParaRPr lang="en-US" sz="1100">
              <a:ea typeface="Times New Roman" pitchFamily="18" charset="0"/>
              <a:cs typeface="Arial" charset="0"/>
            </a:endParaRPr>
          </a:p>
          <a:p>
            <a:r>
              <a:rPr lang="en-US" sz="1200">
                <a:latin typeface="Arial" charset="0"/>
                <a:ea typeface="Times New Roman" pitchFamily="18" charset="0"/>
                <a:cs typeface="Arial" charset="0"/>
              </a:rPr>
              <a:t>		</a:t>
            </a:r>
            <a:r>
              <a:rPr lang="en-US" sz="1100" i="1">
                <a:latin typeface="Arial" charset="0"/>
                <a:ea typeface="Times New Roman" pitchFamily="18" charset="0"/>
                <a:cs typeface="Arial" charset="0"/>
              </a:rPr>
              <a:t>  Name</a:t>
            </a:r>
            <a:endParaRPr lang="en-US" sz="1100">
              <a:ea typeface="Times New Roman" pitchFamily="18" charset="0"/>
              <a:cs typeface="Arial" charset="0"/>
            </a:endParaRPr>
          </a:p>
          <a:p>
            <a:r>
              <a:rPr lang="en-US" sz="1200">
                <a:latin typeface="Arial" charset="0"/>
                <a:ea typeface="Times New Roman" pitchFamily="18" charset="0"/>
                <a:cs typeface="Arial" charset="0"/>
              </a:rPr>
              <a:t>am in the health facility.</a:t>
            </a:r>
            <a:endParaRPr lang="en-US" sz="1100">
              <a:ea typeface="Times New Roman" pitchFamily="18" charset="0"/>
              <a:cs typeface="Arial" charset="0"/>
            </a:endParaRPr>
          </a:p>
          <a:p>
            <a:r>
              <a:rPr lang="en-US" sz="1200">
                <a:latin typeface="Arial" charset="0"/>
                <a:ea typeface="Times New Roman" pitchFamily="18" charset="0"/>
                <a:cs typeface="Arial" charset="0"/>
              </a:rPr>
              <a:t>In case of a need for blood transfusion, my possible donors are:</a:t>
            </a:r>
            <a:endParaRPr lang="en-US" sz="1100">
              <a:ea typeface="Times New Roman" pitchFamily="18" charset="0"/>
              <a:cs typeface="Arial" charset="0"/>
            </a:endParaRPr>
          </a:p>
          <a:p>
            <a:r>
              <a:rPr lang="en-US" sz="1200">
                <a:latin typeface="Arial" charset="0"/>
                <a:ea typeface="Times New Roman" pitchFamily="18" charset="0"/>
                <a:cs typeface="Arial" charset="0"/>
              </a:rPr>
              <a:t>________________________________________________________________</a:t>
            </a:r>
            <a:endParaRPr lang="en-US" sz="1100">
              <a:ea typeface="Times New Roman" pitchFamily="18" charset="0"/>
              <a:cs typeface="Arial" charset="0"/>
            </a:endParaRPr>
          </a:p>
          <a:p>
            <a:r>
              <a:rPr lang="en-US" sz="1200">
                <a:latin typeface="Arial" charset="0"/>
                <a:ea typeface="Times New Roman" pitchFamily="18" charset="0"/>
                <a:cs typeface="Arial" charset="0"/>
              </a:rPr>
              <a:t>		</a:t>
            </a:r>
            <a:r>
              <a:rPr lang="en-US" sz="1100" i="1">
                <a:latin typeface="Arial" charset="0"/>
                <a:ea typeface="Times New Roman" pitchFamily="18" charset="0"/>
                <a:cs typeface="Arial" charset="0"/>
              </a:rPr>
              <a:t>Name 				Address</a:t>
            </a:r>
            <a:endParaRPr lang="en-US" sz="1100">
              <a:ea typeface="Times New Roman" pitchFamily="18" charset="0"/>
              <a:cs typeface="Arial" charset="0"/>
            </a:endParaRPr>
          </a:p>
          <a:p>
            <a:r>
              <a:rPr lang="en-US" sz="1200" i="1">
                <a:latin typeface="Arial" charset="0"/>
                <a:ea typeface="Times New Roman" pitchFamily="18" charset="0"/>
                <a:cs typeface="Arial" charset="0"/>
              </a:rPr>
              <a:t>________________________________________________________________</a:t>
            </a:r>
            <a:endParaRPr lang="en-US" sz="1100">
              <a:ea typeface="Times New Roman" pitchFamily="18" charset="0"/>
              <a:cs typeface="Arial" charset="0"/>
            </a:endParaRPr>
          </a:p>
          <a:p>
            <a:r>
              <a:rPr lang="en-US" sz="1200" i="1">
                <a:latin typeface="Arial" charset="0"/>
                <a:ea typeface="Times New Roman" pitchFamily="18" charset="0"/>
                <a:cs typeface="Arial" charset="0"/>
              </a:rPr>
              <a:t>		</a:t>
            </a:r>
            <a:r>
              <a:rPr lang="en-US" sz="1100" i="1">
                <a:latin typeface="Arial" charset="0"/>
                <a:ea typeface="Times New Roman" pitchFamily="18" charset="0"/>
                <a:cs typeface="Arial" charset="0"/>
              </a:rPr>
              <a:t>Name 				Address</a:t>
            </a:r>
            <a:endParaRPr lang="en-US" sz="1100">
              <a:ea typeface="Times New Roman" pitchFamily="18" charset="0"/>
              <a:cs typeface="Arial" charset="0"/>
            </a:endParaRPr>
          </a:p>
          <a:p>
            <a:r>
              <a:rPr lang="en-US" sz="1200" i="1">
                <a:latin typeface="Arial" charset="0"/>
                <a:ea typeface="Times New Roman" pitchFamily="18" charset="0"/>
                <a:cs typeface="Arial" charset="0"/>
              </a:rPr>
              <a:t>________________________________________________________________</a:t>
            </a:r>
            <a:endParaRPr lang="en-US" sz="1100">
              <a:ea typeface="Times New Roman" pitchFamily="18" charset="0"/>
              <a:cs typeface="Arial" charset="0"/>
            </a:endParaRPr>
          </a:p>
          <a:p>
            <a:r>
              <a:rPr lang="en-US" sz="1200" i="1">
                <a:latin typeface="Arial" charset="0"/>
                <a:ea typeface="Times New Roman" pitchFamily="18" charset="0"/>
                <a:cs typeface="Arial" charset="0"/>
              </a:rPr>
              <a:t>		</a:t>
            </a:r>
            <a:r>
              <a:rPr lang="en-US" sz="1100" i="1">
                <a:latin typeface="Arial" charset="0"/>
                <a:ea typeface="Times New Roman" pitchFamily="18" charset="0"/>
                <a:cs typeface="Arial" charset="0"/>
              </a:rPr>
              <a:t>Name 				Address</a:t>
            </a:r>
            <a:endParaRPr lang="en-US" sz="1100">
              <a:ea typeface="Times New Roman" pitchFamily="18" charset="0"/>
              <a:cs typeface="Arial" charset="0"/>
            </a:endParaRPr>
          </a:p>
          <a:p>
            <a:r>
              <a:rPr lang="en-US" sz="1200">
                <a:latin typeface="Arial" charset="0"/>
                <a:ea typeface="Times New Roman" pitchFamily="18" charset="0"/>
                <a:cs typeface="Arial" charset="0"/>
              </a:rPr>
              <a:t>In case of complications, I will be referred right away to:</a:t>
            </a:r>
            <a:endParaRPr lang="en-US" sz="1100">
              <a:ea typeface="Times New Roman" pitchFamily="18" charset="0"/>
              <a:cs typeface="Arial" charset="0"/>
            </a:endParaRPr>
          </a:p>
          <a:p>
            <a:r>
              <a:rPr lang="en-US" sz="1200">
                <a:latin typeface="Arial" charset="0"/>
                <a:ea typeface="Times New Roman" pitchFamily="18" charset="0"/>
                <a:cs typeface="Arial" charset="0"/>
              </a:rPr>
              <a:t>Contact person: ___________________________________________________</a:t>
            </a:r>
            <a:endParaRPr lang="en-US" sz="1100">
              <a:ea typeface="Times New Roman" pitchFamily="18" charset="0"/>
              <a:cs typeface="Arial" charset="0"/>
            </a:endParaRPr>
          </a:p>
          <a:p>
            <a:r>
              <a:rPr lang="en-US" sz="1200">
                <a:latin typeface="Arial" charset="0"/>
                <a:ea typeface="Times New Roman" pitchFamily="18" charset="0"/>
                <a:cs typeface="Arial" charset="0"/>
              </a:rPr>
              <a:t>Address: _________________________________________________________</a:t>
            </a:r>
            <a:endParaRPr lang="en-US">
              <a:ea typeface="Times New Roman" pitchFamily="18" charset="0"/>
              <a:cs typeface="Arial"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ChangeArrowheads="1"/>
          </p:cNvSpPr>
          <p:nvPr>
            <p:ph type="body" idx="1"/>
          </p:nvPr>
        </p:nvSpPr>
        <p:spPr>
          <a:xfrm rot="20696211">
            <a:off x="914400" y="2209800"/>
            <a:ext cx="7391400" cy="1676400"/>
          </a:xfrm>
        </p:spPr>
        <p:txBody>
          <a:bodyPr/>
          <a:lstStyle/>
          <a:p>
            <a:pPr algn="ctr" eaLnBrk="1" hangingPunct="1">
              <a:buFontTx/>
              <a:buNone/>
              <a:defRPr/>
            </a:pPr>
            <a:r>
              <a:rPr lang="en-US" sz="7200" b="1" dirty="0" smtClean="0"/>
              <a:t>THANK YOU!!!</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body" idx="1"/>
          </p:nvPr>
        </p:nvSpPr>
        <p:spPr>
          <a:xfrm>
            <a:off x="457200" y="914400"/>
            <a:ext cx="8229600" cy="5486400"/>
          </a:xfrm>
        </p:spPr>
        <p:txBody>
          <a:bodyPr/>
          <a:lstStyle/>
          <a:p>
            <a:pPr algn="just" eaLnBrk="1" hangingPunct="1">
              <a:lnSpc>
                <a:spcPct val="90000"/>
              </a:lnSpc>
              <a:buFontTx/>
              <a:buNone/>
              <a:defRPr/>
            </a:pPr>
            <a:r>
              <a:rPr lang="en-US" sz="2800" dirty="0" smtClean="0"/>
              <a:t>		</a:t>
            </a:r>
            <a:r>
              <a:rPr lang="en-US" sz="2800" b="1" dirty="0" smtClean="0"/>
              <a:t>In most cases, the first health-oriented person to get in contact with a pregnant woman in the community is the BHW. When a woman is pregnant, she needs to keep herself healthy in order to have a healthy baby.</a:t>
            </a:r>
          </a:p>
          <a:p>
            <a:pPr algn="just" eaLnBrk="1" hangingPunct="1">
              <a:lnSpc>
                <a:spcPct val="90000"/>
              </a:lnSpc>
              <a:buFontTx/>
              <a:buNone/>
              <a:defRPr/>
            </a:pPr>
            <a:r>
              <a:rPr lang="en-US" sz="2800" b="1" dirty="0" smtClean="0"/>
              <a:t>		</a:t>
            </a:r>
            <a:r>
              <a:rPr lang="en-US" sz="2800" b="1" u="sng" dirty="0" smtClean="0"/>
              <a:t>Good prenatal care</a:t>
            </a:r>
            <a:r>
              <a:rPr lang="en-US" sz="2800" b="1" dirty="0" smtClean="0"/>
              <a:t> will result in the proper monitoring of the progress of the pregnancy. It checks the health condition of the mother and baby as they undergo changes that take place from conception to the time the mother goes into labor.</a:t>
            </a:r>
          </a:p>
          <a:p>
            <a:pPr algn="just" eaLnBrk="1" hangingPunct="1">
              <a:lnSpc>
                <a:spcPct val="90000"/>
              </a:lnSpc>
              <a:buFontTx/>
              <a:buNone/>
              <a:defRPr/>
            </a:pPr>
            <a:r>
              <a:rPr lang="en-US" sz="2800" b="1" dirty="0" smtClean="0"/>
              <a:t>		Another purpose of prenatal care is to detect early problems that may arise so that these can be acted upon on time.</a:t>
            </a:r>
          </a:p>
          <a:p>
            <a:pPr eaLnBrk="1" hangingPunct="1">
              <a:lnSpc>
                <a:spcPct val="90000"/>
              </a:lnSpc>
              <a:buFontTx/>
              <a:buNone/>
              <a:defRPr/>
            </a:pPr>
            <a:endParaRPr lang="en-US" sz="2800" b="1"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52400" y="457200"/>
            <a:ext cx="8610600" cy="1143000"/>
          </a:xfrm>
        </p:spPr>
        <p:txBody>
          <a:bodyPr/>
          <a:lstStyle/>
          <a:p>
            <a:pPr algn="l" eaLnBrk="1" hangingPunct="1">
              <a:defRPr/>
            </a:pPr>
            <a:r>
              <a:rPr lang="en-US" dirty="0" smtClean="0">
                <a:solidFill>
                  <a:schemeClr val="tx1"/>
                </a:solidFill>
              </a:rPr>
              <a:t>The BHW should know the ff:</a:t>
            </a:r>
          </a:p>
        </p:txBody>
      </p:sp>
      <p:sp>
        <p:nvSpPr>
          <p:cNvPr id="5" name="Rectangle 2"/>
          <p:cNvSpPr txBox="1">
            <a:spLocks noChangeArrowheads="1"/>
          </p:cNvSpPr>
          <p:nvPr/>
        </p:nvSpPr>
        <p:spPr bwMode="auto">
          <a:xfrm>
            <a:off x="457200" y="1295400"/>
            <a:ext cx="6934200" cy="1143000"/>
          </a:xfrm>
          <a:prstGeom prst="rect">
            <a:avLst/>
          </a:prstGeom>
          <a:noFill/>
          <a:ln w="9525">
            <a:noFill/>
            <a:miter lim="800000"/>
            <a:headEnd/>
            <a:tailEnd/>
          </a:ln>
          <a:effectLst/>
        </p:spPr>
        <p:txBody>
          <a:bodyPr anchor="ctr" anchorCtr="1"/>
          <a:lstStyle/>
          <a:p>
            <a:pPr eaLnBrk="1" hangingPunct="1">
              <a:defRPr/>
            </a:pPr>
            <a:r>
              <a:rPr lang="en-US" sz="4000" b="1" kern="0" dirty="0">
                <a:effectLst>
                  <a:outerShdw blurRad="38100" dist="38100" dir="2700000" algn="tl">
                    <a:srgbClr val="000000"/>
                  </a:outerShdw>
                </a:effectLst>
                <a:latin typeface="+mj-lt"/>
                <a:ea typeface="+mj-ea"/>
                <a:cs typeface="+mj-cs"/>
                <a:hlinkClick r:id="rId2" action="ppaction://hlinksldjump"/>
              </a:rPr>
              <a:t>A. Early Signs of Pregnancy</a:t>
            </a:r>
            <a:endParaRPr lang="en-US" sz="4000" b="1" kern="0" dirty="0">
              <a:effectLst>
                <a:outerShdw blurRad="38100" dist="38100" dir="2700000" algn="tl">
                  <a:srgbClr val="000000"/>
                </a:outerShdw>
              </a:effectLst>
              <a:latin typeface="+mj-lt"/>
              <a:ea typeface="+mj-ea"/>
              <a:cs typeface="+mj-cs"/>
            </a:endParaRPr>
          </a:p>
        </p:txBody>
      </p:sp>
      <p:sp>
        <p:nvSpPr>
          <p:cNvPr id="6" name="Rectangle 2">
            <a:hlinkClick r:id="rId3" action="ppaction://hlinkpres?slideindex=1&amp;slidetitle="/>
          </p:cNvPr>
          <p:cNvSpPr txBox="1">
            <a:spLocks noChangeArrowheads="1"/>
          </p:cNvSpPr>
          <p:nvPr/>
        </p:nvSpPr>
        <p:spPr bwMode="auto">
          <a:xfrm>
            <a:off x="762000" y="1981200"/>
            <a:ext cx="8229600" cy="1143000"/>
          </a:xfrm>
          <a:prstGeom prst="rect">
            <a:avLst/>
          </a:prstGeom>
          <a:noFill/>
          <a:ln w="9525">
            <a:noFill/>
            <a:miter lim="800000"/>
            <a:headEnd/>
            <a:tailEnd/>
          </a:ln>
          <a:effectLst/>
        </p:spPr>
        <p:txBody>
          <a:bodyPr anchor="ctr" anchorCtr="1"/>
          <a:lstStyle/>
          <a:p>
            <a:pPr algn="ctr" eaLnBrk="1" hangingPunct="1">
              <a:defRPr/>
            </a:pPr>
            <a:r>
              <a:rPr lang="en-US" sz="4000" b="1" kern="0" dirty="0">
                <a:effectLst>
                  <a:outerShdw blurRad="38100" dist="38100" dir="2700000" algn="tl">
                    <a:srgbClr val="000000"/>
                  </a:outerShdw>
                </a:effectLst>
                <a:latin typeface="+mj-lt"/>
                <a:ea typeface="+mj-ea"/>
                <a:cs typeface="+mj-cs"/>
                <a:hlinkClick r:id="rId4" action="ppaction://hlinksldjump"/>
              </a:rPr>
              <a:t>B. Making a List of Pregnant Women</a:t>
            </a:r>
            <a:endParaRPr lang="en-US" sz="4000" b="1" kern="0" dirty="0">
              <a:effectLst>
                <a:outerShdw blurRad="38100" dist="38100" dir="2700000" algn="tl">
                  <a:srgbClr val="000000"/>
                </a:outerShdw>
              </a:effectLst>
              <a:latin typeface="+mj-lt"/>
              <a:ea typeface="+mj-ea"/>
              <a:cs typeface="+mj-cs"/>
            </a:endParaRPr>
          </a:p>
        </p:txBody>
      </p:sp>
      <p:sp>
        <p:nvSpPr>
          <p:cNvPr id="7" name="Rectangle 4"/>
          <p:cNvSpPr>
            <a:spLocks noChangeArrowheads="1"/>
          </p:cNvSpPr>
          <p:nvPr/>
        </p:nvSpPr>
        <p:spPr bwMode="auto">
          <a:xfrm>
            <a:off x="762000" y="2895600"/>
            <a:ext cx="8382000" cy="708025"/>
          </a:xfrm>
          <a:prstGeom prst="rect">
            <a:avLst/>
          </a:prstGeom>
          <a:noFill/>
          <a:ln w="9525">
            <a:noFill/>
            <a:miter lim="800000"/>
            <a:headEnd/>
            <a:tailEnd/>
          </a:ln>
          <a:effectLst/>
        </p:spPr>
        <p:txBody>
          <a:bodyPr>
            <a:spAutoFit/>
          </a:bodyPr>
          <a:lstStyle/>
          <a:p>
            <a:pPr>
              <a:defRPr/>
            </a:pPr>
            <a:r>
              <a:rPr lang="en-US" sz="4000" b="1" dirty="0">
                <a:effectLst>
                  <a:outerShdw blurRad="38100" dist="38100" dir="2700000" algn="tl">
                    <a:srgbClr val="000000"/>
                  </a:outerShdw>
                </a:effectLst>
                <a:hlinkClick r:id="rId5" action="ppaction://hlinksldjump"/>
              </a:rPr>
              <a:t>C. Health Tips for Pregnant Women</a:t>
            </a:r>
            <a:endParaRPr lang="en-US" sz="4000" b="1" dirty="0">
              <a:effectLst>
                <a:outerShdw blurRad="38100" dist="38100" dir="2700000" algn="tl">
                  <a:srgbClr val="000000"/>
                </a:outerShdw>
              </a:effectLst>
            </a:endParaRPr>
          </a:p>
        </p:txBody>
      </p:sp>
      <p:sp>
        <p:nvSpPr>
          <p:cNvPr id="8" name="Rectangle 2"/>
          <p:cNvSpPr txBox="1">
            <a:spLocks noChangeArrowheads="1"/>
          </p:cNvSpPr>
          <p:nvPr/>
        </p:nvSpPr>
        <p:spPr bwMode="auto">
          <a:xfrm>
            <a:off x="304800" y="3429000"/>
            <a:ext cx="7010400" cy="1143000"/>
          </a:xfrm>
          <a:prstGeom prst="rect">
            <a:avLst/>
          </a:prstGeom>
          <a:noFill/>
          <a:ln w="9525">
            <a:noFill/>
            <a:miter lim="800000"/>
            <a:headEnd/>
            <a:tailEnd/>
          </a:ln>
          <a:effectLst/>
        </p:spPr>
        <p:txBody>
          <a:bodyPr anchor="ctr" anchorCtr="1"/>
          <a:lstStyle/>
          <a:p>
            <a:pPr eaLnBrk="1" hangingPunct="1">
              <a:defRPr/>
            </a:pPr>
            <a:r>
              <a:rPr lang="en-US" sz="4400" b="1" kern="0" dirty="0">
                <a:effectLst>
                  <a:outerShdw blurRad="38100" dist="38100" dir="2700000" algn="tl">
                    <a:srgbClr val="000000"/>
                  </a:outerShdw>
                </a:effectLst>
                <a:latin typeface="+mj-lt"/>
                <a:ea typeface="+mj-ea"/>
                <a:cs typeface="+mj-cs"/>
                <a:hlinkClick r:id="rId6" action="ppaction://hlinksldjump"/>
              </a:rPr>
              <a:t>D. High Risk Pregnancy</a:t>
            </a:r>
            <a:endParaRPr lang="en-US" sz="4400" b="1" kern="0" dirty="0">
              <a:effectLst>
                <a:outerShdw blurRad="38100" dist="38100" dir="2700000" algn="tl">
                  <a:srgbClr val="000000"/>
                </a:outerShdw>
              </a:effectLst>
              <a:latin typeface="+mj-lt"/>
              <a:ea typeface="+mj-ea"/>
              <a:cs typeface="+mj-cs"/>
            </a:endParaRPr>
          </a:p>
        </p:txBody>
      </p:sp>
      <p:sp>
        <p:nvSpPr>
          <p:cNvPr id="9" name="Rectangle 2"/>
          <p:cNvSpPr txBox="1">
            <a:spLocks noChangeArrowheads="1"/>
          </p:cNvSpPr>
          <p:nvPr/>
        </p:nvSpPr>
        <p:spPr bwMode="auto">
          <a:xfrm>
            <a:off x="609600" y="4267200"/>
            <a:ext cx="5105400" cy="990600"/>
          </a:xfrm>
          <a:prstGeom prst="rect">
            <a:avLst/>
          </a:prstGeom>
          <a:noFill/>
          <a:ln w="9525">
            <a:noFill/>
            <a:miter lim="800000"/>
            <a:headEnd/>
            <a:tailEnd/>
          </a:ln>
          <a:effectLst/>
        </p:spPr>
        <p:txBody>
          <a:bodyPr anchor="ctr" anchorCtr="1"/>
          <a:lstStyle/>
          <a:p>
            <a:pPr algn="ctr" eaLnBrk="1" hangingPunct="1">
              <a:defRPr/>
            </a:pPr>
            <a:r>
              <a:rPr lang="en-US" sz="4400" b="1" kern="0" dirty="0">
                <a:effectLst>
                  <a:outerShdw blurRad="38100" dist="38100" dir="2700000" algn="tl">
                    <a:srgbClr val="000000"/>
                  </a:outerShdw>
                </a:effectLst>
                <a:latin typeface="+mj-lt"/>
                <a:ea typeface="+mj-ea"/>
                <a:cs typeface="+mj-cs"/>
                <a:hlinkClick r:id="rId7" action="ppaction://hlinksldjump"/>
              </a:rPr>
              <a:t>E. Follow-up Visits</a:t>
            </a:r>
            <a:endParaRPr lang="en-US" sz="4400" b="1" kern="0" dirty="0">
              <a:effectLst>
                <a:outerShdw blurRad="38100" dist="38100" dir="2700000" algn="tl">
                  <a:srgbClr val="000000"/>
                </a:outerShdw>
              </a:effectLst>
              <a:latin typeface="+mj-lt"/>
              <a:ea typeface="+mj-ea"/>
              <a:cs typeface="+mj-cs"/>
            </a:endParaRPr>
          </a:p>
        </p:txBody>
      </p:sp>
      <p:sp>
        <p:nvSpPr>
          <p:cNvPr id="10" name="Rectangle 2"/>
          <p:cNvSpPr txBox="1">
            <a:spLocks noChangeArrowheads="1"/>
          </p:cNvSpPr>
          <p:nvPr/>
        </p:nvSpPr>
        <p:spPr bwMode="auto">
          <a:xfrm>
            <a:off x="-152400" y="5257800"/>
            <a:ext cx="9144000" cy="1143000"/>
          </a:xfrm>
          <a:prstGeom prst="rect">
            <a:avLst/>
          </a:prstGeom>
          <a:noFill/>
          <a:ln w="9525">
            <a:noFill/>
            <a:miter lim="800000"/>
            <a:headEnd/>
            <a:tailEnd/>
          </a:ln>
          <a:effectLst/>
        </p:spPr>
        <p:txBody>
          <a:bodyPr anchor="ctr" anchorCtr="1"/>
          <a:lstStyle/>
          <a:p>
            <a:pPr eaLnBrk="1" hangingPunct="1">
              <a:defRPr/>
            </a:pPr>
            <a:r>
              <a:rPr lang="en-US" sz="4400" b="1" kern="0" dirty="0">
                <a:effectLst>
                  <a:outerShdw blurRad="38100" dist="38100" dir="2700000" algn="tl">
                    <a:srgbClr val="000000"/>
                  </a:outerShdw>
                </a:effectLst>
                <a:latin typeface="+mj-lt"/>
                <a:ea typeface="+mj-ea"/>
                <a:cs typeface="+mj-cs"/>
                <a:hlinkClick r:id="rId8" action="ppaction://hlinksldjump"/>
              </a:rPr>
              <a:t>F. Preparations for Labor and  </a:t>
            </a:r>
          </a:p>
          <a:p>
            <a:pPr eaLnBrk="1" hangingPunct="1">
              <a:defRPr/>
            </a:pPr>
            <a:r>
              <a:rPr lang="en-US" sz="4400" b="1" u="sng" kern="0" dirty="0">
                <a:latin typeface="+mj-lt"/>
                <a:ea typeface="+mj-ea"/>
                <a:cs typeface="+mj-cs"/>
                <a:hlinkClick r:id="rId8" action="ppaction://hlinksldjump"/>
              </a:rPr>
              <a:t>     </a:t>
            </a:r>
            <a:r>
              <a:rPr lang="en-US" sz="4400" b="1" kern="0" dirty="0">
                <a:effectLst>
                  <a:outerShdw blurRad="38100" dist="38100" dir="2700000" algn="tl">
                    <a:srgbClr val="000000"/>
                  </a:outerShdw>
                </a:effectLst>
                <a:latin typeface="+mj-lt"/>
                <a:ea typeface="+mj-ea"/>
                <a:cs typeface="+mj-cs"/>
                <a:hlinkClick r:id="rId8" action="ppaction://hlinksldjump"/>
              </a:rPr>
              <a:t>Delive</a:t>
            </a:r>
            <a:r>
              <a:rPr lang="en-US" sz="4000" b="1" kern="0" dirty="0">
                <a:effectLst>
                  <a:outerShdw blurRad="38100" dist="38100" dir="2700000" algn="tl">
                    <a:srgbClr val="000000"/>
                  </a:outerShdw>
                </a:effectLst>
                <a:latin typeface="+mj-lt"/>
                <a:ea typeface="+mj-ea"/>
                <a:cs typeface="+mj-cs"/>
                <a:hlinkClick r:id="rId8" action="ppaction://hlinksldjump"/>
              </a:rPr>
              <a:t>ry</a:t>
            </a:r>
            <a:endParaRPr lang="en-US" sz="4000" b="1" kern="0" dirty="0">
              <a:effectLst>
                <a:outerShdw blurRad="38100" dist="38100" dir="2700000" algn="tl">
                  <a:srgbClr val="000000"/>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04800" y="381000"/>
            <a:ext cx="6705600" cy="1143000"/>
          </a:xfrm>
        </p:spPr>
        <p:txBody>
          <a:bodyPr/>
          <a:lstStyle/>
          <a:p>
            <a:pPr algn="l" eaLnBrk="1" hangingPunct="1">
              <a:defRPr/>
            </a:pPr>
            <a:r>
              <a:rPr lang="en-US" sz="4000" dirty="0" smtClean="0">
                <a:solidFill>
                  <a:schemeClr val="tx1"/>
                </a:solidFill>
              </a:rPr>
              <a:t>A. Early Signs of Pregnancy</a:t>
            </a:r>
          </a:p>
        </p:txBody>
      </p:sp>
      <p:sp>
        <p:nvSpPr>
          <p:cNvPr id="45059" name="Rectangle 3"/>
          <p:cNvSpPr>
            <a:spLocks noGrp="1" noChangeArrowheads="1"/>
          </p:cNvSpPr>
          <p:nvPr>
            <p:ph sz="half" idx="1"/>
          </p:nvPr>
        </p:nvSpPr>
        <p:spPr>
          <a:xfrm>
            <a:off x="457200" y="1600200"/>
            <a:ext cx="4953000" cy="4495800"/>
          </a:xfrm>
        </p:spPr>
        <p:txBody>
          <a:bodyPr/>
          <a:lstStyle/>
          <a:p>
            <a:pPr eaLnBrk="1" hangingPunct="1">
              <a:defRPr/>
            </a:pPr>
            <a:r>
              <a:rPr lang="en-US" sz="3600" b="1" dirty="0" smtClean="0"/>
              <a:t>Menstruation stops</a:t>
            </a:r>
          </a:p>
          <a:p>
            <a:pPr eaLnBrk="1" hangingPunct="1">
              <a:defRPr/>
            </a:pPr>
            <a:r>
              <a:rPr lang="en-US" sz="3600" b="1" dirty="0" smtClean="0"/>
              <a:t>Nausea and vomiting</a:t>
            </a:r>
          </a:p>
          <a:p>
            <a:pPr eaLnBrk="1" hangingPunct="1">
              <a:defRPr/>
            </a:pPr>
            <a:r>
              <a:rPr lang="en-US" sz="3600" b="1" dirty="0" smtClean="0"/>
              <a:t>Frequent urination</a:t>
            </a:r>
          </a:p>
          <a:p>
            <a:pPr eaLnBrk="1" hangingPunct="1">
              <a:defRPr/>
            </a:pPr>
            <a:r>
              <a:rPr lang="en-US" sz="3600" b="1" dirty="0" smtClean="0"/>
              <a:t>Feeling lazy and sleepy</a:t>
            </a:r>
          </a:p>
          <a:p>
            <a:pPr eaLnBrk="1" hangingPunct="1">
              <a:defRPr/>
            </a:pPr>
            <a:r>
              <a:rPr lang="en-US" sz="3600" b="1" dirty="0" smtClean="0"/>
              <a:t>Feeling dizzy</a:t>
            </a:r>
          </a:p>
          <a:p>
            <a:pPr eaLnBrk="1" hangingPunct="1">
              <a:defRPr/>
            </a:pPr>
            <a:r>
              <a:rPr lang="en-US" sz="3600" b="1" dirty="0" smtClean="0"/>
              <a:t>Enlargement of the breasts</a:t>
            </a:r>
          </a:p>
        </p:txBody>
      </p:sp>
      <p:sp>
        <p:nvSpPr>
          <p:cNvPr id="9220" name="AutoShape 5" descr="pregnant woman"/>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endParaRPr lang="en-US"/>
          </a:p>
        </p:txBody>
      </p:sp>
      <p:sp>
        <p:nvSpPr>
          <p:cNvPr id="9221" name="AutoShape 7" descr="http://www.clipartguide.com/_named_clipart_images/0060-0807-0716-2234_Pregnant_Woman_Having_a_Check-up_clipart_image.jpg"/>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endParaRPr lang="en-US"/>
          </a:p>
        </p:txBody>
      </p:sp>
      <p:sp>
        <p:nvSpPr>
          <p:cNvPr id="9222" name="AutoShape 9" descr="http://www.clipartguide.com/_named_clipart_images/0060-0807-0716-2234_Pregnant_Woman_Having_a_Check-up_clipart_image.jpg"/>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endParaRPr lang="en-US"/>
          </a:p>
        </p:txBody>
      </p:sp>
      <p:pic>
        <p:nvPicPr>
          <p:cNvPr id="9223" name="Picture 11" descr="http://www.virtualmedicalcentre.com/uploads/VMC/DiseaseImages/2487_pregnancy_ext_440.jpg"/>
          <p:cNvPicPr>
            <a:picLocks noChangeAspect="1" noChangeArrowheads="1"/>
          </p:cNvPicPr>
          <p:nvPr/>
        </p:nvPicPr>
        <p:blipFill>
          <a:blip r:embed="rId2"/>
          <a:srcRect/>
          <a:stretch>
            <a:fillRect/>
          </a:stretch>
        </p:blipFill>
        <p:spPr bwMode="auto">
          <a:xfrm>
            <a:off x="5715000" y="3822700"/>
            <a:ext cx="3429000" cy="2882900"/>
          </a:xfrm>
          <a:prstGeom prst="rect">
            <a:avLst/>
          </a:prstGeom>
          <a:noFill/>
          <a:ln w="9525">
            <a:noFill/>
            <a:miter lim="800000"/>
            <a:headEnd/>
            <a:tailEnd/>
          </a:ln>
        </p:spPr>
      </p:pic>
      <p:pic>
        <p:nvPicPr>
          <p:cNvPr id="9224" name="Picture 9" descr="D:\Documents and Settings\nec\Desktop\BHW lectures REGGIE\pics\Common-Complications-During-Pregnancy.jpg"/>
          <p:cNvPicPr>
            <a:picLocks noChangeAspect="1" noChangeArrowheads="1"/>
          </p:cNvPicPr>
          <p:nvPr/>
        </p:nvPicPr>
        <p:blipFill>
          <a:blip r:embed="rId3"/>
          <a:srcRect/>
          <a:stretch>
            <a:fillRect/>
          </a:stretch>
        </p:blipFill>
        <p:spPr bwMode="auto">
          <a:xfrm>
            <a:off x="6019800" y="1295400"/>
            <a:ext cx="2857500"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533400" y="381000"/>
            <a:ext cx="8229600" cy="1143000"/>
          </a:xfrm>
        </p:spPr>
        <p:txBody>
          <a:bodyPr/>
          <a:lstStyle/>
          <a:p>
            <a:pPr eaLnBrk="1" hangingPunct="1">
              <a:defRPr/>
            </a:pPr>
            <a:r>
              <a:rPr lang="en-US" sz="4000" dirty="0" smtClean="0">
                <a:solidFill>
                  <a:schemeClr val="tx1"/>
                </a:solidFill>
              </a:rPr>
              <a:t>B. Making a List of Pregnant Women</a:t>
            </a:r>
          </a:p>
        </p:txBody>
      </p:sp>
      <p:sp>
        <p:nvSpPr>
          <p:cNvPr id="46083" name="Rectangle 3"/>
          <p:cNvSpPr>
            <a:spLocks noGrp="1" noChangeArrowheads="1"/>
          </p:cNvSpPr>
          <p:nvPr>
            <p:ph type="body" idx="1"/>
          </p:nvPr>
        </p:nvSpPr>
        <p:spPr>
          <a:xfrm>
            <a:off x="838200" y="1447800"/>
            <a:ext cx="7772400" cy="4495800"/>
          </a:xfrm>
        </p:spPr>
        <p:txBody>
          <a:bodyPr/>
          <a:lstStyle/>
          <a:p>
            <a:pPr eaLnBrk="1" hangingPunct="1">
              <a:buFontTx/>
              <a:buNone/>
              <a:defRPr/>
            </a:pPr>
            <a:r>
              <a:rPr lang="en-US" sz="3600" b="1" dirty="0" smtClean="0"/>
              <a:t>A good list should have the ff. items:</a:t>
            </a:r>
          </a:p>
          <a:p>
            <a:pPr eaLnBrk="1" hangingPunct="1">
              <a:defRPr/>
            </a:pPr>
            <a:r>
              <a:rPr lang="en-US" b="1" dirty="0" smtClean="0"/>
              <a:t>Name</a:t>
            </a:r>
          </a:p>
          <a:p>
            <a:pPr eaLnBrk="1" hangingPunct="1">
              <a:defRPr/>
            </a:pPr>
            <a:r>
              <a:rPr lang="en-US" b="1" dirty="0" smtClean="0"/>
              <a:t>Address</a:t>
            </a:r>
          </a:p>
          <a:p>
            <a:pPr eaLnBrk="1" hangingPunct="1">
              <a:defRPr/>
            </a:pPr>
            <a:r>
              <a:rPr lang="en-US" b="1" dirty="0" smtClean="0"/>
              <a:t>Age</a:t>
            </a:r>
          </a:p>
          <a:p>
            <a:pPr eaLnBrk="1" hangingPunct="1">
              <a:defRPr/>
            </a:pPr>
            <a:r>
              <a:rPr lang="en-US" b="1" dirty="0" smtClean="0"/>
              <a:t>Number of pregnancies</a:t>
            </a:r>
          </a:p>
          <a:p>
            <a:pPr eaLnBrk="1" hangingPunct="1">
              <a:defRPr/>
            </a:pPr>
            <a:r>
              <a:rPr lang="en-US" b="1" dirty="0" smtClean="0"/>
              <a:t>Date of last delivery</a:t>
            </a:r>
          </a:p>
          <a:p>
            <a:pPr eaLnBrk="1" hangingPunct="1">
              <a:defRPr/>
            </a:pPr>
            <a:r>
              <a:rPr lang="en-US" b="1" dirty="0" smtClean="0"/>
              <a:t>Date of last menstrual period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body" idx="1"/>
          </p:nvPr>
        </p:nvSpPr>
        <p:spPr>
          <a:xfrm>
            <a:off x="381000" y="381000"/>
            <a:ext cx="7696200" cy="2209800"/>
          </a:xfrm>
        </p:spPr>
        <p:txBody>
          <a:bodyPr/>
          <a:lstStyle/>
          <a:p>
            <a:pPr algn="just" eaLnBrk="1" hangingPunct="1">
              <a:buFontTx/>
              <a:buNone/>
              <a:defRPr/>
            </a:pPr>
            <a:r>
              <a:rPr lang="en-US" b="1" dirty="0" smtClean="0"/>
              <a:t>Once you have a list of pregnant women in your community, where do you put or keep the list?</a:t>
            </a:r>
          </a:p>
          <a:p>
            <a:pPr algn="just" eaLnBrk="1" hangingPunct="1">
              <a:buFontTx/>
              <a:buNone/>
              <a:defRPr/>
            </a:pPr>
            <a:endParaRPr lang="en-US" sz="1600" b="1" dirty="0" smtClean="0"/>
          </a:p>
          <a:p>
            <a:pPr algn="just" eaLnBrk="1" hangingPunct="1">
              <a:buFontTx/>
              <a:buNone/>
              <a:defRPr/>
            </a:pPr>
            <a:r>
              <a:rPr lang="en-US" b="1" dirty="0" smtClean="0"/>
              <a:t>	</a:t>
            </a:r>
          </a:p>
        </p:txBody>
      </p:sp>
      <p:pic>
        <p:nvPicPr>
          <p:cNvPr id="11267" name="Picture 3" descr="D:\Documents and Settings\nec\Desktop\BHW lectures REGGIE\pics\images (1).jpg"/>
          <p:cNvPicPr>
            <a:picLocks noChangeAspect="1" noChangeArrowheads="1"/>
          </p:cNvPicPr>
          <p:nvPr/>
        </p:nvPicPr>
        <p:blipFill>
          <a:blip r:embed="rId2"/>
          <a:srcRect/>
          <a:stretch>
            <a:fillRect/>
          </a:stretch>
        </p:blipFill>
        <p:spPr bwMode="auto">
          <a:xfrm>
            <a:off x="5486400" y="1600200"/>
            <a:ext cx="2667000" cy="2289175"/>
          </a:xfrm>
          <a:prstGeom prst="rect">
            <a:avLst/>
          </a:prstGeom>
          <a:noFill/>
          <a:ln w="9525">
            <a:noFill/>
            <a:miter lim="800000"/>
            <a:headEnd/>
            <a:tailEnd/>
          </a:ln>
        </p:spPr>
      </p:pic>
      <p:sp>
        <p:nvSpPr>
          <p:cNvPr id="4" name="Rectangle 3"/>
          <p:cNvSpPr txBox="1">
            <a:spLocks noChangeArrowheads="1"/>
          </p:cNvSpPr>
          <p:nvPr/>
        </p:nvSpPr>
        <p:spPr bwMode="auto">
          <a:xfrm>
            <a:off x="152400" y="1676400"/>
            <a:ext cx="5105400" cy="2667000"/>
          </a:xfrm>
          <a:prstGeom prst="rect">
            <a:avLst/>
          </a:prstGeom>
          <a:noFill/>
          <a:ln w="9525">
            <a:noFill/>
            <a:miter lim="800000"/>
            <a:headEnd/>
            <a:tailEnd/>
          </a:ln>
          <a:effectLst/>
        </p:spPr>
        <p:txBody>
          <a:bodyPr/>
          <a:lstStyle/>
          <a:p>
            <a:pPr marL="342900" indent="-342900" algn="just" eaLnBrk="1" hangingPunct="1">
              <a:spcBef>
                <a:spcPct val="20000"/>
              </a:spcBef>
              <a:buClr>
                <a:schemeClr val="hlink"/>
              </a:buClr>
              <a:defRPr/>
            </a:pPr>
            <a:endParaRPr lang="en-US" sz="1600" b="1" kern="0" dirty="0">
              <a:effectLst>
                <a:outerShdw blurRad="38100" dist="38100" dir="2700000" algn="tl">
                  <a:srgbClr val="000000"/>
                </a:outerShdw>
              </a:effectLst>
              <a:latin typeface="+mn-lt"/>
            </a:endParaRPr>
          </a:p>
          <a:p>
            <a:pPr marL="342900" indent="-342900" algn="just" eaLnBrk="1" hangingPunct="1">
              <a:spcBef>
                <a:spcPct val="20000"/>
              </a:spcBef>
              <a:buClr>
                <a:schemeClr val="hlink"/>
              </a:buClr>
              <a:defRPr/>
            </a:pPr>
            <a:r>
              <a:rPr lang="en-US" sz="3200" b="1" kern="0" dirty="0">
                <a:effectLst>
                  <a:outerShdw blurRad="38100" dist="38100" dir="2700000" algn="tl">
                    <a:srgbClr val="000000"/>
                  </a:outerShdw>
                </a:effectLst>
                <a:latin typeface="+mn-lt"/>
              </a:rPr>
              <a:t>	The ideal thing is to get a big notebook where you can record the names of all the people in your</a:t>
            </a:r>
          </a:p>
        </p:txBody>
      </p:sp>
      <p:sp>
        <p:nvSpPr>
          <p:cNvPr id="5" name="Rectangle 3"/>
          <p:cNvSpPr txBox="1">
            <a:spLocks noChangeArrowheads="1"/>
          </p:cNvSpPr>
          <p:nvPr/>
        </p:nvSpPr>
        <p:spPr bwMode="auto">
          <a:xfrm>
            <a:off x="228600" y="3962400"/>
            <a:ext cx="7315200" cy="1600200"/>
          </a:xfrm>
          <a:prstGeom prst="rect">
            <a:avLst/>
          </a:prstGeom>
          <a:noFill/>
          <a:ln w="9525">
            <a:noFill/>
            <a:miter lim="800000"/>
            <a:headEnd/>
            <a:tailEnd/>
          </a:ln>
          <a:effectLst/>
        </p:spPr>
        <p:txBody>
          <a:bodyPr/>
          <a:lstStyle/>
          <a:p>
            <a:pPr marL="342900" indent="-342900" algn="just" eaLnBrk="1" hangingPunct="1">
              <a:spcBef>
                <a:spcPct val="20000"/>
              </a:spcBef>
              <a:buClr>
                <a:schemeClr val="hlink"/>
              </a:buClr>
              <a:defRPr/>
            </a:pPr>
            <a:r>
              <a:rPr lang="en-US" sz="3200" b="1" kern="0" dirty="0">
                <a:effectLst>
                  <a:outerShdw blurRad="38100" dist="38100" dir="2700000" algn="tl">
                    <a:srgbClr val="000000"/>
                  </a:outerShdw>
                </a:effectLst>
              </a:rPr>
              <a:t>   community (number of households), their ages (date to birth), and other information about them. </a:t>
            </a:r>
            <a:r>
              <a:rPr lang="en-US" sz="3200" b="1" kern="0" dirty="0">
                <a:effectLst>
                  <a:outerShdw blurRad="38100" dist="38100" dir="2700000" algn="tl">
                    <a:srgbClr val="000000"/>
                  </a:outerShdw>
                </a:effectLst>
                <a:latin typeface="+mn-lt"/>
              </a:rPr>
              <a:t>For pregnant women, you should have those information cited above.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amwork">
  <a:themeElements>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fontScheme name="Teamwork">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Teamwork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Teamwork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Teamwork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Teamwork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Teamwork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Teamwork</Template>
  <TotalTime>846</TotalTime>
  <Words>1259</Words>
  <Application>Microsoft Office PowerPoint</Application>
  <PresentationFormat>On-screen Show (4:3)</PresentationFormat>
  <Paragraphs>239</Paragraphs>
  <Slides>44</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Garamond</vt:lpstr>
      <vt:lpstr>Arial</vt:lpstr>
      <vt:lpstr>Calibri</vt:lpstr>
      <vt:lpstr>Wingdings</vt:lpstr>
      <vt:lpstr>Comic Sans MS</vt:lpstr>
      <vt:lpstr>MS PGothic</vt:lpstr>
      <vt:lpstr>Times New Roman</vt:lpstr>
      <vt:lpstr>Teamwork</vt:lpstr>
      <vt:lpstr>Slide 1</vt:lpstr>
      <vt:lpstr> </vt:lpstr>
      <vt:lpstr>Program Goal:</vt:lpstr>
      <vt:lpstr>A gloomy picture . . . . .</vt:lpstr>
      <vt:lpstr>Slide 5</vt:lpstr>
      <vt:lpstr>The BHW should know the ff:</vt:lpstr>
      <vt:lpstr>A. Early Signs of Pregnancy</vt:lpstr>
      <vt:lpstr>B. Making a List of Pregnant Women</vt:lpstr>
      <vt:lpstr>Slide 9</vt:lpstr>
      <vt:lpstr>1. Proper Nutrition</vt:lpstr>
      <vt:lpstr>Slide 11</vt:lpstr>
      <vt:lpstr>Slide 12</vt:lpstr>
      <vt:lpstr>2. Personal Cleanliness</vt:lpstr>
      <vt:lpstr>3. Tetanus Toxoid immunization</vt:lpstr>
      <vt:lpstr>Slide 15</vt:lpstr>
      <vt:lpstr>4. Preparation for breastfeeding</vt:lpstr>
      <vt:lpstr>Slide 17</vt:lpstr>
      <vt:lpstr>5. Schedule of prenatal  check-ups</vt:lpstr>
      <vt:lpstr>Slide 19</vt:lpstr>
      <vt:lpstr>6. Danger signs of Pregnancy</vt:lpstr>
      <vt:lpstr>Slide 21</vt:lpstr>
      <vt:lpstr>EMERGENCY SIGNS</vt:lpstr>
      <vt:lpstr>7. Spacing the next pregnancy</vt:lpstr>
      <vt:lpstr>D. High Risk Pregnancy</vt:lpstr>
      <vt:lpstr>Slide 25</vt:lpstr>
      <vt:lpstr>Slide 26</vt:lpstr>
      <vt:lpstr>Slide 27</vt:lpstr>
      <vt:lpstr>Slide 28</vt:lpstr>
      <vt:lpstr>Slide 29</vt:lpstr>
      <vt:lpstr>E. Follow-up Visits</vt:lpstr>
      <vt:lpstr>Slide 31</vt:lpstr>
      <vt:lpstr>F. Preparations for Labor and Delivery</vt:lpstr>
      <vt:lpstr>Slide 33</vt:lpstr>
      <vt:lpstr>Slide 34</vt:lpstr>
      <vt:lpstr>Reasons why there are mothers die giving birth what experts classified as the THREE DELAYS:</vt:lpstr>
      <vt:lpstr>1. Delay in deciding  to seek medical care </vt:lpstr>
      <vt:lpstr>1. Delay in deciding  to seek medical care </vt:lpstr>
      <vt:lpstr>2. Delay in identifying and reaching the appropriate facility </vt:lpstr>
      <vt:lpstr>2. Delay in identifying and reaching the appropriate facility </vt:lpstr>
      <vt:lpstr>3. Delay in receiving appropriate and adequate care at the facility</vt:lpstr>
      <vt:lpstr>Slide 41</vt:lpstr>
      <vt:lpstr>What a Pregnant woman must have:</vt:lpstr>
      <vt:lpstr>Slide 43</vt:lpstr>
      <vt:lpstr>Slide 44</vt:lpstr>
    </vt:vector>
  </TitlesOfParts>
  <Company>Personal Use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 DURING PREGNANCY</dc:title>
  <dc:creator>MHU</dc:creator>
  <cp:lastModifiedBy>pc</cp:lastModifiedBy>
  <cp:revision>83</cp:revision>
  <dcterms:created xsi:type="dcterms:W3CDTF">2011-04-13T01:34:52Z</dcterms:created>
  <dcterms:modified xsi:type="dcterms:W3CDTF">2011-11-16T13:33:55Z</dcterms:modified>
</cp:coreProperties>
</file>