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82" r:id="rId2"/>
    <p:sldId id="257" r:id="rId3"/>
    <p:sldId id="258" r:id="rId4"/>
    <p:sldId id="260" r:id="rId5"/>
    <p:sldId id="261" r:id="rId6"/>
    <p:sldId id="283" r:id="rId7"/>
    <p:sldId id="262" r:id="rId8"/>
    <p:sldId id="263" r:id="rId9"/>
    <p:sldId id="264" r:id="rId10"/>
    <p:sldId id="279" r:id="rId11"/>
    <p:sldId id="266" r:id="rId12"/>
    <p:sldId id="280" r:id="rId13"/>
    <p:sldId id="284" r:id="rId14"/>
    <p:sldId id="281" r:id="rId15"/>
    <p:sldId id="286" r:id="rId16"/>
    <p:sldId id="287" r:id="rId17"/>
    <p:sldId id="267" r:id="rId18"/>
    <p:sldId id="285" r:id="rId19"/>
    <p:sldId id="268" r:id="rId20"/>
    <p:sldId id="269" r:id="rId21"/>
    <p:sldId id="271" r:id="rId22"/>
    <p:sldId id="272" r:id="rId23"/>
    <p:sldId id="273" r:id="rId24"/>
    <p:sldId id="274" r:id="rId25"/>
    <p:sldId id="275" r:id="rId26"/>
    <p:sldId id="277" r:id="rId27"/>
    <p:sldId id="278" r:id="rId28"/>
    <p:sldId id="276"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82" autoAdjust="0"/>
    <p:restoredTop sz="94660"/>
  </p:normalViewPr>
  <p:slideViewPr>
    <p:cSldViewPr>
      <p:cViewPr varScale="1">
        <p:scale>
          <a:sx n="69" d="100"/>
          <a:sy n="69" d="100"/>
        </p:scale>
        <p:origin x="-57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DC8B0EB-E841-4359-887A-5847AFCE8FC5}" type="datetimeFigureOut">
              <a:rPr lang="en-US"/>
              <a:pPr>
                <a:defRPr/>
              </a:pPr>
              <a:t>11/16/2011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A00BCCC-D959-4ECD-B096-095F97DF1B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C536B3-7A84-4E33-8CD7-CC45514718B8}"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5CA8D7-EBA4-4505-B9E8-348875395D88}" type="slidenum">
              <a:rPr lang="en-US" smtClean="0"/>
              <a:pPr/>
              <a:t>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6660C82-87B6-4769-B548-E1EAD9C272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6F6C0A0-6B06-472C-B493-E28D28A2DF9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587FE0E-C9B0-40F2-A433-8B132BE6A9EC}"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3A7E3B3-F17D-41FF-AE76-A33F0A0A641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9C3ED01-58F1-4C6B-99D2-1039D4929C56}"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1CD01FA7-4E83-4480-8FF0-FD96C908733F}"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179A21F-01A2-464F-981A-AFB924883AD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B9ADD818-D7FE-4AE5-9025-2008A5DCA1D4}"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BA24E71-32FB-40B5-B61F-DEB5306400C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286523F7-D64A-4D17-95DA-6E326CBB27B6}"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4A0E470-B6DF-4C35-AFEE-47D9E872DDE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C46F6F5-CC02-4F2C-86B2-17C1CAC1B0B2}"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2854FE11-A50D-4822-9AE3-57F0A5992951}"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52"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7543800" y="228600"/>
            <a:ext cx="1447800" cy="6629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a:lstStyle/>
          <a:p>
            <a:pPr>
              <a:defRPr/>
            </a:pPr>
            <a:endParaRPr lang="en-US" dirty="0">
              <a:ln>
                <a:solidFill>
                  <a:schemeClr val="tx1"/>
                </a:solidFill>
              </a:ln>
              <a:solidFill>
                <a:srgbClr val="FFFFFF"/>
              </a:solidFill>
            </a:endParaRPr>
          </a:p>
        </p:txBody>
      </p:sp>
      <p:pic>
        <p:nvPicPr>
          <p:cNvPr id="3075" name="Picture 5" descr="BHWlogo001.jpg"/>
          <p:cNvPicPr>
            <a:picLocks noChangeAspect="1"/>
          </p:cNvPicPr>
          <p:nvPr/>
        </p:nvPicPr>
        <p:blipFill>
          <a:blip r:embed="rId3"/>
          <a:srcRect/>
          <a:stretch>
            <a:fillRect/>
          </a:stretch>
        </p:blipFill>
        <p:spPr bwMode="auto">
          <a:xfrm>
            <a:off x="7539038" y="5257800"/>
            <a:ext cx="1444625" cy="1370013"/>
          </a:xfrm>
          <a:prstGeom prst="rect">
            <a:avLst/>
          </a:prstGeom>
          <a:noFill/>
          <a:ln w="9525">
            <a:noFill/>
            <a:miter lim="800000"/>
            <a:headEnd/>
            <a:tailEnd/>
          </a:ln>
        </p:spPr>
      </p:pic>
      <p:pic>
        <p:nvPicPr>
          <p:cNvPr id="3076" name="Picture 6" descr="DOH logo.jpg"/>
          <p:cNvPicPr>
            <a:picLocks noChangeAspect="1"/>
          </p:cNvPicPr>
          <p:nvPr/>
        </p:nvPicPr>
        <p:blipFill>
          <a:blip r:embed="rId4"/>
          <a:srcRect/>
          <a:stretch>
            <a:fillRect/>
          </a:stretch>
        </p:blipFill>
        <p:spPr bwMode="auto">
          <a:xfrm>
            <a:off x="7543800" y="381000"/>
            <a:ext cx="1447800" cy="1447800"/>
          </a:xfrm>
          <a:prstGeom prst="rect">
            <a:avLst/>
          </a:prstGeom>
          <a:noFill/>
          <a:ln w="9525">
            <a:noFill/>
            <a:miter lim="800000"/>
            <a:headEnd/>
            <a:tailEnd/>
          </a:ln>
        </p:spPr>
      </p:pic>
      <p:pic>
        <p:nvPicPr>
          <p:cNvPr id="3077" name="Picture 7" descr="CalasiaoLOGO2009.jpg"/>
          <p:cNvPicPr>
            <a:picLocks noChangeAspect="1"/>
          </p:cNvPicPr>
          <p:nvPr/>
        </p:nvPicPr>
        <p:blipFill>
          <a:blip r:embed="rId5"/>
          <a:srcRect/>
          <a:stretch>
            <a:fillRect/>
          </a:stretch>
        </p:blipFill>
        <p:spPr bwMode="auto">
          <a:xfrm>
            <a:off x="7543800" y="2057400"/>
            <a:ext cx="1457325" cy="1371600"/>
          </a:xfrm>
          <a:prstGeom prst="rect">
            <a:avLst/>
          </a:prstGeom>
          <a:noFill/>
          <a:ln w="9525">
            <a:noFill/>
            <a:miter lim="800000"/>
            <a:headEnd/>
            <a:tailEnd/>
          </a:ln>
        </p:spPr>
      </p:pic>
      <p:pic>
        <p:nvPicPr>
          <p:cNvPr id="3078" name="Picture 8" descr="MHOLogo004.jpg"/>
          <p:cNvPicPr>
            <a:picLocks noChangeAspect="1"/>
          </p:cNvPicPr>
          <p:nvPr/>
        </p:nvPicPr>
        <p:blipFill>
          <a:blip r:embed="rId6"/>
          <a:srcRect/>
          <a:stretch>
            <a:fillRect/>
          </a:stretch>
        </p:blipFill>
        <p:spPr bwMode="auto">
          <a:xfrm>
            <a:off x="7543800" y="3657600"/>
            <a:ext cx="1431925" cy="1385888"/>
          </a:xfrm>
          <a:prstGeom prst="rect">
            <a:avLst/>
          </a:prstGeom>
          <a:noFill/>
          <a:ln w="9525">
            <a:noFill/>
            <a:miter lim="800000"/>
            <a:headEnd/>
            <a:tailEnd/>
          </a:ln>
        </p:spPr>
      </p:pic>
      <p:sp>
        <p:nvSpPr>
          <p:cNvPr id="10" name="Rectangle 2"/>
          <p:cNvSpPr txBox="1">
            <a:spLocks noChangeArrowheads="1"/>
          </p:cNvSpPr>
          <p:nvPr/>
        </p:nvSpPr>
        <p:spPr bwMode="auto">
          <a:xfrm>
            <a:off x="152400" y="2438400"/>
            <a:ext cx="7772400" cy="1736725"/>
          </a:xfrm>
          <a:prstGeom prst="rect">
            <a:avLst/>
          </a:prstGeom>
          <a:noFill/>
          <a:ln w="9525">
            <a:noFill/>
            <a:miter lim="800000"/>
            <a:headEnd/>
            <a:tailEnd/>
          </a:ln>
          <a:effectLst/>
        </p:spPr>
        <p:txBody>
          <a:bodyPr anchor="ctr" anchorCtr="1"/>
          <a:lstStyle/>
          <a:p>
            <a:pPr algn="ctr" eaLnBrk="1" hangingPunct="1">
              <a:defRPr/>
            </a:pPr>
            <a:endParaRPr lang="en-US" sz="4400" b="1" kern="0" dirty="0">
              <a:effectLst>
                <a:outerShdw blurRad="38100" dist="38100" dir="2700000" algn="tl">
                  <a:srgbClr val="000000"/>
                </a:outerShdw>
              </a:effectLst>
              <a:latin typeface="+mj-lt"/>
              <a:ea typeface="+mj-ea"/>
              <a:cs typeface="+mj-cs"/>
            </a:endParaRPr>
          </a:p>
        </p:txBody>
      </p:sp>
      <p:sp>
        <p:nvSpPr>
          <p:cNvPr id="14" name="Rectangle 2"/>
          <p:cNvSpPr txBox="1">
            <a:spLocks noChangeArrowheads="1"/>
          </p:cNvSpPr>
          <p:nvPr/>
        </p:nvSpPr>
        <p:spPr bwMode="auto">
          <a:xfrm>
            <a:off x="152400" y="685800"/>
            <a:ext cx="7772400" cy="1736725"/>
          </a:xfrm>
          <a:prstGeom prst="rect">
            <a:avLst/>
          </a:prstGeom>
          <a:noFill/>
          <a:ln w="9525">
            <a:noFill/>
            <a:miter lim="800000"/>
            <a:headEnd/>
            <a:tailEnd/>
          </a:ln>
          <a:effectLst/>
        </p:spPr>
        <p:txBody>
          <a:bodyPr anchor="ctr" anchorCtr="1"/>
          <a:lstStyle/>
          <a:p>
            <a:pPr algn="ctr" eaLnBrk="1" hangingPunct="1">
              <a:defRPr/>
            </a:pPr>
            <a:r>
              <a:rPr lang="en-US" sz="3200" b="1" kern="0" dirty="0">
                <a:latin typeface="+mj-lt"/>
                <a:ea typeface="+mj-ea"/>
                <a:cs typeface="+mj-cs"/>
              </a:rPr>
              <a:t>BASIC TRAINING FOR BARANGAY HEALTH WORKERS </a:t>
            </a:r>
          </a:p>
          <a:p>
            <a:pPr algn="ctr" eaLnBrk="1" hangingPunct="1">
              <a:defRPr/>
            </a:pPr>
            <a:r>
              <a:rPr lang="en-US" sz="3200" b="1" kern="0" dirty="0">
                <a:latin typeface="+mj-lt"/>
                <a:ea typeface="+mj-ea"/>
                <a:cs typeface="+mj-cs"/>
              </a:rPr>
              <a:t>Calasiao, Pangasinan</a:t>
            </a:r>
          </a:p>
        </p:txBody>
      </p:sp>
      <p:sp>
        <p:nvSpPr>
          <p:cNvPr id="3081" name="Rectangle 11"/>
          <p:cNvSpPr>
            <a:spLocks noChangeArrowheads="1"/>
          </p:cNvSpPr>
          <p:nvPr/>
        </p:nvSpPr>
        <p:spPr bwMode="auto">
          <a:xfrm>
            <a:off x="1447800" y="3048000"/>
            <a:ext cx="5257800" cy="1200150"/>
          </a:xfrm>
          <a:prstGeom prst="rect">
            <a:avLst/>
          </a:prstGeom>
          <a:noFill/>
          <a:ln w="9525">
            <a:noFill/>
            <a:miter lim="800000"/>
            <a:headEnd/>
            <a:tailEnd/>
          </a:ln>
        </p:spPr>
        <p:txBody>
          <a:bodyPr>
            <a:spAutoFit/>
          </a:bodyPr>
          <a:lstStyle/>
          <a:p>
            <a:pPr algn="ctr"/>
            <a:r>
              <a:rPr lang="en-US" sz="3600" b="1"/>
              <a:t>NUTRITION FOR CHILDREN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1143000"/>
          </a:xfrm>
        </p:spPr>
        <p:txBody>
          <a:bodyPr/>
          <a:lstStyle/>
          <a:p>
            <a:pPr algn="l">
              <a:defRPr/>
            </a:pPr>
            <a:r>
              <a:rPr lang="en-US" sz="3600" i="1" dirty="0" smtClean="0"/>
              <a:t>1. What is complementary feeding</a:t>
            </a:r>
            <a:r>
              <a:rPr lang="en-US" i="1" dirty="0" smtClean="0"/>
              <a:t>?</a:t>
            </a:r>
            <a:endParaRPr lang="en-US" i="1" dirty="0"/>
          </a:p>
        </p:txBody>
      </p:sp>
      <p:sp>
        <p:nvSpPr>
          <p:cNvPr id="3" name="Content Placeholder 2"/>
          <p:cNvSpPr>
            <a:spLocks noGrp="1"/>
          </p:cNvSpPr>
          <p:nvPr>
            <p:ph idx="1"/>
          </p:nvPr>
        </p:nvSpPr>
        <p:spPr>
          <a:xfrm>
            <a:off x="457200" y="2133600"/>
            <a:ext cx="8229600" cy="4525963"/>
          </a:xfrm>
        </p:spPr>
        <p:txBody>
          <a:bodyPr/>
          <a:lstStyle/>
          <a:p>
            <a:pPr>
              <a:buClr>
                <a:schemeClr val="accent5">
                  <a:lumMod val="60000"/>
                  <a:lumOff val="40000"/>
                </a:schemeClr>
              </a:buClr>
              <a:buFont typeface="Wingdings" pitchFamily="2" charset="2"/>
              <a:buChar char="Ø"/>
              <a:defRPr/>
            </a:pPr>
            <a:r>
              <a:rPr lang="en-US" sz="2800" b="1" dirty="0" smtClean="0"/>
              <a:t>Complementary feedings means giving other foods in addition to breast milk.</a:t>
            </a:r>
          </a:p>
          <a:p>
            <a:pPr>
              <a:buClr>
                <a:schemeClr val="accent5">
                  <a:lumMod val="60000"/>
                  <a:lumOff val="40000"/>
                </a:schemeClr>
              </a:buClr>
              <a:buFont typeface="Wingdings" pitchFamily="2" charset="2"/>
              <a:buChar char="Ø"/>
              <a:defRPr/>
            </a:pPr>
            <a:r>
              <a:rPr lang="en-US" sz="2800" b="1" dirty="0" smtClean="0"/>
              <a:t>These other foods are called complementary foods.</a:t>
            </a:r>
          </a:p>
          <a:p>
            <a:pPr>
              <a:buClr>
                <a:schemeClr val="accent5">
                  <a:lumMod val="60000"/>
                  <a:lumOff val="40000"/>
                </a:schemeClr>
              </a:buClr>
              <a:buFont typeface="Wingdings" pitchFamily="2" charset="2"/>
              <a:buChar char="Ø"/>
              <a:defRPr/>
            </a:pPr>
            <a:r>
              <a:rPr lang="en-US" sz="2800" b="1" dirty="0" smtClean="0"/>
              <a:t>Additional foods and liquids are called complementary foods, as they are additional or complementary to breastfeeding, rather than adequate on their own as the diet.</a:t>
            </a:r>
          </a:p>
          <a:p>
            <a:pPr>
              <a:buClr>
                <a:schemeClr val="accent5">
                  <a:lumMod val="60000"/>
                  <a:lumOff val="40000"/>
                </a:schemeClr>
              </a:buClr>
              <a:buFont typeface="Wingdings" pitchFamily="2" charset="2"/>
              <a:buChar char="Ø"/>
              <a:defRPr/>
            </a:pPr>
            <a:r>
              <a:rPr lang="en-US" sz="2800" b="1" dirty="0" smtClean="0"/>
              <a:t>It must be nutritious foods and in adequate amounts so the child can continue to grow.</a:t>
            </a:r>
            <a:endParaRPr lang="en-US" sz="2800" b="1" dirty="0"/>
          </a:p>
        </p:txBody>
      </p:sp>
      <p:sp>
        <p:nvSpPr>
          <p:cNvPr id="4" name="Rectangle 2"/>
          <p:cNvSpPr txBox="1">
            <a:spLocks noRot="1" noChangeArrowheads="1"/>
          </p:cNvSpPr>
          <p:nvPr/>
        </p:nvSpPr>
        <p:spPr bwMode="auto">
          <a:xfrm>
            <a:off x="228600" y="228600"/>
            <a:ext cx="8686800" cy="1143000"/>
          </a:xfrm>
          <a:prstGeom prst="rect">
            <a:avLst/>
          </a:prstGeom>
          <a:noFill/>
          <a:ln w="9525">
            <a:noFill/>
            <a:miter lim="800000"/>
            <a:headEnd/>
            <a:tailEnd/>
          </a:ln>
          <a:effectLst/>
        </p:spPr>
        <p:txBody>
          <a:bodyPr anchor="ctr"/>
          <a:lstStyle/>
          <a:p>
            <a:pPr eaLnBrk="1" hangingPunct="1">
              <a:defRPr/>
            </a:pPr>
            <a:r>
              <a:rPr lang="en-US" sz="3200" b="1" u="sng" kern="0" dirty="0">
                <a:solidFill>
                  <a:schemeClr val="tx2"/>
                </a:solidFill>
                <a:effectLst>
                  <a:outerShdw blurRad="38100" dist="38100" dir="2700000" algn="tl">
                    <a:srgbClr val="000000"/>
                  </a:outerShdw>
                </a:effectLst>
                <a:latin typeface="+mj-lt"/>
                <a:ea typeface="+mj-ea"/>
                <a:cs typeface="+mj-cs"/>
              </a:rPr>
              <a:t>C. COMPLEMENTARY FOODS FOR INFANTS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762000"/>
            <a:ext cx="8229600" cy="4525963"/>
          </a:xfrm>
        </p:spPr>
        <p:txBody>
          <a:bodyPr/>
          <a:lstStyle/>
          <a:p>
            <a:pPr eaLnBrk="1" hangingPunct="1">
              <a:buFont typeface="Wingdings" pitchFamily="2" charset="2"/>
              <a:buNone/>
              <a:defRPr/>
            </a:pPr>
            <a:r>
              <a:rPr lang="en-US" sz="2800" b="1" dirty="0" smtClean="0"/>
              <a:t>Complementary foods are given:</a:t>
            </a:r>
          </a:p>
          <a:p>
            <a:pPr indent="-3175" eaLnBrk="1" hangingPunct="1">
              <a:buFontTx/>
              <a:buChar char="•"/>
              <a:defRPr/>
            </a:pPr>
            <a:r>
              <a:rPr lang="en-US" sz="2800" b="1" dirty="0" smtClean="0"/>
              <a:t>	by age 6 months;</a:t>
            </a:r>
          </a:p>
          <a:p>
            <a:pPr indent="-3175" eaLnBrk="1" hangingPunct="1">
              <a:buFontTx/>
              <a:buChar char="•"/>
              <a:defRPr/>
            </a:pPr>
            <a:r>
              <a:rPr lang="en-US" sz="2800" b="1" dirty="0" smtClean="0"/>
              <a:t>	in addition to breast milk; and</a:t>
            </a:r>
          </a:p>
          <a:p>
            <a:pPr indent="-3175" eaLnBrk="1" hangingPunct="1">
              <a:buFontTx/>
              <a:buChar char="•"/>
              <a:defRPr/>
            </a:pPr>
            <a:r>
              <a:rPr lang="en-US" sz="2800" b="1" dirty="0" smtClean="0"/>
              <a:t>	for the increased nutritional demand of a growing child.</a:t>
            </a:r>
          </a:p>
          <a:p>
            <a:pPr eaLnBrk="1" hangingPunct="1">
              <a:buFont typeface="Wingdings" pitchFamily="2" charset="2"/>
              <a:buNone/>
              <a:defRPr/>
            </a:pPr>
            <a:r>
              <a:rPr lang="en-US" sz="2800" b="1" dirty="0" smtClean="0"/>
              <a:t>Breastfeeding, however, should continue for as long as two years.</a:t>
            </a:r>
          </a:p>
          <a:p>
            <a:pPr eaLnBrk="1" hangingPunct="1">
              <a:buFont typeface="Wingdings" pitchFamily="2" charset="2"/>
              <a:buNone/>
              <a:defRPr/>
            </a:pPr>
            <a:endParaRPr lang="en-US" sz="1800" dirty="0" smtClean="0"/>
          </a:p>
          <a:p>
            <a:pPr algn="ctr" eaLnBrk="1" hangingPunct="1">
              <a:buFont typeface="Wingdings" pitchFamily="2" charset="2"/>
              <a:buNone/>
              <a:defRPr/>
            </a:pPr>
            <a:r>
              <a:rPr lang="en-US" sz="2800" b="1" dirty="0" smtClean="0"/>
              <a:t>Starting other foods in addition to breast milk at </a:t>
            </a:r>
          </a:p>
          <a:p>
            <a:pPr algn="ctr" eaLnBrk="1" hangingPunct="1">
              <a:buFont typeface="Wingdings" pitchFamily="2" charset="2"/>
              <a:buNone/>
              <a:defRPr/>
            </a:pPr>
            <a:r>
              <a:rPr lang="en-US" sz="2800" b="1" dirty="0" smtClean="0"/>
              <a:t>SIX COMPLETED MONTHS </a:t>
            </a:r>
          </a:p>
          <a:p>
            <a:pPr algn="ctr" eaLnBrk="1" hangingPunct="1">
              <a:buFont typeface="Wingdings" pitchFamily="2" charset="2"/>
              <a:buNone/>
              <a:defRPr/>
            </a:pPr>
            <a:r>
              <a:rPr lang="en-US" sz="2800" b="1" dirty="0" smtClean="0"/>
              <a:t>helps a child to grow well.</a:t>
            </a:r>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229600" cy="4525963"/>
          </a:xfrm>
        </p:spPr>
        <p:txBody>
          <a:bodyPr/>
          <a:lstStyle/>
          <a:p>
            <a:pPr>
              <a:buFont typeface="Wingdings" pitchFamily="2" charset="2"/>
              <a:buNone/>
              <a:defRPr/>
            </a:pPr>
            <a:r>
              <a:rPr lang="en-US" sz="2800" b="1" dirty="0" smtClean="0"/>
              <a:t>At six completed months of age, it becomes easier to feed thick porridge, puree and mashed food because babies:</a:t>
            </a:r>
          </a:p>
          <a:p>
            <a:pPr lvl="1">
              <a:buClr>
                <a:schemeClr val="tx1"/>
              </a:buClr>
              <a:buFont typeface="Wingdings" pitchFamily="2" charset="2"/>
              <a:buChar char="Ø"/>
              <a:defRPr/>
            </a:pPr>
            <a:r>
              <a:rPr lang="en-US" sz="2400" b="1" dirty="0" smtClean="0"/>
              <a:t>Show interest in other people eating and reach for food</a:t>
            </a:r>
          </a:p>
          <a:p>
            <a:pPr lvl="1">
              <a:buClr>
                <a:schemeClr val="tx1"/>
              </a:buClr>
              <a:buFont typeface="Wingdings" pitchFamily="2" charset="2"/>
              <a:buChar char="Ø"/>
              <a:defRPr/>
            </a:pPr>
            <a:r>
              <a:rPr lang="en-US" sz="2400" b="1" dirty="0" smtClean="0"/>
              <a:t>Like to put things in their mouth</a:t>
            </a:r>
          </a:p>
          <a:p>
            <a:pPr lvl="1">
              <a:buClr>
                <a:schemeClr val="tx1"/>
              </a:buClr>
              <a:buFont typeface="Wingdings" pitchFamily="2" charset="2"/>
              <a:buChar char="Ø"/>
              <a:defRPr/>
            </a:pPr>
            <a:r>
              <a:rPr lang="en-US" sz="2400" b="1" dirty="0" smtClean="0"/>
              <a:t>Can control their tongue better to move food around their mouth</a:t>
            </a:r>
          </a:p>
          <a:p>
            <a:pPr lvl="1">
              <a:buClr>
                <a:schemeClr val="tx1"/>
              </a:buClr>
              <a:buFont typeface="Wingdings" pitchFamily="2" charset="2"/>
              <a:buChar char="Ø"/>
              <a:defRPr/>
            </a:pPr>
            <a:r>
              <a:rPr lang="en-US" sz="2400" b="1" dirty="0" smtClean="0"/>
              <a:t>Start to make up and down “munching” movements with their jaws.</a:t>
            </a:r>
          </a:p>
          <a:p>
            <a:pPr lvl="1">
              <a:buClr>
                <a:schemeClr val="tx1"/>
              </a:buClr>
              <a:buFont typeface="Wingdings" pitchFamily="2" charset="2"/>
              <a:buChar char="Ø"/>
              <a:defRPr/>
            </a:pPr>
            <a:endParaRPr lang="en-US" sz="2400" b="1" dirty="0" smtClean="0"/>
          </a:p>
          <a:p>
            <a:pPr>
              <a:buFont typeface="Wingdings" pitchFamily="2" charset="2"/>
              <a:buNone/>
              <a:defRPr/>
            </a:pPr>
            <a:r>
              <a:rPr lang="en-US" sz="2800" b="1" dirty="0" smtClean="0"/>
              <a:t>In  addition, at this age, babies’ digestive system are mature enough to begin to digest a range of foods.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800" dirty="0" smtClean="0"/>
              <a:t>Risks to Starting Complementary Foods </a:t>
            </a:r>
            <a:br>
              <a:rPr lang="en-US" sz="2800" dirty="0" smtClean="0"/>
            </a:br>
            <a:r>
              <a:rPr lang="en-US" sz="2800" dirty="0" smtClean="0"/>
              <a:t>TOO EARLY</a:t>
            </a:r>
            <a:endParaRPr lang="en-US" sz="2800" dirty="0"/>
          </a:p>
        </p:txBody>
      </p:sp>
      <p:sp>
        <p:nvSpPr>
          <p:cNvPr id="3" name="Content Placeholder 2"/>
          <p:cNvSpPr>
            <a:spLocks noGrp="1"/>
          </p:cNvSpPr>
          <p:nvPr>
            <p:ph idx="1"/>
          </p:nvPr>
        </p:nvSpPr>
        <p:spPr/>
        <p:txBody>
          <a:bodyPr/>
          <a:lstStyle/>
          <a:p>
            <a:pPr>
              <a:buClr>
                <a:schemeClr val="tx1"/>
              </a:buClr>
              <a:buFont typeface="Wingdings" pitchFamily="2" charset="2"/>
              <a:buNone/>
              <a:defRPr/>
            </a:pPr>
            <a:r>
              <a:rPr lang="en-US" sz="2800" b="1" dirty="0" smtClean="0"/>
              <a:t>Adding complementary foods too soon (before six months)</a:t>
            </a:r>
          </a:p>
          <a:p>
            <a:pPr lvl="1">
              <a:buClr>
                <a:schemeClr val="tx1"/>
              </a:buClr>
              <a:buFont typeface="Wingdings" pitchFamily="2" charset="2"/>
              <a:buChar char="Ø"/>
              <a:defRPr/>
            </a:pPr>
            <a:r>
              <a:rPr lang="en-US" b="1" dirty="0" smtClean="0"/>
              <a:t>Take the place of breast milk, making it difficult to meet the child’s nutritional needs</a:t>
            </a:r>
          </a:p>
          <a:p>
            <a:pPr lvl="1">
              <a:buClr>
                <a:schemeClr val="tx1"/>
              </a:buClr>
              <a:buFont typeface="Wingdings" pitchFamily="2" charset="2"/>
              <a:buChar char="Ø"/>
              <a:defRPr/>
            </a:pPr>
            <a:r>
              <a:rPr lang="en-US" b="1" dirty="0" smtClean="0"/>
              <a:t>Result in a diet that is low in nutrients if thin, watery soups and porridge are used because these are easy for babies to eat.</a:t>
            </a:r>
          </a:p>
          <a:p>
            <a:pPr lvl="1">
              <a:buClr>
                <a:schemeClr val="tx1"/>
              </a:buClr>
              <a:buFont typeface="Wingdings" pitchFamily="2" charset="2"/>
              <a:buChar char="Ø"/>
              <a:defRPr/>
            </a:pPr>
            <a:r>
              <a:rPr lang="en-US" b="1" dirty="0" smtClean="0"/>
              <a:t>Increase the risk of illness because less of the protective  factors in breast milk are consumed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US" sz="2800" dirty="0" smtClean="0"/>
              <a:t>Risks to Starting Complementary Foods </a:t>
            </a:r>
            <a:br>
              <a:rPr lang="en-US" sz="2800" dirty="0" smtClean="0"/>
            </a:br>
            <a:r>
              <a:rPr lang="en-US" sz="2800" dirty="0" smtClean="0"/>
              <a:t>TOO EARLY</a:t>
            </a:r>
            <a:endParaRPr lang="en-US" sz="2800" dirty="0"/>
          </a:p>
        </p:txBody>
      </p:sp>
      <p:sp>
        <p:nvSpPr>
          <p:cNvPr id="3" name="Content Placeholder 2"/>
          <p:cNvSpPr>
            <a:spLocks noGrp="1"/>
          </p:cNvSpPr>
          <p:nvPr>
            <p:ph idx="1"/>
          </p:nvPr>
        </p:nvSpPr>
        <p:spPr/>
        <p:txBody>
          <a:bodyPr/>
          <a:lstStyle/>
          <a:p>
            <a:pPr lvl="1">
              <a:buClr>
                <a:schemeClr val="tx1"/>
              </a:buClr>
              <a:buFont typeface="Wingdings" pitchFamily="2" charset="2"/>
              <a:buChar char="Ø"/>
              <a:defRPr/>
            </a:pPr>
            <a:r>
              <a:rPr lang="en-US" b="1" dirty="0" smtClean="0"/>
              <a:t>Increase  the diarrhea because the complementary foods may not be as clean or easy to digest as breast milk</a:t>
            </a:r>
          </a:p>
          <a:p>
            <a:pPr lvl="1">
              <a:buClr>
                <a:schemeClr val="tx1"/>
              </a:buClr>
              <a:buFont typeface="Wingdings" pitchFamily="2" charset="2"/>
              <a:buChar char="Ø"/>
              <a:defRPr/>
            </a:pPr>
            <a:r>
              <a:rPr lang="en-US" b="1" dirty="0" smtClean="0"/>
              <a:t>Increase the wheezing and other allergic conditions because the baby cannot yet digest and absorb non-human protein well</a:t>
            </a:r>
          </a:p>
          <a:p>
            <a:pPr lvl="1">
              <a:buClr>
                <a:schemeClr val="tx1"/>
              </a:buClr>
              <a:buFont typeface="Wingdings" pitchFamily="2" charset="2"/>
              <a:buChar char="Ø"/>
              <a:defRPr/>
            </a:pPr>
            <a:r>
              <a:rPr lang="en-US" b="1" dirty="0" smtClean="0"/>
              <a:t>Increase the mother’s risk of another pregnancy if breastfeeding is less frequent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Risks to starting Complementary Food TOO LATE</a:t>
            </a:r>
            <a:endParaRPr lang="en-US" dirty="0"/>
          </a:p>
        </p:txBody>
      </p:sp>
      <p:sp>
        <p:nvSpPr>
          <p:cNvPr id="3" name="Content Placeholder 2"/>
          <p:cNvSpPr>
            <a:spLocks noGrp="1"/>
          </p:cNvSpPr>
          <p:nvPr>
            <p:ph idx="1"/>
          </p:nvPr>
        </p:nvSpPr>
        <p:spPr/>
        <p:txBody>
          <a:bodyPr/>
          <a:lstStyle/>
          <a:p>
            <a:pPr>
              <a:defRPr/>
            </a:pPr>
            <a:r>
              <a:rPr lang="en-US" dirty="0" smtClean="0"/>
              <a:t>Starting complementary foods TOO LATE is also risk because:</a:t>
            </a:r>
          </a:p>
          <a:p>
            <a:pPr lvl="1">
              <a:defRPr/>
            </a:pPr>
            <a:r>
              <a:rPr lang="en-US" dirty="0" smtClean="0"/>
              <a:t>The child does not receive the extra food nutrient required to meet his/her growing needs</a:t>
            </a:r>
          </a:p>
          <a:p>
            <a:pPr lvl="1">
              <a:defRPr/>
            </a:pPr>
            <a:r>
              <a:rPr lang="en-US" dirty="0" smtClean="0"/>
              <a:t>The child grows and develop slower</a:t>
            </a:r>
          </a:p>
          <a:p>
            <a:pPr lvl="1">
              <a:defRPr/>
            </a:pPr>
            <a:r>
              <a:rPr lang="en-US" dirty="0" smtClean="0"/>
              <a:t>Might not receive the nutrients to avoid malnutrition and deficiencies such as anemia from lack of iron.</a:t>
            </a:r>
          </a:p>
          <a:p>
            <a:pPr lvl="1">
              <a:buFont typeface="Wingdings" pitchFamily="2" charset="2"/>
              <a:buNone/>
              <a:defRPr/>
            </a:pPr>
            <a:r>
              <a:rPr lang="en-US" dirty="0" smtClean="0"/>
              <a:t/>
            </a:r>
            <a:br>
              <a:rPr lang="en-US" dirty="0" smtClean="0"/>
            </a:br>
            <a:r>
              <a:rPr lang="en-US" dirty="0" smtClean="0"/>
              <a:t>Most babies do not need complementary foods before sic completed months of age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MILK CODE AO 51 IRR of 198</a:t>
            </a:r>
            <a:endParaRPr lang="en-US" dirty="0"/>
          </a:p>
        </p:txBody>
      </p:sp>
      <p:sp>
        <p:nvSpPr>
          <p:cNvPr id="3" name="Content Placeholder 2"/>
          <p:cNvSpPr>
            <a:spLocks noGrp="1"/>
          </p:cNvSpPr>
          <p:nvPr>
            <p:ph idx="1"/>
          </p:nvPr>
        </p:nvSpPr>
        <p:spPr/>
        <p:txBody>
          <a:bodyPr/>
          <a:lstStyle/>
          <a:p>
            <a:pPr>
              <a:defRPr/>
            </a:pPr>
            <a:r>
              <a:rPr lang="en-US" dirty="0" smtClean="0"/>
              <a:t>No advertising of </a:t>
            </a:r>
            <a:r>
              <a:rPr lang="en-US" dirty="0" err="1" smtClean="0"/>
              <a:t>breastmilk</a:t>
            </a:r>
            <a:r>
              <a:rPr lang="en-US" dirty="0" smtClean="0"/>
              <a:t> substitute and other products to the public</a:t>
            </a:r>
          </a:p>
          <a:p>
            <a:pPr>
              <a:defRPr/>
            </a:pPr>
            <a:r>
              <a:rPr lang="en-US" dirty="0" smtClean="0"/>
              <a:t>No free samples to mothers</a:t>
            </a:r>
          </a:p>
          <a:p>
            <a:pPr>
              <a:defRPr/>
            </a:pPr>
            <a:r>
              <a:rPr lang="en-US" dirty="0" smtClean="0"/>
              <a:t>No promotion in the health service</a:t>
            </a:r>
          </a:p>
          <a:p>
            <a:pPr>
              <a:defRPr/>
            </a:pPr>
            <a:r>
              <a:rPr lang="en-US" dirty="0" smtClean="0"/>
              <a:t>No company personnel to advise mothers</a:t>
            </a:r>
          </a:p>
          <a:p>
            <a:pPr>
              <a:defRPr/>
            </a:pPr>
            <a:r>
              <a:rPr lang="en-US" dirty="0" smtClean="0"/>
              <a:t>No gifts or personal samples to </a:t>
            </a:r>
            <a:r>
              <a:rPr lang="en-US" smtClean="0"/>
              <a:t>health workers.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81000" y="228600"/>
            <a:ext cx="8229600" cy="1600200"/>
          </a:xfrm>
        </p:spPr>
        <p:txBody>
          <a:bodyPr/>
          <a:lstStyle/>
          <a:p>
            <a:pPr algn="l" eaLnBrk="1" hangingPunct="1">
              <a:defRPr/>
            </a:pPr>
            <a:r>
              <a:rPr lang="en-US" sz="3600" i="1" dirty="0" smtClean="0"/>
              <a:t>2. Tips on introducing Complementary Foods for Infants</a:t>
            </a:r>
          </a:p>
        </p:txBody>
      </p:sp>
      <p:sp>
        <p:nvSpPr>
          <p:cNvPr id="3" name="Rectangle 3"/>
          <p:cNvSpPr txBox="1">
            <a:spLocks noChangeArrowheads="1"/>
          </p:cNvSpPr>
          <p:nvPr/>
        </p:nvSpPr>
        <p:spPr bwMode="auto">
          <a:xfrm>
            <a:off x="762000" y="1600200"/>
            <a:ext cx="8001000" cy="5105400"/>
          </a:xfrm>
          <a:prstGeom prst="rect">
            <a:avLst/>
          </a:prstGeom>
          <a:noFill/>
          <a:ln w="9525">
            <a:noFill/>
            <a:miter lim="800000"/>
            <a:headEnd/>
            <a:tailEnd/>
          </a:ln>
          <a:effectLst/>
        </p:spPr>
        <p:txBody>
          <a:bodyPr/>
          <a:lstStyle/>
          <a:p>
            <a:pPr marL="609600" indent="-609600" eaLnBrk="1" hangingPunct="1">
              <a:spcBef>
                <a:spcPct val="20000"/>
              </a:spcBef>
              <a:buClr>
                <a:schemeClr val="tx1"/>
              </a:buClr>
              <a:buSzPct val="70000"/>
              <a:buFont typeface="Wingdings" pitchFamily="2" charset="2"/>
              <a:buChar char="Ø"/>
              <a:defRPr/>
            </a:pPr>
            <a:r>
              <a:rPr lang="en-US" sz="2800" b="1" kern="0" dirty="0">
                <a:effectLst>
                  <a:outerShdw blurRad="38100" dist="38100" dir="2700000" algn="tl">
                    <a:srgbClr val="000000"/>
                  </a:outerShdw>
                </a:effectLst>
                <a:latin typeface="+mn-lt"/>
              </a:rPr>
              <a:t>Introduce the new food before breastfeeding.</a:t>
            </a:r>
          </a:p>
          <a:p>
            <a:pPr marL="609600" indent="-609600" eaLnBrk="1" hangingPunct="1">
              <a:spcBef>
                <a:spcPct val="20000"/>
              </a:spcBef>
              <a:buClr>
                <a:schemeClr val="tx1"/>
              </a:buClr>
              <a:buSzPct val="70000"/>
              <a:buFont typeface="Wingdings" pitchFamily="2" charset="2"/>
              <a:buChar char="Ø"/>
              <a:defRPr/>
            </a:pPr>
            <a:r>
              <a:rPr lang="en-US" sz="2800" b="1" kern="0" dirty="0">
                <a:effectLst>
                  <a:outerShdw blurRad="38100" dist="38100" dir="2700000" algn="tl">
                    <a:srgbClr val="000000"/>
                  </a:outerShdw>
                </a:effectLst>
                <a:latin typeface="+mn-lt"/>
              </a:rPr>
              <a:t>Test readiness of the baby by placing a teaspoon with food bet. His/her lips. If he/she closes his/her lips or pushes the teaspoon away, he/she is not ready yet. Do not force him/her to eat.</a:t>
            </a:r>
          </a:p>
          <a:p>
            <a:pPr marL="609600" indent="-609600" eaLnBrk="1" hangingPunct="1">
              <a:spcBef>
                <a:spcPct val="20000"/>
              </a:spcBef>
              <a:buClr>
                <a:schemeClr val="tx1"/>
              </a:buClr>
              <a:buSzPct val="70000"/>
              <a:buFont typeface="Wingdings" pitchFamily="2" charset="2"/>
              <a:buChar char="Ø"/>
              <a:defRPr/>
            </a:pPr>
            <a:r>
              <a:rPr lang="en-US" sz="2800" b="1" kern="0" dirty="0">
                <a:effectLst>
                  <a:outerShdw blurRad="38100" dist="38100" dir="2700000" algn="tl">
                    <a:srgbClr val="000000"/>
                  </a:outerShdw>
                </a:effectLst>
                <a:latin typeface="+mn-lt"/>
              </a:rPr>
              <a:t>Start any new food in small amounts and gradually increase the amounts offered within 2 weeks.</a:t>
            </a:r>
          </a:p>
          <a:p>
            <a:pPr marL="609600" indent="-609600" eaLnBrk="1" hangingPunct="1">
              <a:spcBef>
                <a:spcPct val="20000"/>
              </a:spcBef>
              <a:buClr>
                <a:schemeClr val="tx1"/>
              </a:buClr>
              <a:buSzPct val="70000"/>
              <a:buFont typeface="Wingdings" pitchFamily="2" charset="2"/>
              <a:buChar char="Ø"/>
              <a:defRPr/>
            </a:pPr>
            <a:r>
              <a:rPr lang="en-US" sz="2800" b="1" kern="0" dirty="0">
                <a:effectLst>
                  <a:outerShdw blurRad="38100" dist="38100" dir="2700000" algn="tl">
                    <a:srgbClr val="000000"/>
                  </a:outerShdw>
                </a:effectLst>
                <a:latin typeface="+mn-lt"/>
              </a:rPr>
              <a:t>Always give one new food at a time.</a:t>
            </a:r>
          </a:p>
          <a:p>
            <a:pPr marL="609600" indent="-609600" eaLnBrk="1" hangingPunct="1">
              <a:spcBef>
                <a:spcPct val="20000"/>
              </a:spcBef>
              <a:buClr>
                <a:schemeClr val="hlink"/>
              </a:buClr>
              <a:buSzPct val="70000"/>
              <a:buFont typeface="Wingdings" pitchFamily="2" charset="2"/>
              <a:buAutoNum type="arabicPeriod"/>
              <a:defRPr/>
            </a:pPr>
            <a:endParaRPr lang="en-US" sz="2000" kern="0" dirty="0">
              <a:effectLst>
                <a:outerShdw blurRad="38100" dist="38100" dir="2700000" algn="tl">
                  <a:srgbClr val="000000"/>
                </a:outerShdw>
              </a:effectLst>
              <a:latin typeface="+mn-lt"/>
            </a:endParaRPr>
          </a:p>
          <a:p>
            <a:pPr marL="609600" indent="-609600" eaLnBrk="1" hangingPunct="1">
              <a:spcBef>
                <a:spcPct val="20000"/>
              </a:spcBef>
              <a:buClr>
                <a:schemeClr val="hlink"/>
              </a:buClr>
              <a:buSzPct val="70000"/>
              <a:buFont typeface="Wingdings" pitchFamily="2" charset="2"/>
              <a:buAutoNum type="arabicPeriod"/>
              <a:defRPr/>
            </a:pPr>
            <a:endParaRPr lang="en-US" sz="2000" kern="0" dirty="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381000" y="228600"/>
            <a:ext cx="8229600" cy="1600200"/>
          </a:xfrm>
        </p:spPr>
        <p:txBody>
          <a:bodyPr/>
          <a:lstStyle/>
          <a:p>
            <a:pPr algn="l" eaLnBrk="1" hangingPunct="1">
              <a:defRPr/>
            </a:pPr>
            <a:r>
              <a:rPr lang="en-US" sz="3600" i="1" dirty="0" smtClean="0"/>
              <a:t>2. Tips on introducing Complementary Foods for Infants</a:t>
            </a:r>
          </a:p>
        </p:txBody>
      </p:sp>
      <p:sp>
        <p:nvSpPr>
          <p:cNvPr id="3" name="Rectangle 3"/>
          <p:cNvSpPr txBox="1">
            <a:spLocks noChangeArrowheads="1"/>
          </p:cNvSpPr>
          <p:nvPr/>
        </p:nvSpPr>
        <p:spPr bwMode="auto">
          <a:xfrm>
            <a:off x="762000" y="1600200"/>
            <a:ext cx="8001000" cy="5105400"/>
          </a:xfrm>
          <a:prstGeom prst="rect">
            <a:avLst/>
          </a:prstGeom>
          <a:noFill/>
          <a:ln w="9525">
            <a:noFill/>
            <a:miter lim="800000"/>
            <a:headEnd/>
            <a:tailEnd/>
          </a:ln>
          <a:effectLst/>
        </p:spPr>
        <p:txBody>
          <a:bodyPr/>
          <a:lstStyle/>
          <a:p>
            <a:pPr marL="609600" indent="-609600" eaLnBrk="1" hangingPunct="1">
              <a:spcBef>
                <a:spcPct val="20000"/>
              </a:spcBef>
              <a:buClr>
                <a:schemeClr val="tx1"/>
              </a:buClr>
              <a:buSzPct val="70000"/>
              <a:buFont typeface="Wingdings" pitchFamily="2" charset="2"/>
              <a:buChar char="Ø"/>
              <a:defRPr/>
            </a:pPr>
            <a:r>
              <a:rPr lang="en-US" sz="2800" b="1" kern="0" dirty="0">
                <a:effectLst>
                  <a:outerShdw blurRad="38100" dist="38100" dir="2700000" algn="tl">
                    <a:srgbClr val="000000"/>
                  </a:outerShdw>
                </a:effectLst>
                <a:latin typeface="+mn-lt"/>
              </a:rPr>
              <a:t>Give clean water between feedings.</a:t>
            </a:r>
          </a:p>
          <a:p>
            <a:pPr marL="609600" indent="-609600" eaLnBrk="1" hangingPunct="1">
              <a:spcBef>
                <a:spcPts val="600"/>
              </a:spcBef>
              <a:buClr>
                <a:schemeClr val="tx1"/>
              </a:buClr>
              <a:buSzPct val="70000"/>
              <a:buFont typeface="Wingdings" pitchFamily="2" charset="2"/>
              <a:buChar char="Ø"/>
              <a:defRPr/>
            </a:pPr>
            <a:r>
              <a:rPr lang="en-US" sz="2800" b="1" kern="0" dirty="0">
                <a:effectLst>
                  <a:outerShdw blurRad="38100" dist="38100" dir="2700000" algn="tl">
                    <a:srgbClr val="000000"/>
                  </a:outerShdw>
                </a:effectLst>
                <a:latin typeface="+mn-lt"/>
              </a:rPr>
              <a:t>Use cup and teaspoon to feed the baby.</a:t>
            </a:r>
          </a:p>
          <a:p>
            <a:pPr marL="609600" indent="-609600" eaLnBrk="1" hangingPunct="1">
              <a:spcBef>
                <a:spcPts val="600"/>
              </a:spcBef>
              <a:buFont typeface="Wingdings" pitchFamily="2" charset="2"/>
              <a:buChar char="Ø"/>
              <a:defRPr/>
            </a:pPr>
            <a:r>
              <a:rPr lang="en-US" sz="2800" b="1" dirty="0"/>
              <a:t>Give mashed, pureed or finely chopped foods</a:t>
            </a:r>
          </a:p>
          <a:p>
            <a:pPr marL="609600" indent="-609600" eaLnBrk="1" hangingPunct="1">
              <a:spcBef>
                <a:spcPts val="600"/>
              </a:spcBef>
              <a:buFont typeface="Wingdings" pitchFamily="2" charset="2"/>
              <a:buChar char="Ø"/>
              <a:defRPr/>
            </a:pPr>
            <a:r>
              <a:rPr lang="en-US" sz="2800" b="1" dirty="0"/>
              <a:t>Offer bland foods, not too sweet or salty.</a:t>
            </a:r>
          </a:p>
          <a:p>
            <a:pPr marL="609600" indent="-609600" eaLnBrk="1" hangingPunct="1">
              <a:spcBef>
                <a:spcPts val="600"/>
              </a:spcBef>
              <a:buFont typeface="Wingdings" pitchFamily="2" charset="2"/>
              <a:buChar char="Ø"/>
              <a:defRPr/>
            </a:pPr>
            <a:r>
              <a:rPr lang="en-US" sz="2800" b="1" dirty="0"/>
              <a:t>Handle the infants foods properly. Wash your hands with soap and water. Be sure to clean utensils and boil water for drinking. Cook food thoroughly .feed the baby with freshly cooked food. Always peel off all skins from any of the fruits and vegetables you use or cook.</a:t>
            </a:r>
          </a:p>
          <a:p>
            <a:pPr marL="609600" indent="-609600" eaLnBrk="1" hangingPunct="1">
              <a:spcBef>
                <a:spcPct val="20000"/>
              </a:spcBef>
              <a:buClr>
                <a:schemeClr val="tx1"/>
              </a:buClr>
              <a:buSzPct val="70000"/>
              <a:buFont typeface="Wingdings" pitchFamily="2" charset="2"/>
              <a:buChar char="Ø"/>
              <a:defRPr/>
            </a:pPr>
            <a:endParaRPr lang="en-US" sz="2800" b="1" kern="0" dirty="0">
              <a:effectLst>
                <a:outerShdw blurRad="38100" dist="38100" dir="2700000" algn="tl">
                  <a:srgbClr val="000000"/>
                </a:outerShdw>
              </a:effectLst>
              <a:latin typeface="+mn-lt"/>
            </a:endParaRPr>
          </a:p>
          <a:p>
            <a:pPr marL="609600" indent="-609600" eaLnBrk="1" hangingPunct="1">
              <a:spcBef>
                <a:spcPct val="20000"/>
              </a:spcBef>
              <a:buClr>
                <a:schemeClr val="hlink"/>
              </a:buClr>
              <a:buSzPct val="70000"/>
              <a:buFont typeface="Wingdings" pitchFamily="2" charset="2"/>
              <a:buAutoNum type="arabicPeriod"/>
              <a:defRPr/>
            </a:pPr>
            <a:endParaRPr lang="en-US" sz="2000" kern="0" dirty="0">
              <a:effectLst>
                <a:outerShdw blurRad="38100" dist="38100" dir="2700000" algn="tl">
                  <a:srgbClr val="000000"/>
                </a:outerShdw>
              </a:effectLst>
              <a:latin typeface="+mn-lt"/>
            </a:endParaRPr>
          </a:p>
          <a:p>
            <a:pPr marL="609600" indent="-609600" eaLnBrk="1" hangingPunct="1">
              <a:spcBef>
                <a:spcPct val="20000"/>
              </a:spcBef>
              <a:buClr>
                <a:schemeClr val="hlink"/>
              </a:buClr>
              <a:buSzPct val="70000"/>
              <a:buFont typeface="Wingdings" pitchFamily="2" charset="2"/>
              <a:buAutoNum type="arabicPeriod"/>
              <a:defRPr/>
            </a:pPr>
            <a:endParaRPr lang="en-US" sz="2000" kern="0" dirty="0">
              <a:effectLst>
                <a:outerShdw blurRad="38100" dist="38100" dir="2700000" algn="tl">
                  <a:srgbClr val="000000"/>
                </a:outerShdw>
              </a:effectLst>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04800" y="2209800"/>
            <a:ext cx="8305800" cy="3657600"/>
          </a:xfrm>
        </p:spPr>
        <p:txBody>
          <a:bodyPr/>
          <a:lstStyle/>
          <a:p>
            <a:pPr marL="609600" indent="-609600" eaLnBrk="1" hangingPunct="1">
              <a:buClr>
                <a:schemeClr val="tx1"/>
              </a:buClr>
              <a:buFont typeface="Wingdings" pitchFamily="2" charset="2"/>
              <a:buChar char="Ø"/>
              <a:defRPr/>
            </a:pPr>
            <a:r>
              <a:rPr lang="en-US" sz="2800" b="1" dirty="0" smtClean="0"/>
              <a:t>DO NOT OMIT BREASTMILK FROM HIS/HER DAILY MEAL</a:t>
            </a:r>
          </a:p>
          <a:p>
            <a:pPr marL="609600" indent="-609600" eaLnBrk="1" hangingPunct="1">
              <a:buClr>
                <a:schemeClr val="tx1"/>
              </a:buClr>
              <a:buFont typeface="Wingdings" pitchFamily="2" charset="2"/>
              <a:buChar char="Ø"/>
              <a:defRPr/>
            </a:pPr>
            <a:r>
              <a:rPr lang="en-US" sz="2800" b="1" dirty="0" smtClean="0"/>
              <a:t>Divide the recommended amount of foods into 3-4 times a day.</a:t>
            </a:r>
          </a:p>
          <a:p>
            <a:pPr marL="609600" indent="-609600" eaLnBrk="1" hangingPunct="1">
              <a:buClr>
                <a:schemeClr val="tx1"/>
              </a:buClr>
              <a:buFont typeface="Wingdings" pitchFamily="2" charset="2"/>
              <a:buChar char="Ø"/>
              <a:defRPr/>
            </a:pPr>
            <a:r>
              <a:rPr lang="en-US" sz="2800" b="1" dirty="0" smtClean="0"/>
              <a:t>Always be pleasant when feeding the baby.</a:t>
            </a:r>
          </a:p>
          <a:p>
            <a:pPr marL="609600" indent="-609600" eaLnBrk="1" hangingPunct="1">
              <a:buFont typeface="Wingdings" pitchFamily="2" charset="2"/>
              <a:buAutoNum type="arabicPeriod"/>
              <a:defRPr/>
            </a:pPr>
            <a:endParaRPr lang="en-US" sz="2000" dirty="0" smtClean="0"/>
          </a:p>
          <a:p>
            <a:pPr marL="609600" indent="-609600" eaLnBrk="1" hangingPunct="1">
              <a:buFont typeface="Wingdings" pitchFamily="2" charset="2"/>
              <a:buAutoNum type="arabicPeriod"/>
              <a:defRPr/>
            </a:pPr>
            <a:endParaRPr lang="en-US" sz="2000" dirty="0" smtClean="0"/>
          </a:p>
          <a:p>
            <a:pPr marL="609600" indent="-609600" eaLnBrk="1" hangingPunct="1">
              <a:buFont typeface="Wingdings" pitchFamily="2" charset="2"/>
              <a:buAutoNum type="arabicPeriod"/>
              <a:defRPr/>
            </a:pPr>
            <a:endParaRPr lang="en-US" sz="2000" dirty="0" smtClean="0"/>
          </a:p>
        </p:txBody>
      </p:sp>
      <p:sp>
        <p:nvSpPr>
          <p:cNvPr id="5" name="Rectangle 2"/>
          <p:cNvSpPr>
            <a:spLocks noGrp="1" noRot="1" noChangeArrowheads="1"/>
          </p:cNvSpPr>
          <p:nvPr>
            <p:ph type="title"/>
          </p:nvPr>
        </p:nvSpPr>
        <p:spPr>
          <a:xfrm>
            <a:off x="381000" y="228600"/>
            <a:ext cx="8229600" cy="1600200"/>
          </a:xfrm>
        </p:spPr>
        <p:txBody>
          <a:bodyPr/>
          <a:lstStyle/>
          <a:p>
            <a:pPr algn="l" eaLnBrk="1" hangingPunct="1">
              <a:defRPr/>
            </a:pPr>
            <a:r>
              <a:rPr lang="en-US" sz="3600" i="1" dirty="0" smtClean="0"/>
              <a:t>2. Tips on introducing Complementary Foods for Infants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457200" y="609600"/>
            <a:ext cx="8229600" cy="4525963"/>
          </a:xfrm>
        </p:spPr>
        <p:txBody>
          <a:bodyPr/>
          <a:lstStyle/>
          <a:p>
            <a:pPr eaLnBrk="1" hangingPunct="1">
              <a:lnSpc>
                <a:spcPct val="90000"/>
              </a:lnSpc>
              <a:buFont typeface="Wingdings" pitchFamily="2" charset="2"/>
              <a:buNone/>
            </a:pPr>
            <a:r>
              <a:rPr lang="en-US" b="1" smtClean="0">
                <a:effectLst/>
              </a:rPr>
              <a:t>Proper nutrition is necessary for health attainment and maintenance, optimal growth and development  of individuals particularly among the vulnerable groups: children (infants, pre-schoolers) and women.</a:t>
            </a:r>
          </a:p>
          <a:p>
            <a:pPr eaLnBrk="1" hangingPunct="1">
              <a:lnSpc>
                <a:spcPct val="90000"/>
              </a:lnSpc>
              <a:buFont typeface="Wingdings" pitchFamily="2" charset="2"/>
              <a:buNone/>
            </a:pPr>
            <a:r>
              <a:rPr lang="en-US" b="1" smtClean="0">
                <a:effectLst/>
              </a:rPr>
              <a:t>Nutrition for pregnant and lactating women should always be emphasized to ensure good nutrition during these periods.</a:t>
            </a:r>
          </a:p>
        </p:txBody>
      </p:sp>
      <p:pic>
        <p:nvPicPr>
          <p:cNvPr id="4099" name="Picture 4" descr="http://www.the-parenting-magazine.com/wp-content/uploads/2009/07/free-virtual-worlds2.jpg"/>
          <p:cNvPicPr>
            <a:picLocks noChangeAspect="1" noChangeArrowheads="1"/>
          </p:cNvPicPr>
          <p:nvPr/>
        </p:nvPicPr>
        <p:blipFill>
          <a:blip r:embed="rId2"/>
          <a:srcRect/>
          <a:stretch>
            <a:fillRect/>
          </a:stretch>
        </p:blipFill>
        <p:spPr bwMode="auto">
          <a:xfrm>
            <a:off x="2895600" y="4419600"/>
            <a:ext cx="3181350" cy="2109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0" y="274638"/>
            <a:ext cx="8686800" cy="1143000"/>
          </a:xfrm>
        </p:spPr>
        <p:txBody>
          <a:bodyPr/>
          <a:lstStyle/>
          <a:p>
            <a:pPr algn="l" eaLnBrk="1" hangingPunct="1">
              <a:defRPr/>
            </a:pPr>
            <a:r>
              <a:rPr lang="en-US" sz="3200" u="sng" dirty="0" smtClean="0"/>
              <a:t>D. COMMON NUTRITIONAL DEFICIENCIES AFFECTED CHILDREN </a:t>
            </a:r>
          </a:p>
        </p:txBody>
      </p:sp>
      <p:sp>
        <p:nvSpPr>
          <p:cNvPr id="4" name="Rectangle 3"/>
          <p:cNvSpPr txBox="1">
            <a:spLocks noChangeArrowheads="1"/>
          </p:cNvSpPr>
          <p:nvPr/>
        </p:nvSpPr>
        <p:spPr bwMode="auto">
          <a:xfrm>
            <a:off x="457200" y="1600200"/>
            <a:ext cx="8229600" cy="4525963"/>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buFont typeface="Wingdings" pitchFamily="2" charset="2"/>
              <a:buNone/>
              <a:defRPr/>
            </a:pPr>
            <a:r>
              <a:rPr lang="en-US" sz="2800" b="1" kern="0" dirty="0">
                <a:effectLst>
                  <a:outerShdw blurRad="38100" dist="38100" dir="2700000" algn="tl">
                    <a:srgbClr val="000000"/>
                  </a:outerShdw>
                </a:effectLst>
                <a:latin typeface="+mn-lt"/>
              </a:rPr>
              <a:t>Babies and children should eat a variety of foods everyday to get all the nutrients they need. This will prevent the occurrence of nutritional deficiencies particular among infants children.</a:t>
            </a:r>
          </a:p>
        </p:txBody>
      </p:sp>
      <p:pic>
        <p:nvPicPr>
          <p:cNvPr id="22532" name="Picture 5" descr="http://www.meals4kids.org/gfx/contact.jpg"/>
          <p:cNvPicPr>
            <a:picLocks noChangeAspect="1" noChangeArrowheads="1"/>
          </p:cNvPicPr>
          <p:nvPr/>
        </p:nvPicPr>
        <p:blipFill>
          <a:blip r:embed="rId2"/>
          <a:srcRect/>
          <a:stretch>
            <a:fillRect/>
          </a:stretch>
        </p:blipFill>
        <p:spPr bwMode="auto">
          <a:xfrm>
            <a:off x="3200400" y="3429000"/>
            <a:ext cx="2209800" cy="294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pPr eaLnBrk="1" hangingPunct="1">
              <a:defRPr/>
            </a:pPr>
            <a:r>
              <a:rPr lang="en-US" sz="3200" dirty="0" smtClean="0"/>
              <a:t>For Protein-Energy Malnutrition (PEM)</a:t>
            </a:r>
          </a:p>
        </p:txBody>
      </p:sp>
      <p:sp>
        <p:nvSpPr>
          <p:cNvPr id="21507" name="Rectangle 3"/>
          <p:cNvSpPr>
            <a:spLocks noGrp="1" noChangeArrowheads="1"/>
          </p:cNvSpPr>
          <p:nvPr>
            <p:ph type="body" idx="1"/>
          </p:nvPr>
        </p:nvSpPr>
        <p:spPr>
          <a:xfrm>
            <a:off x="457200" y="1295400"/>
            <a:ext cx="8229600" cy="4953000"/>
          </a:xfrm>
        </p:spPr>
        <p:txBody>
          <a:bodyPr/>
          <a:lstStyle/>
          <a:p>
            <a:pPr eaLnBrk="1" hangingPunct="1">
              <a:lnSpc>
                <a:spcPct val="90000"/>
              </a:lnSpc>
              <a:buFontTx/>
              <a:buChar char="•"/>
              <a:defRPr/>
            </a:pPr>
            <a:r>
              <a:rPr lang="en-US" sz="2800" b="1" dirty="0" smtClean="0"/>
              <a:t>Breastfeed your infant</a:t>
            </a:r>
          </a:p>
          <a:p>
            <a:pPr eaLnBrk="1" hangingPunct="1">
              <a:lnSpc>
                <a:spcPct val="90000"/>
              </a:lnSpc>
              <a:buFontTx/>
              <a:buChar char="•"/>
              <a:defRPr/>
            </a:pPr>
            <a:r>
              <a:rPr lang="en-US" sz="2800" b="1" dirty="0" smtClean="0"/>
              <a:t>Bring child to health center for </a:t>
            </a:r>
          </a:p>
          <a:p>
            <a:pPr lvl="1" eaLnBrk="1" hangingPunct="1">
              <a:lnSpc>
                <a:spcPct val="90000"/>
              </a:lnSpc>
              <a:buFont typeface="Wingdings" pitchFamily="2" charset="2"/>
              <a:buNone/>
              <a:defRPr/>
            </a:pPr>
            <a:r>
              <a:rPr lang="en-US" b="1" dirty="0" smtClean="0"/>
              <a:t>	- weighing (monthly growth monitoring)</a:t>
            </a:r>
          </a:p>
          <a:p>
            <a:pPr lvl="1" eaLnBrk="1" hangingPunct="1">
              <a:lnSpc>
                <a:spcPct val="90000"/>
              </a:lnSpc>
              <a:buFont typeface="Wingdings" pitchFamily="2" charset="2"/>
              <a:buNone/>
              <a:defRPr/>
            </a:pPr>
            <a:r>
              <a:rPr lang="en-US" b="1" dirty="0" smtClean="0"/>
              <a:t>	-immunization</a:t>
            </a:r>
          </a:p>
          <a:p>
            <a:pPr lvl="1" eaLnBrk="1" hangingPunct="1">
              <a:lnSpc>
                <a:spcPct val="90000"/>
              </a:lnSpc>
              <a:buFont typeface="Wingdings" pitchFamily="2" charset="2"/>
              <a:buNone/>
              <a:defRPr/>
            </a:pPr>
            <a:r>
              <a:rPr lang="en-US" b="1" dirty="0" smtClean="0"/>
              <a:t>	-vitamin A capsule supplementation</a:t>
            </a:r>
          </a:p>
          <a:p>
            <a:pPr eaLnBrk="1" hangingPunct="1">
              <a:lnSpc>
                <a:spcPct val="90000"/>
              </a:lnSpc>
              <a:buFontTx/>
              <a:buChar char="•"/>
              <a:defRPr/>
            </a:pPr>
            <a:r>
              <a:rPr lang="en-US" sz="2800" b="1" dirty="0" smtClean="0"/>
              <a:t>Give complementary foods to infants</a:t>
            </a:r>
          </a:p>
          <a:p>
            <a:pPr eaLnBrk="1" hangingPunct="1">
              <a:lnSpc>
                <a:spcPct val="90000"/>
              </a:lnSpc>
              <a:buFontTx/>
              <a:buChar char="•"/>
              <a:defRPr/>
            </a:pPr>
            <a:r>
              <a:rPr lang="en-US" sz="2800" b="1" dirty="0" smtClean="0"/>
              <a:t>Increase the variety of foods to infants</a:t>
            </a:r>
          </a:p>
          <a:p>
            <a:pPr eaLnBrk="1" hangingPunct="1">
              <a:lnSpc>
                <a:spcPct val="90000"/>
              </a:lnSpc>
              <a:buFontTx/>
              <a:buChar char="•"/>
              <a:defRPr/>
            </a:pPr>
            <a:r>
              <a:rPr lang="en-US" sz="2800" b="1" dirty="0" smtClean="0"/>
              <a:t>Increase the variety of foods served; add </a:t>
            </a:r>
          </a:p>
          <a:p>
            <a:pPr eaLnBrk="1" hangingPunct="1">
              <a:lnSpc>
                <a:spcPct val="90000"/>
              </a:lnSpc>
              <a:buFont typeface="Wingdings" pitchFamily="2" charset="2"/>
              <a:buNone/>
              <a:defRPr/>
            </a:pPr>
            <a:r>
              <a:rPr lang="en-US" sz="2800" b="1" dirty="0" smtClean="0"/>
              <a:t>    green leafy and  yellow vegetables </a:t>
            </a:r>
          </a:p>
          <a:p>
            <a:pPr eaLnBrk="1" hangingPunct="1">
              <a:lnSpc>
                <a:spcPct val="90000"/>
              </a:lnSpc>
              <a:buFont typeface="Wingdings" pitchFamily="2" charset="2"/>
              <a:buNone/>
              <a:defRPr/>
            </a:pPr>
            <a:r>
              <a:rPr lang="en-US" sz="2800" b="1" dirty="0" smtClean="0"/>
              <a:t>    gradually </a:t>
            </a:r>
          </a:p>
          <a:p>
            <a:pPr eaLnBrk="1" hangingPunct="1">
              <a:lnSpc>
                <a:spcPct val="90000"/>
              </a:lnSpc>
              <a:buFontTx/>
              <a:buChar char="•"/>
              <a:defRPr/>
            </a:pPr>
            <a:r>
              <a:rPr lang="en-US" sz="2800" b="1" dirty="0" smtClean="0"/>
              <a:t>Practice family planning </a:t>
            </a:r>
          </a:p>
        </p:txBody>
      </p:sp>
      <p:pic>
        <p:nvPicPr>
          <p:cNvPr id="23556" name="Picture 5" descr="http://www.medilinebooks.com/images/uploaded/291013142.jpg"/>
          <p:cNvPicPr>
            <a:picLocks noChangeAspect="1" noChangeArrowheads="1"/>
          </p:cNvPicPr>
          <p:nvPr/>
        </p:nvPicPr>
        <p:blipFill>
          <a:blip r:embed="rId2"/>
          <a:srcRect/>
          <a:stretch>
            <a:fillRect/>
          </a:stretch>
        </p:blipFill>
        <p:spPr bwMode="auto">
          <a:xfrm>
            <a:off x="7010400" y="2895600"/>
            <a:ext cx="19272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381000" y="152400"/>
            <a:ext cx="8229600" cy="1143000"/>
          </a:xfrm>
        </p:spPr>
        <p:txBody>
          <a:bodyPr/>
          <a:lstStyle/>
          <a:p>
            <a:pPr eaLnBrk="1" hangingPunct="1">
              <a:defRPr/>
            </a:pPr>
            <a:r>
              <a:rPr lang="en-US" sz="3200" dirty="0" smtClean="0"/>
              <a:t>For Vitamin A Deficiency (VAD</a:t>
            </a:r>
            <a:r>
              <a:rPr lang="en-US" dirty="0" smtClean="0"/>
              <a:t>)</a:t>
            </a:r>
          </a:p>
        </p:txBody>
      </p:sp>
      <p:sp>
        <p:nvSpPr>
          <p:cNvPr id="22531" name="Rectangle 3"/>
          <p:cNvSpPr>
            <a:spLocks noGrp="1" noChangeArrowheads="1"/>
          </p:cNvSpPr>
          <p:nvPr>
            <p:ph type="body" idx="1"/>
          </p:nvPr>
        </p:nvSpPr>
        <p:spPr>
          <a:xfrm>
            <a:off x="457200" y="1066800"/>
            <a:ext cx="8229600" cy="5562600"/>
          </a:xfrm>
        </p:spPr>
        <p:txBody>
          <a:bodyPr/>
          <a:lstStyle/>
          <a:p>
            <a:pPr eaLnBrk="1" hangingPunct="1">
              <a:buFontTx/>
              <a:buChar char="•"/>
              <a:defRPr/>
            </a:pPr>
            <a:r>
              <a:rPr lang="en-US" sz="2800" b="1" dirty="0" smtClean="0"/>
              <a:t>Continue exclusive breastfeeding</a:t>
            </a:r>
          </a:p>
          <a:p>
            <a:pPr eaLnBrk="1" hangingPunct="1">
              <a:buFontTx/>
              <a:buChar char="•"/>
              <a:defRPr/>
            </a:pPr>
            <a:r>
              <a:rPr lang="en-US" sz="2800" b="1" dirty="0" smtClean="0"/>
              <a:t>Feed child at least ½ cup of green leafy and yellow vegetables cooked with a little fat or oil everyday.</a:t>
            </a:r>
          </a:p>
          <a:p>
            <a:pPr eaLnBrk="1" hangingPunct="1">
              <a:buFontTx/>
              <a:buChar char="•"/>
              <a:defRPr/>
            </a:pPr>
            <a:r>
              <a:rPr lang="en-US" sz="2800" b="1" dirty="0" smtClean="0"/>
              <a:t>Grow green leafy and yellow vegetables and fruits in the backyard</a:t>
            </a:r>
          </a:p>
          <a:p>
            <a:pPr eaLnBrk="1" hangingPunct="1">
              <a:buFontTx/>
              <a:buChar char="•"/>
              <a:defRPr/>
            </a:pPr>
            <a:r>
              <a:rPr lang="en-US" sz="2800" b="1" dirty="0" smtClean="0"/>
              <a:t>Bring child to health center for:</a:t>
            </a:r>
          </a:p>
          <a:p>
            <a:pPr lvl="1" eaLnBrk="1" hangingPunct="1">
              <a:spcBef>
                <a:spcPts val="0"/>
              </a:spcBef>
              <a:buFontTx/>
              <a:buNone/>
              <a:defRPr/>
            </a:pPr>
            <a:r>
              <a:rPr lang="en-US" b="1" dirty="0" smtClean="0"/>
              <a:t>	-immunization and</a:t>
            </a:r>
          </a:p>
          <a:p>
            <a:pPr lvl="1" eaLnBrk="1" hangingPunct="1">
              <a:spcBef>
                <a:spcPts val="0"/>
              </a:spcBef>
              <a:buFontTx/>
              <a:buNone/>
              <a:defRPr/>
            </a:pPr>
            <a:r>
              <a:rPr lang="en-US" b="1" dirty="0" smtClean="0"/>
              <a:t>	-vitamin A capsule</a:t>
            </a:r>
          </a:p>
          <a:p>
            <a:pPr lvl="1" eaLnBrk="1" hangingPunct="1">
              <a:spcBef>
                <a:spcPts val="0"/>
              </a:spcBef>
              <a:buFontTx/>
              <a:buNone/>
              <a:defRPr/>
            </a:pPr>
            <a:r>
              <a:rPr lang="en-US" b="1" dirty="0" smtClean="0"/>
              <a:t>   -immunization</a:t>
            </a:r>
          </a:p>
          <a:p>
            <a:pPr eaLnBrk="1" hangingPunct="1">
              <a:buFontTx/>
              <a:buChar char="•"/>
              <a:defRPr/>
            </a:pPr>
            <a:endParaRPr lang="en-US" dirty="0" smtClean="0"/>
          </a:p>
        </p:txBody>
      </p:sp>
      <p:pic>
        <p:nvPicPr>
          <p:cNvPr id="24580" name="Picture 5" descr="http://1.bp.blogspot.com/_ZWqgYBROGHw/S9r9rOb8thI/AAAAAAAAAh4/y8uHS9m42MU/s1600/18111.jpg"/>
          <p:cNvPicPr>
            <a:picLocks noChangeAspect="1" noChangeArrowheads="1"/>
          </p:cNvPicPr>
          <p:nvPr/>
        </p:nvPicPr>
        <p:blipFill>
          <a:blip r:embed="rId2"/>
          <a:srcRect/>
          <a:stretch>
            <a:fillRect/>
          </a:stretch>
        </p:blipFill>
        <p:spPr bwMode="auto">
          <a:xfrm>
            <a:off x="5791200" y="3352800"/>
            <a:ext cx="2762250" cy="2209800"/>
          </a:xfrm>
          <a:prstGeom prst="rect">
            <a:avLst/>
          </a:prstGeom>
          <a:noFill/>
          <a:ln w="9525">
            <a:noFill/>
            <a:miter lim="800000"/>
            <a:headEnd/>
            <a:tailEnd/>
          </a:ln>
        </p:spPr>
      </p:pic>
      <p:pic>
        <p:nvPicPr>
          <p:cNvPr id="24581" name="Picture 7" descr="http://howshealth.com/wp-content/uploads/2010/03/vitamin-d-deficiency-foods-nutrition.jpg"/>
          <p:cNvPicPr>
            <a:picLocks noChangeAspect="1" noChangeArrowheads="1"/>
          </p:cNvPicPr>
          <p:nvPr/>
        </p:nvPicPr>
        <p:blipFill>
          <a:blip r:embed="rId3"/>
          <a:srcRect/>
          <a:stretch>
            <a:fillRect/>
          </a:stretch>
        </p:blipFill>
        <p:spPr bwMode="auto">
          <a:xfrm>
            <a:off x="4267200" y="4800600"/>
            <a:ext cx="2047875" cy="1876425"/>
          </a:xfrm>
          <a:prstGeom prst="rect">
            <a:avLst/>
          </a:prstGeom>
          <a:noFill/>
          <a:ln w="9525">
            <a:noFill/>
            <a:miter lim="800000"/>
            <a:headEnd/>
            <a:tailEnd/>
          </a:ln>
        </p:spPr>
      </p:pic>
      <p:pic>
        <p:nvPicPr>
          <p:cNvPr id="24582" name="Picture 9" descr="http://www.drnickcampos.com/health-newsletter/rickets.jpg"/>
          <p:cNvPicPr>
            <a:picLocks noChangeAspect="1" noChangeArrowheads="1"/>
          </p:cNvPicPr>
          <p:nvPr/>
        </p:nvPicPr>
        <p:blipFill>
          <a:blip r:embed="rId4"/>
          <a:srcRect/>
          <a:stretch>
            <a:fillRect/>
          </a:stretch>
        </p:blipFill>
        <p:spPr bwMode="auto">
          <a:xfrm>
            <a:off x="7315200" y="3429000"/>
            <a:ext cx="1639888" cy="3160713"/>
          </a:xfrm>
          <a:prstGeom prst="rect">
            <a:avLst/>
          </a:prstGeom>
          <a:noFill/>
          <a:ln w="9525">
            <a:noFill/>
            <a:miter lim="800000"/>
            <a:headEnd/>
            <a:tailEnd/>
          </a:ln>
        </p:spPr>
      </p:pic>
      <p:pic>
        <p:nvPicPr>
          <p:cNvPr id="24583" name="Picture 11" descr="http://chestofbooks.com/health/nutrition/Vitality/images/A-Baby-Observed-And-Treated-By-Dr-C-E-Bloch-Of-Copenhagen.jpg"/>
          <p:cNvPicPr>
            <a:picLocks noChangeAspect="1" noChangeArrowheads="1"/>
          </p:cNvPicPr>
          <p:nvPr/>
        </p:nvPicPr>
        <p:blipFill>
          <a:blip r:embed="rId5"/>
          <a:srcRect/>
          <a:stretch>
            <a:fillRect/>
          </a:stretch>
        </p:blipFill>
        <p:spPr bwMode="auto">
          <a:xfrm>
            <a:off x="2286000" y="5233988"/>
            <a:ext cx="1692275" cy="1433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p:txBody>
          <a:bodyPr/>
          <a:lstStyle/>
          <a:p>
            <a:pPr eaLnBrk="1" hangingPunct="1">
              <a:defRPr/>
            </a:pPr>
            <a:r>
              <a:rPr lang="en-US" sz="3200" dirty="0" smtClean="0"/>
              <a:t>For Iron Deficiency Anemia (IDA)</a:t>
            </a:r>
          </a:p>
        </p:txBody>
      </p:sp>
      <p:sp>
        <p:nvSpPr>
          <p:cNvPr id="23555" name="Rectangle 3"/>
          <p:cNvSpPr>
            <a:spLocks noGrp="1" noChangeArrowheads="1"/>
          </p:cNvSpPr>
          <p:nvPr>
            <p:ph type="body" idx="1"/>
          </p:nvPr>
        </p:nvSpPr>
        <p:spPr/>
        <p:txBody>
          <a:bodyPr/>
          <a:lstStyle/>
          <a:p>
            <a:pPr algn="just" eaLnBrk="1" hangingPunct="1">
              <a:buFontTx/>
              <a:buChar char="•"/>
              <a:defRPr/>
            </a:pPr>
            <a:r>
              <a:rPr lang="en-US" sz="2800" b="1" dirty="0" smtClean="0"/>
              <a:t>eat iron-rich food such as green leafy vegetables, liver and other internal organs</a:t>
            </a:r>
          </a:p>
          <a:p>
            <a:pPr algn="just" eaLnBrk="1" hangingPunct="1">
              <a:buFontTx/>
              <a:buChar char="•"/>
              <a:defRPr/>
            </a:pPr>
            <a:r>
              <a:rPr lang="en-US" sz="2800" b="1" dirty="0" smtClean="0"/>
              <a:t>bring child to health center for:</a:t>
            </a:r>
          </a:p>
          <a:p>
            <a:pPr lvl="2" algn="just" eaLnBrk="1" hangingPunct="1">
              <a:buFontTx/>
              <a:buNone/>
              <a:defRPr/>
            </a:pPr>
            <a:r>
              <a:rPr lang="en-US" sz="2800" b="1" dirty="0" smtClean="0"/>
              <a:t>	-further clinical evaluation and </a:t>
            </a:r>
          </a:p>
          <a:p>
            <a:pPr lvl="2" algn="just" eaLnBrk="1" hangingPunct="1">
              <a:buFontTx/>
              <a:buNone/>
              <a:defRPr/>
            </a:pPr>
            <a:r>
              <a:rPr lang="en-US" sz="2800" b="1" dirty="0" smtClean="0"/>
              <a:t>	-iron supplementation</a:t>
            </a:r>
          </a:p>
          <a:p>
            <a:pPr algn="just" eaLnBrk="1" hangingPunct="1">
              <a:buFontTx/>
              <a:buChar char="•"/>
              <a:defRPr/>
            </a:pPr>
            <a:r>
              <a:rPr lang="en-US" sz="2800" b="1" dirty="0" smtClean="0"/>
              <a:t>observe personal hygiene and maintain a sanitary environment to prevent parasitic infection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defRPr/>
            </a:pPr>
            <a:r>
              <a:rPr lang="en-US" sz="3200" dirty="0" smtClean="0"/>
              <a:t>For Iodine Deficiency Disorders (IDD)</a:t>
            </a:r>
          </a:p>
        </p:txBody>
      </p:sp>
      <p:sp>
        <p:nvSpPr>
          <p:cNvPr id="24579" name="Rectangle 3"/>
          <p:cNvSpPr>
            <a:spLocks noGrp="1" noChangeArrowheads="1"/>
          </p:cNvSpPr>
          <p:nvPr>
            <p:ph type="body" idx="1"/>
          </p:nvPr>
        </p:nvSpPr>
        <p:spPr/>
        <p:txBody>
          <a:bodyPr/>
          <a:lstStyle/>
          <a:p>
            <a:pPr eaLnBrk="1" hangingPunct="1">
              <a:buFontTx/>
              <a:buChar char="•"/>
              <a:defRPr/>
            </a:pPr>
            <a:r>
              <a:rPr lang="en-US" sz="2800" b="1" dirty="0" smtClean="0"/>
              <a:t>Eat food rich in iodine everyday</a:t>
            </a:r>
          </a:p>
          <a:p>
            <a:pPr eaLnBrk="1" hangingPunct="1">
              <a:buFontTx/>
              <a:buChar char="•"/>
              <a:defRPr/>
            </a:pPr>
            <a:r>
              <a:rPr lang="en-US" sz="2800" b="1" dirty="0" smtClean="0"/>
              <a:t>Use iodized salt everyday</a:t>
            </a:r>
          </a:p>
        </p:txBody>
      </p:sp>
      <p:sp>
        <p:nvSpPr>
          <p:cNvPr id="26628" name="AutoShape 5" descr="data:image/jpg;base64,/9j/4AAQSkZJRgABAQAAAQABAAD/2wCEAAkGBhQSEBUUEhQWFBQVFRcVGBgXGBUUFxYUFRUXFRQVFhcXHSYeFxkjGRYWIC8gIycpLCwsFh4xNTAqNSYrLCkBCQoKDgwOGg8PGikkHiUwKSwsKi4sLCwpLCwpLCksKSosLyoqLCwvLCwsLCwsLCwsLCwsLCksLCwsLCwsLCwsLP/AABEIAOEA4QMBIgACEQEDEQH/xAAbAAACAgMBAAAAAAAAAAAAAAAABQMEAgYHAf/EAEwQAAIBAwIDBQYACgUKBQUAAAECAwAEERIhBQYxEyJBUWEHFDJxgZEjQlJicnOhsbLBJDOSs9EWJTRDdILCw+HwFTZjg6JEVHWT0v/EABoBAQADAQEBAAAAAAAAAAAAAAABAgMEBQb/xAA0EQACAgECAwUHAwMFAAAAAAAAAQIRAxIhBDFBE1FhcaEFFCIyUoHwkcHRQrHhFRY0YvH/2gAMAwEAAhEDEQA/AO40t4lzHbW7BZ54omYZAd1QkZxkAnpkUxriHt1bF9b/AKj/AJrVSctKs6OGw9tkUH4narq7SNGkkYIiglmYgKoHUknoKp8P4/DOpaCRJVB0lkZWAOAcZHjgg/WtA5s9qthcWNxDG7l5ImVcxsBkjbc9Kreya9EPCLyYgkRSySYHUhLeNsDOPKo7RaqRr7pJYnOSadpV5nRuI8xwQAGeWOIHAGt1XOc46/I/Y1nYcehnXVDIkq+aOreOPD1rjvs75cXik1xdXxMxBC4LMuXYE5OnGFVQAqggDy2FR858M/8ABuIQ3FmxjSRSSmS2yFRKh1fEjAqQCTvnpgGq9o61Vsa+5w19ipfH6X3HYuJcywW+n3iWOHVnT2jqmrTjVjPXGR9xU0vGI1jMrMojC6y5YBQmM6tXTGN81yn26yZSzIzgiY/QiEitq48P8xSf7Cv90tW1btdxi+HWiEr+ZtG0cO5ghuFLQSJKoOklGDgNgHBI8cEH61BxHmu3gYLNNDExGdLyKpx8ic1zn2VSSLwq9aHeVXlMY85BboU/+WK0zk684cGkPEllkZt1bLsvhnVpYOX9TtjPpVe02XidC4Fapq21Hu5s77Y8wxTDMMsUg3+B1bpsehqpPzxaI7I91bqykqymRQVZTggjOxBrUuTuCcON0brh82fwbI0OSSuvSc4fvrjYb5HrmtAlmtV41cm+BaDt7nIGs97W+j4CD1pLI0lyK4uEhklJK9ldVv5Hb7PnG1mcJFcwSOc4VHVmOAWOADvgAn6UzFw3pXO+TZeDyXQ9xiInRGcE9sMLjQ3xuQdnx08a38NWsXas488FjlSTXmUbznG1hcxy3MEbrjKs6qwyAwyCdtiD9az4fzVbztphuIZGAzpR1Y488A1xfnWSEcfc3IJgDw9oBq3T3ePPwkH7VWlgt5+KQLws9imY+87mMCQNlihdi3TSMDcnOBvWPauz0FwEXBO3urutvI7nxHmm3tyFnmiiZhkB3VSRnGQCdxmoLLnK2mcRxXMEjtnCq6sxwCxwAd8AE/SkHtQ4DBJYzXDpmWKPEbZYaQZBtgHB+I9QaQexrgML25uSgM6TyIr5bIUwxgjGdJ+N+o8au5PVpOaODG8Dytu1t9zodvzRBJKYUniaVdQMaspcFNnBXORg9au+8N51xzkr/wAx3P6y8/vGrsKp0+YqYS1KzPicCwzUU+aT/UpcO5khuCVguI5WUZIR1YgZxk48M1fDt5muOew7/Srj9QP7xa7JqpCWqNjisKw5HBPuDveLVXvb9IULyyCNB1ZmCqMnAyT6mp3cAEkgADJJ2AA3JJPQetce5n4rPxY3HY5WwtElkL+EskUbshzjfJAwvgpycEjEzlpIwYe1lu6S5s7BwrjcFypME0cwXAYxsHwSNgcdKrXfOFlE7RyXUCOpwytIisp64IJ2rQfYGfwF1+tj/gNadzRPCnHp2uY2mgEx1ouQWzCAuDqXoxU9R0rN5HpTOmPBxeaeO38PqdxsOa7SeQRw3MMjnJCpIrMQBk4APlTauZ+zy74RNcarSEwXKhtKyM+oqRhiv4Rlbbw6jrXTK0i7VnJmx9nLTT+4UUUVYxPK4j7df9Ot/wBR/wA1q7dVG/4HbzsGmgilYDAMkaOQM5wCwJAzVJx1Kjo4bN2OTXXeIOeuCwLwy7ZYIlYQuQRGgIOOoIGxrVvZDw8T8JvIWyBLLJGcbEB4I12ODjr5GupXFssiFHVXRhhlYBlYHqCDsRUNlwyKBSsMUcSk6iI0VAW2GSFABOABn0o4fFZaPENYnj6tp35HF+ROYBwiee1v1aLUQ2oKz4ZQRnu5LIw6MB4eu0fNfEDxviEMFmpaKJSC5BTuuwMsjZ+FQAoGRknOxyBXZ+KcLimXEsUcoByBIiuARkZAYHfc/c1FZ2UcSaYo0jUZ7qKqLucnZQB1qnZutN7HR75HV2qj8fnt5nPvbVwV5LWCSMErbl1YYyQjquHPoOz3/SzsAao8W9ptrJwcwLr7doFgKFSNJChC5fGkrtnY53Gw3x1bFL05dtVfWLaAODq1CKMNqznVqC5znxqXB22upnj4mGiMZq9LtUzT/ZtayWXB552Qlm7W4WMghiI4wqqfEFjH5Z3pXNzTwO9zJcwmKViGY6JNTNpwfwlvnUPnjOM4rqgNULnly1kYvJbQOxxlmijZjgADJK5OwA+lNOySC4iLnKck7b5p0cg9mthq4t2loJfdUEmWk66CmAjlRp1ayhx+bmoLPiNvBx+5kusdiJ7oHKGUZLOF7oBzvjwruMcaooVQFUAAAAAAAYAAGwGMCl0/Ldq7FntoGZiSzGGJiSTkkkrkknxqnZ0lube/KUpOSdNVz3/UUcB5t4bNOsVqUErhgNNu8RIVS7DV2YGMLnc+AraglLrTgNtE4eO3gRxnDJFGrDIIOCqgjYkfWr+qtVKuZwZXGT+G/ucU5ouoouYzJPjslkhL5UuNPu8ecqAc/LFQ8+8Rtr+5t4+HR5fBQlIuy1sxUpgABjp7+SVGPUV2O44DbSOXkt4JHOMs8UbscAAZLDJ2AH0qS04LBCS0MEURIwTHGiEjyJUDIrLTdq0d8eNjHTKnaVc9jVfaVx6GGwktZHPbywLoGl2DaXUE6gMDdW6kUn9i/MUCQm0ZiJ5J5HVdLnKiFCTqA0jaN9ifD5V0K84RBOQZoYpSBgGSNHIHXALA4GfCsLXgNtE4eO3gRhnDJFGjDIwcMq5GQSPrV2nq1WYLPjWB4mnbd/c4/wAE43FacfuZZ20Ria7XOln3aVgBhQTXVeA88Wd5L2dvKXcLrIMcid0Mqk5dQOrD71al5cs3Ys1rbszEsxaGIksTkkkrkknfNSWvAreFtUMEUTEYykaIcZBxlQDjIG3oKRi4k58+PNTad0lz22OLeyvmaCyuJnuXKK8QVTpd8sHBxhAcbCuwcB5wtr3WLZy/Z6dWUdMas6fjUZ+E9Kx/yWs//tLb/wDRF/8AzVqx4VDDq7GKKLVjPZoiasZxnSBnGT18zSEXHYcTnx5m50789itzZwVryzkt1cRmTSNRBIAV1YggEZBCkfWuf3vs4vrSymC8Q/AJFK7RKrhXARmdcZx3gCPrXVFNTGAOCrqGUqVKsAQQRggg7EEE7VLgmZYuJnjWlcrvkjkHsQ4bM0rypOUhjbEkW+JGaNgjdcd04P0ra7P2sWSS3Ec4Nu8c8iHSryCXQxTtMxqSGwgyG9ME+G6cP4TDACIYo4gxyRGiR5I2BOkDNR3vL9vM2qa3hkYDGXjjc4yTjLAnGSfvSMHFUjTLxEM2SU5x2fdtXpucd5TtRfcea6tYjHbRydoTpAA7mncDYM7ZbA3Go+VdyFQWlkkSBIkWNB0VFCKMnJwFAA3JqephHSZcRn7aSdUkqX2CiiirnOFFFFAFeMNq9rygMGqufGs5LgKMHr6b1VlutshT9dq5cnFYsbab/cuoNkjGsdVU7i8Yfkj65qqb1vylrgn7XwRdb/nmzRYZMYT3OkeZPQVSe/IO5PyG37artOTlic42FKyWlcoh0hdmYdckZ0r5bEEn1+3h8Z7Ry55pYtk+Xly6c2zeGNRW42e99W/tVH718/uaxh5cix3lDHzbvn7tmoLzgKqNURMZ/NO31Q90/aoycDxkcfaSkQskLqiw138/uaxF18/ua1TmOad7WRYwRKpAYJnJU75TxwRj16jwpRwJv6Qhgt2ULHh2ZpFGojvBgwwzZG3z+3Fjx5pY3Nz3Xl+biWSMZaaOhe8+n76zTiH/AHmufcL41dyTor6sEuJUMelY1HQhsZP38KqWUlxFbS9grqfeMk6CW7MjqoYbnb6VouHzx55Fe3luUeeP0s6abn5/epFuwepP9quacMnuYkujEkhYupQuhyVydRAOxbBBx/hVm44he+6llMhftABiLDaCpLAgrvg43wKs8eeMtsiohZotbxZ0eO432Jz5HcH5Hwq5Hcaht9RWgctXlx2syTGRkBBjZ00eeQMAem1bS02DnfcA7HG9deD2jPhZOM3aVddt+pOhZFa2HIavM0l949W+9HvP5zfeuz/X8f0+v+B7ux7F1q5Aeta9bXG/xsPpn+dOuGuTkk56ennXo8H7ShxMtMV6p/uZTxOJeooor1TIKKKKAKKKKAKKKKAK8r2igF185HQ0tfLECnF1FnoAfnUKwHzx8hivmOO9n5s2ZtN1+eJ1Y8ijESXKkscCoTC3lTuThoJJJY/Won4enlXnf6Blk23/AH/wzX3hIU6e4fQ0ot+Lx25cSOqFWdu8cZVjqDAdT1xt4itiubcKcgd07H09aQce5bjuF0yLnHwsvxD5H+Rrnnw8uGyJTvak2uark/IOWpXEyt+fLeQtplUafPK7eY1dRVO59otsDpMmr1VSR8s4pLZ8hGJnKssgZCmHDDAbYnu9TXnDvZwinMzmT80DSv1PU/sr0J8ThabeWbXd+I5Us21RQ+4fdCUvLGcoQqqdwGK6iT0zjLYz6GkK85SfhI2jQTrIqImWOosSD9tj9a2+K30gKq4AGAAMADyFLX5ajNz7xg69OMeGcY1fpY2rxsOTE5S7SDrp9jqnGdLS/Mis+ZI3YR/60qSBhlViudWkkZxkHrSd+cJfdmm7NMrL2ZGWwBgb+pz8qYWXJEcUqyK8upS2Mlfxs9TpyetH+Q6di0WuXSziQ7rnUBj8mulLhE9k2tuaf3Mn2zRlec1wxOEcnVhS2BkLq6Z39fDNYtzdF2jR6ZNakLjSMsWOBpBO/XPyqWXlBDIJMyBtKqxBxrCgAatuuw3GKhg5Vc3nvEpVtOdAVSD5Lq8MqCd/l5VVYuFabqXLx5kuWZPoP0qzKvQdNhXkUGN2+3iaY2sG2WG53/6U4H2fPPcHtfol/JtPIo7iwJ6j9tZCL1H7f8KcGEeVeiAeVen/ALe/7L1/ky95F1tB6j70+4ShCnPnUKWq/kirtlGACBtvXo+z/ZT4XJr29TLJl1qixRRRXvGAUUUUAUUUUAUUUUAUUUUBE/X5isGiqVxuPtXgFQSRYqCVauMcUm43xiOBNchIXOMhS2PngbD1oQ2krZK4zVR7IeBI+VV7TmCKWIyqxEY6swKDA6kauo9aXSc5Jp1JDcSR/lrH3ceYyQSPpXPlwYsvzqwsyirTG3uP5xo9x/ONVOFcyw3KFoW1aRuvRh81NKk5+QyGIQTmQZygVdQx1/Grm9w4b6fVkviarc2D3H84/evfcfzm+9KbDnKB5eybXFKeiyroJ8gD0P3qLjfOi20ojaGRi2NJGjDdBtk5G5xvU+48N9JD4lJXY79yHm33NHuI82+9KOPc0+6wxyNExLsFKZGpcqSRtkEjGKVS+0QquprOcKNyTgAD5kVb3Lhl/SiJcSoumzbPcR5t9689xHmfvWv8Z5393WNzCzJKoZW1Ku5GSpU7ggGvZ+bJkXW9nIE2JYOjYXzwu/SnuXD/AEIe8rlZskVsq9Bv671LWscw84e66CYmdHAwwZRk4zjBGelYSc6NEqvPbSxxtjvgrIBnpnSciuiEIY1pgqKyzxvdm11mtVLK8SVA8bBlYZBHQ1aWtS/MtR9KtW42+tVU6Vch+EVIM6KKKkBRRRQBRRRQBRRRQBRRRQGEnShjRN0rDNARyPWt86j+gz/qz/Ktic1rnOsqiym1HGpCo9WPQD1NVfIpl+RnNry9PutlCT3GYl/XEmkA/LJP2rqsUYAAGwAwB6DpXOrfgPvnDoxEfw0BbY7fEc6cnoTsQafcI5rKxhLqKZJVGDiN2D42yCoNUjscmB6fm6pUIeMw+6cWiaLYSlSQOnfbQ4+Wd/nUnBR/nub/ANz+EU1h4VJdXgupUaOKMYjRvjbGTqZfxRk5x8qRWd0U4o9x2UxiOrBEUhO6gDbHnUMza0tPpY09p9mpgSToyuFB8cMDkfcA0h43eNIvD3fqVGfUh1GfrinPG4J+JSJGkTwwKcs8g0knpsvXpnH8qq848NftLeOCGVlgABIQkYypGD4nAo+8ZVblJctjfprRH0s6glDqUn8U4xkfTNa+qe/zA/8A0kTbf+vIPE+ca/tNQ833k728YgikKy/1gAKyBeugj8XO+T/jS8cyXiRaIrBowq4B7xCgDwXAqzZvPJHVT/8ATP2oJ+Dh/Tb+Gr/ut8YVxLFjCbKhVtORkai2BtSXmS1nntbZBHLI4RXZsZ3ZcEEnfVmnLceuBCFjs5dYULltIUEDGdjkio6mdrXJu62KPtNH4OH0c/w1s0tuslppbo0QB/s1rPOFhPJFDGEeR1ALOAME6SD9c+lW7i9upIRFFbOjFQheQqqgYwSNzk1PUnVU52uiMPZhKdEqH4VZWHoWBz/CK3sUj5W4CLWHTnLMdTHzPQAegFPlFTFUjowRccaUuZNGdqvxjAHyqkg6Vfq5sFFFFAFFFFAFFFFAFFFFAFFFFAYSeHzrBhUknSsXagK0lVpRU8hqCSoBr3HOZ4bXCtlnPREGWPz8hSKP2mRasSQyx/PBP22NJuXOYY0vZXuThnJw530nO4/NGMD6Vv1zZQXUeGVJFPQ7H6gjoaom2ccZzyK4tLwMeD8ww3JYQksFxk6SBvvgE+PpTIiqfB+Dx20QjiGFyTvuST4k+NV+ZOJdhbSP4hTj9I7L+01blzOhNxjcxPce0S1SRozryrFSQoK5BwTnPStojYEAjcH91cR4pwB4reGck/hc5z4Hqv3FdK5A4v21ooJy0fcPyHwn7fuqik7pnPgzylPTIfcQuuyjaQqW0KThRlj6Aedam/tMhBwYpQfEEKCPmM1ub1xjmlMX0v6f+FTJtDiss8aTizqXA+OC5DHspI9OP6wadWfyfOqXMvM3urRjRqDZJ3wQBjp6709tfgX9EfuFKuKcvCa4jlc5WMHuY6nqDn54+1TvRrNZNHwvcTD2gr4wSAeBOAD8qyXn5cZFvIQOpGCB8z4VBz5H3I/0z/Cas+z+EGGQfnj+EVS3dHH2mXtuy1eg55V5gN2rkqF0tgYOcqRkE+vWtljpHwfgC28kroe7KVOjAAUjOcehydqdxtitF4nfi1afj5kwFXU6Cqgbara9KsaHtFFFAFFFFAFFFFAFFFFAFFFFAYydKhkNTSdDVZ6AjIqF6maqPEr0RRPI2dKKWOBk4HkKgN0aRzV7OhM7S27BHYklW+Ek9SCPhz9q0ma0vbBskSRAH4lOUP1G33rdeBe0hXcrcYTJJRvxQD0VvLHn41tVzeRGMlmQoRuSVKkeOfDFZ0mcDxY8nxQdM13kjnBrkNHLjtFGcjYMvQ7eBH86g55uDNNb2qn421P6L0H7NR+1LuROHj3qadBiFdSIfA5bIx8gB96ws+DDiV1PK7OsasETSQCcbDcjpgZ/3qbtUV1znjUXu2/RGy8z8NWWzeMYyFBTpsU3UfsxWjezvi3ZXOgnuyDT/vDdf5j61szezK3/AC5j/vD/AArSOPcLNldaVJwMOhPXHzHqDUSvmVz64yWRqqOzGQEbGuQ82/6bL+l/IV0zhcyTwpKo+JQ3lv4j75rl/OrYvpfmP4RUz3RbjXqxxaOu2Mv4NP0R+4VZZqW2F4ogQlgO4u5IH4opQvNHb3aQwkNHhjI2M5wM4U+m2/rVr2Ox5IxSvqQc+f1S/p/8Jq17OV/AyH88fwiqHPEGIVOSe+OvyNMfZ2w92b1kP8K1T+o4V/y/sbbms81gK9rU9MniO1ME6D5UvipivSgPaKKKkBRRRQBRRRQBRRRQBRRRQGMnQ1WerMnQ1WagImqGQVM5qF6gk1LjPs6tpiWXMTHc6MaSf0Tt9qX2nsshU9+SSQD8XZQfnit7zXhFRpRg+Hxt3Qiv+ABoBDExhUYxo22HVfkfGqPL3KnusmRM7Lg9w4C5PjgeNbNJ0rXIL67GA8QJyo1dBgjJbA6dd/AFfUVDoSjBSTaH7sBWm8S5BSZy8k8rZJIBwdIJzgZ6Cmd7cXWmMouTo1OMAd5eq79NWcfSsTezgHUmy7FvMYwWIHXzwMdcVDplcmie0kyvwrlgW6uiyylXXTgn4c5yygdDvVN/ZlCxy0srHzJUk/UimkVxOyhgBhtJ+HcDuasAnxBf12q/L2uJNJydI0dBg4b7+HWlIjs8cl8vI10+zKDHxyn/AHh/hV7l7k1bWZpFcsCulQRuOhJz45x5VMPesjbOM53Glj3sYHgu67ddutObANpGsYbf7Z2yASAcY2zRJCGLHdqNMV8Q5OhmkMkmsk42DkLsMbCpuE8pQQSCRFYMAQCWY7EYO3TpTnFZCppGnZQvVW5KBXmK8Q1lVjUmjpgvSqEQphUgKKKKAKKKKAKKKKAKKKKAKKKKAxk6H5VWc1abpVRqAiNYPUjVCTUEkZpPecYeN3BQsFxjSGyenU9M7nw8OtODUN1GSjBTg423x+3wqGVkn0Ftrxdm1hlCkAleveAz4Y9KoJzG4GXiP4g2BzqOdfUbgEbedXHsptSd7AAIYhvP6d44wMnyz417FayqynVq2UMCdhgYJXz/AOvpUbmPxFSLmLUdomODg4OSPh8Mde909DWC8xFguIWGoE+fQ9NhUp4VKhdomA1sSF8MbkHfIz06AbZ8cGvGt7vJwy4w+CcHcklcbbAbVG5Fz62eHjjH4YSfnkYOwI+Hfc/sNT3HEX1pgYUqDjQzkkndcj4cDxPn6VF7tdE7sg2XG/Rgp1eG4zvvWYtbkkEuAPFRgj4icE6d9tI+9TuTcvEqf+PSlciErgjOQ5yCcbALnpvVleMzHpCR89W2xODtgk+nnvipLrh8xkLI4Ckg4PoFHTBz0bbbqDnaqo4LPpbMgy2c7nxAHXG24zgD09ajcj413kz8UuckrDsCQAQcndcHr5avntTyIkqCwwSBkeRxuKpcLsZE1do+vJ7voPL/AL8qYirI1gnzYLUqVGKkWpLlhavCqK1eU7VIPaKKKAKKKKAKKKKAKKKKAKKKKAKqPVuqko3oCCSoWFTlajcVBJA1Yl8dakY0l4mjmZdMgRABnfqdRJ2z4qDuf5VBWTomu+KaGPcJUKGLD1JAGPPbz8aryceQeDYwx6fk4zt4emaqSxyrjvSEEydGQt1HZbttpxnPrjNWbkya1xr04X4AhBbV3terw04/bUGWqTM4+OqdWFbupr38emwH169K8bjwCRsFyHGeuCMFVIA8Tlv2GqpurrB0xr49RtsG7o724yFGfzuleS3l0NgiZ36jrvJuBq22VP7dLI1v8RYXmFWYAK2c48OvdxjJ6HV+w16nMi75Vhj652yPqfWq8N3cliDGijUN+vdOcnrvtj5V411c6dRQA4OdgADlfztwO/vt06UGt/iJTzKMf1b57vXGMsM9f+81O/G9LlDGxwwUEdDqxp/acVVhed4XJ2c6CApX4cLrCncA5DYz414Dcd0KDpz/AKwo7DvfjH9HOMZOeppY1S/EbBDJkA+YzUgrXLW4ue1AJDBVXX8CgsVYso8c5049OtbCp2qUaxlqMxUiVEKljqSxOtXxVCNqYCpAUUUUAUUUUAUUUUAUUUUAUUUUAVWlG9WCaqaqAjkqFjU0lQGoJIyKWcS4GkzBmJBAxt4753+mofJjTQ15QiST2Zr13wOONGd5HCgk5O+NRH8wKpS2yEfg7jB1kHUxAypJYjffAYDy2rap7dXUqwyD4ftpZLy9AB/VjCg+LYxjB2z5VWjGWLuQsjs4xge8HTjPUgaQwJGc4x+3JPyqTifDU0xM8pAQBQ2NRbBD5yD5J67V672rEjG+SD8Q3wZD+4mraiEqFI1KmGAOSBsQvX0BoVUU01sJZLJdJZLgEjCAHVgYxscHOO7tgCmrSI0LRvMuDGFJ2DDO2Tk/L71FJLanBI+JsDZup1N9OrVXJtNzl/y9tQ0iMoDp8t1X1qORC25V+oCwgGxm/K8QBkhjqH9vI+VS2vDIHbAlLE98AEbDPxdOufHr9qvRWEB2CDB2wQcd0Y8atwcOjRgQgBAwD4gHwqaLqHkUYeWI1IOWyGB/F8NOOg69xd+p333NOI1wACc+p8fWvaKmjVRS5GQNTRmoBUiVJJYFXovhHyqgtME6D5VIMqKKKAKKKKAKKKKAKKKKA8opFylzKb2OZjGI+yuJIMatWrs9Pe6DGdXT060T8zFeJx2XZgh4Gn7TVuNLMunTjfp1z49Ki0X7OVtdw9NVcVYkOx+VVSakqDLVOY49asOTjO+KgaoBjRSfmjjMtrB2sUHb6dRcdoI9EaqWZ8kHV06DesOVeNy3UPaywdgG0tH+EEnaIwzq2AK/I1Fq6Neylo19Byaiufgb5H91Tfu86im+E/I1JizRIz+Eb9YP2xSinEL90/oJ/wAdaxx+/e3imlUAlGjIDZwcs6b4IPQ+dOnuJAsfZxdoG7MOdQXs072qTf4seQrNM5seKWnV336FK4buRfrF/haoAe6f0ZR+1TU0w/Bx7f61f+MVC47p/wDfH/xU1Bytbm38PPw/M/uNNqTcKJwvjuP3GnC1oj0YcjKiqfGbtobaaVRkxxSSDIOklELAHGNsjzqPgHEGntYZmADSRK5C5wCwyQMknHzNL3o10PTq6chjms0pbxnjMdrC00xwi/Usx+FFHix/69ATSD/KziGNacLYpjUMzxhyuMjMYBYNj8Xrnaocki8MMpq1/H9zeBTCL4R8hSDgfE/eYBIYpISSymOQYdSjFTqHh0z9afQtsPDwqyMmmnTM6K13nXmKSzS3aNUYy3UMDawxwkmrURpI73dGPD0q3xLmNYbu2tijFrrtdLDGlexQOdXjuD4UtFtEmk14+nMcUV4K9qSgUUUUAUUV4aA0j2Uf1F3/APkLn/l15ff+ZLf/AGCT+9eoBwviHD7ic2UEV1bXEhm7MyCFopGxq3Y4KnHhknbpje7yzwG7e8e/vljjkMfYxQodfZJqySXyRqPpkHJO3Ssl0R2yq5ZLVNfffwNR4/cxPxG4j4tPcwqHAtRGWSDsSPiyoOWxpyfPbwwHf/iUVjwmeW0uXuUXJiZmEvZM+iNI98YUMQxBAPeO2+9zil7xaKWUe6QXcDM+giVYiIyzYWUOcMdJA2GNtySaScO5N/ot6lx2cLXrK3ZxZKQaMtGAQRqIY5IG222xqN72NdUXFanttsmmvHbmjU7riNl2JkS/vDfBdQkPahWlA+HGO6D8OdW1dX4BxM3FrDMwAMkauQOgJG+PTNahb8x8ThjELQQylQEE3b4UgKAHZM6zjqcAZ3wOlbDw7i0hhTtFZ5cd8xxyFS/jp7vSkNmRxUk4rz70/wBixzWf6Bdf7NN/dNSnh/FDb8DjmUAtHZowB6atAC59MkH6VlzS93JbPHb2kkhlV421Yj0q6MNQ1dSMjbaq3BeB3svDjaz2vZqIhCCZUyyhca8A7EEA48al/NsZwUeyWpr5l50L4OUHktBdm6n99aHthJ2pCBmTWq6Quy6SFwPM4GKzv+bJZeFWzxns7i7eOAMOiszsjvt8OdBIwCRq26ZrJOD8ZW3FoIIjiPshcdsuAuMDu/FqC93p1x4Vnc+z+7NjFbxoqPAySRv2vSVSSWxjxLMfTI8qrT6HQ5Qta2nvt4L+PA1/nHkRLaxlmWWV3GjJZ8hw0ig6lx+UdXXqKc81WOg8P363cCbEjI3yD517x3gvF7yzkie0ijzoyvaozyEOrdzDaEAIydTdNhnrTDmHlDiEptMGE9ncxudA/qwv+sbtGGsD8ldzUaedIjWvh1yTacu7uKHHOR7VQ9xcSyRqAC+JCFBC6RpGDkk42HXNLOUOUyS92weO3ZGEcUjapGjK96RjsFJA2Hr1xgtd5j5W4rJdrqgS7ghwUGuKGJ3Kgl3jaTUSCSMHbbyJy+4NBxOaQpc20cERVsv2iSZOw06UcncE7+GKablyKt6cOnUna33Wy7ku85vZcRs51L3l1cLI2dKxrIFiXcKoABB/Fbr4nPnW2cL5ykXgs05YvJAzwrIRqLnKCKRgx/8AVXIJPwnr0q1ZcB4rw9ewghju4ASY2EoiZQxJKMJG8yemfE5OcBjPynf3lpLFd9ghlOwVnbs1ARkBwO8Q6knfB+WBSMWjTJkxultptdenlWwh4lyIFspZ5bi4e4EDyM3akqWERLJpIyUIBXfwNbRyaf8AN1r+oj/hFJW4VxiS2kt3t4RiF4zKZQ3bYQp3FByHfbd9IGckD4afcu8vXcVpBGwiVkiRSrMxIIUAglQVP0JFWit9kY55t46lJPfp3URc28DN3atEjaHDLIjHoJEORqwDtgkdDjIODjBVtzBxOD+uskuFAOXgk3YrjLlSCQGGTp0g/up3xrgfEGi/o8kCSBlbcuQwGQynKkYwc9PxR86URS8aOF9ygRjt2jTIYwR+MUVi+n03O4qZc+pTE7hT0tdzdMbRcfgvLCaRZXgTTJHIxBSSBgMNkb4YAg7Z6iuaX19bwRNPw48S1x4KznJt8hhqWQsBt4YIxnA8a3wezaU8LmtWlTtp2MzuA2kzF1kIx4L3FXIA88eFLuK8N4vdWMlu1pDCBGiYEqEyBSvdiUNpjwVB7zYA2AJ6VkmzfDLHFuntfV1t+5f5/vDJacPZvia9s2OOmWRycDw3NVefOV4puM2IZpR7yJw+l9OnsYQU7Pbu58fOm/NHLE0tpYpFHqeK4tXkGpRpSJGDnLNg4JGwz6ZqxzvwW5a4tLu0RZZLVpPwTME1rKoRsMSACBnr898YNmr9DLHkUa0uvm9eQ75d5ejs4eyiaRl1FsyNrbLYzvjptTWlPLl3cyRFruFbeTWQEV1kwgC4JZSQSTq8vDbxLatEcU71OwoooqSoV4a9ooDyiiihB4axNeUUB6vWpKKKhEmNAooqQe0UUUAUUUVICiiiq9QFFFFSAoooqAFFFFSAoooqAFFFFCQr2iiiICiiipB//9k="/>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sp>
        <p:nvSpPr>
          <p:cNvPr id="26629" name="AutoShape 7" descr="data:image/jpg;base64,/9j/4AAQSkZJRgABAQAAAQABAAD/2wCEAAkGBhQSEBUUEhQWFBQVFRcVGBgXGBUUFxYUFRUXFRQVFhcXHSYeFxkjGRYWIC8gIycpLCwsFh4xNTAqNSYrLCkBCQoKDgwOGg8PGikkHiUwKSwsKi4sLCwpLCwpLCksKSosLyoqLCwvLCwsLCwsLCwsLCwsLCksLCwsLCwsLCwsLP/AABEIAOEA4QMBIgACEQEDEQH/xAAbAAACAgMBAAAAAAAAAAAAAAAABQMEAgYHAf/EAEwQAAIBAwIDBQYACgUKBQUAAAECAwAEERIhBQYxEyJBUWEHFDJxgZEjQlJicnOhsbLBJDOSs9EWJTRDdILCw+HwFTZjg6JEVHWT0v/EABoBAQADAQEBAAAAAAAAAAAAAAABAgMEBQb/xAA0EQACAgECAwUHAwMFAAAAAAAAAQIRAxIhBDFBE1FhcaEFFCIyUoHwkcHRQrHhFRY0YvH/2gAMAwEAAhEDEQA/AO40t4lzHbW7BZ54omYZAd1QkZxkAnpkUxriHt1bF9b/AKj/AJrVSctKs6OGw9tkUH4narq7SNGkkYIiglmYgKoHUknoKp8P4/DOpaCRJVB0lkZWAOAcZHjgg/WtA5s9qthcWNxDG7l5ImVcxsBkjbc9Kreya9EPCLyYgkRSySYHUhLeNsDOPKo7RaqRr7pJYnOSadpV5nRuI8xwQAGeWOIHAGt1XOc46/I/Y1nYcehnXVDIkq+aOreOPD1rjvs75cXik1xdXxMxBC4LMuXYE5OnGFVQAqggDy2FR858M/8ABuIQ3FmxjSRSSmS2yFRKh1fEjAqQCTvnpgGq9o61Vsa+5w19ipfH6X3HYuJcywW+n3iWOHVnT2jqmrTjVjPXGR9xU0vGI1jMrMojC6y5YBQmM6tXTGN81yn26yZSzIzgiY/QiEitq48P8xSf7Cv90tW1btdxi+HWiEr+ZtG0cO5ghuFLQSJKoOklGDgNgHBI8cEH61BxHmu3gYLNNDExGdLyKpx8ic1zn2VSSLwq9aHeVXlMY85BboU/+WK0zk684cGkPEllkZt1bLsvhnVpYOX9TtjPpVe02XidC4Fapq21Hu5s77Y8wxTDMMsUg3+B1bpsehqpPzxaI7I91bqykqymRQVZTggjOxBrUuTuCcON0brh82fwbI0OSSuvSc4fvrjYb5HrmtAlmtV41cm+BaDt7nIGs97W+j4CD1pLI0lyK4uEhklJK9ldVv5Hb7PnG1mcJFcwSOc4VHVmOAWOADvgAn6UzFw3pXO+TZeDyXQ9xiInRGcE9sMLjQ3xuQdnx08a38NWsXas488FjlSTXmUbznG1hcxy3MEbrjKs6qwyAwyCdtiD9az4fzVbztphuIZGAzpR1Y488A1xfnWSEcfc3IJgDw9oBq3T3ePPwkH7VWlgt5+KQLws9imY+87mMCQNlihdi3TSMDcnOBvWPauz0FwEXBO3urutvI7nxHmm3tyFnmiiZhkB3VSRnGQCdxmoLLnK2mcRxXMEjtnCq6sxwCxwAd8AE/SkHtQ4DBJYzXDpmWKPEbZYaQZBtgHB+I9QaQexrgML25uSgM6TyIr5bIUwxgjGdJ+N+o8au5PVpOaODG8Dytu1t9zodvzRBJKYUniaVdQMaspcFNnBXORg9au+8N51xzkr/wAx3P6y8/vGrsKp0+YqYS1KzPicCwzUU+aT/UpcO5khuCVguI5WUZIR1YgZxk48M1fDt5muOew7/Srj9QP7xa7JqpCWqNjisKw5HBPuDveLVXvb9IULyyCNB1ZmCqMnAyT6mp3cAEkgADJJ2AA3JJPQetce5n4rPxY3HY5WwtElkL+EskUbshzjfJAwvgpycEjEzlpIwYe1lu6S5s7BwrjcFypME0cwXAYxsHwSNgcdKrXfOFlE7RyXUCOpwytIisp64IJ2rQfYGfwF1+tj/gNadzRPCnHp2uY2mgEx1ouQWzCAuDqXoxU9R0rN5HpTOmPBxeaeO38PqdxsOa7SeQRw3MMjnJCpIrMQBk4APlTauZ+zy74RNcarSEwXKhtKyM+oqRhiv4Rlbbw6jrXTK0i7VnJmx9nLTT+4UUUVYxPK4j7df9Ot/wBR/wA1q7dVG/4HbzsGmgilYDAMkaOQM5wCwJAzVJx1Kjo4bN2OTXXeIOeuCwLwy7ZYIlYQuQRGgIOOoIGxrVvZDw8T8JvIWyBLLJGcbEB4I12ODjr5GupXFssiFHVXRhhlYBlYHqCDsRUNlwyKBSsMUcSk6iI0VAW2GSFABOABn0o4fFZaPENYnj6tp35HF+ROYBwiee1v1aLUQ2oKz4ZQRnu5LIw6MB4eu0fNfEDxviEMFmpaKJSC5BTuuwMsjZ+FQAoGRknOxyBXZ+KcLimXEsUcoByBIiuARkZAYHfc/c1FZ2UcSaYo0jUZ7qKqLucnZQB1qnZutN7HR75HV2qj8fnt5nPvbVwV5LWCSMErbl1YYyQjquHPoOz3/SzsAao8W9ptrJwcwLr7doFgKFSNJChC5fGkrtnY53Gw3x1bFL05dtVfWLaAODq1CKMNqznVqC5znxqXB22upnj4mGiMZq9LtUzT/ZtayWXB552Qlm7W4WMghiI4wqqfEFjH5Z3pXNzTwO9zJcwmKViGY6JNTNpwfwlvnUPnjOM4rqgNULnly1kYvJbQOxxlmijZjgADJK5OwA+lNOySC4iLnKck7b5p0cg9mthq4t2loJfdUEmWk66CmAjlRp1ayhx+bmoLPiNvBx+5kusdiJ7oHKGUZLOF7oBzvjwruMcaooVQFUAAAAAAAYAAGwGMCl0/Ldq7FntoGZiSzGGJiSTkkkrkknxqnZ0lube/KUpOSdNVz3/UUcB5t4bNOsVqUErhgNNu8RIVS7DV2YGMLnc+AraglLrTgNtE4eO3gRxnDJFGrDIIOCqgjYkfWr+qtVKuZwZXGT+G/ucU5ouoouYzJPjslkhL5UuNPu8ecqAc/LFQ8+8Rtr+5t4+HR5fBQlIuy1sxUpgABjp7+SVGPUV2O44DbSOXkt4JHOMs8UbscAAZLDJ2AH0qS04LBCS0MEURIwTHGiEjyJUDIrLTdq0d8eNjHTKnaVc9jVfaVx6GGwktZHPbywLoGl2DaXUE6gMDdW6kUn9i/MUCQm0ZiJ5J5HVdLnKiFCTqA0jaN9ifD5V0K84RBOQZoYpSBgGSNHIHXALA4GfCsLXgNtE4eO3gRhnDJFGjDIwcMq5GQSPrV2nq1WYLPjWB4mnbd/c4/wAE43FacfuZZ20Ria7XOln3aVgBhQTXVeA88Wd5L2dvKXcLrIMcid0Mqk5dQOrD71al5cs3Ys1rbszEsxaGIksTkkkrkknfNSWvAreFtUMEUTEYykaIcZBxlQDjIG3oKRi4k58+PNTad0lz22OLeyvmaCyuJnuXKK8QVTpd8sHBxhAcbCuwcB5wtr3WLZy/Z6dWUdMas6fjUZ+E9Kx/yWs//tLb/wDRF/8AzVqx4VDDq7GKKLVjPZoiasZxnSBnGT18zSEXHYcTnx5m50789itzZwVryzkt1cRmTSNRBIAV1YggEZBCkfWuf3vs4vrSymC8Q/AJFK7RKrhXARmdcZx3gCPrXVFNTGAOCrqGUqVKsAQQRggg7EEE7VLgmZYuJnjWlcrvkjkHsQ4bM0rypOUhjbEkW+JGaNgjdcd04P0ra7P2sWSS3Ec4Nu8c8iHSryCXQxTtMxqSGwgyG9ME+G6cP4TDACIYo4gxyRGiR5I2BOkDNR3vL9vM2qa3hkYDGXjjc4yTjLAnGSfvSMHFUjTLxEM2SU5x2fdtXpucd5TtRfcea6tYjHbRydoTpAA7mncDYM7ZbA3Go+VdyFQWlkkSBIkWNB0VFCKMnJwFAA3JqephHSZcRn7aSdUkqX2CiiirnOFFFFAFeMNq9rygMGqufGs5LgKMHr6b1VlutshT9dq5cnFYsbab/cuoNkjGsdVU7i8Yfkj65qqb1vylrgn7XwRdb/nmzRYZMYT3OkeZPQVSe/IO5PyG37artOTlic42FKyWlcoh0hdmYdckZ0r5bEEn1+3h8Z7Ry55pYtk+Xly6c2zeGNRW42e99W/tVH718/uaxh5cix3lDHzbvn7tmoLzgKqNURMZ/NO31Q90/aoycDxkcfaSkQskLqiw138/uaxF18/ua1TmOad7WRYwRKpAYJnJU75TxwRj16jwpRwJv6Qhgt2ULHh2ZpFGojvBgwwzZG3z+3Fjx5pY3Nz3Xl+biWSMZaaOhe8+n76zTiH/AHmufcL41dyTor6sEuJUMelY1HQhsZP38KqWUlxFbS9grqfeMk6CW7MjqoYbnb6VouHzx55Fe3luUeeP0s6abn5/epFuwepP9quacMnuYkujEkhYupQuhyVydRAOxbBBx/hVm44he+6llMhftABiLDaCpLAgrvg43wKs8eeMtsiohZotbxZ0eO432Jz5HcH5Hwq5Hcaht9RWgctXlx2syTGRkBBjZ00eeQMAem1bS02DnfcA7HG9deD2jPhZOM3aVddt+pOhZFa2HIavM0l949W+9HvP5zfeuz/X8f0+v+B7ux7F1q5Aeta9bXG/xsPpn+dOuGuTkk56ennXo8H7ShxMtMV6p/uZTxOJeooor1TIKKKKAKKKKAKKKKAK8r2igF185HQ0tfLECnF1FnoAfnUKwHzx8hivmOO9n5s2ZtN1+eJ1Y8ijESXKkscCoTC3lTuThoJJJY/Won4enlXnf6Blk23/AH/wzX3hIU6e4fQ0ot+Lx25cSOqFWdu8cZVjqDAdT1xt4itiubcKcgd07H09aQce5bjuF0yLnHwsvxD5H+Rrnnw8uGyJTvak2uark/IOWpXEyt+fLeQtplUafPK7eY1dRVO59otsDpMmr1VSR8s4pLZ8hGJnKssgZCmHDDAbYnu9TXnDvZwinMzmT80DSv1PU/sr0J8ThabeWbXd+I5Us21RQ+4fdCUvLGcoQqqdwGK6iT0zjLYz6GkK85SfhI2jQTrIqImWOosSD9tj9a2+K30gKq4AGAAMADyFLX5ajNz7xg69OMeGcY1fpY2rxsOTE5S7SDrp9jqnGdLS/Mis+ZI3YR/60qSBhlViudWkkZxkHrSd+cJfdmm7NMrL2ZGWwBgb+pz8qYWXJEcUqyK8upS2Mlfxs9TpyetH+Q6di0WuXSziQ7rnUBj8mulLhE9k2tuaf3Mn2zRlec1wxOEcnVhS2BkLq6Z39fDNYtzdF2jR6ZNakLjSMsWOBpBO/XPyqWXlBDIJMyBtKqxBxrCgAatuuw3GKhg5Vc3nvEpVtOdAVSD5Lq8MqCd/l5VVYuFabqXLx5kuWZPoP0qzKvQdNhXkUGN2+3iaY2sG2WG53/6U4H2fPPcHtfol/JtPIo7iwJ6j9tZCL1H7f8KcGEeVeiAeVen/ALe/7L1/ky95F1tB6j70+4ShCnPnUKWq/kirtlGACBtvXo+z/ZT4XJr29TLJl1qixRRRXvGAUUUUAUUUUAUUUUAUUUUBE/X5isGiqVxuPtXgFQSRYqCVauMcUm43xiOBNchIXOMhS2PngbD1oQ2krZK4zVR7IeBI+VV7TmCKWIyqxEY6swKDA6kauo9aXSc5Jp1JDcSR/lrH3ceYyQSPpXPlwYsvzqwsyirTG3uP5xo9x/ONVOFcyw3KFoW1aRuvRh81NKk5+QyGIQTmQZygVdQx1/Grm9w4b6fVkviarc2D3H84/evfcfzm+9KbDnKB5eybXFKeiyroJ8gD0P3qLjfOi20ojaGRi2NJGjDdBtk5G5xvU+48N9JD4lJXY79yHm33NHuI82+9KOPc0+6wxyNExLsFKZGpcqSRtkEjGKVS+0QquprOcKNyTgAD5kVb3Lhl/SiJcSoumzbPcR5t9689xHmfvWv8Z5393WNzCzJKoZW1Ku5GSpU7ggGvZ+bJkXW9nIE2JYOjYXzwu/SnuXD/AEIe8rlZskVsq9Bv671LWscw84e66CYmdHAwwZRk4zjBGelYSc6NEqvPbSxxtjvgrIBnpnSciuiEIY1pgqKyzxvdm11mtVLK8SVA8bBlYZBHQ1aWtS/MtR9KtW42+tVU6Vch+EVIM6KKKkBRRRQBRRRQBRRRQBRRRQGEnShjRN0rDNARyPWt86j+gz/qz/Ktic1rnOsqiym1HGpCo9WPQD1NVfIpl+RnNry9PutlCT3GYl/XEmkA/LJP2rqsUYAAGwAwB6DpXOrfgPvnDoxEfw0BbY7fEc6cnoTsQafcI5rKxhLqKZJVGDiN2D42yCoNUjscmB6fm6pUIeMw+6cWiaLYSlSQOnfbQ4+Wd/nUnBR/nub/ANz+EU1h4VJdXgupUaOKMYjRvjbGTqZfxRk5x8qRWd0U4o9x2UxiOrBEUhO6gDbHnUMza0tPpY09p9mpgSToyuFB8cMDkfcA0h43eNIvD3fqVGfUh1GfrinPG4J+JSJGkTwwKcs8g0knpsvXpnH8qq848NftLeOCGVlgABIQkYypGD4nAo+8ZVblJctjfprRH0s6glDqUn8U4xkfTNa+qe/zA/8A0kTbf+vIPE+ca/tNQ833k728YgikKy/1gAKyBeugj8XO+T/jS8cyXiRaIrBowq4B7xCgDwXAqzZvPJHVT/8ATP2oJ+Dh/Tb+Gr/ut8YVxLFjCbKhVtORkai2BtSXmS1nntbZBHLI4RXZsZ3ZcEEnfVmnLceuBCFjs5dYULltIUEDGdjkio6mdrXJu62KPtNH4OH0c/w1s0tuslppbo0QB/s1rPOFhPJFDGEeR1ALOAME6SD9c+lW7i9upIRFFbOjFQheQqqgYwSNzk1PUnVU52uiMPZhKdEqH4VZWHoWBz/CK3sUj5W4CLWHTnLMdTHzPQAegFPlFTFUjowRccaUuZNGdqvxjAHyqkg6Vfq5sFFFFAFFFFAFFFFAFFFFAFFFFAYSeHzrBhUknSsXagK0lVpRU8hqCSoBr3HOZ4bXCtlnPREGWPz8hSKP2mRasSQyx/PBP22NJuXOYY0vZXuThnJw530nO4/NGMD6Vv1zZQXUeGVJFPQ7H6gjoaom2ccZzyK4tLwMeD8ww3JYQksFxk6SBvvgE+PpTIiqfB+Dx20QjiGFyTvuST4k+NV+ZOJdhbSP4hTj9I7L+01blzOhNxjcxPce0S1SRozryrFSQoK5BwTnPStojYEAjcH91cR4pwB4reGck/hc5z4Hqv3FdK5A4v21ooJy0fcPyHwn7fuqik7pnPgzylPTIfcQuuyjaQqW0KThRlj6Aedam/tMhBwYpQfEEKCPmM1ub1xjmlMX0v6f+FTJtDiss8aTizqXA+OC5DHspI9OP6wadWfyfOqXMvM3urRjRqDZJ3wQBjp6709tfgX9EfuFKuKcvCa4jlc5WMHuY6nqDn54+1TvRrNZNHwvcTD2gr4wSAeBOAD8qyXn5cZFvIQOpGCB8z4VBz5H3I/0z/Cas+z+EGGQfnj+EVS3dHH2mXtuy1eg55V5gN2rkqF0tgYOcqRkE+vWtljpHwfgC28kroe7KVOjAAUjOcehydqdxtitF4nfi1afj5kwFXU6Cqgbara9KsaHtFFFAFFFFAFFFFAFFFFAFFFFAYydKhkNTSdDVZ6AjIqF6maqPEr0RRPI2dKKWOBk4HkKgN0aRzV7OhM7S27BHYklW+Ek9SCPhz9q0ma0vbBskSRAH4lOUP1G33rdeBe0hXcrcYTJJRvxQD0VvLHn41tVzeRGMlmQoRuSVKkeOfDFZ0mcDxY8nxQdM13kjnBrkNHLjtFGcjYMvQ7eBH86g55uDNNb2qn421P6L0H7NR+1LuROHj3qadBiFdSIfA5bIx8gB96ws+DDiV1PK7OsasETSQCcbDcjpgZ/3qbtUV1znjUXu2/RGy8z8NWWzeMYyFBTpsU3UfsxWjezvi3ZXOgnuyDT/vDdf5j61szezK3/AC5j/vD/AArSOPcLNldaVJwMOhPXHzHqDUSvmVz64yWRqqOzGQEbGuQ82/6bL+l/IV0zhcyTwpKo+JQ3lv4j75rl/OrYvpfmP4RUz3RbjXqxxaOu2Mv4NP0R+4VZZqW2F4ogQlgO4u5IH4opQvNHb3aQwkNHhjI2M5wM4U+m2/rVr2Ox5IxSvqQc+f1S/p/8Jq17OV/AyH88fwiqHPEGIVOSe+OvyNMfZ2w92b1kP8K1T+o4V/y/sbbms81gK9rU9MniO1ME6D5UvipivSgPaKKKkBRRRQBRRRQBRRRQBRRRQGMnQ1WerMnQ1WagImqGQVM5qF6gk1LjPs6tpiWXMTHc6MaSf0Tt9qX2nsshU9+SSQD8XZQfnit7zXhFRpRg+Hxt3Qiv+ABoBDExhUYxo22HVfkfGqPL3KnusmRM7Lg9w4C5PjgeNbNJ0rXIL67GA8QJyo1dBgjJbA6dd/AFfUVDoSjBSTaH7sBWm8S5BSZy8k8rZJIBwdIJzgZ6Cmd7cXWmMouTo1OMAd5eq79NWcfSsTezgHUmy7FvMYwWIHXzwMdcVDplcmie0kyvwrlgW6uiyylXXTgn4c5yygdDvVN/ZlCxy0srHzJUk/UimkVxOyhgBhtJ+HcDuasAnxBf12q/L2uJNJydI0dBg4b7+HWlIjs8cl8vI10+zKDHxyn/AHh/hV7l7k1bWZpFcsCulQRuOhJz45x5VMPesjbOM53Glj3sYHgu67ddutObANpGsYbf7Z2yASAcY2zRJCGLHdqNMV8Q5OhmkMkmsk42DkLsMbCpuE8pQQSCRFYMAQCWY7EYO3TpTnFZCppGnZQvVW5KBXmK8Q1lVjUmjpgvSqEQphUgKKKKAKKKKAKKKKAKKKKAKKKKAxk6H5VWc1abpVRqAiNYPUjVCTUEkZpPecYeN3BQsFxjSGyenU9M7nw8OtODUN1GSjBTg423x+3wqGVkn0Ftrxdm1hlCkAleveAz4Y9KoJzG4GXiP4g2BzqOdfUbgEbedXHsptSd7AAIYhvP6d44wMnyz417FayqynVq2UMCdhgYJXz/AOvpUbmPxFSLmLUdomODg4OSPh8Mde909DWC8xFguIWGoE+fQ9NhUp4VKhdomA1sSF8MbkHfIz06AbZ8cGvGt7vJwy4w+CcHcklcbbAbVG5Fz62eHjjH4YSfnkYOwI+Hfc/sNT3HEX1pgYUqDjQzkkndcj4cDxPn6VF7tdE7sg2XG/Rgp1eG4zvvWYtbkkEuAPFRgj4icE6d9tI+9TuTcvEqf+PSlciErgjOQ5yCcbALnpvVleMzHpCR89W2xODtgk+nnvipLrh8xkLI4Ckg4PoFHTBz0bbbqDnaqo4LPpbMgy2c7nxAHXG24zgD09ajcj413kz8UuckrDsCQAQcndcHr5avntTyIkqCwwSBkeRxuKpcLsZE1do+vJ7voPL/AL8qYirI1gnzYLUqVGKkWpLlhavCqK1eU7VIPaKKKAKKKKAKKKKAKKKKAKKKKAKqPVuqko3oCCSoWFTlajcVBJA1Yl8dakY0l4mjmZdMgRABnfqdRJ2z4qDuf5VBWTomu+KaGPcJUKGLD1JAGPPbz8aryceQeDYwx6fk4zt4emaqSxyrjvSEEydGQt1HZbttpxnPrjNWbkya1xr04X4AhBbV3terw04/bUGWqTM4+OqdWFbupr38emwH169K8bjwCRsFyHGeuCMFVIA8Tlv2GqpurrB0xr49RtsG7o724yFGfzuleS3l0NgiZ36jrvJuBq22VP7dLI1v8RYXmFWYAK2c48OvdxjJ6HV+w16nMi75Vhj652yPqfWq8N3cliDGijUN+vdOcnrvtj5V411c6dRQA4OdgADlfztwO/vt06UGt/iJTzKMf1b57vXGMsM9f+81O/G9LlDGxwwUEdDqxp/acVVhed4XJ2c6CApX4cLrCncA5DYz414Dcd0KDpz/AKwo7DvfjH9HOMZOeppY1S/EbBDJkA+YzUgrXLW4ue1AJDBVXX8CgsVYso8c5049OtbCp2qUaxlqMxUiVEKljqSxOtXxVCNqYCpAUUUUAUUUUAUUUUAUUUUAUUUUAVWlG9WCaqaqAjkqFjU0lQGoJIyKWcS4GkzBmJBAxt4753+mofJjTQ15QiST2Zr13wOONGd5HCgk5O+NRH8wKpS2yEfg7jB1kHUxAypJYjffAYDy2rap7dXUqwyD4ftpZLy9AB/VjCg+LYxjB2z5VWjGWLuQsjs4xge8HTjPUgaQwJGc4x+3JPyqTifDU0xM8pAQBQ2NRbBD5yD5J67V672rEjG+SD8Q3wZD+4mraiEqFI1KmGAOSBsQvX0BoVUU01sJZLJdJZLgEjCAHVgYxscHOO7tgCmrSI0LRvMuDGFJ2DDO2Tk/L71FJLanBI+JsDZup1N9OrVXJtNzl/y9tQ0iMoDp8t1X1qORC25V+oCwgGxm/K8QBkhjqH9vI+VS2vDIHbAlLE98AEbDPxdOufHr9qvRWEB2CDB2wQcd0Y8atwcOjRgQgBAwD4gHwqaLqHkUYeWI1IOWyGB/F8NOOg69xd+p333NOI1wACc+p8fWvaKmjVRS5GQNTRmoBUiVJJYFXovhHyqgtME6D5VIMqKKKAKKKKAKKKKAKKKKA8opFylzKb2OZjGI+yuJIMatWrs9Pe6DGdXT060T8zFeJx2XZgh4Gn7TVuNLMunTjfp1z49Ki0X7OVtdw9NVcVYkOx+VVSakqDLVOY49asOTjO+KgaoBjRSfmjjMtrB2sUHb6dRcdoI9EaqWZ8kHV06DesOVeNy3UPaywdgG0tH+EEnaIwzq2AK/I1Fq6Neylo19Byaiufgb5H91Tfu86im+E/I1JizRIz+Eb9YP2xSinEL90/oJ/wAdaxx+/e3imlUAlGjIDZwcs6b4IPQ+dOnuJAsfZxdoG7MOdQXs072qTf4seQrNM5seKWnV336FK4buRfrF/haoAe6f0ZR+1TU0w/Bx7f61f+MVC47p/wDfH/xU1Bytbm38PPw/M/uNNqTcKJwvjuP3GnC1oj0YcjKiqfGbtobaaVRkxxSSDIOklELAHGNsjzqPgHEGntYZmADSRK5C5wCwyQMknHzNL3o10PTq6chjms0pbxnjMdrC00xwi/Usx+FFHix/69ATSD/KziGNacLYpjUMzxhyuMjMYBYNj8Xrnaocki8MMpq1/H9zeBTCL4R8hSDgfE/eYBIYpISSymOQYdSjFTqHh0z9afQtsPDwqyMmmnTM6K13nXmKSzS3aNUYy3UMDawxwkmrURpI73dGPD0q3xLmNYbu2tijFrrtdLDGlexQOdXjuD4UtFtEmk14+nMcUV4K9qSgUUUUAUUV4aA0j2Uf1F3/APkLn/l15ff+ZLf/AGCT+9eoBwviHD7ic2UEV1bXEhm7MyCFopGxq3Y4KnHhknbpje7yzwG7e8e/vljjkMfYxQodfZJqySXyRqPpkHJO3Ssl0R2yq5ZLVNfffwNR4/cxPxG4j4tPcwqHAtRGWSDsSPiyoOWxpyfPbwwHf/iUVjwmeW0uXuUXJiZmEvZM+iNI98YUMQxBAPeO2+9zil7xaKWUe6QXcDM+giVYiIyzYWUOcMdJA2GNtySaScO5N/ot6lx2cLXrK3ZxZKQaMtGAQRqIY5IG222xqN72NdUXFanttsmmvHbmjU7riNl2JkS/vDfBdQkPahWlA+HGO6D8OdW1dX4BxM3FrDMwAMkauQOgJG+PTNahb8x8ThjELQQylQEE3b4UgKAHZM6zjqcAZ3wOlbDw7i0hhTtFZ5cd8xxyFS/jp7vSkNmRxUk4rz70/wBixzWf6Bdf7NN/dNSnh/FDb8DjmUAtHZowB6atAC59MkH6VlzS93JbPHb2kkhlV421Yj0q6MNQ1dSMjbaq3BeB3svDjaz2vZqIhCCZUyyhca8A7EEA48al/NsZwUeyWpr5l50L4OUHktBdm6n99aHthJ2pCBmTWq6Quy6SFwPM4GKzv+bJZeFWzxns7i7eOAMOiszsjvt8OdBIwCRq26ZrJOD8ZW3FoIIjiPshcdsuAuMDu/FqC93p1x4Vnc+z+7NjFbxoqPAySRv2vSVSSWxjxLMfTI8qrT6HQ5Qta2nvt4L+PA1/nHkRLaxlmWWV3GjJZ8hw0ig6lx+UdXXqKc81WOg8P363cCbEjI3yD517x3gvF7yzkie0ijzoyvaozyEOrdzDaEAIydTdNhnrTDmHlDiEptMGE9ncxudA/qwv+sbtGGsD8ldzUaedIjWvh1yTacu7uKHHOR7VQ9xcSyRqAC+JCFBC6RpGDkk42HXNLOUOUyS92weO3ZGEcUjapGjK96RjsFJA2Hr1xgtd5j5W4rJdrqgS7ghwUGuKGJ3Kgl3jaTUSCSMHbbyJy+4NBxOaQpc20cERVsv2iSZOw06UcncE7+GKablyKt6cOnUna33Wy7ku85vZcRs51L3l1cLI2dKxrIFiXcKoABB/Fbr4nPnW2cL5ykXgs05YvJAzwrIRqLnKCKRgx/8AVXIJPwnr0q1ZcB4rw9ewghju4ASY2EoiZQxJKMJG8yemfE5OcBjPynf3lpLFd9ghlOwVnbs1ARkBwO8Q6knfB+WBSMWjTJkxultptdenlWwh4lyIFspZ5bi4e4EDyM3akqWERLJpIyUIBXfwNbRyaf8AN1r+oj/hFJW4VxiS2kt3t4RiF4zKZQ3bYQp3FByHfbd9IGckD4afcu8vXcVpBGwiVkiRSrMxIIUAglQVP0JFWit9kY55t46lJPfp3URc28DN3atEjaHDLIjHoJEORqwDtgkdDjIODjBVtzBxOD+uskuFAOXgk3YrjLlSCQGGTp0g/up3xrgfEGi/o8kCSBlbcuQwGQynKkYwc9PxR86URS8aOF9ygRjt2jTIYwR+MUVi+n03O4qZc+pTE7hT0tdzdMbRcfgvLCaRZXgTTJHIxBSSBgMNkb4YAg7Z6iuaX19bwRNPw48S1x4KznJt8hhqWQsBt4YIxnA8a3wezaU8LmtWlTtp2MzuA2kzF1kIx4L3FXIA88eFLuK8N4vdWMlu1pDCBGiYEqEyBSvdiUNpjwVB7zYA2AJ6VkmzfDLHFuntfV1t+5f5/vDJacPZvia9s2OOmWRycDw3NVefOV4puM2IZpR7yJw+l9OnsYQU7Pbu58fOm/NHLE0tpYpFHqeK4tXkGpRpSJGDnLNg4JGwz6ZqxzvwW5a4tLu0RZZLVpPwTME1rKoRsMSACBnr898YNmr9DLHkUa0uvm9eQ75d5ejs4eyiaRl1FsyNrbLYzvjptTWlPLl3cyRFruFbeTWQEV1kwgC4JZSQSTq8vDbxLatEcU71OwoooqSoV4a9ooDyiiihB4axNeUUB6vWpKKKhEmNAooqQe0UUUAUUUVICiiiq9QFFFFSAoooqAFFFFSAoooqAFFFFCQr2iiiICiiipB//9k="/>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endParaRPr lang="en-US"/>
          </a:p>
        </p:txBody>
      </p:sp>
      <p:pic>
        <p:nvPicPr>
          <p:cNvPr id="26630" name="Picture 13" descr="http://www.gotindahan.com/347-401-large/mc-cormick-iodized-salt-.jpg"/>
          <p:cNvPicPr>
            <a:picLocks noChangeAspect="1" noChangeArrowheads="1"/>
          </p:cNvPicPr>
          <p:nvPr/>
        </p:nvPicPr>
        <p:blipFill>
          <a:blip r:embed="rId2">
            <a:lum bright="-16000" contrast="42000"/>
          </a:blip>
          <a:srcRect/>
          <a:stretch>
            <a:fillRect/>
          </a:stretch>
        </p:blipFill>
        <p:spPr bwMode="auto">
          <a:xfrm>
            <a:off x="2895600" y="2971800"/>
            <a:ext cx="28575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381000" y="914400"/>
            <a:ext cx="8229600" cy="4525963"/>
          </a:xfrm>
        </p:spPr>
        <p:txBody>
          <a:bodyPr/>
          <a:lstStyle/>
          <a:p>
            <a:pPr eaLnBrk="1" hangingPunct="1">
              <a:buFontTx/>
              <a:buNone/>
              <a:defRPr/>
            </a:pPr>
            <a:r>
              <a:rPr lang="en-US" b="1" dirty="0" smtClean="0"/>
              <a:t>Regular weighing of a child below 5 years of age is important as it:</a:t>
            </a:r>
          </a:p>
          <a:p>
            <a:pPr lvl="1" eaLnBrk="1" hangingPunct="1">
              <a:spcBef>
                <a:spcPts val="600"/>
              </a:spcBef>
              <a:buClr>
                <a:schemeClr val="tx1"/>
              </a:buClr>
              <a:buFont typeface="Wingdings" pitchFamily="2" charset="2"/>
              <a:buChar char="Ø"/>
              <a:defRPr/>
            </a:pPr>
            <a:r>
              <a:rPr lang="en-US" b="1" dirty="0" smtClean="0"/>
              <a:t>Accurately measures the weight gain of the child;</a:t>
            </a:r>
          </a:p>
          <a:p>
            <a:pPr lvl="1" eaLnBrk="1" hangingPunct="1">
              <a:spcBef>
                <a:spcPts val="600"/>
              </a:spcBef>
              <a:buClr>
                <a:schemeClr val="tx1"/>
              </a:buClr>
              <a:buFont typeface="Wingdings" pitchFamily="2" charset="2"/>
              <a:buChar char="Ø"/>
              <a:defRPr/>
            </a:pPr>
            <a:r>
              <a:rPr lang="en-US" b="1" dirty="0" smtClean="0"/>
              <a:t>Alerts parents and health workers if there is growth faltering;</a:t>
            </a:r>
          </a:p>
          <a:p>
            <a:pPr lvl="1" eaLnBrk="1" hangingPunct="1">
              <a:spcBef>
                <a:spcPts val="600"/>
              </a:spcBef>
              <a:buClr>
                <a:schemeClr val="tx1"/>
              </a:buClr>
              <a:buFont typeface="Wingdings" pitchFamily="2" charset="2"/>
              <a:buChar char="Ø"/>
              <a:defRPr/>
            </a:pPr>
            <a:r>
              <a:rPr lang="en-US" b="1" dirty="0" smtClean="0"/>
              <a:t>Allows parents to take immediate action to prevent illness and malnutrition; and</a:t>
            </a:r>
          </a:p>
          <a:p>
            <a:pPr lvl="1" eaLnBrk="1" hangingPunct="1">
              <a:spcBef>
                <a:spcPts val="600"/>
              </a:spcBef>
              <a:buClr>
                <a:schemeClr val="tx1"/>
              </a:buClr>
              <a:buFont typeface="Wingdings" pitchFamily="2" charset="2"/>
              <a:buChar char="Ø"/>
              <a:defRPr/>
            </a:pPr>
            <a:r>
              <a:rPr lang="en-US" b="1" dirty="0" smtClean="0"/>
              <a:t>Facilitates providing </a:t>
            </a:r>
          </a:p>
          <a:p>
            <a:pPr lvl="1" eaLnBrk="1" hangingPunct="1">
              <a:spcBef>
                <a:spcPts val="600"/>
              </a:spcBef>
              <a:buClr>
                <a:schemeClr val="tx1"/>
              </a:buClr>
              <a:buFont typeface="Wingdings" pitchFamily="2" charset="2"/>
              <a:buNone/>
              <a:defRPr/>
            </a:pPr>
            <a:r>
              <a:rPr lang="en-US" b="1" dirty="0" smtClean="0"/>
              <a:t>	comprehensive health care </a:t>
            </a:r>
          </a:p>
          <a:p>
            <a:pPr lvl="1" eaLnBrk="1" hangingPunct="1">
              <a:spcBef>
                <a:spcPts val="600"/>
              </a:spcBef>
              <a:buClr>
                <a:schemeClr val="tx1"/>
              </a:buClr>
              <a:buFont typeface="Wingdings" pitchFamily="2" charset="2"/>
              <a:buNone/>
              <a:defRPr/>
            </a:pPr>
            <a:r>
              <a:rPr lang="en-US" b="1" dirty="0" smtClean="0"/>
              <a:t>   for the child.</a:t>
            </a:r>
          </a:p>
        </p:txBody>
      </p:sp>
      <p:pic>
        <p:nvPicPr>
          <p:cNvPr id="27651" name="Picture 4" descr="http://static.guim.co.uk/sys-images/Guardian/Pix/pictures/2008/06/08/baby10a.jpg"/>
          <p:cNvPicPr>
            <a:picLocks noChangeAspect="1" noChangeArrowheads="1"/>
          </p:cNvPicPr>
          <p:nvPr/>
        </p:nvPicPr>
        <p:blipFill>
          <a:blip r:embed="rId2"/>
          <a:srcRect/>
          <a:stretch>
            <a:fillRect/>
          </a:stretch>
        </p:blipFill>
        <p:spPr bwMode="auto">
          <a:xfrm>
            <a:off x="5486400" y="4724400"/>
            <a:ext cx="2857500" cy="171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600075" y="304800"/>
            <a:ext cx="8743950" cy="457200"/>
          </a:xfrm>
          <a:prstGeom prst="rect">
            <a:avLst/>
          </a:prstGeom>
          <a:noFill/>
          <a:ln w="9525">
            <a:noFill/>
            <a:miter lim="800000"/>
            <a:headEnd/>
            <a:tailEnd/>
          </a:ln>
        </p:spPr>
        <p:txBody>
          <a:bodyPr/>
          <a:lstStyle/>
          <a:p>
            <a:pPr>
              <a:defRPr/>
            </a:pPr>
            <a:r>
              <a:rPr lang="en-PH" sz="2400" b="1" kern="0" dirty="0">
                <a:solidFill>
                  <a:schemeClr val="tx2"/>
                </a:solidFill>
                <a:latin typeface="+mj-lt"/>
                <a:ea typeface="ＭＳ Ｐゴシック" pitchFamily="34" charset="-128"/>
                <a:cs typeface="+mj-cs"/>
              </a:rPr>
              <a:t>New GP Communication Package</a:t>
            </a:r>
            <a:r>
              <a:rPr lang="en-PH" b="1" kern="0" dirty="0">
                <a:solidFill>
                  <a:schemeClr val="tx2"/>
                </a:solidFill>
                <a:latin typeface="+mj-lt"/>
                <a:ea typeface="ＭＳ Ｐゴシック" pitchFamily="34" charset="-128"/>
                <a:cs typeface="+mj-cs"/>
              </a:rPr>
              <a:t>: </a:t>
            </a:r>
          </a:p>
        </p:txBody>
      </p:sp>
      <p:pic>
        <p:nvPicPr>
          <p:cNvPr id="28675" name="Picture 2" descr="GP Icons- poster"/>
          <p:cNvPicPr>
            <a:picLocks noChangeAspect="1" noChangeArrowheads="1"/>
          </p:cNvPicPr>
          <p:nvPr/>
        </p:nvPicPr>
        <p:blipFill>
          <a:blip r:embed="rId2"/>
          <a:srcRect/>
          <a:stretch>
            <a:fillRect/>
          </a:stretch>
        </p:blipFill>
        <p:spPr bwMode="auto">
          <a:xfrm>
            <a:off x="5029200" y="762000"/>
            <a:ext cx="3352800" cy="3149600"/>
          </a:xfrm>
          <a:prstGeom prst="rect">
            <a:avLst/>
          </a:prstGeom>
          <a:noFill/>
          <a:ln w="9525">
            <a:noFill/>
            <a:miter lim="800000"/>
            <a:headEnd/>
            <a:tailEnd/>
          </a:ln>
        </p:spPr>
      </p:pic>
      <p:grpSp>
        <p:nvGrpSpPr>
          <p:cNvPr id="28676" name="Group 12"/>
          <p:cNvGrpSpPr>
            <a:grpSpLocks/>
          </p:cNvGrpSpPr>
          <p:nvPr/>
        </p:nvGrpSpPr>
        <p:grpSpPr bwMode="auto">
          <a:xfrm>
            <a:off x="609600" y="838200"/>
            <a:ext cx="3886200" cy="3124200"/>
            <a:chOff x="5257800" y="1600200"/>
            <a:chExt cx="1206500" cy="1365250"/>
          </a:xfrm>
        </p:grpSpPr>
        <p:pic>
          <p:nvPicPr>
            <p:cNvPr id="28678" name="Picture 3" descr="GP Icons- flier-BACK"/>
            <p:cNvPicPr>
              <a:picLocks noChangeAspect="1" noChangeArrowheads="1"/>
            </p:cNvPicPr>
            <p:nvPr/>
          </p:nvPicPr>
          <p:blipFill>
            <a:blip r:embed="rId3"/>
            <a:srcRect/>
            <a:stretch>
              <a:fillRect/>
            </a:stretch>
          </p:blipFill>
          <p:spPr bwMode="auto">
            <a:xfrm>
              <a:off x="5257800" y="1600200"/>
              <a:ext cx="596900" cy="1365250"/>
            </a:xfrm>
            <a:prstGeom prst="rect">
              <a:avLst/>
            </a:prstGeom>
            <a:noFill/>
            <a:ln w="9525">
              <a:noFill/>
              <a:miter lim="800000"/>
              <a:headEnd/>
              <a:tailEnd/>
            </a:ln>
          </p:spPr>
        </p:pic>
        <p:pic>
          <p:nvPicPr>
            <p:cNvPr id="28679" name="Picture 4" descr="GP Brochure Icons_(back)"/>
            <p:cNvPicPr>
              <a:picLocks noChangeAspect="1" noChangeArrowheads="1"/>
            </p:cNvPicPr>
            <p:nvPr/>
          </p:nvPicPr>
          <p:blipFill>
            <a:blip r:embed="rId4"/>
            <a:srcRect/>
            <a:stretch>
              <a:fillRect/>
            </a:stretch>
          </p:blipFill>
          <p:spPr bwMode="auto">
            <a:xfrm>
              <a:off x="5867400" y="1600200"/>
              <a:ext cx="596900" cy="1365250"/>
            </a:xfrm>
            <a:prstGeom prst="rect">
              <a:avLst/>
            </a:prstGeom>
            <a:noFill/>
            <a:ln w="9525">
              <a:noFill/>
              <a:miter lim="800000"/>
              <a:headEnd/>
              <a:tailEnd/>
            </a:ln>
          </p:spPr>
        </p:pic>
      </p:grpSp>
      <p:pic>
        <p:nvPicPr>
          <p:cNvPr id="28677" name="Picture 5" descr="GP Icons- streamer"/>
          <p:cNvPicPr>
            <a:picLocks noChangeAspect="1" noChangeArrowheads="1"/>
          </p:cNvPicPr>
          <p:nvPr/>
        </p:nvPicPr>
        <p:blipFill>
          <a:blip r:embed="rId5"/>
          <a:srcRect/>
          <a:stretch>
            <a:fillRect/>
          </a:stretch>
        </p:blipFill>
        <p:spPr bwMode="auto">
          <a:xfrm>
            <a:off x="533400" y="4038600"/>
            <a:ext cx="7912100" cy="264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6"/>
          <p:cNvGrpSpPr>
            <a:grpSpLocks/>
          </p:cNvGrpSpPr>
          <p:nvPr/>
        </p:nvGrpSpPr>
        <p:grpSpPr bwMode="auto">
          <a:xfrm>
            <a:off x="762000" y="228600"/>
            <a:ext cx="3429000" cy="2971800"/>
            <a:chOff x="0" y="0"/>
            <a:chExt cx="1143000" cy="1365250"/>
          </a:xfrm>
        </p:grpSpPr>
        <p:pic>
          <p:nvPicPr>
            <p:cNvPr id="29701" name="Picture 3" descr="GP Basta i-GP Mo flier (front)"/>
            <p:cNvPicPr>
              <a:picLocks noChangeAspect="1" noChangeArrowheads="1"/>
            </p:cNvPicPr>
            <p:nvPr/>
          </p:nvPicPr>
          <p:blipFill>
            <a:blip r:embed="rId2"/>
            <a:srcRect/>
            <a:stretch>
              <a:fillRect/>
            </a:stretch>
          </p:blipFill>
          <p:spPr bwMode="auto">
            <a:xfrm>
              <a:off x="0" y="0"/>
              <a:ext cx="596900" cy="1365250"/>
            </a:xfrm>
            <a:prstGeom prst="rect">
              <a:avLst/>
            </a:prstGeom>
            <a:noFill/>
            <a:ln w="9525">
              <a:noFill/>
              <a:miter lim="800000"/>
              <a:headEnd/>
              <a:tailEnd/>
            </a:ln>
          </p:spPr>
        </p:pic>
        <p:pic>
          <p:nvPicPr>
            <p:cNvPr id="29702" name="Picture 4" descr="GP Basta i-GP Mo flier (back)"/>
            <p:cNvPicPr>
              <a:picLocks noChangeAspect="1" noChangeArrowheads="1"/>
            </p:cNvPicPr>
            <p:nvPr/>
          </p:nvPicPr>
          <p:blipFill>
            <a:blip r:embed="rId3"/>
            <a:srcRect/>
            <a:stretch>
              <a:fillRect/>
            </a:stretch>
          </p:blipFill>
          <p:spPr bwMode="auto">
            <a:xfrm>
              <a:off x="546100" y="0"/>
              <a:ext cx="596900" cy="1365250"/>
            </a:xfrm>
            <a:prstGeom prst="rect">
              <a:avLst/>
            </a:prstGeom>
            <a:noFill/>
            <a:ln w="9525">
              <a:noFill/>
              <a:miter lim="800000"/>
              <a:headEnd/>
              <a:tailEnd/>
            </a:ln>
          </p:spPr>
        </p:pic>
      </p:grpSp>
      <p:pic>
        <p:nvPicPr>
          <p:cNvPr id="29699" name="Picture 2" descr="GP Basta i-GP Mo poster - MRT"/>
          <p:cNvPicPr>
            <a:picLocks noChangeAspect="1" noChangeArrowheads="1"/>
          </p:cNvPicPr>
          <p:nvPr/>
        </p:nvPicPr>
        <p:blipFill>
          <a:blip r:embed="rId4"/>
          <a:srcRect/>
          <a:stretch>
            <a:fillRect/>
          </a:stretch>
        </p:blipFill>
        <p:spPr bwMode="auto">
          <a:xfrm>
            <a:off x="4800600" y="228600"/>
            <a:ext cx="3429000" cy="2971800"/>
          </a:xfrm>
          <a:prstGeom prst="rect">
            <a:avLst/>
          </a:prstGeom>
          <a:noFill/>
          <a:ln w="9525">
            <a:noFill/>
            <a:miter lim="800000"/>
            <a:headEnd/>
            <a:tailEnd/>
          </a:ln>
        </p:spPr>
      </p:pic>
      <p:pic>
        <p:nvPicPr>
          <p:cNvPr id="29700" name="Picture 2" descr="GP Basta i-GP Mo streamer - MRT"/>
          <p:cNvPicPr>
            <a:picLocks noChangeAspect="1" noChangeArrowheads="1"/>
          </p:cNvPicPr>
          <p:nvPr/>
        </p:nvPicPr>
        <p:blipFill>
          <a:blip r:embed="rId5"/>
          <a:srcRect/>
          <a:stretch>
            <a:fillRect/>
          </a:stretch>
        </p:blipFill>
        <p:spPr bwMode="auto">
          <a:xfrm>
            <a:off x="685800" y="3352800"/>
            <a:ext cx="8001000" cy="267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a:xfrm>
            <a:off x="381000" y="2057400"/>
            <a:ext cx="8229600" cy="2286000"/>
          </a:xfrm>
        </p:spPr>
        <p:txBody>
          <a:bodyPr/>
          <a:lstStyle/>
          <a:p>
            <a:pPr algn="just" eaLnBrk="1" hangingPunct="1">
              <a:defRPr/>
            </a:pPr>
            <a:r>
              <a:rPr lang="en-US" sz="3200" dirty="0" smtClean="0"/>
              <a:t>	Remember all children below 5 years of age should have a growth chart and should be weighed regularly. </a:t>
            </a:r>
            <a:r>
              <a:rPr lang="en-US" sz="3200" dirty="0" smtClean="0"/>
              <a:t>This way, mothers can monitor if their children are gaining weight properly</a:t>
            </a:r>
            <a:r>
              <a:rPr lang="en-US" sz="3200" dirty="0" smtClean="0"/>
              <a:t>.</a:t>
            </a:r>
            <a:endParaRPr lang="en-US" sz="3200" dirty="0" smtClean="0"/>
          </a:p>
        </p:txBody>
      </p:sp>
      <p:sp>
        <p:nvSpPr>
          <p:cNvPr id="3" name="TextBox 2"/>
          <p:cNvSpPr txBox="1"/>
          <p:nvPr/>
        </p:nvSpPr>
        <p:spPr>
          <a:xfrm>
            <a:off x="1981200" y="4876800"/>
            <a:ext cx="4495800" cy="830997"/>
          </a:xfrm>
          <a:prstGeom prst="rect">
            <a:avLst/>
          </a:prstGeom>
          <a:noFill/>
        </p:spPr>
        <p:txBody>
          <a:bodyPr wrap="square" rtlCol="0">
            <a:spAutoFit/>
          </a:bodyPr>
          <a:lstStyle/>
          <a:p>
            <a:pPr algn="ctr"/>
            <a:r>
              <a:rPr lang="en-US" sz="4800" b="1" i="1" dirty="0" smtClean="0"/>
              <a:t>THANK YOU!</a:t>
            </a:r>
            <a:endParaRPr lang="en-US" sz="48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52400" y="457200"/>
            <a:ext cx="8534400" cy="1066800"/>
          </a:xfrm>
        </p:spPr>
        <p:txBody>
          <a:bodyPr/>
          <a:lstStyle/>
          <a:p>
            <a:pPr algn="l" eaLnBrk="1" hangingPunct="1"/>
            <a:r>
              <a:rPr lang="en-US" sz="3200" u="sng" smtClean="0">
                <a:effectLst/>
              </a:rPr>
              <a:t>A. IMPORTANCE OF NUTRITION FOR CHILDREN</a:t>
            </a:r>
          </a:p>
        </p:txBody>
      </p:sp>
      <p:sp>
        <p:nvSpPr>
          <p:cNvPr id="3" name="Rectangle 3"/>
          <p:cNvSpPr txBox="1">
            <a:spLocks noChangeArrowheads="1"/>
          </p:cNvSpPr>
          <p:nvPr/>
        </p:nvSpPr>
        <p:spPr bwMode="auto">
          <a:xfrm>
            <a:off x="533400" y="1905000"/>
            <a:ext cx="8229600" cy="4525963"/>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0000"/>
              <a:buFont typeface="Wingdings" pitchFamily="2" charset="2"/>
              <a:buNone/>
              <a:defRPr/>
            </a:pPr>
            <a:r>
              <a:rPr lang="en-US" sz="2800" b="1" kern="0" dirty="0">
                <a:latin typeface="+mn-lt"/>
              </a:rPr>
              <a:t>A child grows and develops more rapidly during the first year of life than at any other time. On the average, a baby should double his weight by the fifth to sixth month and triple it by the end  of his first year. This rapid growth of bones, muscles and tissues can take place only if </a:t>
            </a:r>
          </a:p>
          <a:p>
            <a:pPr marL="342900" indent="-342900" algn="just" eaLnBrk="1" hangingPunct="1">
              <a:spcBef>
                <a:spcPct val="20000"/>
              </a:spcBef>
              <a:buClr>
                <a:schemeClr val="hlink"/>
              </a:buClr>
              <a:buSzPct val="70000"/>
              <a:buFont typeface="Wingdings" pitchFamily="2" charset="2"/>
              <a:buNone/>
              <a:defRPr/>
            </a:pPr>
            <a:r>
              <a:rPr lang="en-US" sz="2800" b="1" kern="0" dirty="0">
                <a:latin typeface="+mn-lt"/>
              </a:rPr>
              <a:t>    the baby is getting enough </a:t>
            </a:r>
          </a:p>
          <a:p>
            <a:pPr marL="342900" indent="-342900" algn="just" eaLnBrk="1" hangingPunct="1">
              <a:spcBef>
                <a:spcPct val="20000"/>
              </a:spcBef>
              <a:buClr>
                <a:schemeClr val="hlink"/>
              </a:buClr>
              <a:buSzPct val="70000"/>
              <a:buFont typeface="Wingdings" pitchFamily="2" charset="2"/>
              <a:buNone/>
              <a:defRPr/>
            </a:pPr>
            <a:r>
              <a:rPr lang="en-US" sz="2800" b="1" kern="0" dirty="0">
                <a:latin typeface="+mn-lt"/>
              </a:rPr>
              <a:t>    of the right kinds of food.</a:t>
            </a:r>
          </a:p>
        </p:txBody>
      </p:sp>
      <p:pic>
        <p:nvPicPr>
          <p:cNvPr id="5124" name="Picture 4" descr="http://hetv.org/resources/childgrowth/cover_mgrs_whitesm.jpg"/>
          <p:cNvPicPr>
            <a:picLocks noChangeAspect="1" noChangeArrowheads="1"/>
          </p:cNvPicPr>
          <p:nvPr/>
        </p:nvPicPr>
        <p:blipFill>
          <a:blip r:embed="rId2"/>
          <a:srcRect/>
          <a:stretch>
            <a:fillRect/>
          </a:stretch>
        </p:blipFill>
        <p:spPr bwMode="auto">
          <a:xfrm>
            <a:off x="5791200" y="4114800"/>
            <a:ext cx="2990850" cy="223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52400" y="274638"/>
            <a:ext cx="8991600" cy="1143000"/>
          </a:xfrm>
        </p:spPr>
        <p:txBody>
          <a:bodyPr/>
          <a:lstStyle/>
          <a:p>
            <a:pPr eaLnBrk="1" hangingPunct="1"/>
            <a:r>
              <a:rPr lang="en-US" sz="3200" smtClean="0">
                <a:effectLst/>
              </a:rPr>
              <a:t>To be more specific, nutrition is important because:</a:t>
            </a:r>
          </a:p>
        </p:txBody>
      </p:sp>
      <p:sp>
        <p:nvSpPr>
          <p:cNvPr id="6147" name="Rectangle 3"/>
          <p:cNvSpPr>
            <a:spLocks noGrp="1" noChangeArrowheads="1"/>
          </p:cNvSpPr>
          <p:nvPr>
            <p:ph type="body" idx="1"/>
          </p:nvPr>
        </p:nvSpPr>
        <p:spPr/>
        <p:txBody>
          <a:bodyPr/>
          <a:lstStyle/>
          <a:p>
            <a:pPr eaLnBrk="1" hangingPunct="1">
              <a:buFontTx/>
              <a:buChar char="•"/>
            </a:pPr>
            <a:r>
              <a:rPr lang="en-US" sz="2800" b="1" smtClean="0">
                <a:effectLst/>
              </a:rPr>
              <a:t>It helps in the development of the brain, especially during the first year of the </a:t>
            </a:r>
          </a:p>
          <a:p>
            <a:pPr eaLnBrk="1" hangingPunct="1">
              <a:buFont typeface="Wingdings" pitchFamily="2" charset="2"/>
              <a:buNone/>
            </a:pPr>
            <a:r>
              <a:rPr lang="en-US" sz="2800" b="1" smtClean="0">
                <a:effectLst/>
              </a:rPr>
              <a:t>    child’s life;</a:t>
            </a:r>
          </a:p>
          <a:p>
            <a:pPr eaLnBrk="1" hangingPunct="1">
              <a:buFontTx/>
              <a:buChar char="•"/>
            </a:pPr>
            <a:r>
              <a:rPr lang="en-US" sz="2800" b="1" smtClean="0">
                <a:effectLst/>
              </a:rPr>
              <a:t>It speeds up the growth and </a:t>
            </a:r>
          </a:p>
          <a:p>
            <a:pPr eaLnBrk="1" hangingPunct="1">
              <a:buFont typeface="Wingdings" pitchFamily="2" charset="2"/>
              <a:buNone/>
            </a:pPr>
            <a:r>
              <a:rPr lang="en-US" sz="2800" b="1" smtClean="0">
                <a:effectLst/>
              </a:rPr>
              <a:t>    development of the body </a:t>
            </a:r>
          </a:p>
          <a:p>
            <a:pPr eaLnBrk="1" hangingPunct="1">
              <a:buFont typeface="Wingdings" pitchFamily="2" charset="2"/>
              <a:buNone/>
            </a:pPr>
            <a:r>
              <a:rPr lang="en-US" sz="2800" b="1" smtClean="0">
                <a:effectLst/>
              </a:rPr>
              <a:t>    including the formation of </a:t>
            </a:r>
          </a:p>
          <a:p>
            <a:pPr eaLnBrk="1" hangingPunct="1">
              <a:buFont typeface="Wingdings" pitchFamily="2" charset="2"/>
              <a:buNone/>
            </a:pPr>
            <a:r>
              <a:rPr lang="en-US" sz="2800" b="1" smtClean="0">
                <a:effectLst/>
              </a:rPr>
              <a:t>    teeth and bones;</a:t>
            </a:r>
          </a:p>
          <a:p>
            <a:pPr eaLnBrk="1" hangingPunct="1">
              <a:buFontTx/>
              <a:buChar char="•"/>
            </a:pPr>
            <a:r>
              <a:rPr lang="en-US" sz="2800" b="1" smtClean="0">
                <a:effectLst/>
              </a:rPr>
              <a:t>It helps fights infections and diseases;</a:t>
            </a:r>
          </a:p>
          <a:p>
            <a:pPr eaLnBrk="1" hangingPunct="1">
              <a:buFontTx/>
              <a:buChar char="•"/>
            </a:pPr>
            <a:r>
              <a:rPr lang="en-US" sz="2800" b="1" smtClean="0">
                <a:effectLst/>
              </a:rPr>
              <a:t>It speeds up the recovery of a sick child; and</a:t>
            </a:r>
          </a:p>
          <a:p>
            <a:pPr eaLnBrk="1" hangingPunct="1">
              <a:buFontTx/>
              <a:buChar char="•"/>
            </a:pPr>
            <a:r>
              <a:rPr lang="en-US" sz="2800" b="1" smtClean="0">
                <a:effectLst/>
              </a:rPr>
              <a:t>It provides the child more energy.</a:t>
            </a:r>
          </a:p>
        </p:txBody>
      </p:sp>
      <p:pic>
        <p:nvPicPr>
          <p:cNvPr id="6148" name="Picture 5" descr="http://www.the-parenting-magazine.com/wp-content/uploads/2009/05/vegetables.jpg"/>
          <p:cNvPicPr>
            <a:picLocks noChangeAspect="1" noChangeArrowheads="1"/>
          </p:cNvPicPr>
          <p:nvPr/>
        </p:nvPicPr>
        <p:blipFill>
          <a:blip r:embed="rId2"/>
          <a:srcRect/>
          <a:stretch>
            <a:fillRect/>
          </a:stretch>
        </p:blipFill>
        <p:spPr bwMode="auto">
          <a:xfrm>
            <a:off x="5410200" y="2133600"/>
            <a:ext cx="3248025" cy="3011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algn="l" eaLnBrk="1" hangingPunct="1"/>
            <a:r>
              <a:rPr lang="en-US" sz="3600" u="sng" smtClean="0">
                <a:effectLst/>
              </a:rPr>
              <a:t>B. BASIC FOOD GROUPS</a:t>
            </a:r>
          </a:p>
        </p:txBody>
      </p:sp>
      <p:sp>
        <p:nvSpPr>
          <p:cNvPr id="7171" name="Rectangle 3"/>
          <p:cNvSpPr>
            <a:spLocks noGrp="1" noChangeArrowheads="1"/>
          </p:cNvSpPr>
          <p:nvPr>
            <p:ph type="body" idx="1"/>
          </p:nvPr>
        </p:nvSpPr>
        <p:spPr>
          <a:xfrm>
            <a:off x="457200" y="1752600"/>
            <a:ext cx="8229600" cy="2590800"/>
          </a:xfrm>
        </p:spPr>
        <p:txBody>
          <a:bodyPr/>
          <a:lstStyle/>
          <a:p>
            <a:pPr marL="609600" indent="-609600" eaLnBrk="1" hangingPunct="1">
              <a:buFont typeface="Wingdings" pitchFamily="2" charset="2"/>
              <a:buAutoNum type="arabicPeriod"/>
            </a:pPr>
            <a:r>
              <a:rPr lang="en-US" b="1" smtClean="0">
                <a:effectLst/>
              </a:rPr>
              <a:t>Classification</a:t>
            </a:r>
          </a:p>
          <a:p>
            <a:pPr marL="609600" indent="-609600" eaLnBrk="1" hangingPunct="1">
              <a:buFont typeface="Wingdings" pitchFamily="2" charset="2"/>
              <a:buAutoNum type="arabicPeriod"/>
            </a:pPr>
            <a:r>
              <a:rPr lang="en-US" b="1" smtClean="0">
                <a:effectLst/>
              </a:rPr>
              <a:t>Functions</a:t>
            </a:r>
          </a:p>
          <a:p>
            <a:pPr marL="609600" indent="-609600" eaLnBrk="1" hangingPunct="1">
              <a:buFont typeface="Wingdings" pitchFamily="2" charset="2"/>
              <a:buAutoNum type="arabicPeriod"/>
            </a:pPr>
            <a:r>
              <a:rPr lang="en-US" b="1" smtClean="0">
                <a:effectLst/>
              </a:rPr>
              <a:t>Nutrients</a:t>
            </a:r>
          </a:p>
          <a:p>
            <a:pPr marL="609600" indent="-609600" eaLnBrk="1" hangingPunct="1">
              <a:buFont typeface="Wingdings" pitchFamily="2" charset="2"/>
              <a:buAutoNum type="arabicPeriod"/>
            </a:pPr>
            <a:r>
              <a:rPr lang="en-US" b="1" smtClean="0">
                <a:effectLst/>
              </a:rPr>
              <a:t>Food Sources</a:t>
            </a:r>
          </a:p>
        </p:txBody>
      </p:sp>
      <p:pic>
        <p:nvPicPr>
          <p:cNvPr id="7172" name="Picture 5" descr="http://1.bp.blogspot.com/_8aXyHMTrcRo/SMjRK8RHoJI/AAAAAAAAABs/k5Mmjy10oXo/s320/image001.png"/>
          <p:cNvPicPr>
            <a:picLocks noChangeAspect="1" noChangeArrowheads="1"/>
          </p:cNvPicPr>
          <p:nvPr/>
        </p:nvPicPr>
        <p:blipFill>
          <a:blip r:embed="rId2">
            <a:lum bright="-10000" contrast="30000"/>
          </a:blip>
          <a:srcRect/>
          <a:stretch>
            <a:fillRect/>
          </a:stretch>
        </p:blipFill>
        <p:spPr bwMode="auto">
          <a:xfrm>
            <a:off x="3962400" y="1524000"/>
            <a:ext cx="3962400" cy="469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algn="l" eaLnBrk="1" hangingPunct="1"/>
            <a:r>
              <a:rPr lang="en-US" sz="3600" u="sng" smtClean="0">
                <a:effectLst/>
              </a:rPr>
              <a:t>B. BASIC FOOD GROUPS</a:t>
            </a:r>
          </a:p>
        </p:txBody>
      </p:sp>
      <p:sp>
        <p:nvSpPr>
          <p:cNvPr id="10243" name="Rectangle 3"/>
          <p:cNvSpPr>
            <a:spLocks noGrp="1" noChangeArrowheads="1"/>
          </p:cNvSpPr>
          <p:nvPr>
            <p:ph type="body" idx="1"/>
          </p:nvPr>
        </p:nvSpPr>
        <p:spPr>
          <a:xfrm>
            <a:off x="381000" y="1371600"/>
            <a:ext cx="8229600" cy="5105400"/>
          </a:xfrm>
        </p:spPr>
        <p:txBody>
          <a:bodyPr/>
          <a:lstStyle/>
          <a:p>
            <a:pPr>
              <a:buFont typeface="Wingdings" pitchFamily="2" charset="2"/>
              <a:buNone/>
              <a:defRPr/>
            </a:pPr>
            <a:r>
              <a:rPr lang="en-US" b="1" dirty="0" smtClean="0">
                <a:effectLst>
                  <a:outerShdw blurRad="38100" dist="38100" dir="2700000" algn="tl">
                    <a:srgbClr val="000000">
                      <a:alpha val="43137"/>
                    </a:srgbClr>
                  </a:outerShdw>
                </a:effectLst>
              </a:rPr>
              <a:t>Classification:</a:t>
            </a:r>
          </a:p>
          <a:p>
            <a:pPr>
              <a:buFont typeface="Wingdings" pitchFamily="2" charset="2"/>
              <a:buNone/>
              <a:defRPr/>
            </a:pPr>
            <a:r>
              <a:rPr lang="en-US" sz="2800" b="1" dirty="0" smtClean="0">
                <a:effectLst>
                  <a:outerShdw blurRad="38100" dist="38100" dir="2700000" algn="tl">
                    <a:srgbClr val="000000">
                      <a:alpha val="43137"/>
                    </a:srgbClr>
                  </a:outerShdw>
                </a:effectLst>
              </a:rPr>
              <a:t>The 3 basic food groups are:</a:t>
            </a:r>
          </a:p>
          <a:p>
            <a:pPr>
              <a:buFont typeface="Wingdings" pitchFamily="2" charset="2"/>
              <a:buNone/>
              <a:defRPr/>
            </a:pPr>
            <a:r>
              <a:rPr lang="en-US" sz="2800" b="1" dirty="0" smtClean="0">
                <a:effectLst>
                  <a:outerShdw blurRad="38100" dist="38100" dir="2700000" algn="tl">
                    <a:srgbClr val="000000">
                      <a:alpha val="43137"/>
                    </a:srgbClr>
                  </a:outerShdw>
                </a:effectLst>
              </a:rPr>
              <a:t>	1. Energy foods (energy-giving) : </a:t>
            </a:r>
          </a:p>
          <a:p>
            <a:pPr>
              <a:buFont typeface="Wingdings" pitchFamily="2" charset="2"/>
              <a:buNone/>
              <a:defRPr/>
            </a:pPr>
            <a:r>
              <a:rPr lang="en-US" sz="28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Carbohydrates : wheat, rice, corn, etc.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	Fats or lipids </a:t>
            </a:r>
            <a:endParaRPr lang="en-US" sz="2800" b="1" dirty="0" smtClean="0">
              <a:effectLst>
                <a:outerShdw blurRad="38100" dist="38100" dir="2700000" algn="tl">
                  <a:srgbClr val="000000">
                    <a:alpha val="43137"/>
                  </a:srgbClr>
                </a:outerShdw>
              </a:effectLst>
            </a:endParaRPr>
          </a:p>
          <a:p>
            <a:pPr>
              <a:buFont typeface="Wingdings" pitchFamily="2" charset="2"/>
              <a:buNone/>
              <a:defRPr/>
            </a:pPr>
            <a:r>
              <a:rPr lang="en-US" sz="2800" b="1" dirty="0" smtClean="0">
                <a:effectLst>
                  <a:outerShdw blurRad="38100" dist="38100" dir="2700000" algn="tl">
                    <a:srgbClr val="000000">
                      <a:alpha val="43137"/>
                    </a:srgbClr>
                  </a:outerShdw>
                </a:effectLst>
              </a:rPr>
              <a:t>	2. Body-building foods: </a:t>
            </a:r>
          </a:p>
          <a:p>
            <a:pPr>
              <a:buFont typeface="Wingdings" pitchFamily="2" charset="2"/>
              <a:buNone/>
              <a:defRPr/>
            </a:pPr>
            <a:r>
              <a:rPr lang="en-US" sz="28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Proteins : soy, meat, poultry, seafood.</a:t>
            </a:r>
            <a:endParaRPr lang="en-US" sz="2800" b="1" dirty="0" smtClean="0">
              <a:effectLst>
                <a:outerShdw blurRad="38100" dist="38100" dir="2700000" algn="tl">
                  <a:srgbClr val="000000">
                    <a:alpha val="43137"/>
                  </a:srgbClr>
                </a:outerShdw>
              </a:effectLst>
            </a:endParaRPr>
          </a:p>
          <a:p>
            <a:pPr>
              <a:buFont typeface="Wingdings" pitchFamily="2" charset="2"/>
              <a:buNone/>
              <a:defRPr/>
            </a:pPr>
            <a:r>
              <a:rPr lang="en-US" sz="2800" b="1" dirty="0" smtClean="0">
                <a:effectLst>
                  <a:outerShdw blurRad="38100" dist="38100" dir="2700000" algn="tl">
                    <a:srgbClr val="000000">
                      <a:alpha val="43137"/>
                    </a:srgbClr>
                  </a:outerShdw>
                </a:effectLst>
              </a:rPr>
              <a:t>	3. Protective (regulating) foods :- </a:t>
            </a:r>
          </a:p>
          <a:p>
            <a:pPr>
              <a:buFont typeface="Wingdings" pitchFamily="2" charset="2"/>
              <a:buNone/>
              <a:defRPr/>
            </a:pPr>
            <a:r>
              <a:rPr lang="en-US" sz="2800" b="1" dirty="0" smtClean="0">
                <a:effectLst>
                  <a:outerShdw blurRad="38100" dist="38100" dir="2700000" algn="tl">
                    <a:srgbClr val="000000">
                      <a:alpha val="43137"/>
                    </a:srgbClr>
                  </a:outerShdw>
                </a:effectLst>
              </a:rPr>
              <a:t>	</a:t>
            </a:r>
            <a:r>
              <a:rPr lang="en-US" sz="2400" b="1" dirty="0" smtClean="0">
                <a:effectLst>
                  <a:outerShdw blurRad="38100" dist="38100" dir="2700000" algn="tl">
                    <a:srgbClr val="000000">
                      <a:alpha val="43137"/>
                    </a:srgbClr>
                  </a:outerShdw>
                </a:effectLst>
              </a:rPr>
              <a:t>	Vitamins &amp; Minerals : All fruits and vegetables as well as dairy products</a:t>
            </a:r>
            <a:endParaRPr lang="en-US" sz="28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17" name="Group 53"/>
          <p:cNvGraphicFramePr>
            <a:graphicFrameLocks noGrp="1"/>
          </p:cNvGraphicFramePr>
          <p:nvPr>
            <p:ph idx="1"/>
          </p:nvPr>
        </p:nvGraphicFramePr>
        <p:xfrm>
          <a:off x="304800" y="381000"/>
          <a:ext cx="8382000" cy="6013704"/>
        </p:xfrm>
        <a:graphic>
          <a:graphicData uri="http://schemas.openxmlformats.org/drawingml/2006/table">
            <a:tbl>
              <a:tblPr/>
              <a:tblGrid>
                <a:gridCol w="2057400"/>
                <a:gridCol w="2057400"/>
                <a:gridCol w="2057400"/>
                <a:gridCol w="2209800"/>
              </a:tblGrid>
              <a:tr h="36036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Classification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Functions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Nutrients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Food 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Body-building or GROW foods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Help build &amp; repair body tissues</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Develop body resistance to infections</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Supply additional energy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Protein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Fish, pork, chicken, beef, milk, cheese, butter, kidney, beans, mongo, peanuts, bean, curd, shrimp, clams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2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Body- Regulating or GLOW foods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Normal development of the eyes, skin, hair, bones and teeth</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Increase protection against diseases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Vitamins A &amp; C </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Minerals:</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Iodine</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Iron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Tiesa</a:t>
                      </a:r>
                      <a:r>
                        <a:rPr kumimoji="0" lang="en-US" sz="1600" b="1" i="0" u="none" strike="noStrike" cap="none" normalizeH="0" baseline="0" dirty="0" smtClean="0">
                          <a:ln>
                            <a:noFill/>
                          </a:ln>
                          <a:solidFill>
                            <a:schemeClr val="tx1"/>
                          </a:solidFill>
                          <a:effectLst/>
                          <a:latin typeface="Arial" pitchFamily="34" charset="0"/>
                          <a:cs typeface="Arial" pitchFamily="34" charset="0"/>
                        </a:rPr>
                        <a:t>, ripe papaya, mongo, guava, yellow corn, banana, orange, squash, carrot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Energy- giving or </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GO foods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Provides enough energy to make the body strong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Carbohydrates </a:t>
                      </a:r>
                    </a:p>
                    <a:p>
                      <a:pPr marL="0" marR="0" lvl="0" indent="0" algn="l" defTabSz="914400" rtl="0" eaLnBrk="1" fontAlgn="base" latinLnBrk="0" hangingPunct="1">
                        <a:lnSpc>
                          <a:spcPct val="100000"/>
                        </a:lnSpc>
                        <a:spcBef>
                          <a:spcPct val="20000"/>
                        </a:spcBef>
                        <a:spcAft>
                          <a:spcPct val="0"/>
                        </a:spcAft>
                        <a:buClr>
                          <a:schemeClr val="hlink"/>
                        </a:buClr>
                        <a:buSzPct val="70000"/>
                        <a:buFontTx/>
                        <a:buChar char="•"/>
                        <a:tabLst/>
                      </a:pPr>
                      <a:r>
                        <a:rPr kumimoji="0" lang="en-US" sz="1600" b="1" i="0" u="none" strike="noStrike" cap="none" normalizeH="0" baseline="0" smtClean="0">
                          <a:ln>
                            <a:noFill/>
                          </a:ln>
                          <a:solidFill>
                            <a:schemeClr val="tx1"/>
                          </a:solidFill>
                          <a:effectLst/>
                          <a:latin typeface="Arial" pitchFamily="34" charset="0"/>
                          <a:cs typeface="Arial" pitchFamily="34" charset="0"/>
                        </a:rPr>
                        <a:t>fats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Rice, corn, bread, cassava, sweet potato, banana, sugar cane, honey, lard, cooking oil, coconut milk, margarine, butter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57200" y="1371600"/>
            <a:ext cx="8229600" cy="4525963"/>
          </a:xfrm>
        </p:spPr>
        <p:txBody>
          <a:bodyPr/>
          <a:lstStyle/>
          <a:p>
            <a:pPr algn="just" eaLnBrk="1" hangingPunct="1">
              <a:buFont typeface="Wingdings" pitchFamily="2" charset="2"/>
              <a:buNone/>
              <a:defRPr/>
            </a:pPr>
            <a:r>
              <a:rPr lang="en-US" sz="2800" b="1" dirty="0" smtClean="0"/>
              <a:t>The Basic Food Group is a food pattern to help you select the right kind of food everyday. It is also a guide in planning, selecting and preparing meals  for the family. It is also called the GROW, GLOW and GO foods.</a:t>
            </a:r>
          </a:p>
        </p:txBody>
      </p:sp>
      <p:pic>
        <p:nvPicPr>
          <p:cNvPr id="10243" name="Picture 4" descr="http://wcrc-www2.burke.k12.nc.us/Auxiliary/Nutrition/child_nutrition.jpg"/>
          <p:cNvPicPr>
            <a:picLocks noChangeAspect="1" noChangeArrowheads="1"/>
          </p:cNvPicPr>
          <p:nvPr/>
        </p:nvPicPr>
        <p:blipFill>
          <a:blip r:embed="rId3"/>
          <a:srcRect/>
          <a:stretch>
            <a:fillRect/>
          </a:stretch>
        </p:blipFill>
        <p:spPr bwMode="auto">
          <a:xfrm>
            <a:off x="2590800" y="3733800"/>
            <a:ext cx="3886200" cy="2709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457200" y="0"/>
            <a:ext cx="8229600" cy="1143000"/>
          </a:xfrm>
        </p:spPr>
        <p:txBody>
          <a:bodyPr/>
          <a:lstStyle/>
          <a:p>
            <a:pPr algn="l" eaLnBrk="1" hangingPunct="1"/>
            <a:r>
              <a:rPr lang="en-US" sz="3200" smtClean="0">
                <a:effectLst/>
              </a:rPr>
              <a:t>Guide in meal planning</a:t>
            </a:r>
          </a:p>
        </p:txBody>
      </p:sp>
      <p:sp>
        <p:nvSpPr>
          <p:cNvPr id="13315" name="Rectangle 3"/>
          <p:cNvSpPr>
            <a:spLocks noGrp="1" noChangeArrowheads="1"/>
          </p:cNvSpPr>
          <p:nvPr>
            <p:ph type="body" idx="1"/>
          </p:nvPr>
        </p:nvSpPr>
        <p:spPr>
          <a:xfrm>
            <a:off x="381000" y="1143000"/>
            <a:ext cx="8229600" cy="5181600"/>
          </a:xfrm>
        </p:spPr>
        <p:txBody>
          <a:bodyPr/>
          <a:lstStyle/>
          <a:p>
            <a:pPr algn="just" eaLnBrk="1" hangingPunct="1">
              <a:lnSpc>
                <a:spcPct val="90000"/>
              </a:lnSpc>
              <a:buFont typeface="Wingdings" pitchFamily="2" charset="2"/>
              <a:buNone/>
              <a:defRPr/>
            </a:pPr>
            <a:r>
              <a:rPr lang="en-US" sz="2800" b="1" dirty="0" smtClean="0">
                <a:effectLst/>
              </a:rPr>
              <a:t>Rice with </a:t>
            </a:r>
            <a:r>
              <a:rPr lang="en-US" sz="2800" b="1" i="1" dirty="0" err="1" smtClean="0">
                <a:effectLst/>
              </a:rPr>
              <a:t>sinigang</a:t>
            </a:r>
            <a:r>
              <a:rPr lang="en-US" sz="2800" b="1" i="1" dirty="0" smtClean="0">
                <a:effectLst/>
              </a:rPr>
              <a:t> </a:t>
            </a:r>
            <a:r>
              <a:rPr lang="en-US" sz="2800" b="1" i="1" dirty="0" err="1" smtClean="0">
                <a:effectLst/>
              </a:rPr>
              <a:t>na</a:t>
            </a:r>
            <a:r>
              <a:rPr lang="en-US" sz="2800" b="1" i="1" dirty="0" smtClean="0">
                <a:effectLst/>
              </a:rPr>
              <a:t> </a:t>
            </a:r>
            <a:r>
              <a:rPr lang="en-US" sz="2800" b="1" i="1" dirty="0" err="1" smtClean="0">
                <a:effectLst/>
              </a:rPr>
              <a:t>karne</a:t>
            </a:r>
            <a:r>
              <a:rPr lang="en-US" sz="2800" b="1" i="1" dirty="0" smtClean="0">
                <a:effectLst/>
              </a:rPr>
              <a:t> </a:t>
            </a:r>
            <a:r>
              <a:rPr lang="en-US" sz="2800" b="1" dirty="0" smtClean="0">
                <a:effectLst/>
              </a:rPr>
              <a:t>is a one-dish-meal. Look at the ingredients and let us see which food groups they belong:</a:t>
            </a:r>
          </a:p>
          <a:p>
            <a:pPr algn="just" eaLnBrk="1" hangingPunct="1">
              <a:buFont typeface="Wingdings" pitchFamily="2" charset="2"/>
              <a:buNone/>
              <a:defRPr/>
            </a:pPr>
            <a:r>
              <a:rPr lang="en-US" sz="2800" dirty="0" smtClean="0"/>
              <a:t>	</a:t>
            </a:r>
            <a:r>
              <a:rPr lang="en-US" sz="2800" b="1" dirty="0" smtClean="0"/>
              <a:t>meat 		</a:t>
            </a:r>
          </a:p>
          <a:p>
            <a:pPr algn="just" eaLnBrk="1" hangingPunct="1">
              <a:buFont typeface="Wingdings" pitchFamily="2" charset="2"/>
              <a:buNone/>
              <a:defRPr/>
            </a:pPr>
            <a:r>
              <a:rPr lang="en-US" sz="2800" b="1" dirty="0" smtClean="0"/>
              <a:t>	</a:t>
            </a:r>
            <a:r>
              <a:rPr lang="en-US" sz="2800" b="1" dirty="0" err="1" smtClean="0"/>
              <a:t>Sitaw</a:t>
            </a:r>
            <a:r>
              <a:rPr lang="en-US" sz="2800" b="1" dirty="0" smtClean="0"/>
              <a:t>		</a:t>
            </a:r>
          </a:p>
          <a:p>
            <a:pPr algn="just" eaLnBrk="1" hangingPunct="1">
              <a:buFont typeface="Wingdings" pitchFamily="2" charset="2"/>
              <a:buNone/>
              <a:defRPr/>
            </a:pPr>
            <a:r>
              <a:rPr lang="en-US" sz="2800" b="1" i="1" dirty="0" smtClean="0"/>
              <a:t>	</a:t>
            </a:r>
            <a:r>
              <a:rPr lang="en-US" sz="2800" b="1" dirty="0" err="1" smtClean="0"/>
              <a:t>Kangkong</a:t>
            </a:r>
            <a:r>
              <a:rPr lang="en-US" sz="2800" b="1" dirty="0" smtClean="0"/>
              <a:t>		</a:t>
            </a:r>
          </a:p>
          <a:p>
            <a:pPr algn="just" eaLnBrk="1" hangingPunct="1">
              <a:buFont typeface="Wingdings" pitchFamily="2" charset="2"/>
              <a:buNone/>
              <a:defRPr/>
            </a:pPr>
            <a:r>
              <a:rPr lang="en-US" sz="2800" b="1" dirty="0" smtClean="0"/>
              <a:t>	Gabi		</a:t>
            </a:r>
          </a:p>
          <a:p>
            <a:pPr algn="just" eaLnBrk="1" hangingPunct="1">
              <a:buFont typeface="Wingdings" pitchFamily="2" charset="2"/>
              <a:buNone/>
              <a:defRPr/>
            </a:pPr>
            <a:r>
              <a:rPr lang="en-US" sz="2800" b="1" dirty="0" smtClean="0"/>
              <a:t>	Rice</a:t>
            </a:r>
            <a:r>
              <a:rPr lang="en-US" sz="2800" dirty="0" smtClean="0"/>
              <a:t>		</a:t>
            </a:r>
          </a:p>
          <a:p>
            <a:pPr algn="just" eaLnBrk="1" hangingPunct="1">
              <a:lnSpc>
                <a:spcPct val="90000"/>
              </a:lnSpc>
              <a:buFont typeface="Wingdings" pitchFamily="2" charset="2"/>
              <a:buNone/>
              <a:defRPr/>
            </a:pPr>
            <a:r>
              <a:rPr lang="en-US" sz="2800" b="1" dirty="0" smtClean="0"/>
              <a:t>One-dish-meals are nutritious and are cheaper than buying or preparing separated meals and vegetable dishes, especially with a limited food budget.</a:t>
            </a:r>
          </a:p>
        </p:txBody>
      </p:sp>
      <p:sp>
        <p:nvSpPr>
          <p:cNvPr id="4" name="Rectangle 3"/>
          <p:cNvSpPr>
            <a:spLocks noChangeArrowheads="1"/>
          </p:cNvSpPr>
          <p:nvPr/>
        </p:nvSpPr>
        <p:spPr bwMode="auto">
          <a:xfrm>
            <a:off x="2819400" y="2362200"/>
            <a:ext cx="4191000" cy="2503488"/>
          </a:xfrm>
          <a:prstGeom prst="rect">
            <a:avLst/>
          </a:prstGeom>
          <a:noFill/>
          <a:ln w="9525">
            <a:noFill/>
            <a:miter lim="800000"/>
            <a:headEnd/>
            <a:tailEnd/>
          </a:ln>
        </p:spPr>
        <p:txBody>
          <a:bodyPr>
            <a:spAutoFit/>
          </a:bodyPr>
          <a:lstStyle/>
          <a:p>
            <a:pPr algn="just" eaLnBrk="1" hangingPunct="1">
              <a:spcBef>
                <a:spcPts val="500"/>
              </a:spcBef>
              <a:buFont typeface="Wingdings" pitchFamily="2" charset="2"/>
              <a:buNone/>
            </a:pPr>
            <a:r>
              <a:rPr lang="en-US" sz="2800" b="1">
                <a:solidFill>
                  <a:srgbClr val="66FF33"/>
                </a:solidFill>
              </a:rPr>
              <a:t>body-building food</a:t>
            </a:r>
            <a:endParaRPr lang="en-US" sz="2400" b="1">
              <a:solidFill>
                <a:srgbClr val="66FF33"/>
              </a:solidFill>
            </a:endParaRPr>
          </a:p>
          <a:p>
            <a:pPr algn="just" eaLnBrk="1" hangingPunct="1">
              <a:spcBef>
                <a:spcPts val="500"/>
              </a:spcBef>
              <a:buFont typeface="Wingdings" pitchFamily="2" charset="2"/>
              <a:buNone/>
            </a:pPr>
            <a:r>
              <a:rPr lang="en-US" sz="2800" b="1">
                <a:solidFill>
                  <a:srgbClr val="66FF33"/>
                </a:solidFill>
              </a:rPr>
              <a:t>body-regulating food</a:t>
            </a:r>
          </a:p>
          <a:p>
            <a:pPr algn="just" eaLnBrk="1" hangingPunct="1">
              <a:spcBef>
                <a:spcPts val="500"/>
              </a:spcBef>
              <a:buFont typeface="Wingdings" pitchFamily="2" charset="2"/>
              <a:buNone/>
            </a:pPr>
            <a:r>
              <a:rPr lang="en-US" sz="2800" b="1">
                <a:solidFill>
                  <a:srgbClr val="66FF33"/>
                </a:solidFill>
              </a:rPr>
              <a:t>body-regulating food</a:t>
            </a:r>
          </a:p>
          <a:p>
            <a:pPr algn="just" eaLnBrk="1" hangingPunct="1">
              <a:spcBef>
                <a:spcPts val="500"/>
              </a:spcBef>
              <a:buFont typeface="Wingdings" pitchFamily="2" charset="2"/>
              <a:buNone/>
            </a:pPr>
            <a:r>
              <a:rPr lang="en-US" sz="2800" b="1">
                <a:solidFill>
                  <a:srgbClr val="66FF33"/>
                </a:solidFill>
              </a:rPr>
              <a:t>energy-giving food</a:t>
            </a:r>
          </a:p>
          <a:p>
            <a:pPr algn="just" eaLnBrk="1" hangingPunct="1">
              <a:spcBef>
                <a:spcPts val="500"/>
              </a:spcBef>
              <a:buFont typeface="Wingdings" pitchFamily="2" charset="2"/>
              <a:buNone/>
            </a:pPr>
            <a:r>
              <a:rPr lang="en-US" sz="2800" b="1">
                <a:solidFill>
                  <a:srgbClr val="66FF33"/>
                </a:solidFill>
              </a:rPr>
              <a:t>energy-giving food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eam">
  <a:themeElements>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380</TotalTime>
  <Words>1292</Words>
  <Application>Microsoft Office PowerPoint</Application>
  <PresentationFormat>On-screen Show (4:3)</PresentationFormat>
  <Paragraphs>174</Paragraphs>
  <Slides>28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Garamond</vt:lpstr>
      <vt:lpstr>Arial</vt:lpstr>
      <vt:lpstr>Wingdings</vt:lpstr>
      <vt:lpstr>Calibri</vt:lpstr>
      <vt:lpstr>MS PGothic</vt:lpstr>
      <vt:lpstr>Stream</vt:lpstr>
      <vt:lpstr>Slide 1</vt:lpstr>
      <vt:lpstr>Slide 2</vt:lpstr>
      <vt:lpstr>A. IMPORTANCE OF NUTRITION FOR CHILDREN</vt:lpstr>
      <vt:lpstr>To be more specific, nutrition is important because:</vt:lpstr>
      <vt:lpstr>B. BASIC FOOD GROUPS</vt:lpstr>
      <vt:lpstr>B. BASIC FOOD GROUPS</vt:lpstr>
      <vt:lpstr>Slide 7</vt:lpstr>
      <vt:lpstr>Slide 8</vt:lpstr>
      <vt:lpstr>Guide in meal planning</vt:lpstr>
      <vt:lpstr>1. What is complementary feeding?</vt:lpstr>
      <vt:lpstr>Slide 11</vt:lpstr>
      <vt:lpstr>Slide 12</vt:lpstr>
      <vt:lpstr>Risks to Starting Complementary Foods  TOO EARLY</vt:lpstr>
      <vt:lpstr>Risks to Starting Complementary Foods  TOO EARLY</vt:lpstr>
      <vt:lpstr>Risks to starting Complementary Food TOO LATE</vt:lpstr>
      <vt:lpstr>MILK CODE AO 51 IRR of 198</vt:lpstr>
      <vt:lpstr>2. Tips on introducing Complementary Foods for Infants</vt:lpstr>
      <vt:lpstr>2. Tips on introducing Complementary Foods for Infants</vt:lpstr>
      <vt:lpstr>2. Tips on introducing Complementary Foods for Infants</vt:lpstr>
      <vt:lpstr>D. COMMON NUTRITIONAL DEFICIENCIES AFFECTED CHILDREN </vt:lpstr>
      <vt:lpstr>For Protein-Energy Malnutrition (PEM)</vt:lpstr>
      <vt:lpstr>For Vitamin A Deficiency (VAD)</vt:lpstr>
      <vt:lpstr>For Iron Deficiency Anemia (IDA)</vt:lpstr>
      <vt:lpstr>For Iodine Deficiency Disorders (IDD)</vt:lpstr>
      <vt:lpstr>Slide 25</vt:lpstr>
      <vt:lpstr>Slide 26</vt:lpstr>
      <vt:lpstr>Slide 27</vt:lpstr>
      <vt:lpstr> Remember all children below 5 years of age should have a growth chart and should be weighed regularly. This way, mothers can monitor if their children are gaining weight properly.</vt:lpstr>
    </vt:vector>
  </TitlesOfParts>
  <Company>Personal Use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for Children</dc:title>
  <dc:creator>MHU</dc:creator>
  <cp:lastModifiedBy>pc</cp:lastModifiedBy>
  <cp:revision>40</cp:revision>
  <dcterms:created xsi:type="dcterms:W3CDTF">2011-04-25T07:18:26Z</dcterms:created>
  <dcterms:modified xsi:type="dcterms:W3CDTF">2011-11-16T13:35:57Z</dcterms:modified>
</cp:coreProperties>
</file>