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0"/>
  </p:notesMasterIdLst>
  <p:sldIdLst>
    <p:sldId id="275" r:id="rId2"/>
    <p:sldId id="257" r:id="rId3"/>
    <p:sldId id="259" r:id="rId4"/>
    <p:sldId id="258" r:id="rId5"/>
    <p:sldId id="260" r:id="rId6"/>
    <p:sldId id="261" r:id="rId7"/>
    <p:sldId id="262" r:id="rId8"/>
    <p:sldId id="263" r:id="rId9"/>
    <p:sldId id="267" r:id="rId10"/>
    <p:sldId id="276" r:id="rId11"/>
    <p:sldId id="268" r:id="rId12"/>
    <p:sldId id="279" r:id="rId13"/>
    <p:sldId id="269" r:id="rId14"/>
    <p:sldId id="272" r:id="rId15"/>
    <p:sldId id="274" r:id="rId16"/>
    <p:sldId id="277" r:id="rId17"/>
    <p:sldId id="278" r:id="rId18"/>
    <p:sldId id="280"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25E282-8343-474B-90D6-8540413DA020}" type="datetimeFigureOut">
              <a:rPr lang="en-US"/>
              <a:pPr>
                <a:defRPr/>
              </a:pPr>
              <a:t>11/16/2011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E5D9EF4-42D0-401A-B268-E70B545998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018499-3BF6-453A-AEB7-85F605FDA78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762000"/>
            <a:ext cx="7620000" cy="2838450"/>
          </a:xfrm>
        </p:spPr>
        <p:txBody>
          <a:bodyPr/>
          <a:lstStyle>
            <a:lvl1pPr>
              <a:defRPr sz="6600" b="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838200" y="3810000"/>
            <a:ext cx="7620000" cy="1752600"/>
          </a:xfrm>
        </p:spPr>
        <p:txBody>
          <a:bodyPr/>
          <a:lstStyle>
            <a:lvl1pPr marL="0" indent="0">
              <a:buFontTx/>
              <a:buNone/>
              <a:defRPr sz="4000"/>
            </a:lvl1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3F186A4-6531-4BE7-B531-2F56C3F62A6D}"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A008AA-206E-410E-9F24-FEE6FACD9EC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B0F060A-4091-48EA-A04C-92AB5ACCA2BC}"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5BBF3E-CAD1-4F43-B203-3997262667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0BB790B-8D87-4DE6-BDBA-C0DEEB7C3991}"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9D3FC4-C440-4EA5-BBE7-E53725688C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58432AD-BE4F-4557-AD7E-1A0F66941B01}"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48030A-9A1B-46DE-BBD2-4BE903D121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7D6FF46-BF0E-464D-B367-5ADD1633D422}"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39C18A-D1E5-46A0-9356-667B7A4074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2A2CB18-B523-493E-99BD-DA6A6B853FC9}" type="datetime1">
              <a:rPr lang="en-US"/>
              <a:pPr>
                <a:defRPr/>
              </a:pPr>
              <a:t>11/16/2011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48F5A6-5AC4-4328-8EBE-0D28158AB8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AE957B7-461A-4F09-A4EA-7DAF61DD3ACA}" type="datetime1">
              <a:rPr lang="en-US"/>
              <a:pPr>
                <a:defRPr/>
              </a:pPr>
              <a:t>11/16/2011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A93469-34E7-4A06-88D1-68DEC06E97B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B43DB4F-39BF-4E35-84AA-6452ACB53043}" type="datetime1">
              <a:rPr lang="en-US"/>
              <a:pPr>
                <a:defRPr/>
              </a:pPr>
              <a:t>11/16/2011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EAFB99-8868-47E1-9667-838BD41FEB5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BFC9FC0-266E-46DE-A6D8-F653BBAFD0F8}" type="datetime1">
              <a:rPr lang="en-US"/>
              <a:pPr>
                <a:defRPr/>
              </a:pPr>
              <a:t>11/16/2011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C776754-CCB3-481C-AC75-B07FEF9746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C9E3B5C-4B4B-4517-9113-4A6AE4E766CB}" type="datetime1">
              <a:rPr lang="en-US"/>
              <a:pPr>
                <a:defRPr/>
              </a:pPr>
              <a:t>11/16/2011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8DDD3A-2A58-4D5B-A4D3-15EFFF4B9C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F6B32B3-07F8-4B86-871F-2C18AFD83223}" type="datetime1">
              <a:rPr lang="en-US"/>
              <a:pPr>
                <a:defRPr/>
              </a:pPr>
              <a:t>11/16/2011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06C6C8-FF28-4616-A8FC-5F39F262FF9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CCFF"/>
            </a:gs>
            <a:gs pos="100000">
              <a:srgbClr val="FF00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a:lvl1pPr>
          </a:lstStyle>
          <a:p>
            <a:pPr>
              <a:defRPr/>
            </a:pPr>
            <a:fld id="{0A788DBA-9895-417A-9B2D-1C773E59E55A}" type="datetime1">
              <a:rPr lang="en-US"/>
              <a:pPr>
                <a:defRPr/>
              </a:pPr>
              <a:t>11/16/2011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lvl1pPr>
          </a:lstStyle>
          <a:p>
            <a:pPr>
              <a:defRPr/>
            </a:pPr>
            <a:fld id="{9A99F54F-7C82-48DB-9E1F-F33D6FC47A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0" fontAlgn="base" hangingPunct="0">
        <a:spcBef>
          <a:spcPct val="0"/>
        </a:spcBef>
        <a:spcAft>
          <a:spcPct val="0"/>
        </a:spcAft>
        <a:defRPr sz="4400" b="1">
          <a:solidFill>
            <a:schemeClr val="tx1"/>
          </a:solidFill>
          <a:latin typeface="+mj-lt"/>
          <a:ea typeface="+mj-ea"/>
          <a:cs typeface="+mj-cs"/>
        </a:defRPr>
      </a:lvl1pPr>
      <a:lvl2pPr algn="l" rtl="0" eaLnBrk="0" fontAlgn="base" hangingPunct="0">
        <a:spcBef>
          <a:spcPct val="0"/>
        </a:spcBef>
        <a:spcAft>
          <a:spcPct val="0"/>
        </a:spcAft>
        <a:defRPr sz="4400" b="1">
          <a:solidFill>
            <a:schemeClr val="tx1"/>
          </a:solidFill>
          <a:latin typeface="Arial" charset="0"/>
        </a:defRPr>
      </a:lvl2pPr>
      <a:lvl3pPr algn="l" rtl="0" eaLnBrk="0" fontAlgn="base" hangingPunct="0">
        <a:spcBef>
          <a:spcPct val="0"/>
        </a:spcBef>
        <a:spcAft>
          <a:spcPct val="0"/>
        </a:spcAft>
        <a:defRPr sz="4400" b="1">
          <a:solidFill>
            <a:schemeClr val="tx1"/>
          </a:solidFill>
          <a:latin typeface="Arial" charset="0"/>
        </a:defRPr>
      </a:lvl3pPr>
      <a:lvl4pPr algn="l" rtl="0" eaLnBrk="0" fontAlgn="base" hangingPunct="0">
        <a:spcBef>
          <a:spcPct val="0"/>
        </a:spcBef>
        <a:spcAft>
          <a:spcPct val="0"/>
        </a:spcAft>
        <a:defRPr sz="4400" b="1">
          <a:solidFill>
            <a:schemeClr val="tx1"/>
          </a:solidFill>
          <a:latin typeface="Arial" charset="0"/>
        </a:defRPr>
      </a:lvl4pPr>
      <a:lvl5pPr algn="l" rtl="0" eaLnBrk="0" fontAlgn="base" hangingPunct="0">
        <a:spcBef>
          <a:spcPct val="0"/>
        </a:spcBef>
        <a:spcAft>
          <a:spcPct val="0"/>
        </a:spcAft>
        <a:defRPr sz="4400" b="1">
          <a:solidFill>
            <a:schemeClr val="tx1"/>
          </a:solidFill>
          <a:latin typeface="Arial" charset="0"/>
        </a:defRPr>
      </a:lvl5pPr>
      <a:lvl6pPr marL="457200" algn="l" rtl="0" eaLnBrk="1" fontAlgn="base" hangingPunct="1">
        <a:spcBef>
          <a:spcPct val="0"/>
        </a:spcBef>
        <a:spcAft>
          <a:spcPct val="0"/>
        </a:spcAft>
        <a:defRPr sz="4400" b="1">
          <a:solidFill>
            <a:schemeClr val="tx1"/>
          </a:solidFill>
          <a:latin typeface="Arial" charset="0"/>
        </a:defRPr>
      </a:lvl6pPr>
      <a:lvl7pPr marL="914400" algn="l" rtl="0" eaLnBrk="1" fontAlgn="base" hangingPunct="1">
        <a:spcBef>
          <a:spcPct val="0"/>
        </a:spcBef>
        <a:spcAft>
          <a:spcPct val="0"/>
        </a:spcAft>
        <a:defRPr sz="4400" b="1">
          <a:solidFill>
            <a:schemeClr val="tx1"/>
          </a:solidFill>
          <a:latin typeface="Arial" charset="0"/>
        </a:defRPr>
      </a:lvl7pPr>
      <a:lvl8pPr marL="1371600" algn="l" rtl="0" eaLnBrk="1" fontAlgn="base" hangingPunct="1">
        <a:spcBef>
          <a:spcPct val="0"/>
        </a:spcBef>
        <a:spcAft>
          <a:spcPct val="0"/>
        </a:spcAft>
        <a:defRPr sz="4400" b="1">
          <a:solidFill>
            <a:schemeClr val="tx1"/>
          </a:solidFill>
          <a:latin typeface="Arial" charset="0"/>
        </a:defRPr>
      </a:lvl8pPr>
      <a:lvl9pPr marL="1828800" algn="l" rtl="0" eaLnBrk="1" fontAlgn="base" hangingPunct="1">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7543800" y="228600"/>
            <a:ext cx="1447800" cy="6629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a:defRPr/>
            </a:pPr>
            <a:endParaRPr lang="en-US" dirty="0">
              <a:ln>
                <a:solidFill>
                  <a:schemeClr val="tx1"/>
                </a:solidFill>
              </a:ln>
              <a:solidFill>
                <a:srgbClr val="FFFFFF"/>
              </a:solidFill>
            </a:endParaRPr>
          </a:p>
        </p:txBody>
      </p:sp>
      <p:pic>
        <p:nvPicPr>
          <p:cNvPr id="2051" name="Picture 5" descr="BHWlogo001.jpg"/>
          <p:cNvPicPr>
            <a:picLocks noChangeAspect="1"/>
          </p:cNvPicPr>
          <p:nvPr/>
        </p:nvPicPr>
        <p:blipFill>
          <a:blip r:embed="rId3"/>
          <a:srcRect/>
          <a:stretch>
            <a:fillRect/>
          </a:stretch>
        </p:blipFill>
        <p:spPr bwMode="auto">
          <a:xfrm>
            <a:off x="7539038" y="5257800"/>
            <a:ext cx="1444625" cy="1370013"/>
          </a:xfrm>
          <a:prstGeom prst="rect">
            <a:avLst/>
          </a:prstGeom>
          <a:noFill/>
          <a:ln w="9525">
            <a:noFill/>
            <a:miter lim="800000"/>
            <a:headEnd/>
            <a:tailEnd/>
          </a:ln>
        </p:spPr>
      </p:pic>
      <p:pic>
        <p:nvPicPr>
          <p:cNvPr id="2052" name="Picture 6" descr="DOH logo.jpg"/>
          <p:cNvPicPr>
            <a:picLocks noChangeAspect="1"/>
          </p:cNvPicPr>
          <p:nvPr/>
        </p:nvPicPr>
        <p:blipFill>
          <a:blip r:embed="rId4"/>
          <a:srcRect/>
          <a:stretch>
            <a:fillRect/>
          </a:stretch>
        </p:blipFill>
        <p:spPr bwMode="auto">
          <a:xfrm>
            <a:off x="7543800" y="381000"/>
            <a:ext cx="1447800" cy="1447800"/>
          </a:xfrm>
          <a:prstGeom prst="rect">
            <a:avLst/>
          </a:prstGeom>
          <a:noFill/>
          <a:ln w="9525">
            <a:noFill/>
            <a:miter lim="800000"/>
            <a:headEnd/>
            <a:tailEnd/>
          </a:ln>
        </p:spPr>
      </p:pic>
      <p:pic>
        <p:nvPicPr>
          <p:cNvPr id="2053" name="Picture 7" descr="CalasiaoLOGO2009.jpg"/>
          <p:cNvPicPr>
            <a:picLocks noChangeAspect="1"/>
          </p:cNvPicPr>
          <p:nvPr/>
        </p:nvPicPr>
        <p:blipFill>
          <a:blip r:embed="rId5"/>
          <a:srcRect/>
          <a:stretch>
            <a:fillRect/>
          </a:stretch>
        </p:blipFill>
        <p:spPr bwMode="auto">
          <a:xfrm>
            <a:off x="7543800" y="2057400"/>
            <a:ext cx="1457325" cy="1371600"/>
          </a:xfrm>
          <a:prstGeom prst="rect">
            <a:avLst/>
          </a:prstGeom>
          <a:noFill/>
          <a:ln w="9525">
            <a:noFill/>
            <a:miter lim="800000"/>
            <a:headEnd/>
            <a:tailEnd/>
          </a:ln>
        </p:spPr>
      </p:pic>
      <p:pic>
        <p:nvPicPr>
          <p:cNvPr id="2054" name="Picture 8" descr="MHOLogo004.jpg"/>
          <p:cNvPicPr>
            <a:picLocks noChangeAspect="1"/>
          </p:cNvPicPr>
          <p:nvPr/>
        </p:nvPicPr>
        <p:blipFill>
          <a:blip r:embed="rId6"/>
          <a:srcRect/>
          <a:stretch>
            <a:fillRect/>
          </a:stretch>
        </p:blipFill>
        <p:spPr bwMode="auto">
          <a:xfrm>
            <a:off x="7543800" y="3657600"/>
            <a:ext cx="1431925" cy="1385888"/>
          </a:xfrm>
          <a:prstGeom prst="rect">
            <a:avLst/>
          </a:prstGeom>
          <a:noFill/>
          <a:ln w="9525">
            <a:noFill/>
            <a:miter lim="800000"/>
            <a:headEnd/>
            <a:tailEnd/>
          </a:ln>
        </p:spPr>
      </p:pic>
      <p:sp>
        <p:nvSpPr>
          <p:cNvPr id="10" name="Rectangle 2"/>
          <p:cNvSpPr txBox="1">
            <a:spLocks noChangeArrowheads="1"/>
          </p:cNvSpPr>
          <p:nvPr/>
        </p:nvSpPr>
        <p:spPr bwMode="auto">
          <a:xfrm>
            <a:off x="152400" y="2438400"/>
            <a:ext cx="7772400" cy="1736725"/>
          </a:xfrm>
          <a:prstGeom prst="rect">
            <a:avLst/>
          </a:prstGeom>
          <a:noFill/>
          <a:ln w="9525">
            <a:noFill/>
            <a:miter lim="800000"/>
            <a:headEnd/>
            <a:tailEnd/>
          </a:ln>
          <a:effectLst/>
        </p:spPr>
        <p:txBody>
          <a:bodyPr anchor="ctr" anchorCtr="1"/>
          <a:lstStyle/>
          <a:p>
            <a:pPr algn="ctr" eaLnBrk="1" hangingPunct="1">
              <a:defRPr/>
            </a:pPr>
            <a:endParaRPr lang="en-US" sz="4400" b="1" kern="0" dirty="0">
              <a:effectLst>
                <a:outerShdw blurRad="38100" dist="38100" dir="2700000" algn="tl">
                  <a:srgbClr val="000000"/>
                </a:outerShdw>
              </a:effectLst>
              <a:latin typeface="+mj-lt"/>
              <a:ea typeface="+mj-ea"/>
              <a:cs typeface="+mj-cs"/>
            </a:endParaRPr>
          </a:p>
        </p:txBody>
      </p:sp>
      <p:sp>
        <p:nvSpPr>
          <p:cNvPr id="14" name="Rectangle 2"/>
          <p:cNvSpPr txBox="1">
            <a:spLocks noChangeArrowheads="1"/>
          </p:cNvSpPr>
          <p:nvPr/>
        </p:nvSpPr>
        <p:spPr bwMode="auto">
          <a:xfrm>
            <a:off x="152400" y="685800"/>
            <a:ext cx="7772400" cy="1736725"/>
          </a:xfrm>
          <a:prstGeom prst="rect">
            <a:avLst/>
          </a:prstGeom>
          <a:noFill/>
          <a:ln w="9525">
            <a:noFill/>
            <a:miter lim="800000"/>
            <a:headEnd/>
            <a:tailEnd/>
          </a:ln>
          <a:effectLst/>
        </p:spPr>
        <p:txBody>
          <a:bodyPr anchor="ctr" anchorCtr="1"/>
          <a:lstStyle/>
          <a:p>
            <a:pPr algn="ctr" eaLnBrk="1" hangingPunct="1">
              <a:defRPr/>
            </a:pPr>
            <a:r>
              <a:rPr lang="en-US" sz="3200" b="1" kern="0" dirty="0">
                <a:latin typeface="+mj-lt"/>
                <a:ea typeface="+mj-ea"/>
                <a:cs typeface="+mj-cs"/>
              </a:rPr>
              <a:t>BASIC TRAINING FOR BARANGAY HEALTH WORKERS </a:t>
            </a:r>
          </a:p>
          <a:p>
            <a:pPr algn="ctr" eaLnBrk="1" hangingPunct="1">
              <a:defRPr/>
            </a:pPr>
            <a:r>
              <a:rPr lang="en-US" sz="3200" b="1" kern="0" dirty="0">
                <a:latin typeface="+mj-lt"/>
                <a:ea typeface="+mj-ea"/>
                <a:cs typeface="+mj-cs"/>
              </a:rPr>
              <a:t>Calasiao, Pangasinan</a:t>
            </a:r>
          </a:p>
        </p:txBody>
      </p:sp>
      <p:sp>
        <p:nvSpPr>
          <p:cNvPr id="13" name="Rectangle 2"/>
          <p:cNvSpPr txBox="1">
            <a:spLocks noChangeArrowheads="1"/>
          </p:cNvSpPr>
          <p:nvPr/>
        </p:nvSpPr>
        <p:spPr>
          <a:xfrm>
            <a:off x="152400" y="2667000"/>
            <a:ext cx="7543800" cy="1470025"/>
          </a:xfrm>
          <a:prstGeom prst="rect">
            <a:avLst/>
          </a:prstGeom>
        </p:spPr>
        <p:txBody>
          <a:bodyPr anchor="ctr">
            <a:normAutofit/>
          </a:bodyPr>
          <a:lstStyle/>
          <a:p>
            <a:pPr algn="ctr" eaLnBrk="1" fontAlgn="auto" hangingPunct="1">
              <a:spcAft>
                <a:spcPts val="0"/>
              </a:spcAft>
              <a:defRPr/>
            </a:pPr>
            <a:r>
              <a:rPr lang="en-US" sz="3600" b="1" dirty="0">
                <a:latin typeface="Tahoma" pitchFamily="34" charset="0"/>
                <a:ea typeface="+mj-ea"/>
                <a:cs typeface="+mj-cs"/>
              </a:rPr>
              <a:t>POSTPARTUM CARE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990600" y="685800"/>
            <a:ext cx="7315200" cy="5105400"/>
          </a:xfrm>
        </p:spPr>
        <p:txBody>
          <a:bodyPr/>
          <a:lstStyle/>
          <a:p>
            <a:pPr eaLnBrk="1" hangingPunct="1">
              <a:lnSpc>
                <a:spcPct val="90000"/>
              </a:lnSpc>
              <a:buFont typeface="Wingdings" pitchFamily="2" charset="2"/>
              <a:buNone/>
            </a:pPr>
            <a:r>
              <a:rPr lang="en-US" b="1" smtClean="0"/>
              <a:t>Good Practices:</a:t>
            </a:r>
          </a:p>
          <a:p>
            <a:pPr eaLnBrk="1" hangingPunct="1">
              <a:lnSpc>
                <a:spcPct val="90000"/>
              </a:lnSpc>
              <a:buFontTx/>
              <a:buNone/>
            </a:pPr>
            <a:endParaRPr lang="en-US" sz="2800" b="1" smtClean="0"/>
          </a:p>
          <a:p>
            <a:pPr eaLnBrk="1" hangingPunct="1">
              <a:lnSpc>
                <a:spcPct val="90000"/>
              </a:lnSpc>
            </a:pPr>
            <a:r>
              <a:rPr lang="en-US" sz="2800" b="1" smtClean="0"/>
              <a:t>Breastfeeding right after delivery</a:t>
            </a:r>
          </a:p>
          <a:p>
            <a:pPr eaLnBrk="1" hangingPunct="1">
              <a:lnSpc>
                <a:spcPct val="90000"/>
              </a:lnSpc>
            </a:pPr>
            <a:r>
              <a:rPr lang="en-US" sz="2800" b="1" smtClean="0"/>
              <a:t>Using boiled guava leaves for washing perineum</a:t>
            </a:r>
          </a:p>
          <a:p>
            <a:pPr eaLnBrk="1" hangingPunct="1">
              <a:lnSpc>
                <a:spcPct val="90000"/>
              </a:lnSpc>
            </a:pPr>
            <a:r>
              <a:rPr lang="en-US" sz="2800" b="1" smtClean="0"/>
              <a:t>Cleaning the breast before feeding the baby</a:t>
            </a:r>
          </a:p>
          <a:p>
            <a:pPr eaLnBrk="1" hangingPunct="1">
              <a:lnSpc>
                <a:spcPct val="90000"/>
              </a:lnSpc>
            </a:pPr>
            <a:r>
              <a:rPr lang="en-US" sz="2800" b="1" smtClean="0"/>
              <a:t>Eating food rich in Calcium (sea shells), iron (malunggay leaves), etc.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idx="1"/>
          </p:nvPr>
        </p:nvSpPr>
        <p:spPr>
          <a:xfrm>
            <a:off x="381000" y="533400"/>
            <a:ext cx="8382000" cy="5943600"/>
          </a:xfrm>
        </p:spPr>
        <p:txBody>
          <a:bodyPr rtlCol="0">
            <a:normAutofit fontScale="92500"/>
          </a:bodyPr>
          <a:lstStyle/>
          <a:p>
            <a:pPr algn="just" eaLnBrk="1" fontAlgn="auto" hangingPunct="1">
              <a:spcAft>
                <a:spcPts val="0"/>
              </a:spcAft>
              <a:buFont typeface="Arial" pitchFamily="34" charset="0"/>
              <a:buNone/>
              <a:defRPr/>
            </a:pPr>
            <a:r>
              <a:rPr lang="en-US" sz="3000" b="1" dirty="0" smtClean="0"/>
              <a:t>2. Proper </a:t>
            </a:r>
            <a:r>
              <a:rPr lang="en-US" sz="3000" b="1" dirty="0"/>
              <a:t>nutrition of lactating mothers</a:t>
            </a:r>
          </a:p>
          <a:p>
            <a:pPr lvl="1" algn="just" eaLnBrk="1" fontAlgn="auto" hangingPunct="1">
              <a:spcAft>
                <a:spcPts val="0"/>
              </a:spcAft>
              <a:buFont typeface="Wingdings" pitchFamily="2" charset="2"/>
              <a:buNone/>
              <a:defRPr/>
            </a:pPr>
            <a:r>
              <a:rPr lang="en-US" sz="3000" b="1" dirty="0"/>
              <a:t>The postpartum period begins after the delivery of the baby and ends when the mother's body has returned as closely as possible to its pre-pregnant state. This period usually lasts six to eight weeks</a:t>
            </a:r>
            <a:r>
              <a:rPr lang="en-US" sz="3000" b="1" dirty="0" smtClean="0"/>
              <a:t>.</a:t>
            </a:r>
            <a:r>
              <a:rPr lang="en-US" sz="3000" dirty="0"/>
              <a:t> </a:t>
            </a:r>
            <a:endParaRPr lang="en-US" sz="3000" dirty="0" smtClean="0"/>
          </a:p>
          <a:p>
            <a:pPr lvl="1" eaLnBrk="1" fontAlgn="auto" hangingPunct="1">
              <a:spcAft>
                <a:spcPts val="0"/>
              </a:spcAft>
              <a:buFont typeface="Wingdings" pitchFamily="2" charset="2"/>
              <a:buNone/>
              <a:defRPr/>
            </a:pPr>
            <a:r>
              <a:rPr lang="en-US" sz="3000" b="1" dirty="0" smtClean="0"/>
              <a:t>After </a:t>
            </a:r>
            <a:r>
              <a:rPr lang="en-US" sz="3000" b="1" dirty="0"/>
              <a:t>delivery, all mothers need continued nutrition so that they can be healthy and active and able to care for their baby. </a:t>
            </a:r>
            <a:r>
              <a:rPr lang="en-US" sz="3000" b="1" dirty="0" smtClean="0"/>
              <a:t>Nutrient needs </a:t>
            </a:r>
            <a:r>
              <a:rPr lang="en-US" sz="3000" b="1" dirty="0"/>
              <a:t>of the mother during breastfeeding include increased need for energy, vitamins and minerals, and water</a:t>
            </a:r>
            <a:r>
              <a:rPr lang="en-US" sz="3000" b="1"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http://www.womenfitness.net/reena_img/feeding.jpg"/>
          <p:cNvPicPr>
            <a:picLocks noChangeAspect="1" noChangeArrowheads="1"/>
          </p:cNvPicPr>
          <p:nvPr/>
        </p:nvPicPr>
        <p:blipFill>
          <a:blip r:embed="rId2"/>
          <a:srcRect/>
          <a:stretch>
            <a:fillRect/>
          </a:stretch>
        </p:blipFill>
        <p:spPr bwMode="auto">
          <a:xfrm>
            <a:off x="3048000" y="2971800"/>
            <a:ext cx="2133600" cy="3098800"/>
          </a:xfrm>
          <a:prstGeom prst="rect">
            <a:avLst/>
          </a:prstGeom>
          <a:noFill/>
          <a:ln w="9525">
            <a:noFill/>
            <a:miter lim="800000"/>
            <a:headEnd/>
            <a:tailEnd/>
          </a:ln>
        </p:spPr>
      </p:pic>
      <p:sp>
        <p:nvSpPr>
          <p:cNvPr id="4" name="Rectangle 3"/>
          <p:cNvSpPr txBox="1">
            <a:spLocks noChangeArrowheads="1"/>
          </p:cNvSpPr>
          <p:nvPr/>
        </p:nvSpPr>
        <p:spPr bwMode="auto">
          <a:xfrm>
            <a:off x="228600" y="1066800"/>
            <a:ext cx="8305800" cy="2514600"/>
          </a:xfrm>
          <a:prstGeom prst="rect">
            <a:avLst/>
          </a:prstGeom>
          <a:noFill/>
          <a:ln w="9525">
            <a:noFill/>
            <a:miter lim="800000"/>
            <a:headEnd/>
            <a:tailEnd/>
          </a:ln>
          <a:effectLst/>
        </p:spPr>
        <p:txBody>
          <a:bodyPr>
            <a:normAutofit fontScale="92500"/>
          </a:bodyPr>
          <a:lstStyle/>
          <a:p>
            <a:pPr marL="342900" indent="-342900" algn="just" eaLnBrk="1" fontAlgn="auto" hangingPunct="1">
              <a:spcBef>
                <a:spcPct val="20000"/>
              </a:spcBef>
              <a:spcAft>
                <a:spcPts val="0"/>
              </a:spcAft>
              <a:buFont typeface="Arial" pitchFamily="34" charset="0"/>
              <a:buNone/>
              <a:defRPr/>
            </a:pPr>
            <a:endParaRPr lang="en-US" sz="3000" b="1" kern="0" dirty="0">
              <a:latin typeface="+mn-lt"/>
            </a:endParaRPr>
          </a:p>
          <a:p>
            <a:pPr marL="640080" lvl="1" indent="-285750" eaLnBrk="1" fontAlgn="auto" hangingPunct="1">
              <a:lnSpc>
                <a:spcPct val="110000"/>
              </a:lnSpc>
              <a:spcBef>
                <a:spcPts val="0"/>
              </a:spcBef>
              <a:spcAft>
                <a:spcPts val="0"/>
              </a:spcAft>
              <a:buFont typeface="Wingdings" pitchFamily="2" charset="2"/>
              <a:buNone/>
              <a:defRPr/>
            </a:pPr>
            <a:r>
              <a:rPr lang="en-US" sz="3000" b="1" kern="0" dirty="0">
                <a:latin typeface="+mn-lt"/>
              </a:rPr>
              <a:t>During the first months of your baby's life </a:t>
            </a:r>
          </a:p>
          <a:p>
            <a:pPr marL="640080" lvl="1" indent="-285750" eaLnBrk="1" fontAlgn="auto" hangingPunct="1">
              <a:lnSpc>
                <a:spcPct val="110000"/>
              </a:lnSpc>
              <a:spcBef>
                <a:spcPts val="0"/>
              </a:spcBef>
              <a:spcAft>
                <a:spcPts val="0"/>
              </a:spcAft>
              <a:buFont typeface="Wingdings" pitchFamily="2" charset="2"/>
              <a:buNone/>
              <a:defRPr/>
            </a:pPr>
            <a:r>
              <a:rPr lang="en-US" sz="3000" b="1" kern="0" dirty="0">
                <a:latin typeface="+mn-lt"/>
              </a:rPr>
              <a:t>    you should eat good food and get plenty </a:t>
            </a:r>
          </a:p>
          <a:p>
            <a:pPr marL="640080" lvl="1" indent="-285750" eaLnBrk="1" fontAlgn="auto" hangingPunct="1">
              <a:lnSpc>
                <a:spcPct val="110000"/>
              </a:lnSpc>
              <a:spcBef>
                <a:spcPts val="0"/>
              </a:spcBef>
              <a:spcAft>
                <a:spcPts val="0"/>
              </a:spcAft>
              <a:buFont typeface="Wingdings" pitchFamily="2" charset="2"/>
              <a:buNone/>
              <a:defRPr/>
            </a:pPr>
            <a:r>
              <a:rPr lang="en-US" sz="3000" b="1" kern="0" dirty="0">
                <a:latin typeface="+mn-lt"/>
              </a:rPr>
              <a:t>    of sleep over and above anything else.</a:t>
            </a:r>
            <a:r>
              <a:rPr lang="en-US" sz="2800" kern="0" dirty="0">
                <a:latin typeface="+mn-lt"/>
              </a:rPr>
              <a:t/>
            </a:r>
            <a:br>
              <a:rPr lang="en-US" sz="2800" kern="0" dirty="0">
                <a:latin typeface="+mn-lt"/>
              </a:rPr>
            </a:br>
            <a:endParaRPr lang="en-US" sz="2800" b="1" kern="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001000" cy="1139825"/>
          </a:xfrm>
        </p:spPr>
        <p:txBody>
          <a:bodyPr/>
          <a:lstStyle/>
          <a:p>
            <a:pPr eaLnBrk="1" hangingPunct="1"/>
            <a:r>
              <a:rPr lang="en-US" sz="3600" u="sng" smtClean="0"/>
              <a:t>C. PROBLEMS OF THE NEWBORN AND POSTPARTUM MOTHERS</a:t>
            </a:r>
          </a:p>
        </p:txBody>
      </p:sp>
      <p:sp>
        <p:nvSpPr>
          <p:cNvPr id="3" name="Rectangle 3"/>
          <p:cNvSpPr>
            <a:spLocks noGrp="1" noChangeArrowheads="1"/>
          </p:cNvSpPr>
          <p:nvPr>
            <p:ph idx="1"/>
          </p:nvPr>
        </p:nvSpPr>
        <p:spPr>
          <a:xfrm>
            <a:off x="457200" y="1371600"/>
            <a:ext cx="8229600" cy="5029200"/>
          </a:xfrm>
        </p:spPr>
        <p:txBody>
          <a:bodyPr rtlCol="0">
            <a:normAutofit fontScale="92500" lnSpcReduction="20000"/>
          </a:bodyPr>
          <a:lstStyle/>
          <a:p>
            <a:pPr algn="just" eaLnBrk="1" fontAlgn="auto" hangingPunct="1">
              <a:spcAft>
                <a:spcPts val="0"/>
              </a:spcAft>
              <a:buFont typeface="Arial" pitchFamily="34" charset="0"/>
              <a:buNone/>
              <a:defRPr/>
            </a:pPr>
            <a:r>
              <a:rPr lang="en-US" b="1" dirty="0" smtClean="0"/>
              <a:t>1.Identifying </a:t>
            </a:r>
            <a:r>
              <a:rPr lang="en-US" b="1" dirty="0"/>
              <a:t>babies with health </a:t>
            </a:r>
            <a:r>
              <a:rPr lang="en-US" b="1" dirty="0" smtClean="0"/>
              <a:t>problems.</a:t>
            </a:r>
          </a:p>
          <a:p>
            <a:pPr eaLnBrk="1" fontAlgn="auto" hangingPunct="1">
              <a:spcAft>
                <a:spcPts val="0"/>
              </a:spcAft>
              <a:buFont typeface="Arial" pitchFamily="34" charset="0"/>
              <a:buNone/>
              <a:defRPr/>
            </a:pPr>
            <a:r>
              <a:rPr lang="en-US" sz="3000" b="1" dirty="0" smtClean="0"/>
              <a:t>Some babies are born with one or more health problems. </a:t>
            </a:r>
          </a:p>
          <a:p>
            <a:pPr eaLnBrk="1" fontAlgn="auto" hangingPunct="1">
              <a:lnSpc>
                <a:spcPct val="90000"/>
              </a:lnSpc>
              <a:spcAft>
                <a:spcPts val="0"/>
              </a:spcAft>
              <a:buFont typeface="Arial" pitchFamily="34" charset="0"/>
              <a:buNone/>
              <a:defRPr/>
            </a:pPr>
            <a:r>
              <a:rPr lang="en-US" sz="3000" b="1" dirty="0" smtClean="0">
                <a:solidFill>
                  <a:schemeClr val="tx1">
                    <a:lumMod val="95000"/>
                    <a:lumOff val="5000"/>
                  </a:schemeClr>
                </a:solidFill>
              </a:rPr>
              <a:t>	Here </a:t>
            </a:r>
            <a:r>
              <a:rPr lang="en-US" sz="3000" b="1" dirty="0">
                <a:solidFill>
                  <a:schemeClr val="tx1">
                    <a:lumMod val="95000"/>
                    <a:lumOff val="5000"/>
                  </a:schemeClr>
                </a:solidFill>
              </a:rPr>
              <a:t>are the characteristics of babies with health </a:t>
            </a:r>
            <a:r>
              <a:rPr lang="en-US" sz="3000" b="1" dirty="0" smtClean="0">
                <a:solidFill>
                  <a:schemeClr val="tx1">
                    <a:lumMod val="95000"/>
                    <a:lumOff val="5000"/>
                  </a:schemeClr>
                </a:solidFill>
              </a:rPr>
              <a:t>problems:</a:t>
            </a:r>
          </a:p>
          <a:p>
            <a:pPr lvl="2" eaLnBrk="1" fontAlgn="auto" hangingPunct="1">
              <a:lnSpc>
                <a:spcPct val="90000"/>
              </a:lnSpc>
              <a:spcBef>
                <a:spcPts val="0"/>
              </a:spcBef>
              <a:spcAft>
                <a:spcPts val="0"/>
              </a:spcAft>
              <a:buFont typeface="Arial" pitchFamily="34" charset="0"/>
              <a:buChar char="•"/>
              <a:defRPr/>
            </a:pPr>
            <a:r>
              <a:rPr lang="en-US" sz="2600" b="1" dirty="0" smtClean="0"/>
              <a:t>Bluish </a:t>
            </a:r>
            <a:r>
              <a:rPr lang="en-US" sz="2600" b="1" dirty="0"/>
              <a:t>around the mouth , bluish hands, feet and body</a:t>
            </a:r>
          </a:p>
          <a:p>
            <a:pPr lvl="2" eaLnBrk="1" fontAlgn="auto" hangingPunct="1">
              <a:lnSpc>
                <a:spcPct val="90000"/>
              </a:lnSpc>
              <a:spcBef>
                <a:spcPts val="0"/>
              </a:spcBef>
              <a:spcAft>
                <a:spcPts val="0"/>
              </a:spcAft>
              <a:buFont typeface="Arial" pitchFamily="34" charset="0"/>
              <a:buChar char="•"/>
              <a:defRPr/>
            </a:pPr>
            <a:r>
              <a:rPr lang="en-US" sz="2600" b="1" dirty="0" err="1"/>
              <a:t>Birthweight</a:t>
            </a:r>
            <a:r>
              <a:rPr lang="en-US" sz="2600" b="1" dirty="0"/>
              <a:t> below 2,500 grams</a:t>
            </a:r>
          </a:p>
          <a:p>
            <a:pPr lvl="2" eaLnBrk="1" fontAlgn="auto" hangingPunct="1">
              <a:lnSpc>
                <a:spcPct val="90000"/>
              </a:lnSpc>
              <a:spcBef>
                <a:spcPts val="0"/>
              </a:spcBef>
              <a:spcAft>
                <a:spcPts val="0"/>
              </a:spcAft>
              <a:buFont typeface="Arial" pitchFamily="34" charset="0"/>
              <a:buChar char="•"/>
              <a:defRPr/>
            </a:pPr>
            <a:r>
              <a:rPr lang="en-US" sz="2600" b="1" dirty="0"/>
              <a:t>Cleft lip and palate</a:t>
            </a:r>
          </a:p>
          <a:p>
            <a:pPr lvl="2" eaLnBrk="1" fontAlgn="auto" hangingPunct="1">
              <a:lnSpc>
                <a:spcPct val="90000"/>
              </a:lnSpc>
              <a:spcBef>
                <a:spcPts val="0"/>
              </a:spcBef>
              <a:spcAft>
                <a:spcPts val="0"/>
              </a:spcAft>
              <a:buFont typeface="Arial" pitchFamily="34" charset="0"/>
              <a:buChar char="•"/>
              <a:defRPr/>
            </a:pPr>
            <a:r>
              <a:rPr lang="en-US" sz="2600" b="1" dirty="0"/>
              <a:t>With bleeding or infected cord stump</a:t>
            </a:r>
          </a:p>
          <a:p>
            <a:pPr lvl="2" eaLnBrk="1" fontAlgn="auto" hangingPunct="1">
              <a:lnSpc>
                <a:spcPct val="90000"/>
              </a:lnSpc>
              <a:spcBef>
                <a:spcPts val="0"/>
              </a:spcBef>
              <a:spcAft>
                <a:spcPts val="0"/>
              </a:spcAft>
              <a:buFont typeface="Arial" pitchFamily="34" charset="0"/>
              <a:buChar char="•"/>
              <a:defRPr/>
            </a:pPr>
            <a:r>
              <a:rPr lang="en-US" sz="2600" b="1" dirty="0"/>
              <a:t>Thin loose skin</a:t>
            </a:r>
          </a:p>
          <a:p>
            <a:pPr lvl="2" eaLnBrk="1" fontAlgn="auto" hangingPunct="1">
              <a:lnSpc>
                <a:spcPct val="90000"/>
              </a:lnSpc>
              <a:spcBef>
                <a:spcPts val="0"/>
              </a:spcBef>
              <a:spcAft>
                <a:spcPts val="0"/>
              </a:spcAft>
              <a:buFont typeface="Arial" pitchFamily="34" charset="0"/>
              <a:buChar char="•"/>
              <a:defRPr/>
            </a:pPr>
            <a:r>
              <a:rPr lang="en-US" sz="2600" b="1" dirty="0"/>
              <a:t>Suffering from tetanus </a:t>
            </a:r>
            <a:r>
              <a:rPr lang="en-US" sz="2600" b="1" dirty="0" err="1" smtClean="0"/>
              <a:t>neonatorum</a:t>
            </a:r>
            <a:endParaRPr lang="en-US" sz="2600" b="1" dirty="0" smtClean="0"/>
          </a:p>
          <a:p>
            <a:pPr lvl="1" eaLnBrk="1" fontAlgn="auto" hangingPunct="1">
              <a:lnSpc>
                <a:spcPct val="90000"/>
              </a:lnSpc>
              <a:spcAft>
                <a:spcPts val="0"/>
              </a:spcAft>
              <a:buFont typeface="Arial" pitchFamily="34" charset="0"/>
              <a:buNone/>
              <a:defRPr/>
            </a:pPr>
            <a:r>
              <a:rPr lang="en-US" sz="3000" b="1" dirty="0" smtClean="0"/>
              <a:t>Immediate </a:t>
            </a:r>
            <a:r>
              <a:rPr lang="en-US" sz="3000" b="1" dirty="0"/>
              <a:t>action is needed. RUSH THE BABY TO THE NEAREST HEALTH FACILITY.</a:t>
            </a:r>
          </a:p>
          <a:p>
            <a:pPr eaLnBrk="1" fontAlgn="auto" hangingPunct="1">
              <a:spcAft>
                <a:spcPts val="0"/>
              </a:spcAft>
              <a:buFont typeface="Arial" pitchFamily="34" charset="0"/>
              <a:buNone/>
              <a:defRPr/>
            </a:pPr>
            <a:endParaRPr lang="en-US" sz="2800" b="1"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609600"/>
            <a:ext cx="8229600" cy="5029200"/>
          </a:xfrm>
        </p:spPr>
        <p:txBody>
          <a:bodyPr rtlCol="0">
            <a:normAutofit fontScale="92500" lnSpcReduction="10000"/>
          </a:bodyPr>
          <a:lstStyle/>
          <a:p>
            <a:pPr algn="just" eaLnBrk="1" fontAlgn="auto" hangingPunct="1">
              <a:spcAft>
                <a:spcPts val="0"/>
              </a:spcAft>
              <a:buFont typeface="Arial" pitchFamily="34" charset="0"/>
              <a:buNone/>
              <a:defRPr/>
            </a:pPr>
            <a:r>
              <a:rPr lang="en-US" b="1" dirty="0" smtClean="0"/>
              <a:t>2. Postpartum Complications</a:t>
            </a:r>
          </a:p>
          <a:p>
            <a:pPr eaLnBrk="1" fontAlgn="auto" hangingPunct="1">
              <a:spcAft>
                <a:spcPts val="0"/>
              </a:spcAft>
              <a:buFont typeface="Arial" pitchFamily="34" charset="0"/>
              <a:buNone/>
              <a:defRPr/>
            </a:pPr>
            <a:r>
              <a:rPr lang="en-US" sz="2800" b="1" dirty="0"/>
              <a:t>Serious complications can still develop after a woman has given birth. She should be taken to a hospital immediately if she has any of the ff. signs:</a:t>
            </a:r>
          </a:p>
          <a:p>
            <a:pPr marL="971550" lvl="1" indent="-514350" eaLnBrk="1" fontAlgn="auto" hangingPunct="1">
              <a:spcBef>
                <a:spcPts val="0"/>
              </a:spcBef>
              <a:spcAft>
                <a:spcPts val="0"/>
              </a:spcAft>
              <a:buFont typeface="Arial" pitchFamily="34" charset="0"/>
              <a:buChar char="•"/>
              <a:defRPr/>
            </a:pPr>
            <a:r>
              <a:rPr lang="en-US" b="1" u="sng" dirty="0" err="1"/>
              <a:t>Eclampsia</a:t>
            </a:r>
            <a:r>
              <a:rPr lang="en-US" b="1" dirty="0"/>
              <a:t> </a:t>
            </a:r>
            <a:r>
              <a:rPr lang="en-US" b="1" dirty="0" smtClean="0"/>
              <a:t>(shown </a:t>
            </a:r>
            <a:r>
              <a:rPr lang="en-US" b="1" dirty="0"/>
              <a:t>by convulsions, headaches, </a:t>
            </a:r>
            <a:r>
              <a:rPr lang="en-US" b="1" dirty="0" smtClean="0"/>
              <a:t>vomiting</a:t>
            </a:r>
            <a:r>
              <a:rPr lang="en-US" b="1" dirty="0"/>
              <a:t>, high blood pressure)</a:t>
            </a:r>
          </a:p>
          <a:p>
            <a:pPr marL="971550" lvl="1" indent="-514350" eaLnBrk="1" fontAlgn="auto" hangingPunct="1">
              <a:spcBef>
                <a:spcPts val="0"/>
              </a:spcBef>
              <a:spcAft>
                <a:spcPts val="0"/>
              </a:spcAft>
              <a:buFont typeface="Arial" pitchFamily="34" charset="0"/>
              <a:buChar char="•"/>
              <a:defRPr/>
            </a:pPr>
            <a:r>
              <a:rPr lang="en-US" b="1" u="sng" dirty="0"/>
              <a:t>Infection</a:t>
            </a:r>
            <a:r>
              <a:rPr lang="en-US" b="1" dirty="0"/>
              <a:t> </a:t>
            </a:r>
            <a:r>
              <a:rPr lang="en-US" b="1" dirty="0" smtClean="0"/>
              <a:t>(shown </a:t>
            </a:r>
            <a:r>
              <a:rPr lang="en-US" b="1" dirty="0"/>
              <a:t>by high fever and pain in the </a:t>
            </a:r>
            <a:r>
              <a:rPr lang="en-US" b="1" dirty="0" smtClean="0"/>
              <a:t>abdomen</a:t>
            </a:r>
            <a:r>
              <a:rPr lang="en-US" b="1" dirty="0"/>
              <a:t>)</a:t>
            </a:r>
          </a:p>
          <a:p>
            <a:pPr marL="971550" lvl="1" indent="-514350" eaLnBrk="1" fontAlgn="auto" hangingPunct="1">
              <a:spcBef>
                <a:spcPts val="0"/>
              </a:spcBef>
              <a:spcAft>
                <a:spcPts val="0"/>
              </a:spcAft>
              <a:buFont typeface="Arial" pitchFamily="34" charset="0"/>
              <a:buChar char="•"/>
              <a:defRPr/>
            </a:pPr>
            <a:r>
              <a:rPr lang="en-US" b="1" u="sng" dirty="0"/>
              <a:t>Hemorrhage</a:t>
            </a:r>
            <a:r>
              <a:rPr lang="en-US" b="1" dirty="0"/>
              <a:t> </a:t>
            </a:r>
            <a:r>
              <a:rPr lang="en-US" b="1" dirty="0" smtClean="0"/>
              <a:t>(heavy </a:t>
            </a:r>
            <a:r>
              <a:rPr lang="en-US" b="1" dirty="0"/>
              <a:t>bleeding )</a:t>
            </a:r>
          </a:p>
          <a:p>
            <a:pPr marL="971550" lvl="1" indent="-514350" eaLnBrk="1" fontAlgn="auto" hangingPunct="1">
              <a:spcBef>
                <a:spcPts val="0"/>
              </a:spcBef>
              <a:spcAft>
                <a:spcPts val="0"/>
              </a:spcAft>
              <a:buFont typeface="Arial" pitchFamily="34" charset="0"/>
              <a:buChar char="•"/>
              <a:defRPr/>
            </a:pPr>
            <a:r>
              <a:rPr lang="en-US" b="1" u="sng" dirty="0"/>
              <a:t>Sepsis</a:t>
            </a:r>
            <a:r>
              <a:rPr lang="en-US" b="1" dirty="0"/>
              <a:t> </a:t>
            </a:r>
            <a:r>
              <a:rPr lang="en-US" b="1" dirty="0" smtClean="0"/>
              <a:t>(vaginal </a:t>
            </a:r>
            <a:r>
              <a:rPr lang="en-US" b="1" dirty="0"/>
              <a:t>discharge with a bad smell )</a:t>
            </a:r>
          </a:p>
          <a:p>
            <a:pPr marL="971550" lvl="1" indent="-514350" eaLnBrk="1" fontAlgn="auto" hangingPunct="1">
              <a:spcBef>
                <a:spcPts val="0"/>
              </a:spcBef>
              <a:spcAft>
                <a:spcPts val="0"/>
              </a:spcAft>
              <a:buFont typeface="Arial" pitchFamily="34" charset="0"/>
              <a:buChar char="•"/>
              <a:defRPr/>
            </a:pPr>
            <a:r>
              <a:rPr lang="en-US" b="1" u="sng" dirty="0"/>
              <a:t>Fistula</a:t>
            </a:r>
            <a:r>
              <a:rPr lang="en-US" b="1" dirty="0"/>
              <a:t> </a:t>
            </a:r>
            <a:r>
              <a:rPr lang="en-US" b="1" dirty="0" smtClean="0"/>
              <a:t>(shown </a:t>
            </a:r>
            <a:r>
              <a:rPr lang="en-US" b="1" dirty="0"/>
              <a:t>by urine or feces leaking from </a:t>
            </a:r>
            <a:r>
              <a:rPr lang="en-US" b="1" dirty="0" smtClean="0"/>
              <a:t>vagina</a:t>
            </a:r>
            <a:r>
              <a:rPr lang="en-US" b="1" dirty="0"/>
              <a:t>)</a:t>
            </a:r>
          </a:p>
          <a:p>
            <a:pPr eaLnBrk="1" fontAlgn="auto" hangingPunct="1">
              <a:spcAft>
                <a:spcPts val="0"/>
              </a:spcAft>
              <a:buFont typeface="Arial" pitchFamily="34" charset="0"/>
              <a:buNone/>
              <a:defRPr/>
            </a:pPr>
            <a:endParaRPr lang="en-US" sz="2800" b="1"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152400"/>
            <a:ext cx="8001000" cy="1139825"/>
          </a:xfrm>
        </p:spPr>
        <p:txBody>
          <a:bodyPr/>
          <a:lstStyle/>
          <a:p>
            <a:pPr eaLnBrk="1" hangingPunct="1"/>
            <a:r>
              <a:rPr lang="en-US" sz="3600" u="sng" smtClean="0"/>
              <a:t>D. BREASTFEEDING</a:t>
            </a:r>
          </a:p>
        </p:txBody>
      </p:sp>
      <p:sp>
        <p:nvSpPr>
          <p:cNvPr id="5" name="Content Placeholder 4"/>
          <p:cNvSpPr>
            <a:spLocks noGrp="1"/>
          </p:cNvSpPr>
          <p:nvPr>
            <p:ph idx="1"/>
          </p:nvPr>
        </p:nvSpPr>
        <p:spPr>
          <a:xfrm>
            <a:off x="304800" y="1143000"/>
            <a:ext cx="7924800" cy="5410200"/>
          </a:xfrm>
        </p:spPr>
        <p:txBody>
          <a:bodyPr rtlCol="0">
            <a:normAutofit fontScale="77500" lnSpcReduction="20000"/>
          </a:bodyPr>
          <a:lstStyle/>
          <a:p>
            <a:pPr eaLnBrk="1" fontAlgn="auto" hangingPunct="1">
              <a:spcAft>
                <a:spcPts val="0"/>
              </a:spcAft>
              <a:buFont typeface="Arial" pitchFamily="34" charset="0"/>
              <a:buNone/>
              <a:defRPr/>
            </a:pPr>
            <a:r>
              <a:rPr lang="en-US" sz="3600" b="1" dirty="0" smtClean="0"/>
              <a:t>Breastfeeding mothers tend to forget that they need to care for themselves as well as the baby. They are so consumed with remembering when the baby's last feeding was, and making sure their positioning and latch are correct that they often leave their own well-being at the doorstep. It is essential that the mother take charge of her own needs as well as the baby's.</a:t>
            </a:r>
            <a:r>
              <a:rPr lang="en-US" sz="3600" dirty="0" smtClean="0"/>
              <a:t> </a:t>
            </a:r>
          </a:p>
          <a:p>
            <a:pPr eaLnBrk="1" fontAlgn="auto" hangingPunct="1">
              <a:spcAft>
                <a:spcPts val="0"/>
              </a:spcAft>
              <a:buFont typeface="Arial" pitchFamily="34" charset="0"/>
              <a:buNone/>
              <a:defRPr/>
            </a:pPr>
            <a:endParaRPr lang="en-US" sz="1000" dirty="0" smtClean="0"/>
          </a:p>
          <a:p>
            <a:pPr eaLnBrk="1" fontAlgn="auto" hangingPunct="1">
              <a:spcAft>
                <a:spcPts val="0"/>
              </a:spcAft>
              <a:buFont typeface="Arial" pitchFamily="34" charset="0"/>
              <a:buNone/>
              <a:defRPr/>
            </a:pPr>
            <a:r>
              <a:rPr lang="en-US" sz="3600" b="1" dirty="0" smtClean="0"/>
              <a:t>While during breastfeeding, an adequate and well-balanced diet is needed for continuous milk supply to give all the nutritional needs of the baby exclusively for six months and onwards.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8915400" cy="1139825"/>
          </a:xfrm>
        </p:spPr>
        <p:txBody>
          <a:bodyPr/>
          <a:lstStyle/>
          <a:p>
            <a:pPr eaLnBrk="1" hangingPunct="1"/>
            <a:r>
              <a:rPr lang="en-US" sz="3600" u="sng" smtClean="0"/>
              <a:t>E. ADVANTAGES OF CHILD SPACING</a:t>
            </a:r>
          </a:p>
        </p:txBody>
      </p:sp>
      <p:sp>
        <p:nvSpPr>
          <p:cNvPr id="5" name="Content Placeholder 4"/>
          <p:cNvSpPr>
            <a:spLocks noGrp="1"/>
          </p:cNvSpPr>
          <p:nvPr>
            <p:ph idx="1"/>
          </p:nvPr>
        </p:nvSpPr>
        <p:spPr>
          <a:xfrm>
            <a:off x="457200" y="1143000"/>
            <a:ext cx="7848600" cy="4876800"/>
          </a:xfrm>
        </p:spPr>
        <p:txBody>
          <a:bodyPr rtlCol="0">
            <a:normAutofit fontScale="77500" lnSpcReduction="20000"/>
          </a:bodyPr>
          <a:lstStyle/>
          <a:p>
            <a:pPr eaLnBrk="1" fontAlgn="auto" hangingPunct="1">
              <a:spcAft>
                <a:spcPts val="0"/>
              </a:spcAft>
              <a:buFont typeface="Arial" pitchFamily="34" charset="0"/>
              <a:buChar char="•"/>
              <a:defRPr/>
            </a:pPr>
            <a:r>
              <a:rPr lang="en-US" sz="3600" b="1" dirty="0" smtClean="0"/>
              <a:t>Baby can be born at the right time and have a healthy weight.</a:t>
            </a:r>
          </a:p>
          <a:p>
            <a:pPr eaLnBrk="1" fontAlgn="auto" hangingPunct="1">
              <a:spcAft>
                <a:spcPts val="0"/>
              </a:spcAft>
              <a:buFont typeface="Arial" pitchFamily="34" charset="0"/>
              <a:buChar char="•"/>
              <a:defRPr/>
            </a:pPr>
            <a:r>
              <a:rPr lang="en-US" sz="3600" b="1" dirty="0" smtClean="0"/>
              <a:t>Baby can develop well because Mom can give lots of attention to the baby.</a:t>
            </a:r>
          </a:p>
          <a:p>
            <a:pPr eaLnBrk="1" fontAlgn="auto" hangingPunct="1">
              <a:spcAft>
                <a:spcPts val="0"/>
              </a:spcAft>
              <a:buFont typeface="Arial" pitchFamily="34" charset="0"/>
              <a:buChar char="•"/>
              <a:defRPr/>
            </a:pPr>
            <a:r>
              <a:rPr lang="en-US" sz="3600" b="1" dirty="0" smtClean="0"/>
              <a:t>Mom will have more energy and be less "stressed out".</a:t>
            </a:r>
          </a:p>
          <a:p>
            <a:pPr eaLnBrk="1" fontAlgn="auto" hangingPunct="1">
              <a:spcAft>
                <a:spcPts val="0"/>
              </a:spcAft>
              <a:buFont typeface="Arial" pitchFamily="34" charset="0"/>
              <a:buChar char="•"/>
              <a:defRPr/>
            </a:pPr>
            <a:r>
              <a:rPr lang="en-US" sz="3600" b="1" dirty="0" smtClean="0"/>
              <a:t>Mom will have more time to bond with the baby.</a:t>
            </a:r>
          </a:p>
          <a:p>
            <a:pPr eaLnBrk="1" fontAlgn="auto" hangingPunct="1">
              <a:spcAft>
                <a:spcPts val="0"/>
              </a:spcAft>
              <a:buFont typeface="Arial" pitchFamily="34" charset="0"/>
              <a:buChar char="•"/>
              <a:defRPr/>
            </a:pPr>
            <a:r>
              <a:rPr lang="en-US" sz="3600" b="1" dirty="0" smtClean="0"/>
              <a:t>Future babies will be healthier because Mom's body had enough time to replace nutrient stores before getting pregnant again.</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152400"/>
            <a:ext cx="8915400" cy="1139825"/>
          </a:xfrm>
        </p:spPr>
        <p:txBody>
          <a:bodyPr/>
          <a:lstStyle/>
          <a:p>
            <a:pPr eaLnBrk="1" hangingPunct="1"/>
            <a:r>
              <a:rPr lang="en-US" sz="3600" u="sng" smtClean="0"/>
              <a:t>E. ADVANTAGES OF CHILD SPACING</a:t>
            </a:r>
          </a:p>
        </p:txBody>
      </p:sp>
      <p:sp>
        <p:nvSpPr>
          <p:cNvPr id="5" name="Content Placeholder 4"/>
          <p:cNvSpPr>
            <a:spLocks noGrp="1"/>
          </p:cNvSpPr>
          <p:nvPr>
            <p:ph idx="1"/>
          </p:nvPr>
        </p:nvSpPr>
        <p:spPr>
          <a:xfrm>
            <a:off x="457200" y="1143000"/>
            <a:ext cx="7924800" cy="5105400"/>
          </a:xfrm>
        </p:spPr>
        <p:txBody>
          <a:bodyPr rtlCol="0">
            <a:normAutofit fontScale="62500" lnSpcReduction="20000"/>
          </a:bodyPr>
          <a:lstStyle/>
          <a:p>
            <a:pPr eaLnBrk="1" fontAlgn="auto" hangingPunct="1">
              <a:spcAft>
                <a:spcPts val="0"/>
              </a:spcAft>
              <a:buFont typeface="Arial" pitchFamily="34" charset="0"/>
              <a:buChar char="•"/>
              <a:defRPr/>
            </a:pPr>
            <a:r>
              <a:rPr lang="en-US" sz="4400" b="1" dirty="0" smtClean="0"/>
              <a:t>Children who are adequately spaced are better prepared to begin kindergarten, and perform better in school.</a:t>
            </a:r>
          </a:p>
          <a:p>
            <a:pPr eaLnBrk="1" fontAlgn="auto" hangingPunct="1">
              <a:spcAft>
                <a:spcPts val="0"/>
              </a:spcAft>
              <a:buFont typeface="Arial" pitchFamily="34" charset="0"/>
              <a:buChar char="•"/>
              <a:defRPr/>
            </a:pPr>
            <a:r>
              <a:rPr lang="en-US" sz="4400" b="1" dirty="0" smtClean="0"/>
              <a:t>Mom has more time to spend with the child and the child receives more attention and assistance with developmental tasks.</a:t>
            </a:r>
          </a:p>
          <a:p>
            <a:pPr eaLnBrk="1" fontAlgn="auto" hangingPunct="1">
              <a:spcAft>
                <a:spcPts val="0"/>
              </a:spcAft>
              <a:buFont typeface="Arial" pitchFamily="34" charset="0"/>
              <a:buChar char="•"/>
              <a:defRPr/>
            </a:pPr>
            <a:r>
              <a:rPr lang="en-US" sz="4400" b="1" dirty="0" smtClean="0"/>
              <a:t>Families have more time to bond with each child.</a:t>
            </a:r>
          </a:p>
          <a:p>
            <a:pPr eaLnBrk="1" fontAlgn="auto" hangingPunct="1">
              <a:spcAft>
                <a:spcPts val="0"/>
              </a:spcAft>
              <a:buFont typeface="Arial" pitchFamily="34" charset="0"/>
              <a:buChar char="•"/>
              <a:defRPr/>
            </a:pPr>
            <a:r>
              <a:rPr lang="en-US" sz="4400" b="1" dirty="0" smtClean="0"/>
              <a:t>Parents have more time for each other.</a:t>
            </a:r>
          </a:p>
          <a:p>
            <a:pPr eaLnBrk="1" fontAlgn="auto" hangingPunct="1">
              <a:spcAft>
                <a:spcPts val="0"/>
              </a:spcAft>
              <a:buFont typeface="Arial" pitchFamily="34" charset="0"/>
              <a:buChar char="•"/>
              <a:defRPr/>
            </a:pPr>
            <a:r>
              <a:rPr lang="en-US" sz="4400" b="1" dirty="0" smtClean="0"/>
              <a:t>Parents can have time to themselves.</a:t>
            </a:r>
          </a:p>
          <a:p>
            <a:pPr eaLnBrk="1" fontAlgn="auto" hangingPunct="1">
              <a:spcAft>
                <a:spcPts val="0"/>
              </a:spcAft>
              <a:buFont typeface="Arial" pitchFamily="34" charset="0"/>
              <a:buChar char="•"/>
              <a:defRPr/>
            </a:pPr>
            <a:r>
              <a:rPr lang="en-US" sz="4400" b="1" dirty="0" smtClean="0"/>
              <a:t>Families can have less financial stress</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0"/>
            <a:ext cx="8915400" cy="1139825"/>
          </a:xfrm>
        </p:spPr>
        <p:txBody>
          <a:bodyPr/>
          <a:lstStyle/>
          <a:p>
            <a:pPr algn="ctr" eaLnBrk="1" hangingPunct="1"/>
            <a:r>
              <a:rPr lang="en-US" sz="3600" smtClean="0"/>
              <a:t>Thank you very much!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idx="1"/>
          </p:nvPr>
        </p:nvSpPr>
        <p:spPr>
          <a:xfrm>
            <a:off x="381000" y="533400"/>
            <a:ext cx="5638800" cy="3048000"/>
          </a:xfrm>
        </p:spPr>
        <p:txBody>
          <a:bodyPr/>
          <a:lstStyle/>
          <a:p>
            <a:pPr eaLnBrk="1" hangingPunct="1">
              <a:buFont typeface="Wingdings" pitchFamily="2" charset="2"/>
              <a:buNone/>
            </a:pPr>
            <a:r>
              <a:rPr lang="en-US" sz="2800" b="1" smtClean="0"/>
              <a:t>The postpartum refers to the mother’s period of recovery after delivery. This is very important for the mother to regain her strength and to take care of her newborn who needs a lot of attention.</a:t>
            </a:r>
          </a:p>
        </p:txBody>
      </p:sp>
      <p:pic>
        <p:nvPicPr>
          <p:cNvPr id="3075" name="Picture 4" descr="http://4.bp.blogspot.com/-Vj7dYlBKnS0/TeXGJnAQfNI/AAAAAAAAAE4/UajhmEyElx0/s1600/Postpartum-Care.jpg"/>
          <p:cNvPicPr>
            <a:picLocks noChangeAspect="1" noChangeArrowheads="1"/>
          </p:cNvPicPr>
          <p:nvPr/>
        </p:nvPicPr>
        <p:blipFill>
          <a:blip r:embed="rId2">
            <a:lum bright="-14000" contrast="22000"/>
          </a:blip>
          <a:srcRect/>
          <a:stretch>
            <a:fillRect/>
          </a:stretch>
        </p:blipFill>
        <p:spPr bwMode="auto">
          <a:xfrm>
            <a:off x="6248400" y="762000"/>
            <a:ext cx="2708275" cy="2933700"/>
          </a:xfrm>
          <a:prstGeom prst="rect">
            <a:avLst/>
          </a:prstGeom>
          <a:noFill/>
          <a:ln w="9525">
            <a:noFill/>
            <a:miter lim="800000"/>
            <a:headEnd/>
            <a:tailEnd/>
          </a:ln>
        </p:spPr>
      </p:pic>
      <p:sp>
        <p:nvSpPr>
          <p:cNvPr id="4" name="Rectangle 3"/>
          <p:cNvSpPr txBox="1">
            <a:spLocks noChangeArrowheads="1"/>
          </p:cNvSpPr>
          <p:nvPr/>
        </p:nvSpPr>
        <p:spPr>
          <a:xfrm>
            <a:off x="304800" y="3810000"/>
            <a:ext cx="8229600" cy="2209800"/>
          </a:xfrm>
          <a:prstGeom prst="rect">
            <a:avLst/>
          </a:prstGeom>
        </p:spPr>
        <p:txBody>
          <a:bodyPr>
            <a:normAutofit fontScale="92500"/>
          </a:bodyPr>
          <a:lstStyle/>
          <a:p>
            <a:pPr marL="342900" indent="-342900" algn="just" eaLnBrk="1" fontAlgn="auto" hangingPunct="1">
              <a:spcBef>
                <a:spcPct val="20000"/>
              </a:spcBef>
              <a:spcAft>
                <a:spcPts val="0"/>
              </a:spcAft>
              <a:buFont typeface="Wingdings" pitchFamily="2" charset="2"/>
              <a:buNone/>
              <a:defRPr/>
            </a:pPr>
            <a:r>
              <a:rPr lang="en-US" sz="2400" b="1" dirty="0">
                <a:solidFill>
                  <a:schemeClr val="tx2">
                    <a:lumMod val="50000"/>
                  </a:schemeClr>
                </a:solidFill>
                <a:latin typeface="+mn-lt"/>
              </a:rPr>
              <a:t>Problems could still arise for both mother and child at this time. It is important that a BHW should know what to do during postpartum visits in case the midwife is not around.</a:t>
            </a:r>
          </a:p>
          <a:p>
            <a:pPr marL="342900" indent="-342900" algn="just" eaLnBrk="1" fontAlgn="auto" hangingPunct="1">
              <a:spcBef>
                <a:spcPct val="20000"/>
              </a:spcBef>
              <a:spcAft>
                <a:spcPts val="0"/>
              </a:spcAft>
              <a:buFont typeface="Wingdings" pitchFamily="2" charset="2"/>
              <a:buNone/>
              <a:defRPr/>
            </a:pPr>
            <a:r>
              <a:rPr lang="en-US" sz="2400" b="1" dirty="0">
                <a:solidFill>
                  <a:schemeClr val="tx2">
                    <a:lumMod val="50000"/>
                  </a:schemeClr>
                </a:solidFill>
                <a:latin typeface="+mn-lt"/>
              </a:rPr>
              <a:t>This is also the best time to offer the opportunity to support breastfeeding and provide family planning and services.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152400" y="304800"/>
            <a:ext cx="8229600" cy="1139825"/>
          </a:xfrm>
        </p:spPr>
        <p:txBody>
          <a:bodyPr/>
          <a:lstStyle/>
          <a:p>
            <a:pPr eaLnBrk="1" hangingPunct="1"/>
            <a:r>
              <a:rPr lang="en-US" sz="3600" u="sng" smtClean="0"/>
              <a:t>A. PROPER NEWBORN CARE</a:t>
            </a:r>
          </a:p>
        </p:txBody>
      </p:sp>
      <p:sp>
        <p:nvSpPr>
          <p:cNvPr id="4099" name="Rectangle 3"/>
          <p:cNvSpPr>
            <a:spLocks noGrp="1" noChangeArrowheads="1"/>
          </p:cNvSpPr>
          <p:nvPr>
            <p:ph idx="1"/>
          </p:nvPr>
        </p:nvSpPr>
        <p:spPr>
          <a:xfrm>
            <a:off x="457200" y="533400"/>
            <a:ext cx="8229600" cy="5181600"/>
          </a:xfrm>
        </p:spPr>
        <p:txBody>
          <a:bodyPr/>
          <a:lstStyle/>
          <a:p>
            <a:pPr marL="609600" indent="-609600" algn="just" eaLnBrk="1" hangingPunct="1">
              <a:buFont typeface="Wingdings" pitchFamily="2" charset="2"/>
              <a:buNone/>
            </a:pPr>
            <a:endParaRPr lang="en-US" smtClean="0"/>
          </a:p>
          <a:p>
            <a:pPr marL="609600" indent="-609600" algn="just" eaLnBrk="1" hangingPunct="1">
              <a:buFont typeface="Wingdings" pitchFamily="2" charset="2"/>
              <a:buNone/>
            </a:pPr>
            <a:r>
              <a:rPr lang="en-US" b="1" smtClean="0"/>
              <a:t>1.Care of the cord</a:t>
            </a:r>
          </a:p>
          <a:p>
            <a:pPr marL="609600" indent="-609600" algn="just" eaLnBrk="1" hangingPunct="1">
              <a:buFont typeface="Wingdings" pitchFamily="2" charset="2"/>
              <a:buNone/>
            </a:pPr>
            <a:r>
              <a:rPr lang="en-US" b="1" smtClean="0"/>
              <a:t>The baby’s is a common site of infection. To prevent infection, the baby’s cord must be kept clean and dry. In fact, it is better not to use a belly band for faster drying. It is also advisable that baby diapers do not cover the navel so that the cord does not get wet with urine.</a:t>
            </a:r>
          </a:p>
        </p:txBody>
      </p:sp>
      <p:pic>
        <p:nvPicPr>
          <p:cNvPr id="4100" name="Picture 4" descr="http://t0.gstatic.com/images?q=tbn:ANd9GcSweAMByIMeJBAh1F7SUBHfRlOV6YKRv9JZsM8_4IO9j4R-z-8C"/>
          <p:cNvPicPr>
            <a:picLocks noChangeAspect="1" noChangeArrowheads="1"/>
          </p:cNvPicPr>
          <p:nvPr/>
        </p:nvPicPr>
        <p:blipFill>
          <a:blip r:embed="rId2"/>
          <a:srcRect/>
          <a:stretch>
            <a:fillRect/>
          </a:stretch>
        </p:blipFill>
        <p:spPr bwMode="auto">
          <a:xfrm>
            <a:off x="5715000" y="5257800"/>
            <a:ext cx="1981200" cy="1401763"/>
          </a:xfrm>
          <a:prstGeom prst="rect">
            <a:avLst/>
          </a:prstGeom>
          <a:noFill/>
          <a:ln w="9525">
            <a:noFill/>
            <a:miter lim="800000"/>
            <a:headEnd/>
            <a:tailEnd/>
          </a:ln>
        </p:spPr>
      </p:pic>
      <p:pic>
        <p:nvPicPr>
          <p:cNvPr id="4101" name="Picture 6" descr="http://www.new-baby-and-beyond.com/images/umbilical-cord-care.jpg"/>
          <p:cNvPicPr>
            <a:picLocks noChangeAspect="1" noChangeArrowheads="1"/>
          </p:cNvPicPr>
          <p:nvPr/>
        </p:nvPicPr>
        <p:blipFill>
          <a:blip r:embed="rId3"/>
          <a:srcRect/>
          <a:stretch>
            <a:fillRect/>
          </a:stretch>
        </p:blipFill>
        <p:spPr bwMode="auto">
          <a:xfrm>
            <a:off x="2819400" y="5181600"/>
            <a:ext cx="2438400"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57200" y="838200"/>
            <a:ext cx="8229600" cy="5292725"/>
          </a:xfrm>
        </p:spPr>
        <p:txBody>
          <a:bodyPr/>
          <a:lstStyle/>
          <a:p>
            <a:pPr eaLnBrk="1" hangingPunct="1">
              <a:buFontTx/>
              <a:buNone/>
            </a:pPr>
            <a:r>
              <a:rPr lang="en-US" b="1" smtClean="0"/>
              <a:t>If the cord appears normal, just pour 70% alcohol directly on the cord for quick drying</a:t>
            </a:r>
            <a:r>
              <a:rPr lang="en-US" smtClean="0"/>
              <a:t>.</a:t>
            </a:r>
          </a:p>
          <a:p>
            <a:pPr eaLnBrk="1" hangingPunct="1">
              <a:buFont typeface="Wingdings" pitchFamily="2" charset="2"/>
              <a:buNone/>
            </a:pPr>
            <a:r>
              <a:rPr lang="en-US" b="1" smtClean="0"/>
              <a:t>If there is bleeding, discharge or bad smell, refer the newborn to a midwife right away.</a:t>
            </a:r>
          </a:p>
          <a:p>
            <a:pPr eaLnBrk="1" hangingPunct="1">
              <a:buFont typeface="Wingdings" pitchFamily="2" charset="2"/>
              <a:buNone/>
            </a:pPr>
            <a:endParaRPr lang="en-US" smtClean="0"/>
          </a:p>
          <a:p>
            <a:pPr algn="ctr" eaLnBrk="1" hangingPunct="1">
              <a:buFont typeface="Wingdings" pitchFamily="2" charset="2"/>
              <a:buNone/>
            </a:pPr>
            <a:r>
              <a:rPr lang="en-US" sz="4800" b="1" i="1" smtClean="0"/>
              <a:t>NEVER, NEVER PULL THE CORD STUMP!!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381000"/>
            <a:ext cx="8229600" cy="5749925"/>
          </a:xfrm>
        </p:spPr>
        <p:txBody>
          <a:bodyPr/>
          <a:lstStyle/>
          <a:p>
            <a:pPr eaLnBrk="1" hangingPunct="1">
              <a:buFont typeface="Wingdings" pitchFamily="2" charset="2"/>
              <a:buNone/>
            </a:pPr>
            <a:r>
              <a:rPr lang="en-US" b="1" smtClean="0"/>
              <a:t>2. Later care of the infant</a:t>
            </a:r>
          </a:p>
          <a:p>
            <a:pPr lvl="1" eaLnBrk="1" hangingPunct="1">
              <a:buFont typeface="Wingdings" pitchFamily="2" charset="2"/>
              <a:buNone/>
            </a:pPr>
            <a:r>
              <a:rPr lang="en-US" sz="3200" b="1" smtClean="0"/>
              <a:t>a) Baby’s bath</a:t>
            </a:r>
          </a:p>
          <a:p>
            <a:pPr lvl="1" eaLnBrk="1" hangingPunct="1">
              <a:buFont typeface="Wingdings" pitchFamily="2" charset="2"/>
              <a:buNone/>
            </a:pPr>
            <a:r>
              <a:rPr lang="en-US" sz="3200" b="1" smtClean="0"/>
              <a:t>		</a:t>
            </a:r>
            <a:r>
              <a:rPr lang="en-US" b="1" smtClean="0"/>
              <a:t>During home visits, if you meet mothers who cannot bathe their babies properly, you have to demonstrate how to them how and observe when it is their turn to bath their babies.</a:t>
            </a:r>
            <a:endParaRPr lang="en-US" sz="3200" b="1" smtClean="0"/>
          </a:p>
        </p:txBody>
      </p:sp>
      <p:pic>
        <p:nvPicPr>
          <p:cNvPr id="6147" name="Picture 4" descr="http://us.123rf.com/400wm/400/400/mik122/mik1220909/mik122090900014/5486156-newborn-baby-bath-in-blue-bathtub.jpg"/>
          <p:cNvPicPr>
            <a:picLocks noChangeAspect="1" noChangeArrowheads="1"/>
          </p:cNvPicPr>
          <p:nvPr/>
        </p:nvPicPr>
        <p:blipFill>
          <a:blip r:embed="rId2"/>
          <a:srcRect/>
          <a:stretch>
            <a:fillRect/>
          </a:stretch>
        </p:blipFill>
        <p:spPr bwMode="auto">
          <a:xfrm>
            <a:off x="4953000" y="3505200"/>
            <a:ext cx="3157538" cy="2209800"/>
          </a:xfrm>
          <a:prstGeom prst="rect">
            <a:avLst/>
          </a:prstGeom>
          <a:noFill/>
          <a:ln w="9525">
            <a:noFill/>
            <a:miter lim="800000"/>
            <a:headEnd/>
            <a:tailEnd/>
          </a:ln>
        </p:spPr>
      </p:pic>
      <p:pic>
        <p:nvPicPr>
          <p:cNvPr id="6148" name="Picture 6" descr="http://www.kiddycat.co.uk/shop/images/products/deluxe%20baby%20bath.jpg"/>
          <p:cNvPicPr>
            <a:picLocks noChangeAspect="1" noChangeArrowheads="1"/>
          </p:cNvPicPr>
          <p:nvPr/>
        </p:nvPicPr>
        <p:blipFill>
          <a:blip r:embed="rId3">
            <a:lum bright="-18000" contrast="24000"/>
          </a:blip>
          <a:srcRect/>
          <a:stretch>
            <a:fillRect/>
          </a:stretch>
        </p:blipFill>
        <p:spPr bwMode="auto">
          <a:xfrm>
            <a:off x="1828800" y="3581400"/>
            <a:ext cx="25908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066800"/>
            <a:ext cx="8229600" cy="5521325"/>
          </a:xfrm>
        </p:spPr>
        <p:txBody>
          <a:bodyPr/>
          <a:lstStyle/>
          <a:p>
            <a:pPr algn="just" eaLnBrk="1" hangingPunct="1">
              <a:buFont typeface="Wingdings" pitchFamily="2" charset="2"/>
              <a:buNone/>
            </a:pPr>
            <a:r>
              <a:rPr lang="en-US" sz="2800" smtClean="0"/>
              <a:t>	 </a:t>
            </a:r>
            <a:r>
              <a:rPr lang="en-US" b="1" smtClean="0"/>
              <a:t>b) Ways of protecting the  newborn from infection</a:t>
            </a:r>
            <a:endParaRPr lang="en-US" sz="2800" smtClean="0"/>
          </a:p>
          <a:p>
            <a:pPr lvl="2" algn="just" eaLnBrk="1" hangingPunct="1">
              <a:buFont typeface="Wingdings" pitchFamily="2" charset="2"/>
              <a:buNone/>
            </a:pPr>
            <a:r>
              <a:rPr lang="en-US" sz="2800" b="1" smtClean="0"/>
              <a:t>After giving the baby a bath and keeping him/her warm, there may be other problems that should be prevented.. </a:t>
            </a:r>
          </a:p>
          <a:p>
            <a:pPr lvl="2" algn="just" eaLnBrk="1" hangingPunct="1">
              <a:buFont typeface="Wingdings" pitchFamily="2" charset="2"/>
              <a:buNone/>
            </a:pPr>
            <a:r>
              <a:rPr lang="en-US" sz="2800" b="1" smtClean="0"/>
              <a:t>What should mothers do to protect her baby from infection?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838200" y="381000"/>
            <a:ext cx="7924800" cy="6019800"/>
          </a:xfrm>
        </p:spPr>
        <p:txBody>
          <a:bodyPr rtlCol="0">
            <a:normAutofit fontScale="92500"/>
          </a:bodyPr>
          <a:lstStyle/>
          <a:p>
            <a:pPr eaLnBrk="1" fontAlgn="auto" hangingPunct="1">
              <a:lnSpc>
                <a:spcPct val="80000"/>
              </a:lnSpc>
              <a:spcAft>
                <a:spcPts val="0"/>
              </a:spcAft>
              <a:buFont typeface="Wingdings" pitchFamily="2" charset="2"/>
              <a:buNone/>
              <a:defRPr/>
            </a:pPr>
            <a:r>
              <a:rPr lang="en-US" sz="2800" b="1" dirty="0" smtClean="0"/>
              <a:t>There are many important steps in making sure that the baby is healthy and happy. The importance of cleanliness, both personal (mother and child) and environmental factors should be considered.</a:t>
            </a:r>
          </a:p>
          <a:p>
            <a:pPr marL="514350" indent="-514350" eaLnBrk="1" fontAlgn="auto" hangingPunct="1">
              <a:lnSpc>
                <a:spcPct val="80000"/>
              </a:lnSpc>
              <a:spcAft>
                <a:spcPts val="0"/>
              </a:spcAft>
              <a:buFont typeface="Wingdings" pitchFamily="2" charset="2"/>
              <a:buAutoNum type="arabicPeriod"/>
              <a:defRPr/>
            </a:pPr>
            <a:r>
              <a:rPr lang="en-US" sz="2800" b="1" dirty="0" smtClean="0"/>
              <a:t>washing of hands thoroughly before breastfeeding</a:t>
            </a:r>
          </a:p>
          <a:p>
            <a:pPr marL="514350" indent="-514350" eaLnBrk="1" fontAlgn="auto" hangingPunct="1">
              <a:lnSpc>
                <a:spcPct val="80000"/>
              </a:lnSpc>
              <a:spcAft>
                <a:spcPts val="0"/>
              </a:spcAft>
              <a:buFont typeface="Wingdings" pitchFamily="2" charset="2"/>
              <a:buAutoNum type="arabicPeriod"/>
              <a:defRPr/>
            </a:pPr>
            <a:r>
              <a:rPr lang="en-US" sz="2800" b="1" dirty="0" smtClean="0"/>
              <a:t>washing and ironing the newborn’s clothes </a:t>
            </a:r>
          </a:p>
          <a:p>
            <a:pPr marL="514350" indent="-514350" eaLnBrk="1" fontAlgn="auto" hangingPunct="1">
              <a:lnSpc>
                <a:spcPct val="80000"/>
              </a:lnSpc>
              <a:spcAft>
                <a:spcPts val="0"/>
              </a:spcAft>
              <a:buFont typeface="Wingdings" pitchFamily="2" charset="2"/>
              <a:buAutoNum type="arabicPeriod"/>
              <a:defRPr/>
            </a:pPr>
            <a:r>
              <a:rPr lang="en-US" sz="2800" b="1" dirty="0" smtClean="0"/>
              <a:t>cleaning the house very well. This will protect the newborn from houseflies, mosquitoes and others pests.</a:t>
            </a:r>
          </a:p>
          <a:p>
            <a:pPr marL="514350" indent="-514350" eaLnBrk="1" fontAlgn="auto" hangingPunct="1">
              <a:lnSpc>
                <a:spcPct val="80000"/>
              </a:lnSpc>
              <a:spcAft>
                <a:spcPts val="0"/>
              </a:spcAft>
              <a:buFont typeface="Wingdings" pitchFamily="2" charset="2"/>
              <a:buAutoNum type="arabicPeriod"/>
              <a:defRPr/>
            </a:pPr>
            <a:r>
              <a:rPr lang="en-US" sz="2800" b="1" dirty="0" smtClean="0"/>
              <a:t>emphasize the protection that breastfeeding and immunization will give to the baby. </a:t>
            </a:r>
          </a:p>
          <a:p>
            <a:pPr marL="514350" indent="-514350" eaLnBrk="1" fontAlgn="auto" hangingPunct="1">
              <a:lnSpc>
                <a:spcPct val="80000"/>
              </a:lnSpc>
              <a:spcAft>
                <a:spcPts val="0"/>
              </a:spcAft>
              <a:buFont typeface="Wingdings" pitchFamily="2" charset="2"/>
              <a:buAutoNum type="arabicPeriod"/>
              <a:defRPr/>
            </a:pPr>
            <a:r>
              <a:rPr lang="en-US" sz="2800" b="1" dirty="0" smtClean="0"/>
              <a:t>care should also be given that a sick person is not allowed to handle the baby because the baby can be easily infected.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a:xfrm>
            <a:off x="152400" y="304800"/>
            <a:ext cx="8229600" cy="1139825"/>
          </a:xfrm>
          <a:prstGeom prst="rect">
            <a:avLst/>
          </a:prstGeom>
        </p:spPr>
        <p:txBody>
          <a:bodyPr anchor="ctr">
            <a:normAutofit/>
          </a:bodyPr>
          <a:lstStyle/>
          <a:p>
            <a:pPr eaLnBrk="1" fontAlgn="auto" hangingPunct="1">
              <a:spcAft>
                <a:spcPts val="0"/>
              </a:spcAft>
              <a:defRPr/>
            </a:pPr>
            <a:r>
              <a:rPr lang="en-US" sz="3600" b="1" u="sng" dirty="0">
                <a:latin typeface="+mj-lt"/>
                <a:ea typeface="+mj-ea"/>
                <a:cs typeface="+mj-cs"/>
              </a:rPr>
              <a:t>B. POSTPARTUM CARE</a:t>
            </a:r>
          </a:p>
        </p:txBody>
      </p:sp>
      <p:sp>
        <p:nvSpPr>
          <p:cNvPr id="5" name="Rectangle 3"/>
          <p:cNvSpPr>
            <a:spLocks noGrp="1" noChangeArrowheads="1"/>
          </p:cNvSpPr>
          <p:nvPr>
            <p:ph idx="1"/>
          </p:nvPr>
        </p:nvSpPr>
        <p:spPr>
          <a:xfrm>
            <a:off x="381000" y="1295400"/>
            <a:ext cx="8229600" cy="4525963"/>
          </a:xfrm>
        </p:spPr>
        <p:txBody>
          <a:bodyPr rtlCol="0">
            <a:normAutofit fontScale="92500"/>
          </a:bodyPr>
          <a:lstStyle/>
          <a:p>
            <a:pPr algn="just" eaLnBrk="1" fontAlgn="auto" hangingPunct="1">
              <a:spcAft>
                <a:spcPts val="0"/>
              </a:spcAft>
              <a:buFont typeface="Arial" pitchFamily="34" charset="0"/>
              <a:buNone/>
              <a:defRPr/>
            </a:pPr>
            <a:r>
              <a:rPr lang="en-US" sz="2800" b="1" dirty="0" smtClean="0"/>
              <a:t> </a:t>
            </a:r>
            <a:r>
              <a:rPr lang="en-US" sz="2800" b="1" dirty="0"/>
              <a:t>1. Practices observed</a:t>
            </a:r>
          </a:p>
          <a:p>
            <a:pPr lvl="1" algn="just" eaLnBrk="1" fontAlgn="auto" hangingPunct="1">
              <a:spcAft>
                <a:spcPts val="0"/>
              </a:spcAft>
              <a:buFont typeface="Wingdings" pitchFamily="2" charset="2"/>
              <a:buNone/>
              <a:defRPr/>
            </a:pPr>
            <a:r>
              <a:rPr lang="en-US" b="1" dirty="0" smtClean="0"/>
              <a:t>During the postpartum period, women should pay attention to their health. They should eat well and resume normal physical activities when they feel able. They can also do exercises to help regain their strength.</a:t>
            </a:r>
          </a:p>
          <a:p>
            <a:pPr lvl="1" algn="just" eaLnBrk="1" fontAlgn="auto" hangingPunct="1">
              <a:spcAft>
                <a:spcPts val="0"/>
              </a:spcAft>
              <a:buFont typeface="Wingdings" pitchFamily="2" charset="2"/>
              <a:buNone/>
              <a:defRPr/>
            </a:pPr>
            <a:r>
              <a:rPr lang="en-US" b="1" dirty="0" smtClean="0"/>
              <a:t>In your barangay, what are the common practices of mothers after delivery? Which of these are good?</a:t>
            </a:r>
          </a:p>
          <a:p>
            <a:pPr lvl="1" algn="just" eaLnBrk="1" fontAlgn="auto" hangingPunct="1">
              <a:spcAft>
                <a:spcPts val="0"/>
              </a:spcAft>
              <a:buFont typeface="Wingdings" pitchFamily="2" charset="2"/>
              <a:buNone/>
              <a:defRPr/>
            </a:pPr>
            <a:r>
              <a:rPr lang="en-US" b="1" dirty="0" smtClean="0"/>
              <a:t>Which are harmful and should be changed?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838200" y="609600"/>
            <a:ext cx="7772400" cy="4032250"/>
          </a:xfrm>
          <a:prstGeom prst="rect">
            <a:avLst/>
          </a:prstGeom>
          <a:noFill/>
          <a:ln w="9525">
            <a:noFill/>
            <a:miter lim="800000"/>
            <a:headEnd/>
            <a:tailEnd/>
          </a:ln>
        </p:spPr>
        <p:txBody>
          <a:bodyPr>
            <a:spAutoFit/>
          </a:bodyPr>
          <a:lstStyle/>
          <a:p>
            <a:r>
              <a:rPr lang="en-US" sz="3200" b="1"/>
              <a:t>Practices That Must Be Discontinued</a:t>
            </a:r>
            <a:r>
              <a:rPr lang="en-US" sz="2800" b="1"/>
              <a:t>:</a:t>
            </a:r>
          </a:p>
          <a:p>
            <a:endParaRPr lang="en-US" sz="2800" b="1"/>
          </a:p>
          <a:p>
            <a:pPr lvl="1">
              <a:buFontTx/>
              <a:buChar char="•"/>
            </a:pPr>
            <a:r>
              <a:rPr lang="en-US" sz="2800" b="1"/>
              <a:t> Throwing the colostrums away because  it is believed to be “spoiled” milk</a:t>
            </a:r>
          </a:p>
          <a:p>
            <a:pPr lvl="1">
              <a:buFontTx/>
              <a:buChar char="•"/>
            </a:pPr>
            <a:r>
              <a:rPr lang="en-US" sz="2800" b="1"/>
              <a:t> Sitting over burning coal to keep perineum warm </a:t>
            </a:r>
          </a:p>
          <a:p>
            <a:pPr lvl="1">
              <a:buFontTx/>
              <a:buChar char="•"/>
            </a:pPr>
            <a:r>
              <a:rPr lang="en-US" sz="2800" b="1"/>
              <a:t> Refraining from taking a bath for weeks or a month after childbirth</a:t>
            </a:r>
          </a:p>
          <a:p>
            <a:pPr lvl="1">
              <a:buFontTx/>
              <a:buChar char="•"/>
            </a:pPr>
            <a:r>
              <a:rPr lang="en-US" sz="2800" b="1"/>
              <a:t> Putting ashes on baby’s cord stump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ttonCandy">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CottonCandy</Template>
  <TotalTime>340</TotalTime>
  <Words>916</Words>
  <Application>Microsoft Office PowerPoint</Application>
  <PresentationFormat>On-screen Show (4:3)</PresentationFormat>
  <Paragraphs>87</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Tahoma</vt:lpstr>
      <vt:lpstr>Wingdings</vt:lpstr>
      <vt:lpstr>CottonCandy</vt:lpstr>
      <vt:lpstr>Slide 1</vt:lpstr>
      <vt:lpstr>Slide 2</vt:lpstr>
      <vt:lpstr>A. PROPER NEWBORN CARE</vt:lpstr>
      <vt:lpstr>Slide 4</vt:lpstr>
      <vt:lpstr>Slide 5</vt:lpstr>
      <vt:lpstr>Slide 6</vt:lpstr>
      <vt:lpstr>Slide 7</vt:lpstr>
      <vt:lpstr>Slide 8</vt:lpstr>
      <vt:lpstr>Slide 9</vt:lpstr>
      <vt:lpstr>Slide 10</vt:lpstr>
      <vt:lpstr>Slide 11</vt:lpstr>
      <vt:lpstr>Slide 12</vt:lpstr>
      <vt:lpstr>C. PROBLEMS OF THE NEWBORN AND POSTPARTUM MOTHERS</vt:lpstr>
      <vt:lpstr>Slide 14</vt:lpstr>
      <vt:lpstr>D. BREASTFEEDING</vt:lpstr>
      <vt:lpstr>E. ADVANTAGES OF CHILD SPACING</vt:lpstr>
      <vt:lpstr>E. ADVANTAGES OF CHILD SPACING</vt:lpstr>
      <vt:lpstr>Thank you very much!</vt:lpstr>
    </vt:vector>
  </TitlesOfParts>
  <Company>Personal 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POSTPARTUM CARE</dc:title>
  <dc:creator>MHU</dc:creator>
  <cp:lastModifiedBy>pc</cp:lastModifiedBy>
  <cp:revision>22</cp:revision>
  <dcterms:created xsi:type="dcterms:W3CDTF">2011-04-13T03:20:57Z</dcterms:created>
  <dcterms:modified xsi:type="dcterms:W3CDTF">2011-11-16T13:36:25Z</dcterms:modified>
</cp:coreProperties>
</file>