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85" r:id="rId6"/>
    <p:sldId id="260" r:id="rId7"/>
    <p:sldId id="261" r:id="rId8"/>
    <p:sldId id="262" r:id="rId9"/>
    <p:sldId id="263" r:id="rId10"/>
    <p:sldId id="264" r:id="rId11"/>
    <p:sldId id="275" r:id="rId12"/>
    <p:sldId id="265" r:id="rId13"/>
    <p:sldId id="276" r:id="rId14"/>
    <p:sldId id="266" r:id="rId15"/>
    <p:sldId id="267" r:id="rId16"/>
    <p:sldId id="268" r:id="rId17"/>
    <p:sldId id="274" r:id="rId18"/>
    <p:sldId id="269" r:id="rId19"/>
    <p:sldId id="270" r:id="rId20"/>
    <p:sldId id="286" r:id="rId21"/>
    <p:sldId id="287" r:id="rId22"/>
    <p:sldId id="272" r:id="rId23"/>
    <p:sldId id="273" r:id="rId24"/>
    <p:sldId id="277" r:id="rId25"/>
    <p:sldId id="278" r:id="rId26"/>
    <p:sldId id="279" r:id="rId27"/>
    <p:sldId id="283" r:id="rId28"/>
    <p:sldId id="280" r:id="rId29"/>
    <p:sldId id="281" r:id="rId30"/>
    <p:sldId id="282" r:id="rId31"/>
    <p:sldId id="284"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04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17" name="Footer Placeholder 16"/>
          <p:cNvSpPr>
            <a:spLocks noGrp="1"/>
          </p:cNvSpPr>
          <p:nvPr>
            <p:ph type="ftr" sz="quarter" idx="11"/>
          </p:nvPr>
        </p:nvSpPr>
        <p:spPr/>
        <p:txBody>
          <a:bodyPr/>
          <a:lstStyle/>
          <a:p>
            <a:endParaRPr lang="en-PH" dirty="0"/>
          </a:p>
        </p:txBody>
      </p:sp>
      <p:sp>
        <p:nvSpPr>
          <p:cNvPr id="29" name="Slide Number Placeholder 28"/>
          <p:cNvSpPr>
            <a:spLocks noGrp="1"/>
          </p:cNvSpPr>
          <p:nvPr>
            <p:ph type="sldNum" sz="quarter" idx="12"/>
          </p:nvPr>
        </p:nvSpPr>
        <p:spPr/>
        <p:txBody>
          <a:bodyPr/>
          <a:lstStyle/>
          <a:p>
            <a:fld id="{5C2A6DC4-BADC-4A96-B5DD-A7EBACBF982E}" type="slidenum">
              <a:rPr lang="en-PH" smtClean="0"/>
              <a:pPr/>
              <a:t>‹#›</a:t>
            </a:fld>
            <a:endParaRPr lang="en-PH"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C2A6DC4-BADC-4A96-B5DD-A7EBACBF982E}" type="slidenum">
              <a:rPr lang="en-PH" smtClean="0"/>
              <a:pPr/>
              <a:t>‹#›</a:t>
            </a:fld>
            <a:endParaRPr lang="en-P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C2A6DC4-BADC-4A96-B5DD-A7EBACBF982E}" type="slidenum">
              <a:rPr lang="en-PH" smtClean="0"/>
              <a:pPr/>
              <a:t>‹#›</a:t>
            </a:fld>
            <a:endParaRPr lang="en-P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C2A6DC4-BADC-4A96-B5DD-A7EBACBF982E}" type="slidenum">
              <a:rPr lang="en-PH" smtClean="0"/>
              <a:pPr/>
              <a:t>‹#›</a:t>
            </a:fld>
            <a:endParaRPr lang="en-P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C2A6DC4-BADC-4A96-B5DD-A7EBACBF982E}" type="slidenum">
              <a:rPr lang="en-PH" smtClean="0"/>
              <a:pPr/>
              <a:t>‹#›</a:t>
            </a:fld>
            <a:endParaRPr lang="en-PH"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C2A6DC4-BADC-4A96-B5DD-A7EBACBF982E}" type="slidenum">
              <a:rPr lang="en-PH" smtClean="0"/>
              <a:pPr/>
              <a:t>‹#›</a:t>
            </a:fld>
            <a:endParaRPr lang="en-P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8" name="Footer Placeholder 7"/>
          <p:cNvSpPr>
            <a:spLocks noGrp="1"/>
          </p:cNvSpPr>
          <p:nvPr>
            <p:ph type="ftr" sz="quarter" idx="11"/>
          </p:nvPr>
        </p:nvSpPr>
        <p:spPr/>
        <p:txBody>
          <a:bodyPr/>
          <a:lstStyle/>
          <a:p>
            <a:endParaRPr lang="en-PH" dirty="0"/>
          </a:p>
        </p:txBody>
      </p:sp>
      <p:sp>
        <p:nvSpPr>
          <p:cNvPr id="9" name="Slide Number Placeholder 8"/>
          <p:cNvSpPr>
            <a:spLocks noGrp="1"/>
          </p:cNvSpPr>
          <p:nvPr>
            <p:ph type="sldNum" sz="quarter" idx="12"/>
          </p:nvPr>
        </p:nvSpPr>
        <p:spPr/>
        <p:txBody>
          <a:bodyPr/>
          <a:lstStyle/>
          <a:p>
            <a:fld id="{5C2A6DC4-BADC-4A96-B5DD-A7EBACBF982E}" type="slidenum">
              <a:rPr lang="en-PH" smtClean="0"/>
              <a:pPr/>
              <a:t>‹#›</a:t>
            </a:fld>
            <a:endParaRPr lang="en-PH"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4" name="Footer Placeholder 3"/>
          <p:cNvSpPr>
            <a:spLocks noGrp="1"/>
          </p:cNvSpPr>
          <p:nvPr>
            <p:ph type="ftr" sz="quarter" idx="11"/>
          </p:nvPr>
        </p:nvSpPr>
        <p:spPr/>
        <p:txBody>
          <a:bodyPr/>
          <a:lstStyle/>
          <a:p>
            <a:endParaRPr lang="en-PH" dirty="0"/>
          </a:p>
        </p:txBody>
      </p:sp>
      <p:sp>
        <p:nvSpPr>
          <p:cNvPr id="5" name="Slide Number Placeholder 4"/>
          <p:cNvSpPr>
            <a:spLocks noGrp="1"/>
          </p:cNvSpPr>
          <p:nvPr>
            <p:ph type="sldNum" sz="quarter" idx="12"/>
          </p:nvPr>
        </p:nvSpPr>
        <p:spPr/>
        <p:txBody>
          <a:bodyPr/>
          <a:lstStyle/>
          <a:p>
            <a:fld id="{5C2A6DC4-BADC-4A96-B5DD-A7EBACBF982E}" type="slidenum">
              <a:rPr lang="en-PH" smtClean="0"/>
              <a:pPr/>
              <a:t>‹#›</a:t>
            </a:fld>
            <a:endParaRPr lang="en-P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3" name="Footer Placeholder 2"/>
          <p:cNvSpPr>
            <a:spLocks noGrp="1"/>
          </p:cNvSpPr>
          <p:nvPr>
            <p:ph type="ftr" sz="quarter" idx="11"/>
          </p:nvPr>
        </p:nvSpPr>
        <p:spPr/>
        <p:txBody>
          <a:bodyPr/>
          <a:lstStyle/>
          <a:p>
            <a:endParaRPr lang="en-PH" dirty="0"/>
          </a:p>
        </p:txBody>
      </p:sp>
      <p:sp>
        <p:nvSpPr>
          <p:cNvPr id="4" name="Slide Number Placeholder 3"/>
          <p:cNvSpPr>
            <a:spLocks noGrp="1"/>
          </p:cNvSpPr>
          <p:nvPr>
            <p:ph type="sldNum" sz="quarter" idx="12"/>
          </p:nvPr>
        </p:nvSpPr>
        <p:spPr/>
        <p:txBody>
          <a:bodyPr/>
          <a:lstStyle/>
          <a:p>
            <a:fld id="{5C2A6DC4-BADC-4A96-B5DD-A7EBACBF982E}" type="slidenum">
              <a:rPr lang="en-PH" smtClean="0"/>
              <a:pPr/>
              <a:t>‹#›</a:t>
            </a:fld>
            <a:endParaRPr lang="en-P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pPr/>
              <a:t>11/3/2016</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C2A6DC4-BADC-4A96-B5DD-A7EBACBF982E}" type="slidenum">
              <a:rPr lang="en-PH" smtClean="0"/>
              <a:pPr/>
              <a:t>‹#›</a:t>
            </a:fld>
            <a:endParaRPr lang="en-P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9B5F3858-463C-422C-9F51-C0A52ECB5342}" type="datetimeFigureOut">
              <a:rPr lang="en-PH" smtClean="0"/>
              <a:pPr/>
              <a:t>11/3/2016</a:t>
            </a:fld>
            <a:endParaRPr lang="en-PH" dirty="0"/>
          </a:p>
        </p:txBody>
      </p:sp>
      <p:sp>
        <p:nvSpPr>
          <p:cNvPr id="6" name="Footer Placeholder 5"/>
          <p:cNvSpPr>
            <a:spLocks noGrp="1"/>
          </p:cNvSpPr>
          <p:nvPr>
            <p:ph type="ftr" sz="quarter" idx="11"/>
          </p:nvPr>
        </p:nvSpPr>
        <p:spPr>
          <a:xfrm>
            <a:off x="914400" y="55499"/>
            <a:ext cx="5562600" cy="365125"/>
          </a:xfrm>
        </p:spPr>
        <p:txBody>
          <a:bodyPr/>
          <a:lstStyle/>
          <a:p>
            <a:endParaRPr lang="en-PH" dirty="0"/>
          </a:p>
        </p:txBody>
      </p:sp>
      <p:sp>
        <p:nvSpPr>
          <p:cNvPr id="7" name="Slide Number Placeholder 6"/>
          <p:cNvSpPr>
            <a:spLocks noGrp="1"/>
          </p:cNvSpPr>
          <p:nvPr>
            <p:ph type="sldNum" sz="quarter" idx="12"/>
          </p:nvPr>
        </p:nvSpPr>
        <p:spPr>
          <a:xfrm>
            <a:off x="8610600" y="55499"/>
            <a:ext cx="457200" cy="365125"/>
          </a:xfrm>
        </p:spPr>
        <p:txBody>
          <a:bodyPr/>
          <a:lstStyle/>
          <a:p>
            <a:fld id="{5C2A6DC4-BADC-4A96-B5DD-A7EBACBF982E}" type="slidenum">
              <a:rPr lang="en-PH" smtClean="0"/>
              <a:pPr/>
              <a:t>‹#›</a:t>
            </a:fld>
            <a:endParaRPr lang="en-P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B5F3858-463C-422C-9F51-C0A52ECB5342}" type="datetimeFigureOut">
              <a:rPr lang="en-PH" smtClean="0"/>
              <a:pPr/>
              <a:t>11/3/2016</a:t>
            </a:fld>
            <a:endParaRPr lang="en-PH"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PH"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2A6DC4-BADC-4A96-B5DD-A7EBACBF982E}" type="slidenum">
              <a:rPr lang="en-PH" smtClean="0"/>
              <a:pPr/>
              <a:t>‹#›</a:t>
            </a:fld>
            <a:endParaRPr lang="en-PH"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8077200" cy="1975104"/>
          </a:xfrm>
        </p:spPr>
        <p:txBody>
          <a:bodyPr/>
          <a:lstStyle/>
          <a:p>
            <a:r>
              <a:rPr lang="en-PH" dirty="0"/>
              <a:t>Laws related to drug abuse TREATMENT and REHABILITATION</a:t>
            </a:r>
          </a:p>
        </p:txBody>
      </p:sp>
      <p:sp>
        <p:nvSpPr>
          <p:cNvPr id="3" name="Subtitle 2"/>
          <p:cNvSpPr>
            <a:spLocks noGrp="1"/>
          </p:cNvSpPr>
          <p:nvPr>
            <p:ph type="subTitle" idx="1"/>
          </p:nvPr>
        </p:nvSpPr>
        <p:spPr>
          <a:xfrm>
            <a:off x="914400" y="4038600"/>
            <a:ext cx="7772400" cy="1508760"/>
          </a:xfrm>
        </p:spPr>
        <p:txBody>
          <a:bodyPr/>
          <a:lstStyle/>
          <a:p>
            <a:r>
              <a:rPr lang="en-PH" b="1" dirty="0"/>
              <a:t>RAYMUND T. BASBAS, RN, MAN</a:t>
            </a:r>
          </a:p>
          <a:p>
            <a:r>
              <a:rPr lang="en-PH" b="1" i="1" dirty="0"/>
              <a:t>DANGEROUS  DRUGS BOARD  REPRESENTATIVE</a:t>
            </a:r>
          </a:p>
          <a:p>
            <a:r>
              <a:rPr lang="en-PH" b="1" i="1" dirty="0"/>
              <a:t>OIC  CHIEF  ADMINISTRATIVE OFFICER</a:t>
            </a:r>
          </a:p>
          <a:p>
            <a:r>
              <a:rPr lang="en-PH" b="1" i="1" dirty="0"/>
              <a:t>DOH -DTRC DAGUPAN</a:t>
            </a:r>
          </a:p>
        </p:txBody>
      </p:sp>
    </p:spTree>
    <p:extLst>
      <p:ext uri="{BB962C8B-B14F-4D97-AF65-F5344CB8AC3E}">
        <p14:creationId xmlns:p14="http://schemas.microsoft.com/office/powerpoint/2010/main" xmlns="" val="63888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436" y="999671"/>
            <a:ext cx="7772400" cy="914400"/>
          </a:xfrm>
        </p:spPr>
        <p:txBody>
          <a:bodyPr/>
          <a:lstStyle/>
          <a:p>
            <a:r>
              <a:rPr lang="en-US" dirty="0"/>
              <a:t>W</a:t>
            </a:r>
            <a:r>
              <a:rPr lang="en-PH" dirty="0"/>
              <a:t>HO MAY APPLY:</a:t>
            </a:r>
            <a:br>
              <a:rPr lang="en-PH" dirty="0"/>
            </a:br>
            <a:endParaRPr lang="en-PH" dirty="0"/>
          </a:p>
        </p:txBody>
      </p:sp>
      <p:sp>
        <p:nvSpPr>
          <p:cNvPr id="3" name="Content Placeholder 2"/>
          <p:cNvSpPr>
            <a:spLocks noGrp="1"/>
          </p:cNvSpPr>
          <p:nvPr>
            <p:ph idx="1"/>
          </p:nvPr>
        </p:nvSpPr>
        <p:spPr>
          <a:xfrm>
            <a:off x="914400" y="2057400"/>
            <a:ext cx="7772400" cy="4572000"/>
          </a:xfrm>
        </p:spPr>
        <p:txBody>
          <a:bodyPr/>
          <a:lstStyle/>
          <a:p>
            <a:r>
              <a:rPr lang="en-PH" dirty="0"/>
              <a:t>ANY PERSON BY HIMSELF/HERSELF </a:t>
            </a:r>
          </a:p>
          <a:p>
            <a:r>
              <a:rPr lang="en-PH" dirty="0"/>
              <a:t>PARENT</a:t>
            </a:r>
          </a:p>
          <a:p>
            <a:r>
              <a:rPr lang="en-PH" dirty="0"/>
              <a:t>SPOUSE</a:t>
            </a:r>
          </a:p>
          <a:p>
            <a:r>
              <a:rPr lang="en-PH" dirty="0"/>
              <a:t>GUARDIAN</a:t>
            </a:r>
          </a:p>
          <a:p>
            <a:r>
              <a:rPr lang="en-PH" dirty="0"/>
              <a:t>RELATIVE WITHIN THE FOURTH DEGREE OF CONSANGUINITY</a:t>
            </a:r>
          </a:p>
          <a:p>
            <a:endParaRPr lang="en-PH"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36872" y="4964870"/>
            <a:ext cx="2362200" cy="188950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769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772400" cy="4572000"/>
          </a:xfrm>
        </p:spPr>
        <p:txBody>
          <a:bodyPr/>
          <a:lstStyle/>
          <a:p>
            <a:r>
              <a:rPr lang="en-PH" dirty="0"/>
              <a:t>REHABILITATION PERIOD:</a:t>
            </a:r>
          </a:p>
          <a:p>
            <a:endParaRPr lang="en-PH" dirty="0"/>
          </a:p>
          <a:p>
            <a:r>
              <a:rPr lang="en-PH" dirty="0"/>
              <a:t>UNDER RA 9165, THE PRESCRIBED PERIOD IS MINIMUM OF 6 MOS TO 12 MOS BUT NOT LATER THAN 1 YEAR,DEPENDING ON COMPLIANCE OF A DRUG DEPENDENT.</a:t>
            </a:r>
          </a:p>
          <a:p>
            <a:endParaRPr lang="en-PH"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3800" y="3810000"/>
            <a:ext cx="4651375" cy="3487738"/>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67531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772400" cy="914400"/>
          </a:xfrm>
        </p:spPr>
        <p:txBody>
          <a:bodyPr/>
          <a:lstStyle/>
          <a:p>
            <a:r>
              <a:rPr lang="en-PH" dirty="0"/>
              <a:t>TEMPORARY RELEASE AND AFTERCARE PROGRAM</a:t>
            </a:r>
          </a:p>
        </p:txBody>
      </p:sp>
      <p:sp>
        <p:nvSpPr>
          <p:cNvPr id="3" name="Content Placeholder 2"/>
          <p:cNvSpPr>
            <a:spLocks noGrp="1"/>
          </p:cNvSpPr>
          <p:nvPr>
            <p:ph idx="1"/>
          </p:nvPr>
        </p:nvSpPr>
        <p:spPr>
          <a:xfrm>
            <a:off x="914400" y="2296886"/>
            <a:ext cx="7772400" cy="4572000"/>
          </a:xfrm>
        </p:spPr>
        <p:txBody>
          <a:bodyPr/>
          <a:lstStyle/>
          <a:p>
            <a:r>
              <a:rPr lang="en-PH" dirty="0"/>
              <a:t>CERTIFICATION FROM CENTER THAT DD WITHIN THE VOLUNTARY PROGRAM MAYBE RELEASED.</a:t>
            </a:r>
          </a:p>
          <a:p>
            <a:endParaRPr lang="en-PH" dirty="0"/>
          </a:p>
          <a:p>
            <a:r>
              <a:rPr lang="en-PH" dirty="0"/>
              <a:t>THE COURT SHALL ORDER THAT DD SHALL REPORT  TO DOH FOR AFTERCARE AND FOLLOW UP TREATMENT INCLUDING URINE TESTING FOR A PERIOD NOT EXCEEDING 18 MOS.</a:t>
            </a:r>
          </a:p>
        </p:txBody>
      </p:sp>
    </p:spTree>
    <p:extLst>
      <p:ext uri="{BB962C8B-B14F-4D97-AF65-F5344CB8AC3E}">
        <p14:creationId xmlns:p14="http://schemas.microsoft.com/office/powerpoint/2010/main" xmlns="" val="2474895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PH" dirty="0"/>
              <a:t>AFTER CARE /FOLLOW UP </a:t>
            </a:r>
          </a:p>
          <a:p>
            <a:endParaRPr lang="en-PH" dirty="0"/>
          </a:p>
          <a:p>
            <a:r>
              <a:rPr lang="en-PH" dirty="0"/>
              <a:t>-After 6-12 </a:t>
            </a:r>
            <a:r>
              <a:rPr lang="en-PH" dirty="0" err="1"/>
              <a:t>mos</a:t>
            </a:r>
            <a:r>
              <a:rPr lang="en-PH" dirty="0"/>
              <a:t> of Rehabilitation comes another 18 </a:t>
            </a:r>
            <a:r>
              <a:rPr lang="en-PH" dirty="0" err="1"/>
              <a:t>mos</a:t>
            </a:r>
            <a:r>
              <a:rPr lang="en-PH" dirty="0"/>
              <a:t> of After Care Program for follow up and monitoring whether a recovering drug dependent is complying for his follow up or relapsing for drug use.</a:t>
            </a:r>
          </a:p>
          <a:p>
            <a:endParaRPr lang="en-PH" dirty="0"/>
          </a:p>
        </p:txBody>
      </p:sp>
    </p:spTree>
    <p:extLst>
      <p:ext uri="{BB962C8B-B14F-4D97-AF65-F5344CB8AC3E}">
        <p14:creationId xmlns:p14="http://schemas.microsoft.com/office/powerpoint/2010/main" xmlns="" val="1925553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PH" dirty="0"/>
              <a:t>IF DURING THE PERIOD OF AFTERCARE AND FOLLOW UP, SHOULD THE DOH FIND THAT DD REQUIRES FURTHER TREATMENT REHABILITATION IN THE CENTER….</a:t>
            </a:r>
          </a:p>
          <a:p>
            <a:endParaRPr lang="en-PH" dirty="0"/>
          </a:p>
          <a:p>
            <a:r>
              <a:rPr lang="en-PH" dirty="0"/>
              <a:t>HE SHALL BE RECOMMITED TO THE CENTER FOR CONFINEMENT.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4536849"/>
            <a:ext cx="2143125" cy="2143125"/>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21455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772400" cy="914400"/>
          </a:xfrm>
        </p:spPr>
        <p:txBody>
          <a:bodyPr/>
          <a:lstStyle/>
          <a:p>
            <a:r>
              <a:rPr lang="en-PH" dirty="0"/>
              <a:t>AFTERWARDS:</a:t>
            </a:r>
          </a:p>
        </p:txBody>
      </p:sp>
      <p:sp>
        <p:nvSpPr>
          <p:cNvPr id="3" name="Content Placeholder 2"/>
          <p:cNvSpPr>
            <a:spLocks noGrp="1"/>
          </p:cNvSpPr>
          <p:nvPr>
            <p:ph idx="1"/>
          </p:nvPr>
        </p:nvSpPr>
        <p:spPr>
          <a:xfrm>
            <a:off x="914400" y="2057400"/>
            <a:ext cx="7772400" cy="4572000"/>
          </a:xfrm>
        </p:spPr>
        <p:txBody>
          <a:bodyPr/>
          <a:lstStyle/>
          <a:p>
            <a:r>
              <a:rPr lang="en-PH" dirty="0"/>
              <a:t>MAY AGAIN BE CERTIFIED FOR TEMPORARY RELEASE.</a:t>
            </a:r>
          </a:p>
          <a:p>
            <a:r>
              <a:rPr lang="en-PH" dirty="0"/>
              <a:t>MAYBE ORDERED FOR RELEASE FOR ANOTHER AFTERCARE AND FOLLOW UP PROGRAM.</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4343400"/>
            <a:ext cx="1828800" cy="1995055"/>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73528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772400" cy="914400"/>
          </a:xfrm>
        </p:spPr>
        <p:txBody>
          <a:bodyPr/>
          <a:lstStyle/>
          <a:p>
            <a:r>
              <a:rPr lang="en-PH" sz="3600" dirty="0"/>
              <a:t>SECTION 58 DD WHO IS NOT REHABILITATED</a:t>
            </a:r>
          </a:p>
        </p:txBody>
      </p:sp>
      <p:sp>
        <p:nvSpPr>
          <p:cNvPr id="3" name="Content Placeholder 2"/>
          <p:cNvSpPr>
            <a:spLocks noGrp="1"/>
          </p:cNvSpPr>
          <p:nvPr>
            <p:ph idx="1"/>
          </p:nvPr>
        </p:nvSpPr>
        <p:spPr>
          <a:xfrm>
            <a:off x="914400" y="2209800"/>
            <a:ext cx="7772400" cy="4572000"/>
          </a:xfrm>
        </p:spPr>
        <p:txBody>
          <a:bodyPr/>
          <a:lstStyle/>
          <a:p>
            <a:r>
              <a:rPr lang="en-PH" dirty="0"/>
              <a:t>A DD WHO IS NOT REHABILITATED AFTER THE SECOND COMMITMENT TO A CENTER SHALL UPON,RECOMMENDATION OF THE BOARD, BE CHARGED FOR VIOLATION OF SEC 15  of  RA  9165  and prosecuted like any other OFFENDER.</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4495800"/>
            <a:ext cx="2114145" cy="220810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65072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914400"/>
          </a:xfrm>
        </p:spPr>
        <p:txBody>
          <a:bodyPr/>
          <a:lstStyle/>
          <a:p>
            <a:r>
              <a:rPr lang="en-PH" sz="3600" dirty="0"/>
              <a:t>SECTION 59 ESCAPE AND RECOMMITMENT </a:t>
            </a:r>
          </a:p>
        </p:txBody>
      </p:sp>
      <p:sp>
        <p:nvSpPr>
          <p:cNvPr id="3" name="Content Placeholder 2"/>
          <p:cNvSpPr>
            <a:spLocks noGrp="1"/>
          </p:cNvSpPr>
          <p:nvPr>
            <p:ph idx="1"/>
          </p:nvPr>
        </p:nvSpPr>
        <p:spPr>
          <a:xfrm>
            <a:off x="838200" y="2133600"/>
            <a:ext cx="7772400" cy="4572000"/>
          </a:xfrm>
        </p:spPr>
        <p:txBody>
          <a:bodyPr/>
          <a:lstStyle/>
          <a:p>
            <a:r>
              <a:rPr lang="en-PH" dirty="0"/>
              <a:t>MAY SUBMIT HIMSELF FOR RECOMMITMENT WITHIN (1) WEEK.</a:t>
            </a:r>
          </a:p>
          <a:p>
            <a:r>
              <a:rPr lang="en-PH" dirty="0"/>
              <a:t>PARENTS,SPOUSE,GUARDIAN, OR RELATIVE WITHIN FOURTH DEGREE OF CONSANGUINITY MAY SURRENDER THE DD FOR RECOMMITMENT.</a:t>
            </a:r>
          </a:p>
        </p:txBody>
      </p:sp>
    </p:spTree>
    <p:extLst>
      <p:ext uri="{BB962C8B-B14F-4D97-AF65-F5344CB8AC3E}">
        <p14:creationId xmlns:p14="http://schemas.microsoft.com/office/powerpoint/2010/main" xmlns="" val="1872047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772400" cy="1164336"/>
          </a:xfrm>
        </p:spPr>
        <p:txBody>
          <a:bodyPr/>
          <a:lstStyle/>
          <a:p>
            <a:r>
              <a:rPr lang="en-PH" dirty="0"/>
              <a:t>ESCAPE AND RECOMMITMENT </a:t>
            </a:r>
          </a:p>
        </p:txBody>
      </p:sp>
      <p:sp>
        <p:nvSpPr>
          <p:cNvPr id="3" name="Content Placeholder 2"/>
          <p:cNvSpPr>
            <a:spLocks noGrp="1"/>
          </p:cNvSpPr>
          <p:nvPr>
            <p:ph idx="1"/>
          </p:nvPr>
        </p:nvSpPr>
        <p:spPr>
          <a:xfrm>
            <a:off x="609600" y="2667000"/>
            <a:ext cx="7772400" cy="3993360"/>
          </a:xfrm>
        </p:spPr>
        <p:txBody>
          <a:bodyPr/>
          <a:lstStyle/>
          <a:p>
            <a:r>
              <a:rPr lang="en-PH" dirty="0"/>
              <a:t>THE BOARD SHALL  APPLY  TO THE COURT FOR A RECOMMITMENT ORDER.</a:t>
            </a:r>
          </a:p>
          <a:p>
            <a:endParaRPr lang="en-PH" dirty="0"/>
          </a:p>
          <a:p>
            <a:r>
              <a:rPr lang="en-PH" dirty="0"/>
              <a:t>UPON PROOF OF PREVIOUS COMMITMENT,THE COURT SHALL ISSUE AND ORDER FOR RECOMMITMENT.</a:t>
            </a:r>
          </a:p>
        </p:txBody>
      </p:sp>
      <p:sp>
        <p:nvSpPr>
          <p:cNvPr id="4" name="TextBox 3"/>
          <p:cNvSpPr txBox="1"/>
          <p:nvPr/>
        </p:nvSpPr>
        <p:spPr>
          <a:xfrm>
            <a:off x="609600" y="1698954"/>
            <a:ext cx="7818743" cy="830997"/>
          </a:xfrm>
          <a:prstGeom prst="rect">
            <a:avLst/>
          </a:prstGeom>
          <a:noFill/>
        </p:spPr>
        <p:txBody>
          <a:bodyPr wrap="none" rtlCol="0">
            <a:spAutoFit/>
          </a:bodyPr>
          <a:lstStyle/>
          <a:p>
            <a:r>
              <a:rPr lang="en-PH" sz="2400" dirty="0"/>
              <a:t>SHOULD ESCAPEE FAIL TO  SUBMIT  TO RECOMMITMENT </a:t>
            </a:r>
          </a:p>
          <a:p>
            <a:r>
              <a:rPr lang="en-PH" sz="2400" dirty="0"/>
              <a:t>OR BE SURRENDERED AFTER  1  WEEK:</a:t>
            </a:r>
          </a:p>
        </p:txBody>
      </p:sp>
    </p:spTree>
    <p:extLst>
      <p:ext uri="{BB962C8B-B14F-4D97-AF65-F5344CB8AC3E}">
        <p14:creationId xmlns:p14="http://schemas.microsoft.com/office/powerpoint/2010/main" xmlns="" val="883189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772400" cy="914400"/>
          </a:xfrm>
        </p:spPr>
        <p:txBody>
          <a:bodyPr/>
          <a:lstStyle/>
          <a:p>
            <a:r>
              <a:rPr lang="en-PH" sz="2400" dirty="0"/>
              <a:t>SECTION 74: COST SHARING SCHEME IN THE TREATMENT AND REHABILITATION OF DRUG DEPENDEN</a:t>
            </a:r>
            <a:r>
              <a:rPr lang="en-PH" dirty="0"/>
              <a:t>T.</a:t>
            </a:r>
            <a:br>
              <a:rPr lang="en-PH" dirty="0"/>
            </a:br>
            <a:endParaRPr lang="en-PH" dirty="0"/>
          </a:p>
        </p:txBody>
      </p:sp>
      <p:sp>
        <p:nvSpPr>
          <p:cNvPr id="3" name="Content Placeholder 2"/>
          <p:cNvSpPr>
            <a:spLocks noGrp="1"/>
          </p:cNvSpPr>
          <p:nvPr>
            <p:ph idx="1"/>
          </p:nvPr>
        </p:nvSpPr>
        <p:spPr>
          <a:xfrm>
            <a:off x="838200" y="2133600"/>
            <a:ext cx="7772400" cy="4572000"/>
          </a:xfrm>
        </p:spPr>
        <p:txBody>
          <a:bodyPr>
            <a:normAutofit fontScale="77500" lnSpcReduction="20000"/>
          </a:bodyPr>
          <a:lstStyle/>
          <a:p>
            <a:r>
              <a:rPr lang="en-PH" dirty="0"/>
              <a:t>THE PARENT,SPOUSE,GUARDIAN OR ANY RELATIVE WITHIN THE FOURTH DEGREE OF CONSANGUINITY OR ANY PERSON WHO IS CONFINED UNDER THE VOLUNTARY SUBMISSION PROGRAM OR COMPULSORY SUBMISSION PROGRAM SHALL BE CHARGED A CERTAIN PERCENTAGE OF THE COST OF HIS/HER TREATMENT AND REHABILITATION,THE GUIDELINES OF WHICH SHALL BE FORMULATED BY THE DSWD TAKING INTO CONSIDERATION THE ECONOMIC STATUS OF THE FAMILY OF THE PERSON CONFINED.THE GUIDELINES THEREIN FORMULATED SHALL BE IMPLEMENTED BY A  SOCIAL WORKER OF THE LOCAL GOVERNMENT UNIT.</a:t>
            </a:r>
          </a:p>
          <a:p>
            <a:endParaRPr lang="en-PH" dirty="0"/>
          </a:p>
        </p:txBody>
      </p:sp>
    </p:spTree>
    <p:extLst>
      <p:ext uri="{BB962C8B-B14F-4D97-AF65-F5344CB8AC3E}">
        <p14:creationId xmlns:p14="http://schemas.microsoft.com/office/powerpoint/2010/main" xmlns="" val="263340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914400"/>
          </a:xfrm>
        </p:spPr>
        <p:txBody>
          <a:bodyPr/>
          <a:lstStyle/>
          <a:p>
            <a:r>
              <a:rPr lang="en-PH" dirty="0"/>
              <a:t>R.A. 9165</a:t>
            </a:r>
          </a:p>
        </p:txBody>
      </p:sp>
      <p:sp>
        <p:nvSpPr>
          <p:cNvPr id="3" name="Content Placeholder 2"/>
          <p:cNvSpPr>
            <a:spLocks noGrp="1"/>
          </p:cNvSpPr>
          <p:nvPr>
            <p:ph idx="1"/>
          </p:nvPr>
        </p:nvSpPr>
        <p:spPr>
          <a:xfrm>
            <a:off x="914400" y="2057400"/>
            <a:ext cx="7772400" cy="4572000"/>
          </a:xfrm>
        </p:spPr>
        <p:txBody>
          <a:bodyPr/>
          <a:lstStyle/>
          <a:p>
            <a:r>
              <a:rPr lang="en-PH" dirty="0"/>
              <a:t>OTHERWISE KNOWN AS THE COMPREHENSIVE DANGEROUS DRUGS ACT OF 2002.</a:t>
            </a:r>
          </a:p>
          <a:p>
            <a:endParaRPr lang="en-PH" dirty="0"/>
          </a:p>
        </p:txBody>
      </p:sp>
    </p:spTree>
    <p:extLst>
      <p:ext uri="{BB962C8B-B14F-4D97-AF65-F5344CB8AC3E}">
        <p14:creationId xmlns:p14="http://schemas.microsoft.com/office/powerpoint/2010/main" xmlns="" val="3779686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914400"/>
          </a:xfrm>
        </p:spPr>
        <p:txBody>
          <a:bodyPr/>
          <a:lstStyle/>
          <a:p>
            <a:r>
              <a:rPr lang="en-US" sz="2800" b="1" dirty="0"/>
              <a:t>SEC </a:t>
            </a:r>
            <a:r>
              <a:rPr lang="en-US" sz="2800" b="1" u="sng" dirty="0"/>
              <a:t>61.</a:t>
            </a:r>
            <a:r>
              <a:rPr lang="en-US" sz="2800" u="sng" dirty="0"/>
              <a:t>COMPULSARY</a:t>
            </a:r>
            <a:r>
              <a:rPr lang="en-US" sz="2800" b="1" u="sng" dirty="0"/>
              <a:t> </a:t>
            </a:r>
            <a:r>
              <a:rPr lang="en-US" sz="2800" u="sng" dirty="0"/>
              <a:t>CONFINEMENT OF A DRUG DEPENDENT WHO REFUSES TO APPLY UNDER VOLUNTARY SUBMISSION PROGRAM </a:t>
            </a:r>
          </a:p>
        </p:txBody>
      </p:sp>
      <p:sp>
        <p:nvSpPr>
          <p:cNvPr id="3" name="Content Placeholder 2"/>
          <p:cNvSpPr>
            <a:spLocks noGrp="1"/>
          </p:cNvSpPr>
          <p:nvPr>
            <p:ph idx="1"/>
          </p:nvPr>
        </p:nvSpPr>
        <p:spPr/>
        <p:txBody>
          <a:bodyPr/>
          <a:lstStyle/>
          <a:p>
            <a:r>
              <a:rPr lang="en-US" dirty="0"/>
              <a:t>ANY PERSON DETERMINED AND FOUND TO BE DEPENDENT ON DANGEROUS DRUGS SHALL,UPON PETITION BY THE BOARD OR ANY OF IT’S AUTHORIZED REPRESENTATIVES,BE CONFINED FOR TREATMENT AND REHABILITATION IN ANY CENTER DULY DESIGNATED OR ACCREDITED FOR THE PURPOSE.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8382000" cy="914400"/>
          </a:xfrm>
        </p:spPr>
        <p:txBody>
          <a:bodyPr/>
          <a:lstStyle/>
          <a:p>
            <a:r>
              <a:rPr lang="en-US" sz="2800" b="1" dirty="0"/>
              <a:t>SEC 62. </a:t>
            </a:r>
            <a:r>
              <a:rPr lang="en-US" sz="2800" u="sng" dirty="0"/>
              <a:t>COMPULSARY SUBMISSION OF A DRUG DEPENDENT CHARGE WITH AN OFFENSE TO TREATMENT AND REHABILITATION</a:t>
            </a:r>
          </a:p>
        </p:txBody>
      </p:sp>
      <p:sp>
        <p:nvSpPr>
          <p:cNvPr id="3" name="Content Placeholder 2"/>
          <p:cNvSpPr>
            <a:spLocks noGrp="1"/>
          </p:cNvSpPr>
          <p:nvPr>
            <p:ph idx="1"/>
          </p:nvPr>
        </p:nvSpPr>
        <p:spPr>
          <a:xfrm>
            <a:off x="609600" y="1981200"/>
            <a:ext cx="8153400" cy="4572000"/>
          </a:xfrm>
        </p:spPr>
        <p:txBody>
          <a:bodyPr>
            <a:normAutofit lnSpcReduction="10000"/>
          </a:bodyPr>
          <a:lstStyle/>
          <a:p>
            <a:r>
              <a:rPr lang="en-US" sz="2800" dirty="0"/>
              <a:t>IF A PERSON CHARGED WITH AN OFFENSE WHERE THE </a:t>
            </a:r>
            <a:r>
              <a:rPr lang="en-US" sz="2800" dirty="0" smtClean="0"/>
              <a:t>POSSIBLE  </a:t>
            </a:r>
            <a:r>
              <a:rPr lang="en-US" sz="2800" dirty="0"/>
              <a:t>PENALTY IS IMPRISONMENT OF LESS  THAN  SIX (6) YEARS AND ONE (1) DAY,AND IS FOUND BY THE PROSECUTOR OR BY THE COURT AT ANY STAGE  OF  THE  PROCEEDINGS,TO BE A DRUG DEPENDENT,THE  PROSECUTOR OR THE COURT</a:t>
            </a:r>
          </a:p>
          <a:p>
            <a:r>
              <a:rPr lang="en-US" sz="2800" dirty="0"/>
              <a:t>AS THE CASE  MAY  BE SHALL SUSPEND ALL FURTHER  PROCEEDINGS  AND TRANSMIT COPIES OF  THE RECORD OF THE CASE TO THE BOARD.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EXERCISE:</a:t>
            </a:r>
          </a:p>
        </p:txBody>
      </p:sp>
      <p:sp>
        <p:nvSpPr>
          <p:cNvPr id="3" name="Content Placeholder 2"/>
          <p:cNvSpPr>
            <a:spLocks noGrp="1"/>
          </p:cNvSpPr>
          <p:nvPr>
            <p:ph idx="1"/>
          </p:nvPr>
        </p:nvSpPr>
        <p:spPr/>
        <p:txBody>
          <a:bodyPr>
            <a:normAutofit fontScale="92500" lnSpcReduction="10000"/>
          </a:bodyPr>
          <a:lstStyle/>
          <a:p>
            <a:pPr marL="68580" indent="0">
              <a:buNone/>
            </a:pPr>
            <a:r>
              <a:rPr lang="en-PH" dirty="0"/>
              <a:t>CASE 1.</a:t>
            </a:r>
          </a:p>
          <a:p>
            <a:pPr marL="68580" indent="0">
              <a:buNone/>
            </a:pPr>
            <a:r>
              <a:rPr lang="en-PH" sz="2400" dirty="0"/>
              <a:t>THE ADMISSSION OFFICER OF TRC RECEIVES A CALL FROM MS.SANTOS,THE MOTHER OF A 37 YEAR OLD MAN WHO SHE BELIEVES IS USING ILLEGAL DRUGS,THE SON ,MAR MARRIED WITH 2 CHILDREN DENIES USING DRUGS BUT HAS BECOME ABUSIVE TO HIS WIFE AND KIDS.THE WIFE ALSO RELATED THAT MOST OF THEIR FURNITURE AT HOME HAS BEEN PAWNED FOR CASH BY THE HUSBAND.MS.SANTOS,WHO LIVES WITH  THEM HAS ALSO LOST HER JEWELRIES.MAR IS PRESENTLY BEING HELD IN A POLICE STATION BECAUSE HE WAS CAUGHT WITH A KNOWN DRUG PUSHER.MS.SANTOS WANTS TO COMMIT HER SON TO THE  TRC  AND IS REQUESTING THE ADMISSION OFFICER TO PICK HIM UP.</a:t>
            </a:r>
          </a:p>
        </p:txBody>
      </p:sp>
    </p:spTree>
    <p:extLst>
      <p:ext uri="{BB962C8B-B14F-4D97-AF65-F5344CB8AC3E}">
        <p14:creationId xmlns:p14="http://schemas.microsoft.com/office/powerpoint/2010/main" xmlns="" val="3621597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7772400" cy="4572000"/>
          </a:xfrm>
        </p:spPr>
        <p:txBody>
          <a:bodyPr/>
          <a:lstStyle/>
          <a:p>
            <a:r>
              <a:rPr lang="en-PH" dirty="0"/>
              <a:t>DISCUSS HOW THE ADMISSION OFFICER SHOULD ADVISE MS.SANTOS SO HER SON CAN BE LEGALLY ADMITTED INTO THE REHAB CENTER.</a:t>
            </a:r>
          </a:p>
        </p:txBody>
      </p:sp>
    </p:spTree>
    <p:extLst>
      <p:ext uri="{BB962C8B-B14F-4D97-AF65-F5344CB8AC3E}">
        <p14:creationId xmlns:p14="http://schemas.microsoft.com/office/powerpoint/2010/main" xmlns="" val="4054741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Case 2:</a:t>
            </a:r>
          </a:p>
        </p:txBody>
      </p:sp>
      <p:sp>
        <p:nvSpPr>
          <p:cNvPr id="3" name="Content Placeholder 2"/>
          <p:cNvSpPr>
            <a:spLocks noGrp="1"/>
          </p:cNvSpPr>
          <p:nvPr>
            <p:ph idx="1"/>
          </p:nvPr>
        </p:nvSpPr>
        <p:spPr>
          <a:xfrm>
            <a:off x="914400" y="1447800"/>
            <a:ext cx="7772400" cy="4572000"/>
          </a:xfrm>
        </p:spPr>
        <p:txBody>
          <a:bodyPr>
            <a:normAutofit fontScale="85000" lnSpcReduction="10000"/>
          </a:bodyPr>
          <a:lstStyle/>
          <a:p>
            <a:r>
              <a:rPr lang="en-PH" dirty="0"/>
              <a:t>AFTER DOING HIS PROGRAM </a:t>
            </a:r>
            <a:r>
              <a:rPr lang="en-PH" dirty="0" smtClean="0"/>
              <a:t>FOR  </a:t>
            </a:r>
            <a:r>
              <a:rPr lang="en-PH" dirty="0"/>
              <a:t>3 MOS.,MAR FELT THAT HE WAS ALREADY </a:t>
            </a:r>
            <a:r>
              <a:rPr lang="en-PH" dirty="0" smtClean="0"/>
              <a:t>OK.</a:t>
            </a:r>
            <a:endParaRPr lang="en-PH" dirty="0"/>
          </a:p>
          <a:p>
            <a:r>
              <a:rPr lang="en-PH" dirty="0" smtClean="0"/>
              <a:t>HE  </a:t>
            </a:r>
            <a:r>
              <a:rPr lang="en-PH" dirty="0"/>
              <a:t>DID NOT WANT </a:t>
            </a:r>
            <a:r>
              <a:rPr lang="en-PH" dirty="0" smtClean="0"/>
              <a:t> TO </a:t>
            </a:r>
            <a:r>
              <a:rPr lang="en-PH" dirty="0"/>
              <a:t>FINISH HIS </a:t>
            </a:r>
            <a:r>
              <a:rPr lang="en-PH" dirty="0" smtClean="0"/>
              <a:t>PROGRAM AND  </a:t>
            </a:r>
            <a:r>
              <a:rPr lang="en-PH" dirty="0"/>
              <a:t>DECIDED TO </a:t>
            </a:r>
            <a:r>
              <a:rPr lang="en-PH" dirty="0" smtClean="0"/>
              <a:t> </a:t>
            </a:r>
            <a:r>
              <a:rPr lang="en-PH" dirty="0"/>
              <a:t>ESCAPE.HE WAS SUCCESSFUL IN DOING </a:t>
            </a:r>
            <a:r>
              <a:rPr lang="en-PH" dirty="0" smtClean="0"/>
              <a:t>SO BUT </a:t>
            </a:r>
            <a:r>
              <a:rPr lang="en-PH" dirty="0"/>
              <a:t>SOON AFTER </a:t>
            </a:r>
            <a:r>
              <a:rPr lang="en-PH" dirty="0" smtClean="0"/>
              <a:t>HE REALIZED </a:t>
            </a:r>
            <a:r>
              <a:rPr lang="en-PH" dirty="0"/>
              <a:t>THAT HE MADE A WRONG DECISION IN LEAVING THE REHABILITATION CENTER AND GOT IN TOUCH WITH HIS WIFE </a:t>
            </a:r>
            <a:r>
              <a:rPr lang="en-PH" dirty="0" smtClean="0"/>
              <a:t>AND HIS </a:t>
            </a:r>
            <a:r>
              <a:rPr lang="en-PH" dirty="0"/>
              <a:t>MOTHER.MAR RELATED THAT HE WANTED TO RETURN TO THE CENTER BUT WAS AFRAID OF THE CONSEQUENCES.HE REQUESTED MS.SANTOS TO TALK </a:t>
            </a:r>
            <a:r>
              <a:rPr lang="en-PH" dirty="0" smtClean="0"/>
              <a:t> TO  </a:t>
            </a:r>
            <a:r>
              <a:rPr lang="en-PH" dirty="0"/>
              <a:t>THE CENTER’S PROGRAM DIRECTOR.</a:t>
            </a:r>
          </a:p>
        </p:txBody>
      </p:sp>
    </p:spTree>
    <p:extLst>
      <p:ext uri="{BB962C8B-B14F-4D97-AF65-F5344CB8AC3E}">
        <p14:creationId xmlns:p14="http://schemas.microsoft.com/office/powerpoint/2010/main" xmlns="" val="84443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772400" cy="4572000"/>
          </a:xfrm>
        </p:spPr>
        <p:txBody>
          <a:bodyPr/>
          <a:lstStyle/>
          <a:p>
            <a:r>
              <a:rPr lang="en-PH" dirty="0"/>
              <a:t>IF YOU WERE THE CENTER’S PROGRAM DIRECTOR,HOW WILL YOU CONVINCE MS.SANTOS TO ENCOURAGE MAR TO RETURN TO THE CENTER,CITING THE LAWS UNDER SECTION 59 of  RA 9165.</a:t>
            </a:r>
          </a:p>
        </p:txBody>
      </p:sp>
    </p:spTree>
    <p:extLst>
      <p:ext uri="{BB962C8B-B14F-4D97-AF65-F5344CB8AC3E}">
        <p14:creationId xmlns:p14="http://schemas.microsoft.com/office/powerpoint/2010/main" xmlns="" val="1061417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UNLAWFUL ACTS OF RA 9165</a:t>
            </a:r>
          </a:p>
        </p:txBody>
      </p:sp>
      <p:sp>
        <p:nvSpPr>
          <p:cNvPr id="3" name="Content Placeholder 2"/>
          <p:cNvSpPr>
            <a:spLocks noGrp="1"/>
          </p:cNvSpPr>
          <p:nvPr>
            <p:ph idx="1"/>
          </p:nvPr>
        </p:nvSpPr>
        <p:spPr/>
        <p:txBody>
          <a:bodyPr/>
          <a:lstStyle/>
          <a:p>
            <a:r>
              <a:rPr lang="en-PH" dirty="0"/>
              <a:t>SEC 11. </a:t>
            </a:r>
            <a:r>
              <a:rPr lang="en-PH" b="1" u="sng" dirty="0"/>
              <a:t>Possession of Dangerous Drugs</a:t>
            </a:r>
          </a:p>
          <a:p>
            <a:r>
              <a:rPr lang="en-PH" dirty="0"/>
              <a:t>-The penalty of life imprisonment to death and a fine ranging from Five Hundred Thousand Pesos (P500,000.00) to Ten million pesos (P10,000,000.00) shall be imposed upon any person ,who unless authorized by law ,shall possess  any dangerous drug in the following </a:t>
            </a:r>
            <a:r>
              <a:rPr lang="en-PH" dirty="0" err="1"/>
              <a:t>quantities,regardless</a:t>
            </a:r>
            <a:r>
              <a:rPr lang="en-PH" dirty="0"/>
              <a:t> of the degree of purity thereof:</a:t>
            </a:r>
          </a:p>
        </p:txBody>
      </p:sp>
    </p:spTree>
    <p:extLst>
      <p:ext uri="{BB962C8B-B14F-4D97-AF65-F5344CB8AC3E}">
        <p14:creationId xmlns:p14="http://schemas.microsoft.com/office/powerpoint/2010/main" xmlns="" val="147832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5745960"/>
          </a:xfrm>
        </p:spPr>
        <p:txBody>
          <a:bodyPr/>
          <a:lstStyle/>
          <a:p>
            <a:r>
              <a:rPr lang="en-PH" dirty="0"/>
              <a:t>10 grams or more of opium</a:t>
            </a:r>
          </a:p>
          <a:p>
            <a:r>
              <a:rPr lang="en-PH" dirty="0"/>
              <a:t>10 grams or more of morphine</a:t>
            </a:r>
          </a:p>
          <a:p>
            <a:r>
              <a:rPr lang="en-PH" dirty="0"/>
              <a:t>10 grams or more of heroine</a:t>
            </a:r>
          </a:p>
          <a:p>
            <a:r>
              <a:rPr lang="en-PH" dirty="0"/>
              <a:t>10 grams or more of cocaine</a:t>
            </a:r>
          </a:p>
          <a:p>
            <a:r>
              <a:rPr lang="en-PH" dirty="0"/>
              <a:t>50 grams or more of  Methamphetamine hydrochloride or </a:t>
            </a:r>
            <a:r>
              <a:rPr lang="en-PH" dirty="0" err="1"/>
              <a:t>Shabu</a:t>
            </a:r>
            <a:r>
              <a:rPr lang="en-PH" dirty="0"/>
              <a:t>.</a:t>
            </a:r>
          </a:p>
          <a:p>
            <a:r>
              <a:rPr lang="en-PH" dirty="0"/>
              <a:t>500 grams or more of Marijuana</a:t>
            </a:r>
          </a:p>
          <a:p>
            <a:endParaRPr lang="en-PH" dirty="0"/>
          </a:p>
          <a:p>
            <a:endParaRPr lang="en-PH" dirty="0"/>
          </a:p>
        </p:txBody>
      </p:sp>
    </p:spTree>
    <p:extLst>
      <p:ext uri="{BB962C8B-B14F-4D97-AF65-F5344CB8AC3E}">
        <p14:creationId xmlns:p14="http://schemas.microsoft.com/office/powerpoint/2010/main" xmlns="" val="3645270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545336"/>
          </a:xfrm>
        </p:spPr>
        <p:txBody>
          <a:bodyPr/>
          <a:lstStyle/>
          <a:p>
            <a:r>
              <a:rPr lang="en-PH" sz="2800" dirty="0"/>
              <a:t>Sec 12. </a:t>
            </a:r>
            <a:r>
              <a:rPr lang="en-PH" sz="2800" b="1" dirty="0"/>
              <a:t>Possession of </a:t>
            </a:r>
            <a:r>
              <a:rPr lang="en-PH" sz="2800" b="1" dirty="0" err="1" smtClean="0"/>
              <a:t>equipment,Instrument,apparatus</a:t>
            </a:r>
            <a:r>
              <a:rPr lang="en-PH" sz="2800" b="1" dirty="0" smtClean="0"/>
              <a:t> </a:t>
            </a:r>
            <a:r>
              <a:rPr lang="en-PH" sz="2800" b="1" dirty="0"/>
              <a:t>and other Paraphernalia for dangerous drugs</a:t>
            </a:r>
          </a:p>
        </p:txBody>
      </p:sp>
      <p:sp>
        <p:nvSpPr>
          <p:cNvPr id="3" name="Content Placeholder 2"/>
          <p:cNvSpPr>
            <a:spLocks noGrp="1"/>
          </p:cNvSpPr>
          <p:nvPr>
            <p:ph idx="1"/>
          </p:nvPr>
        </p:nvSpPr>
        <p:spPr>
          <a:xfrm>
            <a:off x="914400" y="2057400"/>
            <a:ext cx="8001000" cy="4298160"/>
          </a:xfrm>
        </p:spPr>
        <p:txBody>
          <a:bodyPr>
            <a:normAutofit fontScale="92500" lnSpcReduction="10000"/>
          </a:bodyPr>
          <a:lstStyle/>
          <a:p>
            <a:r>
              <a:rPr lang="en-PH" dirty="0"/>
              <a:t>The penalty of imprisonment  ranging from (6)months  and one day to four years and a fine ranging from </a:t>
            </a:r>
            <a:r>
              <a:rPr lang="en-PH" b="1" dirty="0"/>
              <a:t>P10,000.00</a:t>
            </a:r>
            <a:r>
              <a:rPr lang="en-PH" dirty="0"/>
              <a:t>  to </a:t>
            </a:r>
            <a:r>
              <a:rPr lang="en-PH" b="1" dirty="0"/>
              <a:t>P50,000.00 </a:t>
            </a:r>
            <a:r>
              <a:rPr lang="en-PH" dirty="0"/>
              <a:t>shall be imposed upon any person,who,unless authorized by law shall possess or have under his/her control any </a:t>
            </a:r>
            <a:r>
              <a:rPr lang="en-PH" dirty="0" smtClean="0"/>
              <a:t>equipment </a:t>
            </a:r>
            <a:r>
              <a:rPr lang="en-PH" dirty="0"/>
              <a:t>,instrument,apparatus and other paraphernalia fit or intended for smoking,consuming,administering,injecting,ingesting,or introducing any dangerous drugs into the body. </a:t>
            </a:r>
          </a:p>
        </p:txBody>
      </p:sp>
    </p:spTree>
    <p:extLst>
      <p:ext uri="{BB962C8B-B14F-4D97-AF65-F5344CB8AC3E}">
        <p14:creationId xmlns:p14="http://schemas.microsoft.com/office/powerpoint/2010/main" xmlns="" val="2747707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3600" dirty="0"/>
              <a:t>SEC 15.Use of Dangerous Drugs</a:t>
            </a:r>
          </a:p>
        </p:txBody>
      </p:sp>
      <p:sp>
        <p:nvSpPr>
          <p:cNvPr id="3" name="Content Placeholder 2"/>
          <p:cNvSpPr>
            <a:spLocks noGrp="1"/>
          </p:cNvSpPr>
          <p:nvPr>
            <p:ph idx="1"/>
          </p:nvPr>
        </p:nvSpPr>
        <p:spPr/>
        <p:txBody>
          <a:bodyPr>
            <a:normAutofit fontScale="92500" lnSpcReduction="10000"/>
          </a:bodyPr>
          <a:lstStyle/>
          <a:p>
            <a:r>
              <a:rPr lang="en-PH" dirty="0"/>
              <a:t>A person apprehended or arrested, who is found to be positive for use of any dangerous drugs after a confirmatory test shall be imposed a penalty of a minimum of (6) six months rehabilitation in a government center for the first </a:t>
            </a:r>
            <a:r>
              <a:rPr lang="en-PH" dirty="0" err="1"/>
              <a:t>offense.If</a:t>
            </a:r>
            <a:r>
              <a:rPr lang="en-PH" dirty="0"/>
              <a:t> apprehended using any dangerous drug for the second time ,he/she shall suffer the penalty of imprisonment ranging from (6) years and (1) day to twelve years and a fine ranging from Fifty Thousand pesos to Two hundred Thousand pesos.</a:t>
            </a:r>
          </a:p>
        </p:txBody>
      </p:sp>
    </p:spTree>
    <p:extLst>
      <p:ext uri="{BB962C8B-B14F-4D97-AF65-F5344CB8AC3E}">
        <p14:creationId xmlns:p14="http://schemas.microsoft.com/office/powerpoint/2010/main" xmlns="" val="2562698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9067800" cy="914400"/>
          </a:xfrm>
        </p:spPr>
        <p:txBody>
          <a:bodyPr/>
          <a:lstStyle/>
          <a:p>
            <a:r>
              <a:rPr lang="en-PH" sz="3600" dirty="0"/>
              <a:t>Section 2. Declaration of Policy</a:t>
            </a:r>
          </a:p>
        </p:txBody>
      </p:sp>
      <p:sp>
        <p:nvSpPr>
          <p:cNvPr id="3" name="Content Placeholder 2"/>
          <p:cNvSpPr>
            <a:spLocks noGrp="1"/>
          </p:cNvSpPr>
          <p:nvPr>
            <p:ph idx="1"/>
          </p:nvPr>
        </p:nvSpPr>
        <p:spPr/>
        <p:txBody>
          <a:bodyPr>
            <a:normAutofit lnSpcReduction="10000"/>
          </a:bodyPr>
          <a:lstStyle/>
          <a:p>
            <a:r>
              <a:rPr lang="en-PH" dirty="0"/>
              <a:t>IT IS THE POLICY OF THE STATE TO SAFEGUARD THE INTEGRITY OF ITS TERRITORY AND THE WELL BEING OF ITS CITIZENRY PARTICULARLY THE YOUTH,FROM THE HARMFUL EFFECTS OF DANGEROUS DRUGS ON THEIR PHYSICAL AND MENTAL WELL BEING ,AND TO DEFEND THE SAME AGAINTS ACTS OR OMISSIONS DETRIMENTAL TO THEIR DEVELOPMENT AND PRESERVATION.</a:t>
            </a:r>
          </a:p>
          <a:p>
            <a:endParaRPr lang="en-PH" dirty="0"/>
          </a:p>
        </p:txBody>
      </p:sp>
    </p:spTree>
    <p:extLst>
      <p:ext uri="{BB962C8B-B14F-4D97-AF65-F5344CB8AC3E}">
        <p14:creationId xmlns:p14="http://schemas.microsoft.com/office/powerpoint/2010/main" xmlns="" val="3799891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77200" cy="914400"/>
          </a:xfrm>
        </p:spPr>
        <p:txBody>
          <a:bodyPr/>
          <a:lstStyle/>
          <a:p>
            <a:r>
              <a:rPr lang="en-PH" sz="3200" dirty="0"/>
              <a:t>SEC.5.</a:t>
            </a:r>
            <a:r>
              <a:rPr lang="en-PH" sz="3200" b="1" u="sng" dirty="0"/>
              <a:t>Sale,Trading,Administration,Dispensation,Delivery,Distribution,and Transportation of Dangerous Drugs</a:t>
            </a:r>
          </a:p>
        </p:txBody>
      </p:sp>
      <p:sp>
        <p:nvSpPr>
          <p:cNvPr id="3" name="Content Placeholder 2"/>
          <p:cNvSpPr>
            <a:spLocks noGrp="1"/>
          </p:cNvSpPr>
          <p:nvPr>
            <p:ph idx="1"/>
          </p:nvPr>
        </p:nvSpPr>
        <p:spPr>
          <a:xfrm>
            <a:off x="685800" y="2260600"/>
            <a:ext cx="7772400" cy="4572000"/>
          </a:xfrm>
        </p:spPr>
        <p:txBody>
          <a:bodyPr>
            <a:normAutofit/>
          </a:bodyPr>
          <a:lstStyle/>
          <a:p>
            <a:r>
              <a:rPr lang="en-PH" dirty="0"/>
              <a:t>The penalty of life imprisonment to death and a fine ranging from Five hundred Thousand pesos (P500,000.00) to Ten Million pesos (P10,000,000.00) shall be imposed upon any person who unless authorized by law shallsell,trade,administer, dispense,</a:t>
            </a:r>
          </a:p>
          <a:p>
            <a:r>
              <a:rPr lang="en-PH" dirty="0"/>
              <a:t>deliver, give away to another, distribute,</a:t>
            </a:r>
          </a:p>
          <a:p>
            <a:r>
              <a:rPr lang="en-PH" dirty="0"/>
              <a:t>dispatch in transit or transport any dangerous drug.</a:t>
            </a:r>
          </a:p>
        </p:txBody>
      </p:sp>
    </p:spTree>
    <p:extLst>
      <p:ext uri="{BB962C8B-B14F-4D97-AF65-F5344CB8AC3E}">
        <p14:creationId xmlns:p14="http://schemas.microsoft.com/office/powerpoint/2010/main" xmlns="" val="3226834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3200" b="1" dirty="0"/>
              <a:t>SEC.28</a:t>
            </a:r>
            <a:r>
              <a:rPr lang="en-PH" sz="2400" b="1" u="sng" dirty="0"/>
              <a:t>. </a:t>
            </a:r>
            <a:r>
              <a:rPr lang="en-PH" sz="3200" b="1" u="sng" dirty="0"/>
              <a:t>Criminal liability of Government officials and employees</a:t>
            </a:r>
          </a:p>
        </p:txBody>
      </p:sp>
      <p:sp>
        <p:nvSpPr>
          <p:cNvPr id="3" name="Content Placeholder 2"/>
          <p:cNvSpPr>
            <a:spLocks noGrp="1"/>
          </p:cNvSpPr>
          <p:nvPr>
            <p:ph idx="1"/>
          </p:nvPr>
        </p:nvSpPr>
        <p:spPr>
          <a:xfrm>
            <a:off x="685800" y="1752600"/>
            <a:ext cx="8153400" cy="4648200"/>
          </a:xfrm>
        </p:spPr>
        <p:txBody>
          <a:bodyPr/>
          <a:lstStyle/>
          <a:p>
            <a:r>
              <a:rPr lang="en-PH" dirty="0"/>
              <a:t>The maximum penalties of  the unlawful acts provided for in the act shall be </a:t>
            </a:r>
            <a:r>
              <a:rPr lang="en-PH" dirty="0" err="1"/>
              <a:t>imposed,in</a:t>
            </a:r>
            <a:r>
              <a:rPr lang="en-PH" dirty="0"/>
              <a:t> addition to absolute “Perpetual disqualification”</a:t>
            </a:r>
          </a:p>
          <a:p>
            <a:r>
              <a:rPr lang="en-PH" dirty="0"/>
              <a:t>From any public </a:t>
            </a:r>
            <a:r>
              <a:rPr lang="en-PH" dirty="0" err="1"/>
              <a:t>office,if</a:t>
            </a:r>
            <a:r>
              <a:rPr lang="en-PH" dirty="0"/>
              <a:t> those found guilty  of such unlawful acts are government officials and employees. </a:t>
            </a:r>
          </a:p>
        </p:txBody>
      </p:sp>
    </p:spTree>
    <p:extLst>
      <p:ext uri="{BB962C8B-B14F-4D97-AF65-F5344CB8AC3E}">
        <p14:creationId xmlns:p14="http://schemas.microsoft.com/office/powerpoint/2010/main" xmlns="" val="3091676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860" y="152400"/>
            <a:ext cx="8571940" cy="685800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8029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772400" cy="4572000"/>
          </a:xfrm>
        </p:spPr>
        <p:txBody>
          <a:bodyPr/>
          <a:lstStyle/>
          <a:p>
            <a:r>
              <a:rPr lang="en-PH" dirty="0"/>
              <a:t>IT IS FURTHER DECLARED THAT IT IS THE POLICY OF THE STATE TO PROVIDE EFFECTIVE MECHANISMS OR MEASURES TO RE-INTEGRATE INTO SOCIETY INDIVIDUALS WHO HAVE  FALLEN   VICTIMS TO DRUG ABUSE OR DANGEROUS DRUG DEPENDENCE THROUGH SUSTAINABLE PROGRAMS OF DRUG TREATMENT AND REHABILITATION.</a:t>
            </a:r>
          </a:p>
          <a:p>
            <a:endParaRPr lang="en-PH" dirty="0"/>
          </a:p>
        </p:txBody>
      </p:sp>
    </p:spTree>
    <p:extLst>
      <p:ext uri="{BB962C8B-B14F-4D97-AF65-F5344CB8AC3E}">
        <p14:creationId xmlns:p14="http://schemas.microsoft.com/office/powerpoint/2010/main" xmlns="" val="2593797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610600" cy="914400"/>
          </a:xfrm>
        </p:spPr>
        <p:txBody>
          <a:bodyPr/>
          <a:lstStyle/>
          <a:p>
            <a:r>
              <a:rPr lang="en-US" dirty="0"/>
              <a:t>         </a:t>
            </a:r>
            <a:r>
              <a:rPr lang="en-US" sz="2800" b="1" dirty="0"/>
              <a:t>ARTICLE VII</a:t>
            </a:r>
            <a:r>
              <a:rPr lang="en-US" sz="2800" dirty="0"/>
              <a:t/>
            </a:r>
            <a:br>
              <a:rPr lang="en-US" sz="2800" dirty="0"/>
            </a:br>
            <a:r>
              <a:rPr lang="en-US" sz="2800" dirty="0"/>
              <a:t>SEC.51. </a:t>
            </a:r>
            <a:r>
              <a:rPr lang="en-US" sz="2800" u="sng" dirty="0"/>
              <a:t>LOCAL GOVERNMENT UNIT’S ASSISTANCE</a:t>
            </a:r>
            <a:endParaRPr lang="en-US" u="sng" dirty="0"/>
          </a:p>
        </p:txBody>
      </p:sp>
      <p:sp>
        <p:nvSpPr>
          <p:cNvPr id="3" name="Content Placeholder 2"/>
          <p:cNvSpPr>
            <a:spLocks noGrp="1"/>
          </p:cNvSpPr>
          <p:nvPr>
            <p:ph idx="1"/>
          </p:nvPr>
        </p:nvSpPr>
        <p:spPr/>
        <p:txBody>
          <a:bodyPr/>
          <a:lstStyle/>
          <a:p>
            <a:r>
              <a:rPr lang="en-US" dirty="0"/>
              <a:t>The </a:t>
            </a:r>
            <a:r>
              <a:rPr lang="en-US" dirty="0" smtClean="0"/>
              <a:t>LGU </a:t>
            </a:r>
            <a:r>
              <a:rPr lang="en-US" dirty="0"/>
              <a:t>shall appropriate a substantial portion of their respective annual budgets to assist  in or enhance the enforcement of the act giving priority to preventive or educational programs and the rehabilitation or  treatment of drug dependents.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772400" cy="914400"/>
          </a:xfrm>
        </p:spPr>
        <p:txBody>
          <a:bodyPr/>
          <a:lstStyle/>
          <a:p>
            <a:r>
              <a:rPr lang="en-PH" sz="3600" dirty="0"/>
              <a:t>SECTION 75. TREATMENT AND REHABILITATION CENTERS</a:t>
            </a:r>
            <a:r>
              <a:rPr lang="en-PH" dirty="0"/>
              <a:t/>
            </a:r>
            <a:br>
              <a:rPr lang="en-PH" dirty="0"/>
            </a:br>
            <a:endParaRPr lang="en-PH" dirty="0"/>
          </a:p>
        </p:txBody>
      </p:sp>
      <p:sp>
        <p:nvSpPr>
          <p:cNvPr id="3" name="Content Placeholder 2"/>
          <p:cNvSpPr>
            <a:spLocks noGrp="1"/>
          </p:cNvSpPr>
          <p:nvPr>
            <p:ph idx="1"/>
          </p:nvPr>
        </p:nvSpPr>
        <p:spPr>
          <a:xfrm>
            <a:off x="838200" y="2286000"/>
            <a:ext cx="7772400" cy="4572000"/>
          </a:xfrm>
        </p:spPr>
        <p:txBody>
          <a:bodyPr/>
          <a:lstStyle/>
          <a:p>
            <a:r>
              <a:rPr lang="en-PH" dirty="0"/>
              <a:t>THE EXISTING DRUG TREATMENT AND REHABILITATION CENTERS FOR DRUG DEPENDENTS OPERATED AND MAINTAINED BY THE DOH IN COORDINATION WITH OTHER CONCERNED AGENCIES.</a:t>
            </a:r>
          </a:p>
          <a:p>
            <a:endParaRPr lang="en-PH" dirty="0"/>
          </a:p>
        </p:txBody>
      </p:sp>
    </p:spTree>
    <p:extLst>
      <p:ext uri="{BB962C8B-B14F-4D97-AF65-F5344CB8AC3E}">
        <p14:creationId xmlns:p14="http://schemas.microsoft.com/office/powerpoint/2010/main" xmlns="" val="219059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772400" cy="914400"/>
          </a:xfrm>
        </p:spPr>
        <p:txBody>
          <a:bodyPr/>
          <a:lstStyle/>
          <a:p>
            <a:r>
              <a:rPr lang="en-PH" dirty="0"/>
              <a:t>ARTICLE VIII</a:t>
            </a:r>
          </a:p>
        </p:txBody>
      </p:sp>
      <p:sp>
        <p:nvSpPr>
          <p:cNvPr id="3" name="Content Placeholder 2"/>
          <p:cNvSpPr>
            <a:spLocks noGrp="1"/>
          </p:cNvSpPr>
          <p:nvPr>
            <p:ph idx="1"/>
          </p:nvPr>
        </p:nvSpPr>
        <p:spPr>
          <a:xfrm>
            <a:off x="914400" y="2057400"/>
            <a:ext cx="7772400" cy="4572000"/>
          </a:xfrm>
        </p:spPr>
        <p:txBody>
          <a:bodyPr/>
          <a:lstStyle/>
          <a:p>
            <a:r>
              <a:rPr lang="en-PH" dirty="0"/>
              <a:t>PROGRAM FOR  TREATMENT AND REHABILITATION OF DRUG DEPENDENTS</a:t>
            </a:r>
          </a:p>
        </p:txBody>
      </p:sp>
    </p:spTree>
    <p:extLst>
      <p:ext uri="{BB962C8B-B14F-4D97-AF65-F5344CB8AC3E}">
        <p14:creationId xmlns:p14="http://schemas.microsoft.com/office/powerpoint/2010/main" xmlns="" val="278149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r>
              <a:rPr lang="en-PH" sz="2800" dirty="0"/>
              <a:t>SECTION 54. VOLUNTARY  SUBMISSION OF A DRUG DEPENDENT TO CONFINEMENT,TREATMENT AND REHABILITATION.</a:t>
            </a:r>
            <a:r>
              <a:rPr lang="en-PH" dirty="0"/>
              <a:t/>
            </a:r>
            <a:br>
              <a:rPr lang="en-PH" dirty="0"/>
            </a:br>
            <a:endParaRPr lang="en-PH" dirty="0"/>
          </a:p>
        </p:txBody>
      </p:sp>
      <p:sp>
        <p:nvSpPr>
          <p:cNvPr id="3" name="Content Placeholder 2"/>
          <p:cNvSpPr>
            <a:spLocks noGrp="1"/>
          </p:cNvSpPr>
          <p:nvPr>
            <p:ph idx="1"/>
          </p:nvPr>
        </p:nvSpPr>
        <p:spPr>
          <a:xfrm>
            <a:off x="838200" y="2057400"/>
            <a:ext cx="7772400" cy="4572000"/>
          </a:xfrm>
        </p:spPr>
        <p:txBody>
          <a:bodyPr>
            <a:normAutofit fontScale="70000" lnSpcReduction="20000"/>
          </a:bodyPr>
          <a:lstStyle/>
          <a:p>
            <a:pPr marL="68580" indent="0">
              <a:buNone/>
            </a:pPr>
            <a:r>
              <a:rPr lang="en-PH" dirty="0"/>
              <a:t>A DRUG DEPENDENT OR ANY PERSON WHO VIOLATES  SECTION 15  OF THIS ACT MAY,BY HIMSELF/HERSELF OR THROUGH HIS/HER PARENT,</a:t>
            </a:r>
          </a:p>
          <a:p>
            <a:pPr marL="68580" indent="0">
              <a:buNone/>
            </a:pPr>
            <a:r>
              <a:rPr lang="en-PH" dirty="0"/>
              <a:t>SPOUSE,GUARDIAN OR RELATIVE WITHIN THE FOURTH DEGREE OF CONSANGUINITY OR AFFINITY, APPLY TO THE BOARD OR ITS DULY AUTHORISED REPRESENTATIVE FOR TREATMENT AND REHABILITATION</a:t>
            </a:r>
          </a:p>
          <a:p>
            <a:pPr marL="68580" indent="0">
              <a:buNone/>
            </a:pPr>
            <a:r>
              <a:rPr lang="en-PH" dirty="0"/>
              <a:t>OF THE DRUG DEPENDENCY.UPON SUCH APPLICATION THAT BOARD SHALL BRING FORTH THE MATTER TO THE COURT WHICH SHALL ORDER  THE APPLICANT BE EXAMINE FOR DRUG DEPENDENCY.IF THE EXAMINATION BY A DOH ACCREDITED PHYSICIAN , RESULTS IN THE ISSUANCE OF A CERTIFICATION THAT THE APPLICANT IS A DRUG DEPENDENT ,HE/SHE SHALL BE ORDERED BY THE COURT TO UNDERGO TREATMENT AND REHABILITATION IN A CENTER DESIGNATED BY THE BOARD FOR A PERIOD NOT LESS THAN (6)MONTHS .</a:t>
            </a:r>
          </a:p>
          <a:p>
            <a:endParaRPr lang="en-PH" dirty="0"/>
          </a:p>
        </p:txBody>
      </p:sp>
    </p:spTree>
    <p:extLst>
      <p:ext uri="{BB962C8B-B14F-4D97-AF65-F5344CB8AC3E}">
        <p14:creationId xmlns:p14="http://schemas.microsoft.com/office/powerpoint/2010/main" xmlns="" val="183684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FLOW CHART</a:t>
            </a:r>
          </a:p>
        </p:txBody>
      </p:sp>
      <p:sp>
        <p:nvSpPr>
          <p:cNvPr id="3" name="Content Placeholder 2"/>
          <p:cNvSpPr>
            <a:spLocks noGrp="1"/>
          </p:cNvSpPr>
          <p:nvPr>
            <p:ph idx="1"/>
          </p:nvPr>
        </p:nvSpPr>
        <p:spPr>
          <a:xfrm>
            <a:off x="914400" y="1295400"/>
            <a:ext cx="7772400" cy="4572000"/>
          </a:xfrm>
        </p:spPr>
        <p:txBody>
          <a:bodyPr/>
          <a:lstStyle/>
          <a:p>
            <a:r>
              <a:rPr lang="en-PH" dirty="0"/>
              <a:t>                        </a:t>
            </a:r>
            <a:r>
              <a:rPr lang="en-PH" sz="2000" b="1" dirty="0"/>
              <a:t>VOLUNTARY  VISIT  TO  TRC</a:t>
            </a:r>
            <a:endParaRPr lang="en-PH" b="1" dirty="0"/>
          </a:p>
        </p:txBody>
      </p:sp>
      <p:sp>
        <p:nvSpPr>
          <p:cNvPr id="5" name="Down Arrow 4"/>
          <p:cNvSpPr/>
          <p:nvPr/>
        </p:nvSpPr>
        <p:spPr>
          <a:xfrm>
            <a:off x="4495800" y="1828800"/>
            <a:ext cx="484632" cy="303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TextBox 5"/>
          <p:cNvSpPr txBox="1"/>
          <p:nvPr/>
        </p:nvSpPr>
        <p:spPr>
          <a:xfrm>
            <a:off x="3230009" y="2370820"/>
            <a:ext cx="3801490" cy="646331"/>
          </a:xfrm>
          <a:prstGeom prst="rect">
            <a:avLst/>
          </a:prstGeom>
          <a:noFill/>
        </p:spPr>
        <p:txBody>
          <a:bodyPr wrap="none" rtlCol="0">
            <a:spAutoFit/>
          </a:bodyPr>
          <a:lstStyle/>
          <a:p>
            <a:r>
              <a:rPr lang="en-PH" dirty="0"/>
              <a:t>DRUG  DEPENDENCY EXAMINATION</a:t>
            </a:r>
          </a:p>
          <a:p>
            <a:r>
              <a:rPr lang="en-PH" dirty="0"/>
              <a:t>        (</a:t>
            </a:r>
            <a:r>
              <a:rPr lang="en-PH" sz="1600" dirty="0"/>
              <a:t>BY ACCREDITED  PHYSICIAN)</a:t>
            </a:r>
          </a:p>
        </p:txBody>
      </p:sp>
      <p:sp>
        <p:nvSpPr>
          <p:cNvPr id="7" name="Down Arrow 6"/>
          <p:cNvSpPr/>
          <p:nvPr/>
        </p:nvSpPr>
        <p:spPr>
          <a:xfrm>
            <a:off x="4495800" y="3017151"/>
            <a:ext cx="484632" cy="335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8" name="TextBox 7"/>
          <p:cNvSpPr txBox="1"/>
          <p:nvPr/>
        </p:nvSpPr>
        <p:spPr>
          <a:xfrm>
            <a:off x="3031340" y="3440668"/>
            <a:ext cx="4484882" cy="369332"/>
          </a:xfrm>
          <a:prstGeom prst="rect">
            <a:avLst/>
          </a:prstGeom>
          <a:noFill/>
        </p:spPr>
        <p:txBody>
          <a:bodyPr wrap="none" rtlCol="0">
            <a:spAutoFit/>
          </a:bodyPr>
          <a:lstStyle/>
          <a:p>
            <a:r>
              <a:rPr lang="en-PH" dirty="0"/>
              <a:t>DDB BRINGS  THE  MATTER  TO  THE COURT</a:t>
            </a:r>
          </a:p>
        </p:txBody>
      </p:sp>
      <p:sp>
        <p:nvSpPr>
          <p:cNvPr id="9" name="Down Arrow 8"/>
          <p:cNvSpPr/>
          <p:nvPr/>
        </p:nvSpPr>
        <p:spPr>
          <a:xfrm>
            <a:off x="4495800" y="3831771"/>
            <a:ext cx="484632" cy="359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p:cNvSpPr txBox="1"/>
          <p:nvPr/>
        </p:nvSpPr>
        <p:spPr>
          <a:xfrm>
            <a:off x="3230009" y="4220029"/>
            <a:ext cx="3242747" cy="369332"/>
          </a:xfrm>
          <a:prstGeom prst="rect">
            <a:avLst/>
          </a:prstGeom>
          <a:noFill/>
        </p:spPr>
        <p:txBody>
          <a:bodyPr wrap="none" rtlCol="0">
            <a:spAutoFit/>
          </a:bodyPr>
          <a:lstStyle/>
          <a:p>
            <a:r>
              <a:rPr lang="en-PH" dirty="0"/>
              <a:t>COURT ISSUES  COURT ORDER</a:t>
            </a:r>
          </a:p>
        </p:txBody>
      </p:sp>
      <p:sp>
        <p:nvSpPr>
          <p:cNvPr id="11" name="Down Arrow 10"/>
          <p:cNvSpPr/>
          <p:nvPr/>
        </p:nvSpPr>
        <p:spPr>
          <a:xfrm>
            <a:off x="4519043" y="4599465"/>
            <a:ext cx="484632" cy="353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2" name="TextBox 11"/>
          <p:cNvSpPr txBox="1"/>
          <p:nvPr/>
        </p:nvSpPr>
        <p:spPr>
          <a:xfrm>
            <a:off x="2382508" y="5062248"/>
            <a:ext cx="5242333" cy="923330"/>
          </a:xfrm>
          <a:prstGeom prst="rect">
            <a:avLst/>
          </a:prstGeom>
          <a:noFill/>
        </p:spPr>
        <p:txBody>
          <a:bodyPr wrap="none" rtlCol="0">
            <a:spAutoFit/>
          </a:bodyPr>
          <a:lstStyle/>
          <a:p>
            <a:r>
              <a:rPr lang="en-PH" dirty="0"/>
              <a:t>ADMITTED  FOR RESIDENTIAL  PROGRAM</a:t>
            </a:r>
          </a:p>
          <a:p>
            <a:r>
              <a:rPr lang="en-PH" dirty="0"/>
              <a:t>   MINIMUM  OF (6 )MOS- (12) MOS BUT NOT LATER </a:t>
            </a:r>
          </a:p>
          <a:p>
            <a:r>
              <a:rPr lang="en-PH" dirty="0"/>
              <a:t>THAN  (1) YEAR</a:t>
            </a:r>
          </a:p>
        </p:txBody>
      </p:sp>
    </p:spTree>
    <p:extLst>
      <p:ext uri="{BB962C8B-B14F-4D97-AF65-F5344CB8AC3E}">
        <p14:creationId xmlns:p14="http://schemas.microsoft.com/office/powerpoint/2010/main" xmlns="" val="1209629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351</TotalTime>
  <Words>1586</Words>
  <Application>Microsoft Office PowerPoint</Application>
  <PresentationFormat>On-screen Show (4:3)</PresentationFormat>
  <Paragraphs>97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Metro</vt:lpstr>
      <vt:lpstr>Laws related to drug abuse TREATMENT and REHABILITATION</vt:lpstr>
      <vt:lpstr>R.A. 9165</vt:lpstr>
      <vt:lpstr>Section 2. Declaration of Policy</vt:lpstr>
      <vt:lpstr>Slide 4</vt:lpstr>
      <vt:lpstr>         ARTICLE VII SEC.51. LOCAL GOVERNMENT UNIT’S ASSISTANCE</vt:lpstr>
      <vt:lpstr>SECTION 75. TREATMENT AND REHABILITATION CENTERS </vt:lpstr>
      <vt:lpstr>ARTICLE VIII</vt:lpstr>
      <vt:lpstr>SECTION 54. VOLUNTARY  SUBMISSION OF A DRUG DEPENDENT TO CONFINEMENT,TREATMENT AND REHABILITATION. </vt:lpstr>
      <vt:lpstr>FLOW CHART</vt:lpstr>
      <vt:lpstr>WHO MAY APPLY: </vt:lpstr>
      <vt:lpstr>Slide 11</vt:lpstr>
      <vt:lpstr>TEMPORARY RELEASE AND AFTERCARE PROGRAM</vt:lpstr>
      <vt:lpstr>Slide 13</vt:lpstr>
      <vt:lpstr>Slide 14</vt:lpstr>
      <vt:lpstr>AFTERWARDS:</vt:lpstr>
      <vt:lpstr>SECTION 58 DD WHO IS NOT REHABILITATED</vt:lpstr>
      <vt:lpstr>SECTION 59 ESCAPE AND RECOMMITMENT </vt:lpstr>
      <vt:lpstr>ESCAPE AND RECOMMITMENT </vt:lpstr>
      <vt:lpstr>SECTION 74: COST SHARING SCHEME IN THE TREATMENT AND REHABILITATION OF DRUG DEPENDENT. </vt:lpstr>
      <vt:lpstr>SEC 61.COMPULSARY CONFINEMENT OF A DRUG DEPENDENT WHO REFUSES TO APPLY UNDER VOLUNTARY SUBMISSION PROGRAM </vt:lpstr>
      <vt:lpstr>SEC 62. COMPULSARY SUBMISSION OF A DRUG DEPENDENT CHARGE WITH AN OFFENSE TO TREATMENT AND REHABILITATION</vt:lpstr>
      <vt:lpstr>EXERCISE:</vt:lpstr>
      <vt:lpstr>Slide 23</vt:lpstr>
      <vt:lpstr>Case 2:</vt:lpstr>
      <vt:lpstr>Slide 25</vt:lpstr>
      <vt:lpstr>UNLAWFUL ACTS OF RA 9165</vt:lpstr>
      <vt:lpstr>Slide 27</vt:lpstr>
      <vt:lpstr>Sec 12. Possession of equipment,Instrument,apparatus and other Paraphernalia for dangerous drugs</vt:lpstr>
      <vt:lpstr>SEC 15.Use of Dangerous Drugs</vt:lpstr>
      <vt:lpstr>SEC.5.Sale,Trading,Administration,Dispensation,Delivery,Distribution,and Transportation of Dangerous Drugs</vt:lpstr>
      <vt:lpstr>SEC.28. Criminal liability of Government officials and employees</vt:lpstr>
      <vt:lpstr>Slide 32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related to drug abuse rehabilitation and treatment</dc:title>
  <dc:creator>R1MC - TRC</dc:creator>
  <cp:lastModifiedBy>MHO</cp:lastModifiedBy>
  <cp:revision>33</cp:revision>
  <dcterms:created xsi:type="dcterms:W3CDTF">2016-08-08T14:23:15Z</dcterms:created>
  <dcterms:modified xsi:type="dcterms:W3CDTF">2016-11-03T10:27:44Z</dcterms:modified>
</cp:coreProperties>
</file>